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29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4"/>
    <p:restoredTop sz="86418"/>
  </p:normalViewPr>
  <p:slideViewPr>
    <p:cSldViewPr snapToGrid="0" snapToObjects="1">
      <p:cViewPr varScale="1">
        <p:scale>
          <a:sx n="158" d="100"/>
          <a:sy n="158" d="100"/>
        </p:scale>
        <p:origin x="21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3085442"/>
          </a:xfrm>
        </p:spPr>
        <p:txBody>
          <a:bodyPr anchor="b">
            <a:normAutofit/>
          </a:bodyPr>
          <a:lstStyle>
            <a:lvl1pPr algn="ctr">
              <a:defRPr sz="5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28877"/>
            <a:ext cx="9144000" cy="1537265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35" y="-236128"/>
            <a:ext cx="3952384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782" y="-236128"/>
            <a:ext cx="2944368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311964"/>
            <a:ext cx="1170432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1" y="6356352"/>
            <a:ext cx="2743200" cy="365125"/>
          </a:xfrm>
        </p:spPr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319" y="6356352"/>
            <a:ext cx="58521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961" y="6356352"/>
            <a:ext cx="2743200" cy="365125"/>
          </a:xfrm>
        </p:spPr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1" y="182881"/>
            <a:ext cx="11704320" cy="914400"/>
          </a:xfrm>
        </p:spPr>
        <p:txBody>
          <a:bodyPr>
            <a:normAutofit/>
          </a:bodyPr>
          <a:lstStyle>
            <a:lvl1pPr>
              <a:defRPr sz="4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C1DEECAB-6E09-1143-926E-09BB328D333C}" type="datetimeFigureOut">
              <a:rPr lang="en-US" smtClean="0"/>
              <a:t>8/17/17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06F38A38-1B6D-A844-BEA3-54FF26F54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627" y="689225"/>
            <a:ext cx="11026746" cy="308544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Assimilating realistic GOES-16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infrared radiance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observations at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storm-scale: </a:t>
            </a:r>
            <a:br>
              <a:rPr lang="en-US" sz="36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3600" b="1" dirty="0">
                <a:latin typeface="Arial" charset="0"/>
                <a:ea typeface="Arial" charset="0"/>
                <a:cs typeface="Arial" charset="0"/>
              </a:rPr>
              <a:t>17 June 2017 severe weather event in Kansas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5740"/>
            <a:ext cx="9144000" cy="259117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Yunji Zhang, Fuqing Zhang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Acknowledgements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Masashi Minamide, David J. Stensrud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August 17, 2017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5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EnKF Diagnostics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7281"/>
            <a:ext cx="5486400" cy="4666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22" y="1097281"/>
            <a:ext cx="5584558" cy="46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6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Error Evolution during EnKF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243841" y="1097281"/>
            <a:ext cx="3954379" cy="2646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4198221" y="1097281"/>
            <a:ext cx="3954379" cy="2646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8152599" y="1097281"/>
            <a:ext cx="3954379" cy="2646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243842" y="3744229"/>
            <a:ext cx="3954379" cy="264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4198221" y="3744229"/>
            <a:ext cx="3954379" cy="2646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8119" r="6143" b="11515"/>
          <a:stretch/>
        </p:blipFill>
        <p:spPr>
          <a:xfrm>
            <a:off x="8152600" y="3744229"/>
            <a:ext cx="3954379" cy="2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747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Radiance-based Hydrometeor Removal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Cloud parameter (adapted from Okamoto et al. 2014 QJRMS):</a:t>
                </a:r>
              </a:p>
              <a:p>
                <a:pPr marL="0" indent="0" algn="ctr">
                  <a:buNone/>
                </a:pPr>
                <a:r>
                  <a:rPr lang="en-US" b="0" dirty="0" smtClean="0"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𝐶𝑎</m:t>
                    </m:r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𝑐𝑙𝑒𝑎𝑟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  <a:ea typeface="Arial" charset="0"/>
                        <a:cs typeface="Arial" charset="0"/>
                      </a:rPr>
                      <m:t>−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Arial" charset="0"/>
                                <a:cs typeface="Arial" charset="0"/>
                              </a:rPr>
                              <m:t>𝑐𝑙𝑒𝑎𝑟</m:t>
                            </m:r>
                          </m:sub>
                        </m:sSub>
                      </m:e>
                    </m:d>
                  </m:oMath>
                </a14:m>
                <a:endParaRPr lang="en-US" b="0" dirty="0" smtClean="0">
                  <a:ea typeface="Arial" charset="0"/>
                  <a:cs typeface="Arial" charset="0"/>
                </a:endParaRPr>
              </a:p>
              <a:p>
                <a:pPr lvl="1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Large positive Ca: Simulated cloud in observed clear-air region</a:t>
                </a:r>
              </a:p>
              <a:p>
                <a:pPr lvl="1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Small Ca: Simulation clouds fitted observations good</a:t>
                </a:r>
              </a:p>
              <a:p>
                <a:pPr lvl="1"/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Large negative Ca: Observed cloud in simulated clear-air region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38" t="-2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517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Summary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Assimilating channel 8 of GOES-16 can help reduce spurious convection, but not effective and the influence is not persistent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Following works: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Tests on methods to remove cloud hydrometeors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Tests on assimilating multiple channels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Ensemble forecasts after EnKF analysis with GOES-16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observation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assimilated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7126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Background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Previous works: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Assimilating synthetic GOES-R observations for thunderstorms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Cloud-adaptive vertical localization of infrared radiance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Synthetic and realistic Himawari-8 assimilation for TC (Masashi)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Vertical localization length scale of infrared radiance (Masashi)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Realistic GOES-16 assimilation for TC (Lei)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Assimilating realistic GOES-16 observations for thunderstorms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459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Event Overview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60" y="1097281"/>
            <a:ext cx="5869641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487"/>
          <a:stretch/>
        </p:blipFill>
        <p:spPr>
          <a:xfrm>
            <a:off x="6155577" y="1097280"/>
            <a:ext cx="581006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50612" y="1097280"/>
            <a:ext cx="4602514" cy="400110"/>
          </a:xfrm>
          <a:prstGeom prst="rect">
            <a:avLst/>
          </a:prstGeom>
          <a:solidFill>
            <a:srgbClr val="929292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WPC Surface Analysis 06/17/17 2100Z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91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Observations of Convection Initiation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7281"/>
            <a:ext cx="6089514" cy="457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46" y="1097281"/>
            <a:ext cx="6089514" cy="457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262142">
            <a:off x="737938" y="3048000"/>
            <a:ext cx="2152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KDDC (Dodge City, KS)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85410" y="3755242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KICT (Wichita, KS)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76670" y="1735988"/>
            <a:ext cx="1843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KTWX (Topeka, KS)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775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Convection Initiation in Satellite Observations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8497"/>
            <a:ext cx="6089515" cy="45695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32" y="1097281"/>
            <a:ext cx="609275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Convection Initiation in Radar Observations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1098497"/>
            <a:ext cx="6089515" cy="4569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32" y="1097281"/>
            <a:ext cx="609275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9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1-km WRF Deterministic Forecast from HRRR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243841" y="1097281"/>
            <a:ext cx="3906255" cy="2719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8056353" y="1097281"/>
            <a:ext cx="3906255" cy="2719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243842" y="3816419"/>
            <a:ext cx="3906255" cy="2719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4150098" y="3816419"/>
            <a:ext cx="3906255" cy="2719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8056354" y="3816419"/>
            <a:ext cx="3906254" cy="2719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6657" r="7057" b="10785"/>
          <a:stretch/>
        </p:blipFill>
        <p:spPr>
          <a:xfrm>
            <a:off x="4150099" y="1097281"/>
            <a:ext cx="3906255" cy="2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56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No-DA Ensemble Forecast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243841" y="1097281"/>
            <a:ext cx="3970421" cy="2679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4214261" y="1097281"/>
            <a:ext cx="3970421" cy="2679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8184683" y="1097281"/>
            <a:ext cx="3970421" cy="2679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243842" y="3776313"/>
            <a:ext cx="3970421" cy="2679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4214263" y="3776313"/>
            <a:ext cx="3970421" cy="2679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7387" r="6143" b="11272"/>
          <a:stretch/>
        </p:blipFill>
        <p:spPr>
          <a:xfrm>
            <a:off x="8184684" y="3776313"/>
            <a:ext cx="3970421" cy="26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EnKF with GOES-16 Channel 8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7386" r="6326" b="11516"/>
          <a:stretch/>
        </p:blipFill>
        <p:spPr>
          <a:xfrm>
            <a:off x="2205789" y="1097281"/>
            <a:ext cx="3954381" cy="2671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7386" r="6326" b="11516"/>
          <a:stretch/>
        </p:blipFill>
        <p:spPr>
          <a:xfrm>
            <a:off x="6160169" y="1097281"/>
            <a:ext cx="3954381" cy="2671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7386" r="6326" b="11516"/>
          <a:stretch/>
        </p:blipFill>
        <p:spPr>
          <a:xfrm>
            <a:off x="2205788" y="3768292"/>
            <a:ext cx="3954381" cy="2671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7386" r="6326" b="11516"/>
          <a:stretch/>
        </p:blipFill>
        <p:spPr>
          <a:xfrm>
            <a:off x="6160170" y="3768292"/>
            <a:ext cx="3954380" cy="2671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869" y="2913133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20356 Obs per cycle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~2.4 km resolution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0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U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" id="{3C16C46F-2A2B-7A42-8176-F75083AE24A5}" vid="{613EF901-C50A-6145-86C1-A4627D7A44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</Template>
  <TotalTime>2579</TotalTime>
  <Words>246</Words>
  <Application>Microsoft Macintosh PowerPoint</Application>
  <PresentationFormat>Widescreen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Cambria Math</vt:lpstr>
      <vt:lpstr>Serifa Light</vt:lpstr>
      <vt:lpstr>Serifa Roman</vt:lpstr>
      <vt:lpstr>Arial</vt:lpstr>
      <vt:lpstr>PSU</vt:lpstr>
      <vt:lpstr>Assimilating realistic GOES-16  infrared radiance observations at storm-scale:  The 17 June 2017 severe weather event in Kansas</vt:lpstr>
      <vt:lpstr>Background</vt:lpstr>
      <vt:lpstr>Event Overview</vt:lpstr>
      <vt:lpstr>Observations of Convection Initiation</vt:lpstr>
      <vt:lpstr>Convection Initiation in Satellite Observations</vt:lpstr>
      <vt:lpstr>Convection Initiation in Radar Observations</vt:lpstr>
      <vt:lpstr>1-km WRF Deterministic Forecast from HRRR</vt:lpstr>
      <vt:lpstr>No-DA Ensemble Forecast</vt:lpstr>
      <vt:lpstr>EnKF with GOES-16 Channel 8</vt:lpstr>
      <vt:lpstr>EnKF Diagnostics</vt:lpstr>
      <vt:lpstr>Error Evolution during EnKF</vt:lpstr>
      <vt:lpstr>Radiance-based Hydrometeor Removal</vt:lpstr>
      <vt:lpstr>Summary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Assimilating realistic GOES-16  infrared radiance observations at storm-scale:  The 17 June 2017 severe weather event in Kansas</dc:title>
  <dc:creator>Gerald Zhang</dc:creator>
  <cp:lastModifiedBy>Gerald Zhang</cp:lastModifiedBy>
  <cp:revision>43</cp:revision>
  <dcterms:created xsi:type="dcterms:W3CDTF">2017-08-15T17:15:19Z</dcterms:created>
  <dcterms:modified xsi:type="dcterms:W3CDTF">2017-08-17T16:56:28Z</dcterms:modified>
</cp:coreProperties>
</file>