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5" r:id="rId3"/>
    <p:sldId id="339" r:id="rId4"/>
    <p:sldId id="311" r:id="rId5"/>
    <p:sldId id="284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FF1B"/>
    <a:srgbClr val="40FF35"/>
    <a:srgbClr val="264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9" autoAdjust="0"/>
    <p:restoredTop sz="99523" autoAdjust="0"/>
  </p:normalViewPr>
  <p:slideViewPr>
    <p:cSldViewPr snapToGrid="0" snapToObjects="1">
      <p:cViewPr>
        <p:scale>
          <a:sx n="63" d="100"/>
          <a:sy n="63" d="100"/>
        </p:scale>
        <p:origin x="-184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37F17-D6C3-DD49-9821-7DF8FEA808D8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0BC32-D0D1-CE45-8427-020E3FB38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28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38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28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coherent and enhanced probability track forecasts near the surface.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</a:t>
            </a:r>
            <a:r>
              <a:rPr lang="en-US" baseline="0" dirty="0" smtClean="0"/>
              <a:t> (</a:t>
            </a:r>
            <a:r>
              <a:rPr lang="en-US" dirty="0" smtClean="0"/>
              <a:t>too many) small showers in environment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0BC32-D0D1-CE45-8427-020E3FB3828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9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36D49-B01B-1843-B4B8-528C3AD725FC}" type="datetimeFigureOut">
              <a:rPr lang="en-US" smtClean="0"/>
              <a:pPr/>
              <a:t>5/19/14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1750F-D274-7744-B538-A206FF34B0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940" y="2370715"/>
            <a:ext cx="8314267" cy="1151466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Storm-Scale Data Assimilation and </a:t>
            </a:r>
            <a:b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Ensemble Forecasts for the </a:t>
            </a:r>
            <a:b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27 April 2011 Severe Weather Outbreak in Alabama</a:t>
            </a:r>
            <a:b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5740" y="4030133"/>
            <a:ext cx="54017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Nusrat Yussouf, David Dowell,</a:t>
            </a:r>
            <a:r>
              <a:rPr lang="en-US" sz="2000" b="1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latin typeface="Arial"/>
                <a:cs typeface="Arial"/>
              </a:rPr>
              <a:t>Kent </a:t>
            </a:r>
            <a:r>
              <a:rPr lang="en-US" sz="2000" b="1" dirty="0" err="1" smtClean="0">
                <a:solidFill>
                  <a:schemeClr val="tx2"/>
                </a:solidFill>
                <a:latin typeface="Arial"/>
                <a:cs typeface="Arial"/>
              </a:rPr>
              <a:t>Knopfmeier</a:t>
            </a:r>
            <a:r>
              <a:rPr lang="en-US" sz="2000" b="1" dirty="0" smtClean="0">
                <a:solidFill>
                  <a:schemeClr val="tx2"/>
                </a:solidFill>
                <a:latin typeface="Arial"/>
                <a:cs typeface="Arial"/>
              </a:rPr>
              <a:t>, </a:t>
            </a:r>
            <a:r>
              <a:rPr lang="en-US" sz="2000" b="1" dirty="0">
                <a:solidFill>
                  <a:schemeClr val="tx2"/>
                </a:solidFill>
                <a:latin typeface="Arial"/>
                <a:cs typeface="Arial"/>
              </a:rPr>
              <a:t>and Dustan Wheatley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10" y="220133"/>
            <a:ext cx="7620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7" y="5029200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03" y="5013767"/>
            <a:ext cx="1661160" cy="179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6435" y="5655732"/>
            <a:ext cx="41275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64911"/>
            <a:ext cx="8587740" cy="6731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Reflectivity Forecasts from 2130 UTC Analyses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48866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km MSL</a:t>
            </a:r>
            <a:endParaRPr lang="en-US" sz="1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3500" y="887968"/>
            <a:ext cx="9010650" cy="5905500"/>
            <a:chOff x="63500" y="887968"/>
            <a:chExt cx="9010650" cy="59055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0" y="887968"/>
              <a:ext cx="9010650" cy="5905500"/>
            </a:xfrm>
            <a:prstGeom prst="rect">
              <a:avLst/>
            </a:prstGeom>
          </p:spPr>
        </p:pic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3262312" y="2463800"/>
              <a:ext cx="1603375" cy="307975"/>
              <a:chOff x="194" y="-6"/>
              <a:chExt cx="1010" cy="198"/>
            </a:xfrm>
          </p:grpSpPr>
          <p:sp>
            <p:nvSpPr>
              <p:cNvPr id="8" name="Line 19"/>
              <p:cNvSpPr>
                <a:spLocks noChangeShapeType="1"/>
              </p:cNvSpPr>
              <p:nvPr/>
            </p:nvSpPr>
            <p:spPr bwMode="auto">
              <a:xfrm>
                <a:off x="194" y="-6"/>
                <a:ext cx="339" cy="118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stealth" w="med" len="med"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/>
              </p:cNvSpPr>
              <p:nvPr/>
            </p:nvSpPr>
            <p:spPr bwMode="auto">
              <a:xfrm>
                <a:off x="547" y="16"/>
                <a:ext cx="657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40640" bIns="0">
                <a:prstTxWarp prst="textNoShape">
                  <a:avLst/>
                </a:prstTxWarp>
                <a:spAutoFit/>
              </a:bodyPr>
              <a:lstStyle/>
              <a:p>
                <a:pPr marL="39688"/>
                <a:r>
                  <a:rPr lang="en-US" sz="1200" dirty="0" err="1"/>
                  <a:t>mesocyclone</a:t>
                </a:r>
                <a:endParaRPr lang="en-US" sz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579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5400"/>
            <a:ext cx="8116593" cy="584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Forecast Probability of Reflectivity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3351" y="609600"/>
            <a:ext cx="8753475" cy="6063978"/>
            <a:chOff x="133351" y="609600"/>
            <a:chExt cx="8753475" cy="60639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1" y="609600"/>
              <a:ext cx="8753475" cy="60483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86923" y="6027247"/>
              <a:ext cx="220132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Observed 40-dBZ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Reflectivity Contour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at 1.5 km MSL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474138" y="6081455"/>
              <a:ext cx="787384" cy="564874"/>
            </a:xfrm>
            <a:custGeom>
              <a:avLst/>
              <a:gdLst>
                <a:gd name="connsiteX0" fmla="*/ 533400 w 745264"/>
                <a:gd name="connsiteY0" fmla="*/ 6079 h 430713"/>
                <a:gd name="connsiteX1" fmla="*/ 254000 w 745264"/>
                <a:gd name="connsiteY1" fmla="*/ 31479 h 430713"/>
                <a:gd name="connsiteX2" fmla="*/ 194734 w 745264"/>
                <a:gd name="connsiteY2" fmla="*/ 48412 h 430713"/>
                <a:gd name="connsiteX3" fmla="*/ 143934 w 745264"/>
                <a:gd name="connsiteY3" fmla="*/ 65345 h 430713"/>
                <a:gd name="connsiteX4" fmla="*/ 101600 w 745264"/>
                <a:gd name="connsiteY4" fmla="*/ 90745 h 430713"/>
                <a:gd name="connsiteX5" fmla="*/ 67734 w 745264"/>
                <a:gd name="connsiteY5" fmla="*/ 133079 h 430713"/>
                <a:gd name="connsiteX6" fmla="*/ 25400 w 745264"/>
                <a:gd name="connsiteY6" fmla="*/ 175412 h 430713"/>
                <a:gd name="connsiteX7" fmla="*/ 8467 w 745264"/>
                <a:gd name="connsiteY7" fmla="*/ 226212 h 430713"/>
                <a:gd name="connsiteX8" fmla="*/ 0 w 745264"/>
                <a:gd name="connsiteY8" fmla="*/ 251612 h 430713"/>
                <a:gd name="connsiteX9" fmla="*/ 8467 w 745264"/>
                <a:gd name="connsiteY9" fmla="*/ 336279 h 430713"/>
                <a:gd name="connsiteX10" fmla="*/ 16934 w 745264"/>
                <a:gd name="connsiteY10" fmla="*/ 361679 h 430713"/>
                <a:gd name="connsiteX11" fmla="*/ 42334 w 745264"/>
                <a:gd name="connsiteY11" fmla="*/ 378612 h 430713"/>
                <a:gd name="connsiteX12" fmla="*/ 110067 w 745264"/>
                <a:gd name="connsiteY12" fmla="*/ 420945 h 430713"/>
                <a:gd name="connsiteX13" fmla="*/ 135467 w 745264"/>
                <a:gd name="connsiteY13" fmla="*/ 429412 h 430713"/>
                <a:gd name="connsiteX14" fmla="*/ 220134 w 745264"/>
                <a:gd name="connsiteY14" fmla="*/ 420945 h 430713"/>
                <a:gd name="connsiteX15" fmla="*/ 194734 w 745264"/>
                <a:gd name="connsiteY15" fmla="*/ 344745 h 430713"/>
                <a:gd name="connsiteX16" fmla="*/ 186267 w 745264"/>
                <a:gd name="connsiteY16" fmla="*/ 319345 h 430713"/>
                <a:gd name="connsiteX17" fmla="*/ 270934 w 745264"/>
                <a:gd name="connsiteY17" fmla="*/ 277012 h 430713"/>
                <a:gd name="connsiteX18" fmla="*/ 508000 w 745264"/>
                <a:gd name="connsiteY18" fmla="*/ 285479 h 430713"/>
                <a:gd name="connsiteX19" fmla="*/ 677334 w 745264"/>
                <a:gd name="connsiteY19" fmla="*/ 277012 h 430713"/>
                <a:gd name="connsiteX20" fmla="*/ 702734 w 745264"/>
                <a:gd name="connsiteY20" fmla="*/ 268545 h 430713"/>
                <a:gd name="connsiteX21" fmla="*/ 728134 w 745264"/>
                <a:gd name="connsiteY21" fmla="*/ 251612 h 430713"/>
                <a:gd name="connsiteX22" fmla="*/ 745067 w 745264"/>
                <a:gd name="connsiteY22" fmla="*/ 200812 h 430713"/>
                <a:gd name="connsiteX23" fmla="*/ 728134 w 745264"/>
                <a:gd name="connsiteY23" fmla="*/ 90745 h 430713"/>
                <a:gd name="connsiteX24" fmla="*/ 694267 w 745264"/>
                <a:gd name="connsiteY24" fmla="*/ 39945 h 430713"/>
                <a:gd name="connsiteX25" fmla="*/ 668867 w 745264"/>
                <a:gd name="connsiteY25" fmla="*/ 31479 h 430713"/>
                <a:gd name="connsiteX26" fmla="*/ 643467 w 745264"/>
                <a:gd name="connsiteY26" fmla="*/ 14545 h 430713"/>
                <a:gd name="connsiteX27" fmla="*/ 618067 w 745264"/>
                <a:gd name="connsiteY27" fmla="*/ 6079 h 430713"/>
                <a:gd name="connsiteX28" fmla="*/ 533400 w 745264"/>
                <a:gd name="connsiteY28" fmla="*/ 6079 h 43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45264" h="430713">
                  <a:moveTo>
                    <a:pt x="533400" y="6079"/>
                  </a:moveTo>
                  <a:cubicBezTo>
                    <a:pt x="472722" y="10312"/>
                    <a:pt x="377144" y="-9569"/>
                    <a:pt x="254000" y="31479"/>
                  </a:cubicBezTo>
                  <a:cubicBezTo>
                    <a:pt x="168676" y="59920"/>
                    <a:pt x="300995" y="16533"/>
                    <a:pt x="194734" y="48412"/>
                  </a:cubicBezTo>
                  <a:cubicBezTo>
                    <a:pt x="177638" y="53541"/>
                    <a:pt x="143934" y="65345"/>
                    <a:pt x="143934" y="65345"/>
                  </a:cubicBezTo>
                  <a:cubicBezTo>
                    <a:pt x="101025" y="108254"/>
                    <a:pt x="156558" y="57770"/>
                    <a:pt x="101600" y="90745"/>
                  </a:cubicBezTo>
                  <a:cubicBezTo>
                    <a:pt x="84227" y="101169"/>
                    <a:pt x="80483" y="118508"/>
                    <a:pt x="67734" y="133079"/>
                  </a:cubicBezTo>
                  <a:cubicBezTo>
                    <a:pt x="54593" y="148098"/>
                    <a:pt x="25400" y="175412"/>
                    <a:pt x="25400" y="175412"/>
                  </a:cubicBezTo>
                  <a:lnTo>
                    <a:pt x="8467" y="226212"/>
                  </a:lnTo>
                  <a:lnTo>
                    <a:pt x="0" y="251612"/>
                  </a:lnTo>
                  <a:cubicBezTo>
                    <a:pt x="2822" y="279834"/>
                    <a:pt x="4154" y="308246"/>
                    <a:pt x="8467" y="336279"/>
                  </a:cubicBezTo>
                  <a:cubicBezTo>
                    <a:pt x="9824" y="345100"/>
                    <a:pt x="11359" y="354710"/>
                    <a:pt x="16934" y="361679"/>
                  </a:cubicBezTo>
                  <a:cubicBezTo>
                    <a:pt x="23291" y="369625"/>
                    <a:pt x="33867" y="372968"/>
                    <a:pt x="42334" y="378612"/>
                  </a:cubicBezTo>
                  <a:cubicBezTo>
                    <a:pt x="69168" y="418864"/>
                    <a:pt x="49613" y="400794"/>
                    <a:pt x="110067" y="420945"/>
                  </a:cubicBezTo>
                  <a:lnTo>
                    <a:pt x="135467" y="429412"/>
                  </a:lnTo>
                  <a:cubicBezTo>
                    <a:pt x="163689" y="426590"/>
                    <a:pt x="197746" y="438358"/>
                    <a:pt x="220134" y="420945"/>
                  </a:cubicBezTo>
                  <a:cubicBezTo>
                    <a:pt x="242768" y="403341"/>
                    <a:pt x="201763" y="358803"/>
                    <a:pt x="194734" y="344745"/>
                  </a:cubicBezTo>
                  <a:cubicBezTo>
                    <a:pt x="190743" y="336763"/>
                    <a:pt x="189089" y="327812"/>
                    <a:pt x="186267" y="319345"/>
                  </a:cubicBezTo>
                  <a:cubicBezTo>
                    <a:pt x="246749" y="279024"/>
                    <a:pt x="217323" y="290415"/>
                    <a:pt x="270934" y="277012"/>
                  </a:cubicBezTo>
                  <a:cubicBezTo>
                    <a:pt x="349956" y="279834"/>
                    <a:pt x="428928" y="285479"/>
                    <a:pt x="508000" y="285479"/>
                  </a:cubicBezTo>
                  <a:cubicBezTo>
                    <a:pt x="564515" y="285479"/>
                    <a:pt x="621031" y="281908"/>
                    <a:pt x="677334" y="277012"/>
                  </a:cubicBezTo>
                  <a:cubicBezTo>
                    <a:pt x="686225" y="276239"/>
                    <a:pt x="694752" y="272536"/>
                    <a:pt x="702734" y="268545"/>
                  </a:cubicBezTo>
                  <a:cubicBezTo>
                    <a:pt x="711835" y="263994"/>
                    <a:pt x="719667" y="257256"/>
                    <a:pt x="728134" y="251612"/>
                  </a:cubicBezTo>
                  <a:cubicBezTo>
                    <a:pt x="733778" y="234679"/>
                    <a:pt x="747038" y="218552"/>
                    <a:pt x="745067" y="200812"/>
                  </a:cubicBezTo>
                  <a:cubicBezTo>
                    <a:pt x="738244" y="139412"/>
                    <a:pt x="741464" y="137401"/>
                    <a:pt x="728134" y="90745"/>
                  </a:cubicBezTo>
                  <a:cubicBezTo>
                    <a:pt x="720824" y="65161"/>
                    <a:pt x="719345" y="56663"/>
                    <a:pt x="694267" y="39945"/>
                  </a:cubicBezTo>
                  <a:cubicBezTo>
                    <a:pt x="686841" y="34995"/>
                    <a:pt x="677334" y="34301"/>
                    <a:pt x="668867" y="31479"/>
                  </a:cubicBezTo>
                  <a:cubicBezTo>
                    <a:pt x="660400" y="25834"/>
                    <a:pt x="652569" y="19096"/>
                    <a:pt x="643467" y="14545"/>
                  </a:cubicBezTo>
                  <a:cubicBezTo>
                    <a:pt x="635485" y="10554"/>
                    <a:pt x="626779" y="8015"/>
                    <a:pt x="618067" y="6079"/>
                  </a:cubicBezTo>
                  <a:cubicBezTo>
                    <a:pt x="567437" y="-5172"/>
                    <a:pt x="594078" y="1846"/>
                    <a:pt x="533400" y="6079"/>
                  </a:cubicBezTo>
                  <a:close/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79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1090" y="283638"/>
            <a:ext cx="8542710" cy="61806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err="1" smtClean="0">
                <a:solidFill>
                  <a:srgbClr val="FF0000"/>
                </a:solidFill>
              </a:rPr>
              <a:t>Hackleburg</a:t>
            </a:r>
            <a:r>
              <a:rPr lang="en-US" sz="3000" b="1" dirty="0" smtClean="0">
                <a:solidFill>
                  <a:srgbClr val="FF0000"/>
                </a:solidFill>
              </a:rPr>
              <a:t>-Phil Campbell-Tanner EF</a:t>
            </a:r>
            <a:r>
              <a:rPr lang="en-US" sz="3000" b="1" dirty="0">
                <a:solidFill>
                  <a:srgbClr val="FF0000"/>
                </a:solidFill>
              </a:rPr>
              <a:t>-5 </a:t>
            </a:r>
            <a:r>
              <a:rPr lang="en-US" sz="3000" b="1" dirty="0" smtClean="0">
                <a:solidFill>
                  <a:srgbClr val="FF0000"/>
                </a:solidFill>
              </a:rPr>
              <a:t>Tornado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	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190" y="4358938"/>
            <a:ext cx="5265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64DC3"/>
                </a:solidFill>
              </a:rPr>
              <a:t>The strongest and longest track tornado </a:t>
            </a:r>
            <a:br>
              <a:rPr lang="en-US" sz="2400" b="1" dirty="0" smtClean="0">
                <a:solidFill>
                  <a:srgbClr val="264DC3"/>
                </a:solidFill>
              </a:rPr>
            </a:br>
            <a:r>
              <a:rPr lang="en-US" sz="2400" b="1" dirty="0" smtClean="0">
                <a:solidFill>
                  <a:srgbClr val="264DC3"/>
                </a:solidFill>
              </a:rPr>
              <a:t>Duration: 2005 – 2220 UTC </a:t>
            </a:r>
          </a:p>
          <a:p>
            <a:r>
              <a:rPr lang="en-US" sz="2400" b="1" dirty="0" smtClean="0">
                <a:solidFill>
                  <a:srgbClr val="264DC3"/>
                </a:solidFill>
              </a:rPr>
              <a:t>		    (2 hrs. 15 </a:t>
            </a:r>
            <a:r>
              <a:rPr lang="en-US" sz="2400" b="1" dirty="0" err="1" smtClean="0">
                <a:solidFill>
                  <a:srgbClr val="264DC3"/>
                </a:solidFill>
              </a:rPr>
              <a:t>mins</a:t>
            </a:r>
            <a:r>
              <a:rPr lang="en-US" sz="2400" b="1" dirty="0" smtClean="0">
                <a:solidFill>
                  <a:srgbClr val="264DC3"/>
                </a:solidFill>
              </a:rPr>
              <a:t>.)</a:t>
            </a:r>
            <a:br>
              <a:rPr lang="en-US" sz="2400" b="1" dirty="0" smtClean="0">
                <a:solidFill>
                  <a:srgbClr val="264DC3"/>
                </a:solidFill>
              </a:rPr>
            </a:br>
            <a:r>
              <a:rPr lang="en-US" sz="2400" b="1" dirty="0" smtClean="0">
                <a:solidFill>
                  <a:srgbClr val="264DC3"/>
                </a:solidFill>
              </a:rPr>
              <a:t>Distance Traveled: 212 km</a:t>
            </a:r>
          </a:p>
          <a:p>
            <a:r>
              <a:rPr lang="en-US" sz="2400" b="1" dirty="0" smtClean="0">
                <a:solidFill>
                  <a:srgbClr val="264DC3"/>
                </a:solidFill>
              </a:rPr>
              <a:t> 72 Fatalities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71090" y="1054116"/>
            <a:ext cx="8707810" cy="5304774"/>
            <a:chOff x="271090" y="1054116"/>
            <a:chExt cx="8707810" cy="53047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090" y="1054116"/>
              <a:ext cx="3143250" cy="32258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761331" y="2242592"/>
              <a:ext cx="4154520" cy="1692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3949382" y="1206500"/>
              <a:ext cx="3416300" cy="2921000"/>
              <a:chOff x="4572000" y="3149616"/>
              <a:chExt cx="3416300" cy="2921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000" y="3149616"/>
                <a:ext cx="3416300" cy="292100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927176" y="5575300"/>
                <a:ext cx="59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2005</a:t>
                </a:r>
                <a:endParaRPr lang="en-US" sz="14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953144" y="3149616"/>
                <a:ext cx="59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2220</a:t>
                </a:r>
                <a:endParaRPr lang="en-US" sz="1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959600" y="3911601"/>
                <a:ext cx="914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Huntsville</a:t>
                </a:r>
                <a:endParaRPr lang="en-US" sz="1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29200" y="5080000"/>
                <a:ext cx="914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/>
                  <a:t>Hackleburg</a:t>
                </a:r>
                <a:endParaRPr lang="en-US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81600" y="4876800"/>
                <a:ext cx="1117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Phil Campbell</a:t>
                </a:r>
                <a:endParaRPr lang="en-US" sz="12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159500" y="3898900"/>
                <a:ext cx="914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Tanner</a:t>
                </a:r>
                <a:endParaRPr lang="en-US" sz="1200" dirty="0"/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3210" y="3619500"/>
              <a:ext cx="3615690" cy="273939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428682" y="1951395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NWS Damage Path</a:t>
              </a:r>
              <a:endParaRPr lang="en-US" sz="1600" b="1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078411" y="6361668"/>
            <a:ext cx="2380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WDSS-II Rotation Track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609599" y="327545"/>
            <a:ext cx="82640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hr Forecast Probability 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Vorticity</a:t>
            </a:r>
            <a:endParaRPr lang="en-US" sz="3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rom every 15-min analyses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3924300" y="5178322"/>
            <a:ext cx="49493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 err="1" smtClean="0">
                <a:latin typeface="Arial" charset="0"/>
                <a:ea typeface="Arial" charset="0"/>
                <a:cs typeface="Arial" charset="0"/>
              </a:rPr>
              <a:t>Hackleburg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 tornado 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on the 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ground : 2005 - 2220 UTC</a:t>
            </a:r>
          </a:p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Duration: 2 hrs and 15 </a:t>
            </a:r>
            <a:r>
              <a:rPr lang="en-US" sz="1400" b="1" dirty="0" err="1" smtClean="0">
                <a:latin typeface="Arial" charset="0"/>
                <a:ea typeface="Arial" charset="0"/>
                <a:cs typeface="Arial" charset="0"/>
              </a:rPr>
              <a:t>mins</a:t>
            </a:r>
            <a:endParaRPr lang="en-US" sz="14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12533" y="5046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4013200" y="5711722"/>
            <a:ext cx="49493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 Cullman tornado 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on the </a:t>
            </a:r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ground : 1940 - 2038 UTC</a:t>
            </a:r>
          </a:p>
          <a:p>
            <a:pPr algn="ctr"/>
            <a:r>
              <a:rPr lang="en-US" sz="1400" b="1" dirty="0" smtClean="0">
                <a:latin typeface="Arial" charset="0"/>
                <a:ea typeface="Arial" charset="0"/>
                <a:cs typeface="Arial" charset="0"/>
              </a:rPr>
              <a:t>Duration: ~1 hr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54379" y="1688886"/>
            <a:ext cx="9156393" cy="4685030"/>
            <a:chOff x="-54379" y="1688886"/>
            <a:chExt cx="9156393" cy="46850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44" y="1688886"/>
              <a:ext cx="9005570" cy="468503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2549876" y="4881991"/>
              <a:ext cx="1536700" cy="3555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 rot="3038904">
              <a:off x="5052799" y="2258052"/>
              <a:ext cx="529678" cy="1606258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3038904">
              <a:off x="2651780" y="2379885"/>
              <a:ext cx="677458" cy="1405940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3038904">
              <a:off x="7377431" y="2127023"/>
              <a:ext cx="610132" cy="1713012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3038904">
              <a:off x="347354" y="2820484"/>
              <a:ext cx="390294" cy="1193760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3038904">
              <a:off x="3899138" y="2307170"/>
              <a:ext cx="353342" cy="1196384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3038904">
              <a:off x="1472169" y="2157939"/>
              <a:ext cx="651296" cy="1511401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980525" y="5711722"/>
              <a:ext cx="1312075" cy="15567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751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4" y="1688886"/>
            <a:ext cx="9005570" cy="468503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609599" y="327545"/>
            <a:ext cx="82640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hr Forecast Probability 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Vorticity</a:t>
            </a:r>
            <a:endParaRPr lang="en-US" sz="3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rom every 15-min analyses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12533" y="5046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7620" y="3822700"/>
            <a:ext cx="5025570" cy="1223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3038904">
            <a:off x="4853976" y="2055162"/>
            <a:ext cx="610132" cy="992679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3038904">
            <a:off x="7419376" y="1883006"/>
            <a:ext cx="610132" cy="992679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227" y="3946735"/>
            <a:ext cx="5565140" cy="24003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rot="5400000">
            <a:off x="3758461" y="3191194"/>
            <a:ext cx="1583265" cy="8396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6572533" y="3301580"/>
            <a:ext cx="1536700" cy="3550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4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914987"/>
            <a:ext cx="8094133" cy="2150532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/>
            </a:r>
            <a:br>
              <a:rPr lang="en-US" sz="3000" b="1" dirty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>
                <a:solidFill>
                  <a:srgbClr val="FF0000"/>
                </a:solidFill>
              </a:rPr>
              <a:t/>
            </a:r>
            <a:br>
              <a:rPr lang="en-US" sz="3000" b="1" dirty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Tuscaloosa to Birmingham EF</a:t>
            </a:r>
            <a:r>
              <a:rPr lang="en-US" sz="3000" b="1" dirty="0">
                <a:solidFill>
                  <a:srgbClr val="FF0000"/>
                </a:solidFill>
              </a:rPr>
              <a:t>-4 Tornado </a:t>
            </a:r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65 fatalities, 1500 injuries </a:t>
            </a:r>
            <a:r>
              <a:rPr lang="en-US" sz="3000" b="1" dirty="0">
                <a:solidFill>
                  <a:srgbClr val="FF0000"/>
                </a:solidFill>
              </a:rPr>
              <a:t/>
            </a:r>
            <a:br>
              <a:rPr lang="en-US" sz="3000" b="1" dirty="0">
                <a:solidFill>
                  <a:srgbClr val="FF0000"/>
                </a:solidFill>
              </a:rPr>
            </a:br>
            <a:r>
              <a:rPr lang="en-US" sz="3000" b="1" dirty="0">
                <a:solidFill>
                  <a:srgbClr val="FF0000"/>
                </a:solidFill>
              </a:rPr>
              <a:t>Duration :</a:t>
            </a:r>
            <a:r>
              <a:rPr lang="en-US" sz="3000" b="1" dirty="0" smtClean="0">
                <a:solidFill>
                  <a:srgbClr val="FF0000"/>
                </a:solidFill>
              </a:rPr>
              <a:t> 2143 – 2214 UTC (1 hr. 30 </a:t>
            </a:r>
            <a:r>
              <a:rPr lang="en-US" sz="3000" b="1" dirty="0" err="1">
                <a:solidFill>
                  <a:srgbClr val="FF0000"/>
                </a:solidFill>
              </a:rPr>
              <a:t>mins</a:t>
            </a:r>
            <a:r>
              <a:rPr lang="en-US" sz="3000" b="1" dirty="0">
                <a:solidFill>
                  <a:srgbClr val="FF0000"/>
                </a:solidFill>
              </a:rPr>
              <a:t>.)</a:t>
            </a:r>
            <a:br>
              <a:rPr lang="en-US" sz="3000" b="1" dirty="0">
                <a:solidFill>
                  <a:srgbClr val="FF0000"/>
                </a:solidFill>
              </a:rPr>
            </a:br>
            <a:r>
              <a:rPr lang="en-US" sz="3000" b="1" dirty="0">
                <a:solidFill>
                  <a:srgbClr val="FF0000"/>
                </a:solidFill>
              </a:rPr>
              <a:t>Distance Traveled: </a:t>
            </a:r>
            <a:r>
              <a:rPr lang="en-US" sz="3000" b="1" dirty="0" smtClean="0">
                <a:solidFill>
                  <a:srgbClr val="FF0000"/>
                </a:solidFill>
              </a:rPr>
              <a:t>130 </a:t>
            </a:r>
            <a:r>
              <a:rPr lang="en-US" sz="3000" b="1" dirty="0">
                <a:solidFill>
                  <a:srgbClr val="FF0000"/>
                </a:solidFill>
              </a:rPr>
              <a:t>km </a:t>
            </a:r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" y="325358"/>
            <a:ext cx="3143250" cy="3225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1920240" y="1752600"/>
            <a:ext cx="3865880" cy="421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196080" y="482600"/>
            <a:ext cx="3383280" cy="2656840"/>
            <a:chOff x="4196080" y="482600"/>
            <a:chExt cx="3383280" cy="26568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6080" y="533400"/>
              <a:ext cx="3383280" cy="26060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74988" y="2435423"/>
              <a:ext cx="596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2143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54800" y="482600"/>
              <a:ext cx="5966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2214</a:t>
              </a:r>
              <a:endParaRPr lang="en-US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68585" y="1930400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Tuscaloosa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87149" y="1130300"/>
              <a:ext cx="946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Birmingham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355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2036628"/>
            <a:ext cx="8961120" cy="43561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00" y="426605"/>
            <a:ext cx="90017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Extended Hour Forecast 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robability 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orticity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/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out to 2315 UTC  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891279" y="5052991"/>
            <a:ext cx="36957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Tornado on the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ground: 2143 - 2314 UTC</a:t>
            </a:r>
          </a:p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Duration: 1 hr 30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mins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59000" y="5287545"/>
            <a:ext cx="1905000" cy="3570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3038904">
            <a:off x="5310896" y="2056730"/>
            <a:ext cx="496341" cy="1986572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3038904">
            <a:off x="698700" y="1659677"/>
            <a:ext cx="598460" cy="2539425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3038904">
            <a:off x="7526656" y="1808570"/>
            <a:ext cx="911459" cy="2242535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3000" dir="5400000" rotWithShape="0">
              <a:schemeClr val="bg1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6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7456"/>
            <a:ext cx="8934450" cy="68453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14500" y="5608637"/>
            <a:ext cx="1905000" cy="5871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619500" y="5347027"/>
            <a:ext cx="3949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Tornado on the ground from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2143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2314 UTC</a:t>
            </a:r>
          </a:p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Duration: 1 hr 30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mins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val 4"/>
          <p:cNvSpPr/>
          <p:nvPr/>
        </p:nvSpPr>
        <p:spPr>
          <a:xfrm rot="3038904">
            <a:off x="7539356" y="246470"/>
            <a:ext cx="911459" cy="2242535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3000" dir="5400000" rotWithShape="0">
              <a:schemeClr val="bg1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3038904">
            <a:off x="7501256" y="2481670"/>
            <a:ext cx="911459" cy="2242535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3000" dir="5400000" rotWithShape="0">
              <a:schemeClr val="bg1">
                <a:lumMod val="5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" y="35274"/>
            <a:ext cx="8949827" cy="572096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0-1 hr Forecast Probability of </a:t>
            </a:r>
            <a:r>
              <a:rPr lang="en-US" sz="2400" b="1" dirty="0" err="1" smtClean="0">
                <a:solidFill>
                  <a:srgbClr val="FF0000"/>
                </a:solidFill>
              </a:rPr>
              <a:t>Vorticity</a:t>
            </a:r>
            <a:r>
              <a:rPr lang="en-US" sz="2400" b="1" dirty="0" smtClean="0">
                <a:solidFill>
                  <a:srgbClr val="FF0000"/>
                </a:solidFill>
              </a:rPr>
              <a:t> every 15-mins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83" y="683570"/>
            <a:ext cx="8807450" cy="60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0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800" y="338183"/>
            <a:ext cx="5080000" cy="868317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3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405" y="1587500"/>
            <a:ext cx="87692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NOAA’s Warn-On-Forecast (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  <a:cs typeface="Arial"/>
              </a:rPr>
              <a:t>WoF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) research initiative with the goal to develop a short-range (0-1h) storm-scale probabilistic forecasts of severe convective storms. 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Is the storm-scale system, which is cycled continuously, effective at assimilating multi-scale (including radar) observations?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How well do probabilistic ensemble forecasts represent the range of observed events?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49" y="5057530"/>
            <a:ext cx="7620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608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598488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27 April 2011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Supercell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Tornado Outbreak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28056" y="1102246"/>
            <a:ext cx="37274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Roughly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300 tornadoes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348 fatalities from tornadoes and other thunderstorm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hazards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1" descr="110427_rpts.g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661988"/>
            <a:ext cx="517525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Radar_image_of_the_2011_Tuscaloosa_tornado_April_27,_2011_2210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6" y="4289425"/>
            <a:ext cx="42560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13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3500"/>
            <a:ext cx="9144000" cy="598488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27 April 2011 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cs typeface="Arial"/>
              </a:rPr>
              <a:t>Supercell</a:t>
            </a:r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 Tornado Outbreak</a:t>
            </a:r>
          </a:p>
        </p:txBody>
      </p:sp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28056" y="1102246"/>
            <a:ext cx="37274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Roughly 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300 tornadoes</a:t>
            </a:r>
          </a:p>
          <a:p>
            <a:pPr eaLnBrk="1" hangingPunct="1"/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348 fatalities from tornadoes and other thunderstorm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hazards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1" descr="110427_rpts.g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661988"/>
            <a:ext cx="517525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Radar_image_of_the_2011_Tuscaloosa_tornado_April_27,_2011_2210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6" y="4289425"/>
            <a:ext cx="4256087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7154332" y="2497663"/>
            <a:ext cx="618066" cy="568222"/>
          </a:xfrm>
          <a:prstGeom prst="ellipse">
            <a:avLst/>
          </a:prstGeom>
          <a:solidFill>
            <a:schemeClr val="tx1">
              <a:alpha val="40000"/>
            </a:schemeClr>
          </a:solidFill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3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55" y="602131"/>
            <a:ext cx="3143250" cy="3225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8320" y="55796"/>
            <a:ext cx="8877147" cy="494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Destructive Tornadoes in Northern Alabama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592159"/>
              </p:ext>
            </p:extLst>
          </p:nvPr>
        </p:nvGraphicFramePr>
        <p:xfrm>
          <a:off x="107506" y="822073"/>
          <a:ext cx="5297050" cy="4353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798"/>
                <a:gridCol w="786029"/>
                <a:gridCol w="804334"/>
                <a:gridCol w="942284"/>
                <a:gridCol w="363013"/>
                <a:gridCol w="8395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Tornado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Start</a:t>
                      </a:r>
                      <a:r>
                        <a:rPr lang="en-US" sz="1400" baseline="0" dirty="0" smtClean="0"/>
                        <a:t> Time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(UTC)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End Time (UTC)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Duration (min)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EF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Length</a:t>
                      </a:r>
                    </a:p>
                    <a:p>
                      <a:pPr algn="ctr"/>
                      <a:r>
                        <a:rPr lang="en-US" sz="1400" dirty="0" smtClean="0"/>
                        <a:t>(km)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Cullman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19:40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20:38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Hackleburg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Phil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Campbell-Tanner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20:05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22:20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Cordova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20:40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22:50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Tuscaloosa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Birmingham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21:43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23:14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Sawyerville-Eoline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22:30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23:55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85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116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-------------------------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-----------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-----------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--------------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---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--------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Smithville (MS)-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Shottsville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20:42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21:23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Section-Flat Rock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21:01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21:57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76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 descr="tornado_tracks_27apr2011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41" y="3784658"/>
            <a:ext cx="3376959" cy="282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0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28" y="573950"/>
            <a:ext cx="7842565" cy="487362"/>
          </a:xfrm>
        </p:spPr>
        <p:txBody>
          <a:bodyPr>
            <a:no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</a:rPr>
              <a:t>Multiscale</a:t>
            </a:r>
            <a:r>
              <a:rPr lang="en-US" sz="3000" b="1" dirty="0" smtClean="0">
                <a:solidFill>
                  <a:srgbClr val="FF0000"/>
                </a:solidFill>
              </a:rPr>
              <a:t> Ensemble DA and Forecast System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3996" y="4514940"/>
            <a:ext cx="8602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IC/BC from Global Ensemble Forecast System (GEFS)  at 0000 UTC 27 April 2011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Ensemble Adjusted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Kalman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Filter (EAKF) from DART software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 Observation platforms:</a:t>
            </a:r>
          </a:p>
          <a:p>
            <a:r>
              <a:rPr lang="en-US" sz="1600" dirty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 METAR,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Radiosonde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Arial" charset="0"/>
                <a:cs typeface="Arial"/>
              </a:rPr>
              <a:t>, Maritime, Automated Aircraft, Satellite Derived Winds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No radar data assimilation on 15-km grid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3996" y="1261203"/>
            <a:ext cx="4216400" cy="2876550"/>
            <a:chOff x="253996" y="1228986"/>
            <a:chExt cx="4216400" cy="2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996" y="1228986"/>
              <a:ext cx="4216400" cy="28765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52087" y="2382570"/>
              <a:ext cx="12339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bg1"/>
                  </a:solidFill>
                </a:rPr>
                <a:t>Mesoscale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60110" y="2910195"/>
              <a:ext cx="10382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</a:rPr>
                <a:t>Storm-scale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994400" y="2878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1336" y="1768159"/>
            <a:ext cx="439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WRF ARW version 3.4.1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A 36-member multi-physics ensemble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51 vertical levels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err="1" smtClean="0">
                <a:latin typeface="Arial"/>
                <a:cs typeface="Arial"/>
              </a:rPr>
              <a:t>Mesoscale</a:t>
            </a:r>
            <a:r>
              <a:rPr lang="en-US" sz="1600" dirty="0" smtClean="0">
                <a:latin typeface="Arial"/>
                <a:cs typeface="Arial"/>
              </a:rPr>
              <a:t> at 15 </a:t>
            </a:r>
            <a:r>
              <a:rPr lang="en-US" sz="1600" dirty="0">
                <a:latin typeface="Arial"/>
                <a:cs typeface="Arial"/>
              </a:rPr>
              <a:t>km</a:t>
            </a:r>
            <a:r>
              <a:rPr lang="en-US" sz="1600" dirty="0" smtClean="0">
                <a:latin typeface="Arial"/>
                <a:cs typeface="Arial"/>
              </a:rPr>
              <a:t> and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 Storm-scale at 3 km horizontal grid spacing </a:t>
            </a:r>
          </a:p>
          <a:p>
            <a:pPr>
              <a:buFont typeface="Arial"/>
              <a:buChar char="•"/>
            </a:pPr>
            <a:endParaRPr lang="en-U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434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528" y="286089"/>
            <a:ext cx="7842565" cy="842016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Radar Data Assimilation in Storm-scale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5-min Update System 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4596" y="1280502"/>
            <a:ext cx="2633033" cy="2229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Storm-scale Domain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737" y="1645056"/>
            <a:ext cx="56548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Radar DA starts at 1800 UTC in the nested 3-km domain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WSR-88D radar observations from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 	KDGX, KGWX, KBMX and KHTX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Radar reflectivity, radial velocity,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</a:rPr>
              <a:t>mesonet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    other conventional observations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Radar observations objectively analyzed at 6 km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    using OPAWS software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Every 5 min from 1800 UTC – 0000 UTC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Launch 1-h storm-scale ensemble forecasts every 15 min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51007" y="4797061"/>
            <a:ext cx="65975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Sources of ensemble spread for storm-scale data assimilation 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GEFS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Multi-physics 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Adaptive inflation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 Additive noise (Dowell and Wicker, 2009)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628900" y="6616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536" y="1601712"/>
            <a:ext cx="314325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0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80528" y="133692"/>
            <a:ext cx="7842565" cy="487362"/>
          </a:xfrm>
        </p:spPr>
        <p:txBody>
          <a:bodyPr>
            <a:no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</a:rPr>
              <a:t>Multiscale</a:t>
            </a:r>
            <a:r>
              <a:rPr lang="en-US" sz="3000" b="1" dirty="0" smtClean="0">
                <a:solidFill>
                  <a:srgbClr val="FF0000"/>
                </a:solidFill>
              </a:rPr>
              <a:t> Ensemble DA and Forecast Timeline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3" y="755653"/>
            <a:ext cx="8511794" cy="595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74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115" y="480709"/>
            <a:ext cx="6016430" cy="553254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/>
            </a:r>
            <a:br>
              <a:rPr lang="en-US" sz="3000" b="1" dirty="0" smtClean="0">
                <a:solidFill>
                  <a:srgbClr val="FF0000"/>
                </a:solidFill>
              </a:rPr>
            </a:br>
            <a:r>
              <a:rPr lang="en-US" sz="3000" b="1" dirty="0" smtClean="0">
                <a:solidFill>
                  <a:srgbClr val="FF0000"/>
                </a:solidFill>
              </a:rPr>
              <a:t>Observation Space Diagnostics</a:t>
            </a:r>
            <a:br>
              <a:rPr lang="en-US" sz="3000" b="1" dirty="0" smtClean="0">
                <a:solidFill>
                  <a:srgbClr val="FF0000"/>
                </a:solidFill>
              </a:rPr>
            </a:b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" y="1606554"/>
            <a:ext cx="8972804" cy="425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12612</TotalTime>
  <Words>640</Words>
  <Application>Microsoft Macintosh PowerPoint</Application>
  <PresentationFormat>On-screen Show (4:3)</PresentationFormat>
  <Paragraphs>163</Paragraphs>
  <Slides>18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  Storm-Scale Data Assimilation and  Ensemble Forecasts for the  27 April 2011 Severe Weather Outbreak in Alabama  </vt:lpstr>
      <vt:lpstr>Motivation</vt:lpstr>
      <vt:lpstr>27 April 2011 Supercell Tornado Outbreak</vt:lpstr>
      <vt:lpstr>27 April 2011 Supercell Tornado Outbreak</vt:lpstr>
      <vt:lpstr>PowerPoint Presentation</vt:lpstr>
      <vt:lpstr>Multiscale Ensemble DA and Forecast System</vt:lpstr>
      <vt:lpstr>Radar Data Assimilation in Storm-scale 5-min Update System </vt:lpstr>
      <vt:lpstr>Multiscale Ensemble DA and Forecast Timeline</vt:lpstr>
      <vt:lpstr> Observation Space Diagnostics </vt:lpstr>
      <vt:lpstr>Reflectivity Forecasts from 2130 UTC Analyses</vt:lpstr>
      <vt:lpstr>Forecast Probability of Reflectivity</vt:lpstr>
      <vt:lpstr> Hackleburg-Phil Campbell-Tanner EF-5 Tornado  </vt:lpstr>
      <vt:lpstr>PowerPoint Presentation</vt:lpstr>
      <vt:lpstr>PowerPoint Presentation</vt:lpstr>
      <vt:lpstr>   Tuscaloosa to Birmingham EF-4 Tornado  65 fatalities, 1500 injuries  Duration : 2143 – 2214 UTC (1 hr. 30 mins.) Distance Traveled: 130 km    </vt:lpstr>
      <vt:lpstr>PowerPoint Presentation</vt:lpstr>
      <vt:lpstr>PowerPoint Presentation</vt:lpstr>
      <vt:lpstr>0-1 hr Forecast Probability of Vorticity every 15-mins</vt:lpstr>
    </vt:vector>
  </TitlesOfParts>
  <Company>NSSL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Storm-Scale Data Assimilation and Ensemble Forecasts for the 27 April 2011 Severe Weather Outbreak in Alabama  </dc:title>
  <dc:creator>Nusrat Yussouf</dc:creator>
  <cp:lastModifiedBy>Zahed Siddique</cp:lastModifiedBy>
  <cp:revision>393</cp:revision>
  <dcterms:created xsi:type="dcterms:W3CDTF">2014-05-16T14:16:49Z</dcterms:created>
  <dcterms:modified xsi:type="dcterms:W3CDTF">2014-05-20T11:51:29Z</dcterms:modified>
</cp:coreProperties>
</file>