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  <p:sldMasterId id="2147483863" r:id="rId3"/>
    <p:sldMasterId id="2147483887" r:id="rId4"/>
  </p:sldMasterIdLst>
  <p:notesMasterIdLst>
    <p:notesMasterId r:id="rId45"/>
  </p:notesMasterIdLst>
  <p:handoutMasterIdLst>
    <p:handoutMasterId r:id="rId46"/>
  </p:handoutMasterIdLst>
  <p:sldIdLst>
    <p:sldId id="360" r:id="rId5"/>
    <p:sldId id="455" r:id="rId6"/>
    <p:sldId id="454" r:id="rId7"/>
    <p:sldId id="434" r:id="rId8"/>
    <p:sldId id="457" r:id="rId9"/>
    <p:sldId id="436" r:id="rId10"/>
    <p:sldId id="458" r:id="rId11"/>
    <p:sldId id="465" r:id="rId12"/>
    <p:sldId id="466" r:id="rId13"/>
    <p:sldId id="467" r:id="rId14"/>
    <p:sldId id="468" r:id="rId15"/>
    <p:sldId id="393" r:id="rId16"/>
    <p:sldId id="409" r:id="rId17"/>
    <p:sldId id="469" r:id="rId18"/>
    <p:sldId id="470" r:id="rId19"/>
    <p:sldId id="459" r:id="rId20"/>
    <p:sldId id="461" r:id="rId21"/>
    <p:sldId id="471" r:id="rId22"/>
    <p:sldId id="462" r:id="rId23"/>
    <p:sldId id="484" r:id="rId24"/>
    <p:sldId id="478" r:id="rId25"/>
    <p:sldId id="479" r:id="rId26"/>
    <p:sldId id="480" r:id="rId27"/>
    <p:sldId id="481" r:id="rId28"/>
    <p:sldId id="482" r:id="rId29"/>
    <p:sldId id="494" r:id="rId30"/>
    <p:sldId id="483" r:id="rId31"/>
    <p:sldId id="472" r:id="rId32"/>
    <p:sldId id="485" r:id="rId33"/>
    <p:sldId id="486" r:id="rId34"/>
    <p:sldId id="487" r:id="rId35"/>
    <p:sldId id="473" r:id="rId36"/>
    <p:sldId id="474" r:id="rId37"/>
    <p:sldId id="488" r:id="rId38"/>
    <p:sldId id="489" r:id="rId39"/>
    <p:sldId id="490" r:id="rId40"/>
    <p:sldId id="475" r:id="rId41"/>
    <p:sldId id="491" r:id="rId42"/>
    <p:sldId id="492" r:id="rId43"/>
    <p:sldId id="493" r:id="rId4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1180">
          <p15:clr>
            <a:srgbClr val="A4A3A4"/>
          </p15:clr>
        </p15:guide>
        <p15:guide id="5" pos="249">
          <p15:clr>
            <a:srgbClr val="A4A3A4"/>
          </p15:clr>
        </p15:guide>
        <p15:guide id="6" pos="5472">
          <p15:clr>
            <a:srgbClr val="A4A3A4"/>
          </p15:clr>
        </p15:guide>
        <p15:guide id="7" pos="1184">
          <p15:clr>
            <a:srgbClr val="A4A3A4"/>
          </p15:clr>
        </p15:guide>
        <p15:guide id="8" pos="3152">
          <p15:clr>
            <a:srgbClr val="A4A3A4"/>
          </p15:clr>
        </p15:guide>
        <p15:guide id="9" pos="3334">
          <p15:clr>
            <a:srgbClr val="A4A3A4"/>
          </p15:clr>
        </p15:guide>
        <p15:guide id="10" pos="3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00"/>
    <a:srgbClr val="CC3399"/>
    <a:srgbClr val="669900"/>
    <a:srgbClr val="FFFFFF"/>
    <a:srgbClr val="B2B2B2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4" autoAdjust="0"/>
    <p:restoredTop sz="90399" autoAdjust="0"/>
  </p:normalViewPr>
  <p:slideViewPr>
    <p:cSldViewPr>
      <p:cViewPr varScale="1">
        <p:scale>
          <a:sx n="47" d="100"/>
          <a:sy n="47" d="100"/>
        </p:scale>
        <p:origin x="-104" y="-752"/>
      </p:cViewPr>
      <p:guideLst>
        <p:guide orient="horz" pos="2400"/>
        <p:guide orient="horz" pos="3888"/>
        <p:guide orient="horz" pos="1389"/>
        <p:guide orient="horz" pos="1180"/>
        <p:guide pos="249"/>
        <p:guide pos="5472"/>
        <p:guide pos="1184"/>
        <p:guide pos="3152"/>
        <p:guide pos="3334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374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A2BD94-9AD5-49DA-BE0C-97EF1AE01B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32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5F356-C339-457A-8FAA-0D95912524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356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../LaTex/EnVar_nomenclature.html.LyXconv/EnVar_nomenclature.html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In retrospect it is not surprising that this effect dominates, since we followed {Clayton13} and gave the climatological covariances a weight of 0.8 in the hybrid.</a:t>
            </a:r>
          </a:p>
          <a:p>
            <a:endParaRPr lang="en-GB" smtClean="0">
              <a:latin typeface="Arial" charset="0"/>
            </a:endParaRPr>
          </a:p>
          <a:p>
            <a:r>
              <a:rPr lang="en-GB" smtClean="0">
                <a:latin typeface="Arial" charset="0"/>
              </a:rPr>
              <a:t>The 4DEnVar method was able to use the ensemble component of the covariances about as accurately as in En-4DVar.</a:t>
            </a:r>
          </a:p>
          <a:p>
            <a:r>
              <a:rPr lang="en-GB" smtClean="0">
                <a:latin typeface="Arial" charset="0"/>
              </a:rPr>
              <a:t>In the jet stream case evolution errors induced by localization in 4DEnVar were small except when the localization was severe.</a:t>
            </a:r>
          </a:p>
          <a:p>
            <a:r>
              <a:rPr lang="en-GB" smtClean="0">
                <a:latin typeface="Arial" charset="0"/>
              </a:rPr>
              <a:t>In the hurricane case approximations in the perturbation forecast model induced errors in 4DVar evolutions.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2FD6-673A-4E8D-89D9-EBF9EB1A7697}" type="slidenum">
              <a:rPr lang="en-GB" altLang="en-US" smtClean="0">
                <a:latin typeface="Arial" charset="0"/>
              </a:rPr>
              <a:pPr/>
              <a:t>27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GB" sz="800" smtClean="0">
                <a:solidFill>
                  <a:schemeClr val="tx2"/>
                </a:solidFill>
                <a:latin typeface="Arial" charset="0"/>
              </a:rPr>
              <a:t>Lorenc, Andrew C 2013: Recommended Nomenclature for EnVar Data Assimilation Methods.  </a:t>
            </a:r>
            <a:r>
              <a:rPr lang="en-GB" sz="800" i="1" smtClean="0">
                <a:solidFill>
                  <a:schemeClr val="tx2"/>
                </a:solidFill>
                <a:latin typeface="Arial" charset="0"/>
              </a:rPr>
              <a:t>WGNE Research Activities in Atmospheric and Oceanic Modelling</a:t>
            </a:r>
            <a:r>
              <a:rPr lang="en-GB" sz="80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228600" indent="-228600">
              <a:lnSpc>
                <a:spcPct val="80000"/>
              </a:lnSpc>
            </a:pPr>
            <a:r>
              <a:rPr lang="en-GB" sz="800" smtClean="0">
                <a:solidFill>
                  <a:schemeClr val="tx2"/>
                </a:solidFill>
                <a:latin typeface="Arial" charset="0"/>
              </a:rPr>
              <a:t>http://www.wcrp-climate.org/WGNE/BlueBook/2013/individual-articles/01_Lorenc_Andrew_EnVar_nomenclature.pdf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/>
            </a:r>
            <a:br>
              <a:rPr lang="en-GB" altLang="en-US" sz="800" smtClean="0">
                <a:latin typeface="Arial" charset="0"/>
              </a:rPr>
            </a:br>
            <a:r>
              <a:rPr lang="en-GB" altLang="en-US" sz="800" smtClean="0">
                <a:latin typeface="Arial" charset="0"/>
              </a:rPr>
              <a:t>9th November 2012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At the THORPEX DAOS WG meeting in 2011, the group felt there was a need for a common terminology for hybrid ensemble variation methods. The issue was discussed again at the 2012 meeting. The recommendations below attempt to represent the views expressed. We have tried to select a non-ambiguous terminology based on the most common existing established usage.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En should be used to abbreviate Ensemble (not Ens), as it is in the EnKF.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Hyphenated abbreviations (4D-Var, 3D-Var) were standardised by </a:t>
            </a:r>
            <a:r>
              <a:rPr lang="en-GB" altLang="en-US" sz="800" smtClean="0">
                <a:latin typeface="Arial" charset="0"/>
                <a:hlinkClick r:id="rId3"/>
              </a:rPr>
              <a:t>Ide et al.</a:t>
            </a:r>
            <a:r>
              <a:rPr lang="en-GB" altLang="en-US" sz="800" smtClean="0">
                <a:latin typeface="Arial" charset="0"/>
              </a:rPr>
              <a:t> (</a:t>
            </a:r>
            <a:r>
              <a:rPr lang="en-GB" altLang="en-US" sz="800" smtClean="0">
                <a:latin typeface="Arial" charset="0"/>
                <a:hlinkClick r:id="rId3"/>
              </a:rPr>
              <a:t>1997</a:t>
            </a:r>
            <a:r>
              <a:rPr lang="en-GB" altLang="en-US" sz="800" smtClean="0">
                <a:latin typeface="Arial" charset="0"/>
              </a:rPr>
              <a:t>) (and some journals), but they are not usually used in names for EnKF methods. The hyphen may be omitted in new names.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4D-Var or 4DVAR are so well established that, even with a prefix or suffix, they should only be used for methods using a forecast model and its adjoint. Methods not using an adjoint method should use a name which does not make them seem variants of 4D-Var. In particular we discourage the terminology En4DVAR used by </a:t>
            </a:r>
            <a:r>
              <a:rPr lang="en-GB" altLang="en-US" sz="800" smtClean="0">
                <a:latin typeface="Arial" charset="0"/>
                <a:hlinkClick r:id="rId3"/>
              </a:rPr>
              <a:t>Liu et al.</a:t>
            </a:r>
            <a:r>
              <a:rPr lang="en-GB" altLang="en-US" sz="800" smtClean="0">
                <a:latin typeface="Arial" charset="0"/>
              </a:rPr>
              <a:t> (</a:t>
            </a:r>
            <a:r>
              <a:rPr lang="en-GB" altLang="en-US" sz="800" smtClean="0">
                <a:latin typeface="Arial" charset="0"/>
                <a:hlinkClick r:id="rId3"/>
              </a:rPr>
              <a:t>2008</a:t>
            </a:r>
            <a:r>
              <a:rPr lang="en-GB" altLang="en-US" sz="800" smtClean="0">
                <a:latin typeface="Arial" charset="0"/>
              </a:rPr>
              <a:t>, </a:t>
            </a:r>
            <a:r>
              <a:rPr lang="en-GB" altLang="en-US" sz="800" smtClean="0">
                <a:latin typeface="Arial" charset="0"/>
                <a:hlinkClick r:id="rId3"/>
              </a:rPr>
              <a:t>2009</a:t>
            </a:r>
            <a:r>
              <a:rPr lang="en-GB" altLang="en-US" sz="800" smtClean="0">
                <a:latin typeface="Arial" charset="0"/>
              </a:rPr>
              <a:t>) to mean an an algorithm designed not to use an adjoint model. Instead we recommend 4DEnVar as being more distinct from 4DVAR, and more similar to the 4DEnKF of </a:t>
            </a:r>
            <a:r>
              <a:rPr lang="en-GB" altLang="en-US" sz="800" smtClean="0">
                <a:latin typeface="Arial" charset="0"/>
                <a:hlinkClick r:id="rId3"/>
              </a:rPr>
              <a:t>Hunt et al.</a:t>
            </a:r>
            <a:r>
              <a:rPr lang="en-GB" altLang="en-US" sz="800" smtClean="0">
                <a:latin typeface="Arial" charset="0"/>
              </a:rPr>
              <a:t> (</a:t>
            </a:r>
            <a:r>
              <a:rPr lang="en-GB" altLang="en-US" sz="800" smtClean="0">
                <a:latin typeface="Arial" charset="0"/>
                <a:hlinkClick r:id="rId3"/>
              </a:rPr>
              <a:t>2004</a:t>
            </a:r>
            <a:r>
              <a:rPr lang="en-GB" altLang="en-US" sz="800" smtClean="0">
                <a:latin typeface="Arial" charset="0"/>
              </a:rPr>
              <a:t>). A prefix to 4D-Var can qualify it as in </a:t>
            </a:r>
            <a:r>
              <a:rPr lang="en-GB" altLang="en-US" sz="800" smtClean="0">
                <a:latin typeface="Arial" charset="0"/>
                <a:hlinkClick r:id="rId3"/>
              </a:rPr>
              <a:t>4</a:t>
            </a:r>
            <a:r>
              <a:rPr lang="en-GB" altLang="en-US" sz="800" smtClean="0">
                <a:latin typeface="Arial" charset="0"/>
              </a:rPr>
              <a:t> or </a:t>
            </a:r>
            <a:r>
              <a:rPr lang="en-GB" altLang="en-US" sz="800" smtClean="0">
                <a:latin typeface="Arial" charset="0"/>
                <a:hlinkClick r:id="rId3"/>
              </a:rPr>
              <a:t>7</a:t>
            </a:r>
            <a:r>
              <a:rPr lang="en-GB" altLang="en-US" sz="800" smtClean="0">
                <a:latin typeface="Arial" charset="0"/>
              </a:rPr>
              <a:t> below, but it should not change the basic 4D-Var method.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hybrid should describe the covariances used, not the method. E.g. “hybrid 3DVAR” (</a:t>
            </a:r>
            <a:r>
              <a:rPr lang="en-GB" altLang="en-US" sz="800" smtClean="0">
                <a:latin typeface="Arial" charset="0"/>
                <a:hlinkClick r:id="rId3"/>
              </a:rPr>
              <a:t>Wang et al.</a:t>
            </a:r>
            <a:r>
              <a:rPr lang="en-GB" altLang="en-US" sz="800" smtClean="0">
                <a:latin typeface="Arial" charset="0"/>
              </a:rPr>
              <a:t>, </a:t>
            </a:r>
            <a:r>
              <a:rPr lang="en-GB" altLang="en-US" sz="800" smtClean="0">
                <a:latin typeface="Arial" charset="0"/>
                <a:hlinkClick r:id="rId3"/>
              </a:rPr>
              <a:t>2008a</a:t>
            </a:r>
            <a:r>
              <a:rPr lang="en-GB" altLang="en-US" sz="800" smtClean="0">
                <a:latin typeface="Arial" charset="0"/>
              </a:rPr>
              <a:t>,</a:t>
            </a:r>
            <a:r>
              <a:rPr lang="en-GB" altLang="en-US" sz="800" smtClean="0">
                <a:latin typeface="Arial" charset="0"/>
                <a:hlinkClick r:id="rId3"/>
              </a:rPr>
              <a:t>b</a:t>
            </a:r>
            <a:r>
              <a:rPr lang="en-GB" altLang="en-US" sz="800" smtClean="0">
                <a:latin typeface="Arial" charset="0"/>
              </a:rPr>
              <a:t>) and “hybrid 4D-Var” (</a:t>
            </a:r>
            <a:r>
              <a:rPr lang="en-GB" altLang="en-US" sz="800" smtClean="0">
                <a:latin typeface="Arial" charset="0"/>
                <a:hlinkClick r:id="rId3"/>
              </a:rPr>
              <a:t>Clayton et al.</a:t>
            </a:r>
            <a:r>
              <a:rPr lang="en-GB" altLang="en-US" sz="800" smtClean="0">
                <a:latin typeface="Arial" charset="0"/>
              </a:rPr>
              <a:t>, </a:t>
            </a:r>
            <a:r>
              <a:rPr lang="en-GB" altLang="en-US" sz="800" smtClean="0">
                <a:latin typeface="Arial" charset="0"/>
                <a:hlinkClick r:id="rId3"/>
              </a:rPr>
              <a:t>2012</a:t>
            </a:r>
            <a:r>
              <a:rPr lang="en-GB" altLang="en-US" sz="800" smtClean="0">
                <a:latin typeface="Arial" charset="0"/>
              </a:rPr>
              <a:t>) are Var methods using a combination of climatological and ensemble covariances. Pure 4DEnVar, using only ensemble covariances, should not be described as a hybrid method.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EnVar may be used without qualification (as EnKF is), if there is no need to stress the specific details of the implementation, to mean a variational method using ensemble covariances. For example a hybrid-4DEnVar may be simply described as EnVar.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The EnKF and its specific flavours (e.g. ETKF) generate ensembles as part of their algorithm. EnVar, like 3D-Var or 4D-Var, generates a single best estimate, unless specified, e.g. </a:t>
            </a:r>
            <a:r>
              <a:rPr lang="en-GB" altLang="en-US" sz="800" smtClean="0">
                <a:latin typeface="Arial" charset="0"/>
                <a:hlinkClick r:id="rId3"/>
              </a:rPr>
              <a:t>Bonavita et al.</a:t>
            </a:r>
            <a:r>
              <a:rPr lang="en-GB" altLang="en-US" sz="800" smtClean="0">
                <a:latin typeface="Arial" charset="0"/>
              </a:rPr>
              <a:t> (</a:t>
            </a:r>
            <a:r>
              <a:rPr lang="en-GB" altLang="en-US" sz="800" smtClean="0">
                <a:latin typeface="Arial" charset="0"/>
                <a:hlinkClick r:id="rId3"/>
              </a:rPr>
              <a:t>2012</a:t>
            </a:r>
            <a:r>
              <a:rPr lang="en-GB" altLang="en-US" sz="800" smtClean="0">
                <a:latin typeface="Arial" charset="0"/>
              </a:rPr>
              <a:t>) use EDA as nomenclature for an Ensemble of [4D-Var] Data Assimilations.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Following the style of hybrid-4D-Var, it would be natural to use En4DVar for 4D-Var using ensemble covariances. However En4DVAR was used by </a:t>
            </a:r>
            <a:r>
              <a:rPr lang="en-GB" altLang="en-US" sz="800" smtClean="0">
                <a:latin typeface="Arial" charset="0"/>
                <a:hlinkClick r:id="rId3"/>
              </a:rPr>
              <a:t>Liu et al.</a:t>
            </a:r>
            <a:r>
              <a:rPr lang="en-GB" altLang="en-US" sz="800" smtClean="0">
                <a:latin typeface="Arial" charset="0"/>
              </a:rPr>
              <a:t> (</a:t>
            </a:r>
            <a:r>
              <a:rPr lang="en-GB" altLang="en-US" sz="800" smtClean="0">
                <a:latin typeface="Arial" charset="0"/>
                <a:hlinkClick r:id="rId3"/>
              </a:rPr>
              <a:t>2008</a:t>
            </a:r>
            <a:r>
              <a:rPr lang="en-GB" altLang="en-US" sz="800" smtClean="0">
                <a:latin typeface="Arial" charset="0"/>
              </a:rPr>
              <a:t>, </a:t>
            </a:r>
            <a:r>
              <a:rPr lang="en-GB" altLang="en-US" sz="800" smtClean="0">
                <a:latin typeface="Arial" charset="0"/>
                <a:hlinkClick r:id="rId3"/>
              </a:rPr>
              <a:t>2009</a:t>
            </a:r>
            <a:r>
              <a:rPr lang="en-GB" altLang="en-US" sz="800" smtClean="0">
                <a:latin typeface="Arial" charset="0"/>
              </a:rPr>
              <a:t>) for something else. So until recommendation </a:t>
            </a:r>
            <a:r>
              <a:rPr lang="en-GB" altLang="en-US" sz="800" smtClean="0">
                <a:latin typeface="Arial" charset="0"/>
                <a:hlinkClick r:id="rId3"/>
              </a:rPr>
              <a:t>3</a:t>
            </a:r>
            <a:r>
              <a:rPr lang="en-GB" altLang="en-US" sz="800" smtClean="0">
                <a:latin typeface="Arial" charset="0"/>
              </a:rPr>
              <a:t> is generally adopted, it is safer to use 4D-Var-Ben or 4D-Var-Benkf (</a:t>
            </a:r>
            <a:r>
              <a:rPr lang="en-GB" altLang="en-US" sz="800" smtClean="0">
                <a:latin typeface="Arial" charset="0"/>
                <a:hlinkClick r:id="rId3"/>
              </a:rPr>
              <a:t>Buehner et al.</a:t>
            </a:r>
            <a:r>
              <a:rPr lang="en-GB" altLang="en-US" sz="800" smtClean="0">
                <a:latin typeface="Arial" charset="0"/>
              </a:rPr>
              <a:t>, </a:t>
            </a:r>
            <a:r>
              <a:rPr lang="en-GB" altLang="en-US" sz="800" smtClean="0">
                <a:latin typeface="Arial" charset="0"/>
                <a:hlinkClick r:id="rId3"/>
              </a:rPr>
              <a:t>2010a</a:t>
            </a:r>
            <a:r>
              <a:rPr lang="en-GB" altLang="en-US" sz="800" smtClean="0">
                <a:latin typeface="Arial" charset="0"/>
              </a:rPr>
              <a:t>,</a:t>
            </a:r>
            <a:r>
              <a:rPr lang="en-GB" altLang="en-US" sz="800" smtClean="0">
                <a:latin typeface="Arial" charset="0"/>
                <a:hlinkClick r:id="rId3"/>
              </a:rPr>
              <a:t>b</a:t>
            </a:r>
            <a:r>
              <a:rPr lang="en-GB" altLang="en-US" sz="800" smtClean="0">
                <a:latin typeface="Arial" charset="0"/>
              </a:rPr>
              <a:t>).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b="1" smtClean="0">
                <a:latin typeface="Arial" charset="0"/>
              </a:rPr>
              <a:t>References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Bonavita M, Isaksen L, Holm E. 2012. On the use of EDA background error variances in the ECMWF 4D-Var. Q. J. R. Meteorol. Soc. 138: 1540–1559, doi:10.1002/qj.1899.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Buehner M, Houtekamer PL, Charette C, Mitchell HL, He B. 2010a. Intercomparison of variational data assimilation and the ensemble Kalman filter for global deterministic NWP. part i: Description and single-observation experiments. Mon. Weather Rev. 138: 1550–1566, doi:10.1175/2009MWR3157.1.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Buehner M, Houtekamer PL, Charette C, Mitchell HL, He B. 2010b. Intercomparison of variational data assimilation and the ensemble Kalman filter for global deterministic NWP. part ii: One-month experiments with real observations. Mon. Weather Rev. 138: 1567–1586, doi:10.1175/2009MWR3158.1.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Clayton AM, Lorenc AC, Barker DM. 2012. Operational implementation of a hybrid ensemble/4D-Var global data assimilation system at the Met Office. Q. J. R. Meteorol. Soc. accepted: 16pp, doi:10.1002/qj.2054.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Hunt B, Kalnay E, Kostelich E, Ott E, Patil D, Sauer T, Szunyogh I, Yorke J, Zimin A. 2004. Four-dimensional ensemble Kalman filtering. Tellus A 56(4): 273–277.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Ide K, Courtier P, Ghil M, Lorenc A. 1997. Unified notation for data assimilation: Operational, sequential and variational. J. Met. Soc. of Japan 75: 181–189.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Liu C, Xiao Q, Wang B. 2008. An ensemble-based four-dimensional variational data assimilation scheme. part i: Technical formulation and preliminary test. Mon. Weather Rev. 136: 3363–3373, doi:10.1175/2008MWR2312.1.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Liu C, Xiao Q, Wang B. 2009. An ensemble-based four-dimensional variational data assimilation scheme. part ii: Observing System Simulation Experiments with advanced research WRF (ARW). Mon. Weather Rev. 137: 1687–1704, doi:10.1175/2008MWR2699.1.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Wang X, Barker DM, Snyder C, Hamill TM. 2008a. A hybrid ETKF-3DVAR data assimilation scheme for the wrf model. part i: Observing system simulation experiment. Mon. Weather Rev. 136: 5116–5131, doi:10.1175/2008MWR2444.1. </a:t>
            </a:r>
          </a:p>
          <a:p>
            <a:pPr marL="228600" indent="-228600">
              <a:lnSpc>
                <a:spcPct val="80000"/>
              </a:lnSpc>
            </a:pPr>
            <a:r>
              <a:rPr lang="en-GB" altLang="en-US" sz="800" smtClean="0">
                <a:latin typeface="Arial" charset="0"/>
              </a:rPr>
              <a:t>   Wang X, Barker DM, Snyder C, Hamill TM. 2008b. A hybrid ETKF-3DVAR data assimilation scheme for the WRF model. part ii: Real observation experiments. Mon. Weather Rev. 136: 5132–5147, doi:10.1175/ 2008MWR2445.1. </a:t>
            </a:r>
          </a:p>
        </p:txBody>
      </p:sp>
    </p:spTree>
    <p:extLst>
      <p:ext uri="{BB962C8B-B14F-4D97-AF65-F5344CB8AC3E}">
        <p14:creationId xmlns:p14="http://schemas.microsoft.com/office/powerpoint/2010/main" val="12562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Verification v own analyses.</a:t>
            </a:r>
          </a:p>
          <a:p>
            <a:r>
              <a:rPr lang="en-GB" smtClean="0">
                <a:latin typeface="Arial" charset="0"/>
              </a:rPr>
              <a:t>	Met Office hybrid implemented July 2011 improving ~1%</a:t>
            </a:r>
          </a:p>
          <a:p>
            <a:r>
              <a:rPr lang="en-GB" smtClean="0">
                <a:latin typeface="Arial" charset="0"/>
              </a:rPr>
              <a:t>NCEP hybrid implement May 2012</a:t>
            </a:r>
          </a:p>
          <a:p>
            <a:r>
              <a:rPr lang="en-GB" smtClean="0">
                <a:latin typeface="Arial" charset="0"/>
              </a:rPr>
              <a:t>Canada expect 4DEnVar to replaced 4DVar in Fall 2014 (slipped from 2013).  NB not comparing to hybrid-4DVar.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C09C7-F1B2-498D-8A73-E6E00C338817}" type="slidenum">
              <a:rPr lang="en-GB" altLang="en-US" smtClean="0">
                <a:latin typeface="Arial" charset="0"/>
              </a:rPr>
              <a:pPr/>
              <a:t>5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1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FF19B-BFAF-424D-9126-610CE01CBD96}" type="slidenum">
              <a:rPr lang="en-GB" altLang="en-US" smtClean="0">
                <a:latin typeface="Arial" charset="0"/>
              </a:rPr>
              <a:pPr/>
              <a:t>7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2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E5A68-A01A-4CDD-9B8B-2749D7D57CFF}" type="slidenum">
              <a:rPr lang="en-GB" altLang="en-US" smtClean="0">
                <a:latin typeface="Arial" charset="0"/>
              </a:rPr>
              <a:pPr/>
              <a:t>8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9" tIns="47414" rIns="94829" bIns="47414" anchor="b"/>
          <a:lstStyle/>
          <a:p>
            <a:pPr algn="r" defTabSz="947738"/>
            <a:fld id="{DE401A55-F79A-43B6-908B-13892256B1C7}" type="slidenum">
              <a:rPr lang="en-GB" altLang="en-US" sz="1200">
                <a:solidFill>
                  <a:schemeClr val="tx1"/>
                </a:solidFill>
              </a:rPr>
              <a:pPr algn="r" defTabSz="947738"/>
              <a:t>12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3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9" tIns="47414" rIns="94829" bIns="47414" anchor="b"/>
          <a:lstStyle/>
          <a:p>
            <a:pPr algn="r" defTabSz="947738"/>
            <a:fld id="{99D9EE13-5BB6-4453-BB69-B9C7FD781A6B}" type="slidenum">
              <a:rPr lang="en-GB" altLang="en-US" sz="1200">
                <a:solidFill>
                  <a:schemeClr val="tx1"/>
                </a:solidFill>
              </a:rPr>
              <a:pPr algn="r" defTabSz="947738"/>
              <a:t>13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7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BE2DE-0286-4F7A-AE4D-814E3D7352E1}" type="slidenum">
              <a:rPr lang="en-GB" altLang="en-US" smtClean="0">
                <a:latin typeface="Arial" charset="0"/>
              </a:rPr>
              <a:pPr/>
              <a:t>20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7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The overlay shows the “strong constraint”  error, i.e. the difference between the analysis increment at the end of the window, and that propagated from the beginning of the window by a pair of full model forecasts.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E702C-F03B-4BFB-8577-765DC9237812}" type="slidenum">
              <a:rPr lang="en-GB" altLang="en-US" smtClean="0">
                <a:latin typeface="Arial" charset="0"/>
              </a:rPr>
              <a:pPr/>
              <a:t>22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9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EC9DDCFE-1BA6-4BC3-B911-79F9D5FF4436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E2521C5D-4B7B-4078-9F40-349E2FD8BF76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F8093CE7-C06C-49FA-9BA9-B1B76402D572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2433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00213"/>
            <a:ext cx="42449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E6ACB62F-CD13-43CE-92C8-97AE794B367A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347663"/>
            <a:ext cx="215900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47663"/>
            <a:ext cx="6329363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15065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Section slide heading Arial 40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Section slide subtitle heading Arial 20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321AE3A3-7D89-4198-A2FF-B9BA9BE29F6B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2D5C194F-EDF4-4C14-AFC5-3EA859580AA3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1C985AEF-8F12-4792-9A85-B63DC520EDDF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243388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00213"/>
            <a:ext cx="42449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8D01E6FF-633A-441C-9868-C1511C05A0AD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CF761D5E-2323-4523-B91E-03E0B4CDD55A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6C9CFA96-2137-426A-A4B8-68CEB233E698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9B506257-CB4B-4BAA-87DE-B7A70BD4722B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4DB39425-67B8-43E8-84EE-4C1F9DFD507E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5B073021-16E5-4C5D-8A68-5FBDA908FBC6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BA0A37D8-A675-4609-9382-D1AC7993AAE7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237D6C03-7E6A-4E81-A54D-454CC7B32A86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347663"/>
            <a:ext cx="215900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47663"/>
            <a:ext cx="6329363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F0E02D58-6F7A-473C-A404-7149AD7A34EA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91B42FF4-B75E-4408-8E0D-4DBA16E1222C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149EAEE2-4E31-4A3A-A1E9-4BA8E4B68585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55890BB2-BB8E-482E-84D0-3A990BC2D438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05792480-964C-4184-B080-7F0E21A38909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B65C1ABB-F573-4A43-8C80-EF48E3EC6179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F9020A1A-742B-4705-B8A3-9C1C75F7DDA0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Relationship Id="rId3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Arial 24</a:t>
            </a:r>
          </a:p>
          <a:p>
            <a:pPr lvl="1"/>
            <a:r>
              <a:rPr lang="en-GB" altLang="en-US" smtClean="0"/>
              <a:t>Second level Arial 20</a:t>
            </a:r>
          </a:p>
          <a:p>
            <a:pPr lvl="2"/>
            <a:r>
              <a:rPr lang="en-GB" altLang="en-US" smtClean="0"/>
              <a:t>Third level Arial 20</a:t>
            </a:r>
          </a:p>
          <a:p>
            <a:pPr lvl="3"/>
            <a:r>
              <a:rPr lang="en-GB" altLang="en-US" smtClean="0"/>
              <a:t>Fourth level Arial 20</a:t>
            </a:r>
          </a:p>
          <a:p>
            <a:pPr lvl="4"/>
            <a:r>
              <a:rPr lang="en-GB" altLang="en-US" smtClean="0"/>
              <a:t>Fifth level Arial 20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5256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© Crown copyright   Met Office  Andrew Lorenc 2014  </a:t>
            </a:r>
            <a:fld id="{B2F25B03-6EDC-42FE-BC6F-663AD1023F6E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itchFamily="-1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7212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heading Arial 40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6407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Arial 24</a:t>
            </a:r>
          </a:p>
          <a:p>
            <a:pPr lvl="1"/>
            <a:r>
              <a:rPr lang="en-GB" altLang="en-US" smtClean="0"/>
              <a:t>Second level Arial 20</a:t>
            </a:r>
          </a:p>
          <a:p>
            <a:pPr lvl="2"/>
            <a:r>
              <a:rPr lang="en-GB" altLang="en-US" smtClean="0"/>
              <a:t>Third level Arial 20</a:t>
            </a:r>
          </a:p>
          <a:p>
            <a:pPr lvl="3"/>
            <a:r>
              <a:rPr lang="en-GB" altLang="en-US" smtClean="0"/>
              <a:t>Fourth level Arial 20</a:t>
            </a:r>
          </a:p>
          <a:p>
            <a:pPr lvl="4"/>
            <a:r>
              <a:rPr lang="en-GB" altLang="en-US" smtClean="0"/>
              <a:t>Fifth level Arial 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30000"/>
        </a:spcBef>
        <a:spcAft>
          <a:spcPct val="30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spcBef>
          <a:spcPct val="30000"/>
        </a:spcBef>
        <a:spcAft>
          <a:spcPct val="30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heading Arial 40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Arial 24</a:t>
            </a:r>
          </a:p>
          <a:p>
            <a:pPr lvl="1"/>
            <a:r>
              <a:rPr lang="en-GB" altLang="en-US" smtClean="0"/>
              <a:t>Second level Arial 20</a:t>
            </a:r>
          </a:p>
          <a:p>
            <a:pPr lvl="2"/>
            <a:r>
              <a:rPr lang="en-GB" altLang="en-US" smtClean="0"/>
              <a:t>Third level Arial 20</a:t>
            </a:r>
          </a:p>
          <a:p>
            <a:pPr lvl="3"/>
            <a:r>
              <a:rPr lang="en-GB" altLang="en-US" smtClean="0"/>
              <a:t>Fourth level Arial 20</a:t>
            </a:r>
          </a:p>
          <a:p>
            <a:pPr lvl="4"/>
            <a:r>
              <a:rPr lang="en-GB" altLang="en-US" smtClean="0"/>
              <a:t>Fifth level Arial 20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Arial" pitchFamily="34" charset="0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Arial" pitchFamily="34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Arial" pitchFamily="34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Arial" pitchFamily="34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Arial" pitchFamily="34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7212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heading Arial 40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6407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Arial 24</a:t>
            </a:r>
          </a:p>
          <a:p>
            <a:pPr lvl="1"/>
            <a:r>
              <a:rPr lang="en-GB" altLang="en-US" smtClean="0"/>
              <a:t>Second level Arial 20</a:t>
            </a:r>
          </a:p>
          <a:p>
            <a:pPr lvl="2"/>
            <a:r>
              <a:rPr lang="en-GB" altLang="en-US" smtClean="0"/>
              <a:t>Third level Arial 20</a:t>
            </a:r>
          </a:p>
          <a:p>
            <a:pPr lvl="3"/>
            <a:r>
              <a:rPr lang="en-GB" altLang="en-US" smtClean="0"/>
              <a:t>Fourth level Arial 20</a:t>
            </a:r>
          </a:p>
          <a:p>
            <a:pPr lvl="4"/>
            <a:r>
              <a:rPr lang="en-GB" altLang="en-US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97650"/>
            <a:ext cx="3671888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© Crown copyright   Met Office  Andrew Lorenc  </a:t>
            </a:r>
            <a:fld id="{49F90468-F70A-4A3C-81DF-48D8EE7F1D74}" type="slidenum">
              <a:rPr lang="en-GB" altLang="en-US"/>
              <a:pPr>
                <a:defRPr/>
              </a:pPr>
              <a:t>‹#›</a:t>
            </a:fld>
            <a:endParaRPr lang="en-GB" altLang="en-US" sz="1400"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261938" indent="-261938" algn="l" rtl="0" eaLnBrk="0" fontAlgn="base" hangingPunct="0">
        <a:spcBef>
          <a:spcPct val="30000"/>
        </a:spcBef>
        <a:spcAft>
          <a:spcPct val="3000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spcBef>
          <a:spcPct val="30000"/>
        </a:spcBef>
        <a:spcAft>
          <a:spcPct val="3000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987425" indent="-184150" algn="l" rtl="0" eaLnBrk="0" fontAlgn="base" hangingPunct="0">
        <a:spcBef>
          <a:spcPct val="30000"/>
        </a:spcBef>
        <a:spcAft>
          <a:spcPct val="3000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349375" indent="-182563" algn="l" rtl="0" eaLnBrk="0" fontAlgn="base" hangingPunct="0">
        <a:spcBef>
          <a:spcPct val="30000"/>
        </a:spcBef>
        <a:spcAft>
          <a:spcPct val="3000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698625" indent="-169863" algn="l" rtl="0" eaLnBrk="0" fontAlgn="base" hangingPunct="0">
        <a:spcBef>
          <a:spcPct val="30000"/>
        </a:spcBef>
        <a:spcAft>
          <a:spcPct val="3000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© Crown copyright   Met Office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3722688"/>
            <a:ext cx="8736012" cy="1506537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Arial" charset="0"/>
              </a:rPr>
              <a:t>Development of the Met Office's </a:t>
            </a:r>
            <a:br>
              <a:rPr lang="en-GB" altLang="en-US" sz="3600" smtClean="0">
                <a:latin typeface="Arial" charset="0"/>
              </a:rPr>
            </a:br>
            <a:r>
              <a:rPr lang="en-GB" altLang="en-US" sz="3600" smtClean="0">
                <a:latin typeface="Arial" charset="0"/>
              </a:rPr>
              <a:t>4DEnVar System</a:t>
            </a:r>
            <a:endParaRPr lang="en-US" altLang="en-US" sz="2400" smtClean="0">
              <a:latin typeface="Arial" charset="0"/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445125"/>
            <a:ext cx="8424863" cy="10080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GB" altLang="en-US" sz="1800" smtClean="0">
                <a:latin typeface="Arial" charset="0"/>
              </a:rPr>
              <a:t>6th EnKF Data Assimilation Workshop, May 2014</a:t>
            </a:r>
            <a:r>
              <a:rPr lang="en-US" altLang="en-US" sz="120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en-GB" altLang="en-US" sz="1800" b="1" i="1" smtClean="0">
                <a:latin typeface="Arial" charset="0"/>
              </a:rPr>
              <a:t>Andrew Lorenc, Neill Bowler, Adam Clayton and Stephen Pring</a:t>
            </a:r>
            <a:endParaRPr lang="en-US" altLang="en-US" sz="1800" i="1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3" y="188913"/>
            <a:ext cx="9101137" cy="6413500"/>
          </a:xfrm>
        </p:spPr>
      </p:pic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2C4E293A-9ACB-4A6F-A1C2-FB1140E3C3AA}" type="slidenum">
              <a:rPr lang="en-GB" altLang="en-US" smtClean="0"/>
              <a:pPr/>
              <a:t>10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5632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44450"/>
            <a:ext cx="9102725" cy="6413500"/>
          </a:xfrm>
        </p:spPr>
      </p:pic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9B81AFEC-0051-4F95-8F88-B74B7C2835C7}" type="slidenum">
              <a:rPr lang="en-GB" altLang="en-US" smtClean="0"/>
              <a:pPr/>
              <a:t>11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5734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50825" y="1484313"/>
          <a:ext cx="8675688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4" imgW="7180115" imgH="3958074" progId="">
                  <p:embed/>
                </p:oleObj>
              </mc:Choice>
              <mc:Fallback>
                <p:oleObj name="Visio" r:id="rId4" imgW="7180115" imgH="3958074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2" t="15462" r="502" b="909"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675688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Statistical, incremental 4D-Var</a:t>
            </a:r>
          </a:p>
        </p:txBody>
      </p:sp>
      <p:sp>
        <p:nvSpPr>
          <p:cNvPr id="3102" name="Text Box 4"/>
          <p:cNvSpPr txBox="1">
            <a:spLocks noChangeArrowheads="1"/>
          </p:cNvSpPr>
          <p:nvPr/>
        </p:nvSpPr>
        <p:spPr bwMode="auto">
          <a:xfrm>
            <a:off x="611188" y="5113338"/>
            <a:ext cx="7200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 b="1">
                <a:solidFill>
                  <a:srgbClr val="0000FF"/>
                </a:solidFill>
              </a:rPr>
              <a:t>Statistical 4D-Var approximates entire PDF by a 4D Gaussian defined by PF model.</a:t>
            </a:r>
          </a:p>
        </p:txBody>
      </p:sp>
      <p:sp>
        <p:nvSpPr>
          <p:cNvPr id="3103" name="Text Box 6"/>
          <p:cNvSpPr txBox="1">
            <a:spLocks noChangeArrowheads="1"/>
          </p:cNvSpPr>
          <p:nvPr/>
        </p:nvSpPr>
        <p:spPr bwMode="auto">
          <a:xfrm>
            <a:off x="539750" y="592455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bg1"/>
                </a:solidFill>
              </a:rPr>
              <a:t>4D analysis increment is a trajectory of the PF model.</a:t>
            </a:r>
            <a:endParaRPr lang="en-GB" altLang="en-US" sz="2400">
              <a:solidFill>
                <a:schemeClr val="hlink"/>
              </a:solidFill>
            </a:endParaRPr>
          </a:p>
        </p:txBody>
      </p:sp>
      <p:sp>
        <p:nvSpPr>
          <p:cNvPr id="3104" name="Text Box 9"/>
          <p:cNvSpPr txBox="1">
            <a:spLocks noChangeArrowheads="1"/>
          </p:cNvSpPr>
          <p:nvPr/>
        </p:nvSpPr>
        <p:spPr bwMode="auto">
          <a:xfrm>
            <a:off x="179388" y="6524625"/>
            <a:ext cx="26638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Lorenc &amp; Payne 2007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2"/>
          <p:cNvSpPr txBox="1">
            <a:spLocks noGrp="1"/>
          </p:cNvSpPr>
          <p:nvPr/>
        </p:nvSpPr>
        <p:spPr bwMode="auto">
          <a:xfrm>
            <a:off x="323850" y="6500813"/>
            <a:ext cx="360521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GB" altLang="en-US" sz="1000">
                <a:solidFill>
                  <a:srgbClr val="000000"/>
                </a:solidFill>
              </a:rPr>
              <a:t>© Crown copyright   Met Office  Andrew Lorenc  </a:t>
            </a:r>
            <a:fld id="{D36BAD64-E811-499E-9B13-3D3E53833A39}" type="slidenum">
              <a:rPr lang="en-GB" altLang="en-US" sz="1000">
                <a:solidFill>
                  <a:srgbClr val="000000"/>
                </a:solidFill>
              </a:rPr>
              <a:pPr eaLnBrk="0" hangingPunct="0">
                <a:lnSpc>
                  <a:spcPct val="85000"/>
                </a:lnSpc>
              </a:pPr>
              <a:t>13</a:t>
            </a:fld>
            <a:endParaRPr lang="en-GB" altLang="en-US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Incremental 4D-Ensemble-Var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576263" y="5113338"/>
            <a:ext cx="8172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Statistical 4D-Var approximates entire PDF by a Gaussian.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bg1"/>
                </a:solidFill>
              </a:rPr>
              <a:t>4D analysis is a (localised) linear combination of nonlinear trajectories.  It is not itself a trajectory.</a:t>
            </a:r>
            <a:endParaRPr lang="en-GB" altLang="en-US" sz="2400">
              <a:solidFill>
                <a:schemeClr val="hlink"/>
              </a:solidFill>
            </a:endParaRPr>
          </a:p>
        </p:txBody>
      </p:sp>
      <p:pic>
        <p:nvPicPr>
          <p:cNvPr id="61445" name="Picture 8" descr="Pdf_evolution_4DEnVar"/>
          <p:cNvPicPr>
            <a:picLocks noChangeAspect="1" noChangeArrowheads="1"/>
          </p:cNvPicPr>
          <p:nvPr/>
        </p:nvPicPr>
        <p:blipFill>
          <a:blip r:embed="rId3" cstate="print"/>
          <a:srcRect l="1996" t="9999" r="1996" b="3333"/>
          <a:stretch>
            <a:fillRect/>
          </a:stretch>
        </p:blipFill>
        <p:spPr bwMode="auto">
          <a:xfrm>
            <a:off x="395288" y="1196975"/>
            <a:ext cx="81375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04B19F22-FD6E-4FF3-A239-F6A0ED3DFF2D}" type="slidenum">
              <a:rPr lang="en-GB" altLang="en-US" smtClean="0"/>
              <a:pPr/>
              <a:t>14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63491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" y="111125"/>
            <a:ext cx="9102725" cy="6413500"/>
          </a:xfrm>
        </p:spPr>
      </p:pic>
      <p:pic>
        <p:nvPicPr>
          <p:cNvPr id="63492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5" y="476250"/>
            <a:ext cx="9101138" cy="6413500"/>
          </a:xfrm>
        </p:spPr>
      </p:pic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31B78DC3-8270-4220-90FF-F7A83A575116}" type="slidenum">
              <a:rPr lang="en-GB" altLang="en-US" smtClean="0"/>
              <a:pPr/>
              <a:t>15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6451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752600" y="620713"/>
            <a:ext cx="6934200" cy="1098550"/>
          </a:xfrm>
        </p:spPr>
        <p:txBody>
          <a:bodyPr/>
          <a:lstStyle/>
          <a:p>
            <a:r>
              <a:rPr lang="en-GB" smtClean="0"/>
              <a:t>Results of Trial</a:t>
            </a:r>
            <a:br>
              <a:rPr lang="en-GB" smtClean="0"/>
            </a:br>
            <a:endParaRPr lang="en-GB" sz="2800" smtClean="0"/>
          </a:p>
        </p:txBody>
      </p:sp>
      <p:pic>
        <p:nvPicPr>
          <p:cNvPr id="6553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2650" y="1773238"/>
            <a:ext cx="5110163" cy="4751387"/>
          </a:xfrm>
        </p:spPr>
      </p:pic>
      <p:sp>
        <p:nvSpPr>
          <p:cNvPr id="655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99BDA799-0CE7-47B7-9171-A38681F71CB5}" type="slidenum">
              <a:rPr lang="en-GB" altLang="en-US" smtClean="0"/>
              <a:pPr/>
              <a:t>16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65540" name="TextBox 11"/>
          <p:cNvSpPr txBox="1">
            <a:spLocks noChangeArrowheads="1"/>
          </p:cNvSpPr>
          <p:nvPr/>
        </p:nvSpPr>
        <p:spPr bwMode="auto">
          <a:xfrm>
            <a:off x="5580063" y="347663"/>
            <a:ext cx="24479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4DVar </a:t>
            </a:r>
          </a:p>
          <a:p>
            <a:pPr algn="ctr"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v </a:t>
            </a:r>
          </a:p>
          <a:p>
            <a:pPr algn="ctr"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4DEnVar</a:t>
            </a:r>
          </a:p>
          <a:p>
            <a:pPr algn="ctr"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3.138%</a:t>
            </a:r>
          </a:p>
        </p:txBody>
      </p:sp>
      <p:sp>
        <p:nvSpPr>
          <p:cNvPr id="65541" name="TextBox 12"/>
          <p:cNvSpPr txBox="1">
            <a:spLocks noChangeArrowheads="1"/>
          </p:cNvSpPr>
          <p:nvPr/>
        </p:nvSpPr>
        <p:spPr bwMode="auto">
          <a:xfrm>
            <a:off x="179388" y="2205038"/>
            <a:ext cx="3455987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Relative RMS error against observations for a sample of fields and forecast ranges.</a:t>
            </a:r>
          </a:p>
          <a:p>
            <a:pPr>
              <a:lnSpc>
                <a:spcPct val="85000"/>
              </a:lnSpc>
            </a:pPr>
            <a:endParaRPr lang="en-GB" sz="240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Hollow grey box is 2%,</a:t>
            </a:r>
          </a:p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max is 10%.</a:t>
            </a:r>
          </a:p>
          <a:p>
            <a:pPr>
              <a:lnSpc>
                <a:spcPct val="85000"/>
              </a:lnSpc>
            </a:pPr>
            <a:endParaRPr lang="en-GB" sz="240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400">
                <a:solidFill>
                  <a:srgbClr val="00B050"/>
                </a:solidFill>
              </a:rPr>
              <a:t>First</a:t>
            </a:r>
            <a:r>
              <a:rPr lang="en-GB" sz="2400">
                <a:solidFill>
                  <a:schemeClr val="bg1"/>
                </a:solidFill>
              </a:rPr>
              <a:t> / </a:t>
            </a:r>
            <a:r>
              <a:rPr lang="en-GB" sz="2400">
                <a:solidFill>
                  <a:srgbClr val="FF0000"/>
                </a:solidFill>
              </a:rPr>
              <a:t>Second</a:t>
            </a:r>
            <a:r>
              <a:rPr lang="en-GB" sz="24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trial is better.</a:t>
            </a:r>
          </a:p>
          <a:p>
            <a:pPr>
              <a:lnSpc>
                <a:spcPct val="85000"/>
              </a:lnSpc>
            </a:pPr>
            <a:endParaRPr lang="en-GB" sz="240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#.###%  is the average.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difference is due to the time-dimension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79433851-A245-4CE1-B683-B930E04E6D9C}" type="slidenum">
              <a:rPr lang="en-GB" altLang="en-US" smtClean="0"/>
              <a:pPr/>
              <a:t>17</a:t>
            </a:fld>
            <a:endParaRPr lang="en-GB" altLang="en-US" sz="1400" smtClean="0">
              <a:latin typeface="Times" pitchFamily="18" charset="0"/>
            </a:endParaRPr>
          </a:p>
        </p:txBody>
      </p:sp>
      <p:grpSp>
        <p:nvGrpSpPr>
          <p:cNvPr id="66563" name="Group 14"/>
          <p:cNvGrpSpPr>
            <a:grpSpLocks/>
          </p:cNvGrpSpPr>
          <p:nvPr/>
        </p:nvGrpSpPr>
        <p:grpSpPr bwMode="auto">
          <a:xfrm>
            <a:off x="179388" y="1654175"/>
            <a:ext cx="4021137" cy="2743200"/>
            <a:chOff x="179512" y="1654168"/>
            <a:chExt cx="4021634" cy="2743332"/>
          </a:xfrm>
        </p:grpSpPr>
        <p:sp>
          <p:nvSpPr>
            <p:cNvPr id="66573" name="TextBox 5"/>
            <p:cNvSpPr txBox="1">
              <a:spLocks noChangeArrowheads="1"/>
            </p:cNvSpPr>
            <p:nvPr/>
          </p:nvSpPr>
          <p:spPr bwMode="auto">
            <a:xfrm>
              <a:off x="179512" y="2224234"/>
              <a:ext cx="1152128" cy="12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4DVar 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v 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4DEnVar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3.138%</a:t>
              </a:r>
            </a:p>
          </p:txBody>
        </p:sp>
        <p:pic>
          <p:nvPicPr>
            <p:cNvPr id="66574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1648" y="1654168"/>
              <a:ext cx="2949498" cy="27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43438" y="1647825"/>
            <a:ext cx="4105275" cy="2743200"/>
            <a:chOff x="4644008" y="1648424"/>
            <a:chExt cx="4104456" cy="2743332"/>
          </a:xfrm>
        </p:grpSpPr>
        <p:pic>
          <p:nvPicPr>
            <p:cNvPr id="66571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8966" y="1648424"/>
              <a:ext cx="2949498" cy="27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2" name="TextBox 8"/>
            <p:cNvSpPr txBox="1">
              <a:spLocks noChangeArrowheads="1"/>
            </p:cNvSpPr>
            <p:nvPr/>
          </p:nvSpPr>
          <p:spPr bwMode="auto">
            <a:xfrm>
              <a:off x="4644008" y="2204864"/>
              <a:ext cx="1152128" cy="12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 3DVar 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v 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3DEnVar</a:t>
              </a:r>
            </a:p>
            <a:p>
              <a:pPr algn="ctr">
                <a:lnSpc>
                  <a:spcPct val="85000"/>
                </a:lnSpc>
              </a:pPr>
              <a:endParaRPr lang="en-GB" sz="1800">
                <a:solidFill>
                  <a:schemeClr val="bg1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0.007%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643438" y="4221163"/>
            <a:ext cx="4102100" cy="2743200"/>
            <a:chOff x="4644008" y="4221088"/>
            <a:chExt cx="4101626" cy="2743332"/>
          </a:xfrm>
        </p:grpSpPr>
        <p:pic>
          <p:nvPicPr>
            <p:cNvPr id="6656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4221088"/>
              <a:ext cx="2949498" cy="27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0" name="TextBox 11"/>
            <p:cNvSpPr txBox="1">
              <a:spLocks noChangeArrowheads="1"/>
            </p:cNvSpPr>
            <p:nvPr/>
          </p:nvSpPr>
          <p:spPr bwMode="auto">
            <a:xfrm>
              <a:off x="4644008" y="4777528"/>
              <a:ext cx="1152128" cy="12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4DEnVar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v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3DEnVar</a:t>
              </a:r>
            </a:p>
            <a:p>
              <a:pPr algn="ctr">
                <a:lnSpc>
                  <a:spcPct val="85000"/>
                </a:lnSpc>
              </a:pPr>
              <a:endParaRPr lang="en-GB" sz="1800">
                <a:solidFill>
                  <a:schemeClr val="bg1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0.474%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9388" y="4221163"/>
            <a:ext cx="4019550" cy="2743200"/>
            <a:chOff x="179512" y="4221088"/>
            <a:chExt cx="4018804" cy="2743332"/>
          </a:xfrm>
        </p:grpSpPr>
        <p:pic>
          <p:nvPicPr>
            <p:cNvPr id="66567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818" y="4221088"/>
              <a:ext cx="2949498" cy="27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Box 12"/>
            <p:cNvSpPr txBox="1">
              <a:spLocks noChangeArrowheads="1"/>
            </p:cNvSpPr>
            <p:nvPr/>
          </p:nvSpPr>
          <p:spPr bwMode="auto">
            <a:xfrm>
              <a:off x="179512" y="4751339"/>
              <a:ext cx="1152311" cy="125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4DVar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v</a:t>
              </a: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3DVar</a:t>
              </a:r>
            </a:p>
            <a:p>
              <a:pPr algn="ctr">
                <a:lnSpc>
                  <a:spcPct val="85000"/>
                </a:lnSpc>
              </a:pPr>
              <a:endParaRPr lang="en-GB" sz="1800">
                <a:solidFill>
                  <a:schemeClr val="bg1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en-GB" sz="1800">
                  <a:solidFill>
                    <a:schemeClr val="bg1"/>
                  </a:solidFill>
                </a:rPr>
                <a:t>3.506%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111125"/>
            <a:ext cx="9101138" cy="6413500"/>
          </a:xfrm>
          <a:noFill/>
        </p:spPr>
      </p:pic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F5563034-DB67-47F6-AB51-6E93D0BAC299}" type="slidenum">
              <a:rPr lang="en-GB" altLang="en-US" smtClean="0"/>
              <a:pPr/>
              <a:t>18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6758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916113"/>
            <a:ext cx="2420937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5" y="1916113"/>
            <a:ext cx="236696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9513" y="1885950"/>
            <a:ext cx="241458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780213" cy="1371600"/>
          </a:xfrm>
        </p:spPr>
        <p:txBody>
          <a:bodyPr/>
          <a:lstStyle/>
          <a:p>
            <a:r>
              <a:rPr lang="en-GB" smtClean="0"/>
              <a:t>Much smaller differences due to the initialization</a:t>
            </a:r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AEE71A9B-D7B4-4DC0-AE82-0CB52E5BDBA3}" type="slidenum">
              <a:rPr lang="en-GB" altLang="en-US" smtClean="0"/>
              <a:pPr/>
              <a:t>19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87325" y="2217738"/>
            <a:ext cx="11525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4DVar 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v 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4DEnVar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3.138%</a:t>
            </a:r>
          </a:p>
        </p:txBody>
      </p:sp>
      <p:pic>
        <p:nvPicPr>
          <p:cNvPr id="68612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47825"/>
            <a:ext cx="2949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21163"/>
            <a:ext cx="2949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11"/>
          <p:cNvSpPr txBox="1">
            <a:spLocks noChangeArrowheads="1"/>
          </p:cNvSpPr>
          <p:nvPr/>
        </p:nvSpPr>
        <p:spPr bwMode="auto">
          <a:xfrm>
            <a:off x="4643438" y="4776788"/>
            <a:ext cx="11525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4DVar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v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4DVar 4DIAU</a:t>
            </a:r>
          </a:p>
          <a:p>
            <a:pPr algn="ctr">
              <a:lnSpc>
                <a:spcPct val="85000"/>
              </a:lnSpc>
            </a:pPr>
            <a:endParaRPr lang="en-GB" sz="180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0.531%</a:t>
            </a:r>
          </a:p>
        </p:txBody>
      </p:sp>
      <p:sp>
        <p:nvSpPr>
          <p:cNvPr id="68615" name="TextBox 12"/>
          <p:cNvSpPr txBox="1">
            <a:spLocks noChangeArrowheads="1"/>
          </p:cNvSpPr>
          <p:nvPr/>
        </p:nvSpPr>
        <p:spPr bwMode="auto">
          <a:xfrm>
            <a:off x="179388" y="4751388"/>
            <a:ext cx="1152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4DVar 4DIAU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v</a:t>
            </a: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4DEnVar</a:t>
            </a:r>
          </a:p>
          <a:p>
            <a:pPr algn="ctr">
              <a:lnSpc>
                <a:spcPct val="85000"/>
              </a:lnSpc>
            </a:pPr>
            <a:endParaRPr lang="en-GB" sz="180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GB" sz="1800">
                <a:solidFill>
                  <a:schemeClr val="bg1"/>
                </a:solidFill>
              </a:rPr>
              <a:t>2.594%</a:t>
            </a:r>
          </a:p>
        </p:txBody>
      </p:sp>
      <p:pic>
        <p:nvPicPr>
          <p:cNvPr id="68616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221163"/>
            <a:ext cx="2949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6934200" cy="1371600"/>
          </a:xfrm>
        </p:spPr>
        <p:txBody>
          <a:bodyPr/>
          <a:lstStyle/>
          <a:p>
            <a:r>
              <a:rPr lang="en-GB" altLang="en-US" smtClean="0"/>
              <a:t>Outline of Talk</a:t>
            </a:r>
            <a:endParaRPr lang="en-GB" altLang="en-US" sz="2400" i="1" smtClean="0">
              <a:solidFill>
                <a:srgbClr val="0000FF"/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8075612" cy="4751387"/>
          </a:xfrm>
        </p:spPr>
        <p:txBody>
          <a:bodyPr/>
          <a:lstStyle/>
          <a:p>
            <a:r>
              <a:rPr lang="en-GB" altLang="en-US" smtClean="0"/>
              <a:t>Terminology</a:t>
            </a:r>
          </a:p>
          <a:p>
            <a:r>
              <a:rPr lang="en-GB" altLang="en-US" smtClean="0"/>
              <a:t>Why are we doing it?  What is wrong with 4DVar?  Addressed by:</a:t>
            </a:r>
          </a:p>
          <a:p>
            <a:pPr lvl="1">
              <a:buFontTx/>
              <a:buNone/>
            </a:pPr>
            <a:r>
              <a:rPr lang="en-GB" altLang="en-US" b="1" smtClean="0"/>
              <a:t>Hybrid-4DVar</a:t>
            </a:r>
            <a:r>
              <a:rPr lang="en-GB" altLang="en-US" smtClean="0"/>
              <a:t>.  Flow-dependent covariances from localised ensemble perturbations.</a:t>
            </a:r>
          </a:p>
          <a:p>
            <a:pPr lvl="1">
              <a:buFontTx/>
              <a:buNone/>
            </a:pPr>
            <a:r>
              <a:rPr lang="en-GB" altLang="en-US" b="1" smtClean="0"/>
              <a:t>Hybrid-4DEnVar</a:t>
            </a:r>
            <a:r>
              <a:rPr lang="en-GB" altLang="en-US" smtClean="0"/>
              <a:t>.  No need to integrate linear &amp; adjoint models.</a:t>
            </a:r>
          </a:p>
          <a:p>
            <a:r>
              <a:rPr lang="en-GB" altLang="en-US" smtClean="0"/>
              <a:t>Results of initial trials comparing these.</a:t>
            </a:r>
          </a:p>
          <a:p>
            <a:r>
              <a:rPr lang="en-GB" altLang="en-US" smtClean="0"/>
              <a:t>What we need to do to improve hybrid-4DEnVar.  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E0A5EA6B-E49F-4033-98F7-E85DE03F62E5}" type="slidenum">
              <a:rPr lang="en-GB" altLang="en-US" smtClean="0"/>
              <a:pPr/>
              <a:t>2</a:t>
            </a:fld>
            <a:endParaRPr lang="en-GB" altLang="en-US" sz="1400" smtClean="0"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333375"/>
            <a:ext cx="9102725" cy="6413500"/>
          </a:xfrm>
        </p:spPr>
      </p:pic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A180CA09-B3AF-4BB3-A75F-2C4E78F3CB23}" type="slidenum">
              <a:rPr lang="en-GB" altLang="en-US" smtClean="0"/>
              <a:pPr/>
              <a:t>20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6963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90E811F9-87C7-4987-BD72-A7F36BE523E3}" type="slidenum">
              <a:rPr lang="en-GB" altLang="en-US" smtClean="0"/>
              <a:pPr/>
              <a:t>21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wind observation at start of 6 hour window, in jet</a:t>
            </a:r>
          </a:p>
        </p:txBody>
      </p:sp>
      <p:pic>
        <p:nvPicPr>
          <p:cNvPr id="71683" name="Picture 4" descr="Background_wind_Jet"/>
          <p:cNvPicPr>
            <a:picLocks noChangeAspect="1" noChangeArrowheads="1"/>
          </p:cNvPicPr>
          <p:nvPr/>
        </p:nvPicPr>
        <p:blipFill>
          <a:blip r:embed="rId2" cstate="print"/>
          <a:srcRect t="33070" b="33070"/>
          <a:stretch>
            <a:fillRect/>
          </a:stretch>
        </p:blipFill>
        <p:spPr bwMode="auto">
          <a:xfrm>
            <a:off x="0" y="32607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619250" y="2757488"/>
            <a:ext cx="6492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800"/>
              <a:t>0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4356100" y="2781300"/>
            <a:ext cx="6492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800"/>
              <a:t>3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019925" y="2781300"/>
            <a:ext cx="6492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800"/>
              <a:t>6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1476375" y="2119313"/>
            <a:ext cx="6048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altLang="en-US"/>
              <a:t>Background trajectory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971550" y="5876925"/>
            <a:ext cx="7921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altLang="en-US" sz="2000"/>
              <a:t>Ob is at </a:t>
            </a:r>
            <a:r>
              <a:rPr lang="en-GB" altLang="en-US" sz="2000">
                <a:sym typeface="Wingdings" pitchFamily="2" charset="2"/>
              </a:rPr>
              <a:t> at time 0.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2B152B45-1BC2-4A22-B7F8-B0DE75E4FB88}" type="slidenum">
              <a:rPr lang="en-GB" altLang="en-US" smtClean="0"/>
              <a:pPr/>
              <a:t>22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100% ensemble</a:t>
            </a:r>
            <a:br>
              <a:rPr lang="en-US" altLang="en-US" smtClean="0"/>
            </a:br>
            <a:r>
              <a:rPr lang="en-US" altLang="en-US" smtClean="0"/>
              <a:t>1200km localization scale</a:t>
            </a:r>
          </a:p>
        </p:txBody>
      </p:sp>
      <p:pic>
        <p:nvPicPr>
          <p:cNvPr id="72707" name="Picture 3" descr="Wind_plots_pure_ens_loc_1200_44mem"/>
          <p:cNvPicPr>
            <a:picLocks noChangeAspect="1" noChangeArrowheads="1"/>
          </p:cNvPicPr>
          <p:nvPr/>
        </p:nvPicPr>
        <p:blipFill>
          <a:blip r:embed="rId3" cstate="print"/>
          <a:srcRect t="4724" b="59528"/>
          <a:stretch>
            <a:fillRect/>
          </a:stretch>
        </p:blipFill>
        <p:spPr bwMode="auto">
          <a:xfrm>
            <a:off x="0" y="1657350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Wind_plots_pure_ens_loc_1200_44mem"/>
          <p:cNvPicPr>
            <a:picLocks noChangeAspect="1" noChangeArrowheads="1"/>
          </p:cNvPicPr>
          <p:nvPr/>
        </p:nvPicPr>
        <p:blipFill>
          <a:blip r:embed="rId3" cstate="print"/>
          <a:srcRect t="60001" b="4253"/>
          <a:stretch>
            <a:fillRect/>
          </a:stretch>
        </p:blipFill>
        <p:spPr bwMode="auto">
          <a:xfrm>
            <a:off x="0" y="4276725"/>
            <a:ext cx="9144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6350" y="1916113"/>
            <a:ext cx="1835150" cy="50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4DEnVar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779838" y="4435475"/>
            <a:ext cx="1835150" cy="506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4DVar</a:t>
            </a:r>
          </a:p>
        </p:txBody>
      </p:sp>
      <p:pic>
        <p:nvPicPr>
          <p:cNvPr id="204807" name="Picture 7" descr="Lin_error_Jet_wind"/>
          <p:cNvPicPr>
            <a:picLocks noChangeAspect="1" noChangeArrowheads="1"/>
          </p:cNvPicPr>
          <p:nvPr/>
        </p:nvPicPr>
        <p:blipFill>
          <a:blip r:embed="rId4" cstate="print"/>
          <a:srcRect l="66698" t="4253" b="60001"/>
          <a:stretch>
            <a:fillRect/>
          </a:stretch>
        </p:blipFill>
        <p:spPr bwMode="auto">
          <a:xfrm>
            <a:off x="6099175" y="1628775"/>
            <a:ext cx="3044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8" name="Picture 8" descr="Lin_error_Jet_wind"/>
          <p:cNvPicPr>
            <a:picLocks noChangeAspect="1" noChangeArrowheads="1"/>
          </p:cNvPicPr>
          <p:nvPr/>
        </p:nvPicPr>
        <p:blipFill>
          <a:blip r:embed="rId4" cstate="print"/>
          <a:srcRect l="66698" t="60001" b="4724"/>
          <a:stretch>
            <a:fillRect/>
          </a:stretch>
        </p:blipFill>
        <p:spPr bwMode="auto">
          <a:xfrm>
            <a:off x="6099175" y="4232275"/>
            <a:ext cx="3044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732588" y="3846513"/>
            <a:ext cx="1439862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error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88357AEB-0DB1-477A-BEB3-938245411B31}" type="slidenum">
              <a:rPr lang="en-GB" altLang="en-US" smtClean="0"/>
              <a:pPr/>
              <a:t>23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74754" name="Picture 8" descr="Wind_plots_hybrid_loc_1200_44mem"/>
          <p:cNvPicPr>
            <a:picLocks noChangeAspect="1" noChangeArrowheads="1"/>
          </p:cNvPicPr>
          <p:nvPr/>
        </p:nvPicPr>
        <p:blipFill>
          <a:blip r:embed="rId2" cstate="print"/>
          <a:srcRect t="60001" b="3780"/>
          <a:stretch>
            <a:fillRect/>
          </a:stretch>
        </p:blipFill>
        <p:spPr bwMode="auto">
          <a:xfrm>
            <a:off x="0" y="4303713"/>
            <a:ext cx="9144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7" descr="Wind_plots_hybrid_loc_1200_44mem"/>
          <p:cNvPicPr>
            <a:picLocks noChangeAspect="1" noChangeArrowheads="1"/>
          </p:cNvPicPr>
          <p:nvPr/>
        </p:nvPicPr>
        <p:blipFill>
          <a:blip r:embed="rId2" cstate="print"/>
          <a:srcRect t="4724" b="60472"/>
          <a:stretch>
            <a:fillRect/>
          </a:stretch>
        </p:blipFill>
        <p:spPr bwMode="auto">
          <a:xfrm>
            <a:off x="0" y="1654175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50-50% hybrid</a:t>
            </a:r>
            <a:br>
              <a:rPr lang="en-US" altLang="en-US" smtClean="0"/>
            </a:br>
            <a:r>
              <a:rPr lang="en-US" altLang="en-US" smtClean="0"/>
              <a:t>1200km localization scale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816350" y="1916113"/>
            <a:ext cx="1835150" cy="50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4DEnVar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779838" y="4435475"/>
            <a:ext cx="1835150" cy="506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4D-Var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5BC0ECC3-5A45-47D7-BB76-7BDDA2779F41}" type="slidenum">
              <a:rPr lang="en-GB" altLang="en-US" smtClean="0"/>
              <a:pPr/>
              <a:t>24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75778" name="Picture 8" descr="Wind_plots_pure_clim_loc_1200_44mem"/>
          <p:cNvPicPr>
            <a:picLocks noChangeAspect="1" noChangeArrowheads="1"/>
          </p:cNvPicPr>
          <p:nvPr/>
        </p:nvPicPr>
        <p:blipFill>
          <a:blip r:embed="rId2" cstate="print"/>
          <a:srcRect t="60472" b="4253"/>
          <a:stretch>
            <a:fillRect/>
          </a:stretch>
        </p:blipFill>
        <p:spPr bwMode="auto">
          <a:xfrm>
            <a:off x="0" y="429260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7" descr="Wind_plots_pure_clim_loc_1200_44mem"/>
          <p:cNvPicPr>
            <a:picLocks noChangeAspect="1" noChangeArrowheads="1"/>
          </p:cNvPicPr>
          <p:nvPr/>
        </p:nvPicPr>
        <p:blipFill>
          <a:blip r:embed="rId2" cstate="print"/>
          <a:srcRect t="6615" b="60001"/>
          <a:stretch>
            <a:fillRect/>
          </a:stretch>
        </p:blipFill>
        <p:spPr bwMode="auto">
          <a:xfrm>
            <a:off x="0" y="1755775"/>
            <a:ext cx="91440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100% climatological </a:t>
            </a:r>
            <a:r>
              <a:rPr lang="en-US" altLang="en-US" b="1" smtClean="0">
                <a:latin typeface="Times New Roman" pitchFamily="18" charset="0"/>
              </a:rPr>
              <a:t>B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16350" y="1916113"/>
            <a:ext cx="3348038" cy="50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4DEnVar</a:t>
            </a:r>
            <a:r>
              <a:rPr lang="en-GB" altLang="en-US" sz="3200">
                <a:solidFill>
                  <a:schemeClr val="bg1"/>
                </a:solidFill>
                <a:sym typeface="Symbol" pitchFamily="18" charset="2"/>
              </a:rPr>
              <a:t>3DVar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779838" y="4435475"/>
            <a:ext cx="1835150" cy="506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4D-Var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EA93C912-8A7D-4C01-AAFE-79CFCE7A3070}" type="slidenum">
              <a:rPr lang="en-GB" altLang="en-US" smtClean="0"/>
              <a:pPr/>
              <a:t>25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76802" name="Picture 8" descr="Wind_plots_pure_ens_loc_500_44mem"/>
          <p:cNvPicPr>
            <a:picLocks noChangeAspect="1" noChangeArrowheads="1"/>
          </p:cNvPicPr>
          <p:nvPr/>
        </p:nvPicPr>
        <p:blipFill>
          <a:blip r:embed="rId2" cstate="print"/>
          <a:srcRect t="6142" b="60001"/>
          <a:stretch>
            <a:fillRect/>
          </a:stretch>
        </p:blipFill>
        <p:spPr bwMode="auto">
          <a:xfrm>
            <a:off x="0" y="1720850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7" descr="Wind_plots_pure_ens_loc_500_44mem"/>
          <p:cNvPicPr>
            <a:picLocks noChangeAspect="1" noChangeArrowheads="1"/>
          </p:cNvPicPr>
          <p:nvPr/>
        </p:nvPicPr>
        <p:blipFill>
          <a:blip r:embed="rId2" cstate="print"/>
          <a:srcRect t="60001" b="4724"/>
          <a:stretch>
            <a:fillRect/>
          </a:stretch>
        </p:blipFill>
        <p:spPr bwMode="auto">
          <a:xfrm>
            <a:off x="0" y="42926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100% ensemble</a:t>
            </a:r>
            <a:br>
              <a:rPr lang="en-US" altLang="en-US" smtClean="0"/>
            </a:br>
            <a:r>
              <a:rPr lang="en-US" altLang="en-US" smtClean="0"/>
              <a:t>500km localization scale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16350" y="1916113"/>
            <a:ext cx="1835150" cy="50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4DEnVar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779838" y="4435475"/>
            <a:ext cx="1835150" cy="506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4D-Var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Relative “Strong Constraint Errors”</a:t>
            </a:r>
          </a:p>
        </p:txBody>
      </p:sp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AF04E418-17D1-4508-8BCE-D1F5B1E7D7DD}" type="slidenum">
              <a:rPr lang="en-GB" altLang="en-US" smtClean="0"/>
              <a:pPr/>
              <a:t>26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611188" y="1719263"/>
            <a:ext cx="777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We ran similar tests on a Hurricane Sandy case.  </a:t>
            </a:r>
          </a:p>
          <a:p>
            <a:r>
              <a:rPr lang="en-GB">
                <a:solidFill>
                  <a:schemeClr val="bg1"/>
                </a:solidFill>
              </a:rPr>
              <a:t>Here the ensemble covariances dominated, making hybrid-4DEnVar perform better.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67120" y="2492896"/>
          <a:ext cx="5725160" cy="2348179"/>
        </p:xfrm>
        <a:graphic>
          <a:graphicData uri="http://schemas.openxmlformats.org/drawingml/2006/table">
            <a:tbl>
              <a:tblPr firstRow="1" firstCol="1" bandRow="1"/>
              <a:tblGrid>
                <a:gridCol w="2697480"/>
                <a:gridCol w="1530350"/>
                <a:gridCol w="14973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1200km localization scale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 case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Hurricane Sandy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4DEnVar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En-4DVar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Hybrid-4DEnVar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Hybrid-4DVar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9" name="TextBox 10"/>
          <p:cNvSpPr txBox="1">
            <a:spLocks noChangeArrowheads="1"/>
          </p:cNvSpPr>
          <p:nvPr/>
        </p:nvSpPr>
        <p:spPr bwMode="auto">
          <a:xfrm>
            <a:off x="755650" y="5078413"/>
            <a:ext cx="81375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When the ensemble covariances dominated the increments, </a:t>
            </a:r>
          </a:p>
          <a:p>
            <a:r>
              <a:rPr lang="en-GB" sz="2000">
                <a:solidFill>
                  <a:schemeClr val="bg1"/>
                </a:solidFill>
              </a:rPr>
              <a:t>and the horizontal localization was not too severe, </a:t>
            </a:r>
          </a:p>
          <a:p>
            <a:r>
              <a:rPr lang="en-GB" sz="2000">
                <a:solidFill>
                  <a:schemeClr val="bg1"/>
                </a:solidFill>
              </a:rPr>
              <a:t>4DEnVar had better consistency with the strong constraint than 4DVar.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 </a:t>
            </a:r>
            <a:fld id="{62B391BD-AFA6-4D22-AAE9-84EC872B4083}" type="slidenum">
              <a:rPr lang="en-GB" altLang="en-US" smtClean="0"/>
              <a:pPr/>
              <a:t>27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from 4D analysis increment study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800" smtClean="0"/>
              <a:t>The main error in our hybrid-4DEnVar (v</a:t>
            </a:r>
            <a:r>
              <a:rPr lang="en-US" altLang="en-US" sz="2800" smtClean="0"/>
              <a:t> </a:t>
            </a:r>
            <a:r>
              <a:rPr lang="en-GB" altLang="en-US" sz="2800" smtClean="0"/>
              <a:t>hybrid-</a:t>
            </a:r>
            <a:r>
              <a:rPr lang="en-US" altLang="en-US" sz="2800" smtClean="0">
                <a:cs typeface="Arial" charset="0"/>
              </a:rPr>
              <a:t>­</a:t>
            </a:r>
            <a:r>
              <a:rPr lang="en-GB" altLang="en-US" sz="2800" smtClean="0"/>
              <a:t>4DVar) is that the climatological covariance is used as in 3D-Var.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800" smtClean="0"/>
              <a:t>3D localization not following the flow is not an important error for our 1200km localization scale and 6hour window, but does become important for a 500km scale.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Improving 4DEnVar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8208962" cy="4751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The maintenance and running costs of hybrid-4DVar are larger,  so</a:t>
            </a:r>
            <a:r>
              <a:rPr lang="en-GB" sz="2000" smtClean="0">
                <a:sym typeface="Symbol" pitchFamily="18" charset="2"/>
              </a:rPr>
              <a:t></a:t>
            </a:r>
            <a:r>
              <a:rPr lang="en-GB" sz="2000" smtClean="0"/>
              <a:t>there is an incentive to improve hybrid-4DEnVar. </a:t>
            </a:r>
          </a:p>
          <a:p>
            <a:pPr marL="0" indent="0">
              <a:buFontTx/>
              <a:buNone/>
            </a:pPr>
            <a:r>
              <a:rPr lang="en-GB" sz="2000" smtClean="0"/>
              <a:t>Our results show that to do this we need to reduce the weight on climatological </a:t>
            </a:r>
            <a:r>
              <a:rPr lang="en-GB" sz="2000" b="1" smtClean="0">
                <a:latin typeface="Times New Roman" pitchFamily="18" charset="0"/>
              </a:rPr>
              <a:t>B</a:t>
            </a:r>
            <a:r>
              <a:rPr lang="en-GB" sz="2000" smtClean="0"/>
              <a:t> relative to the ensemble covariance.  But these weights are usually determined by experiment; both components provide some benefit </a:t>
            </a:r>
            <a:r>
              <a:rPr lang="en-GB" sz="1400" smtClean="0"/>
              <a:t>(Etherton and Bishop 2004; Clayton et al. 2013)</a:t>
            </a:r>
            <a:r>
              <a:rPr lang="en-GB" sz="2000" smtClean="0"/>
              <a:t>. </a:t>
            </a:r>
          </a:p>
          <a:p>
            <a:pPr marL="0" indent="0">
              <a:buFontTx/>
              <a:buNone/>
            </a:pPr>
            <a:r>
              <a:rPr lang="en-GB" sz="2000" smtClean="0"/>
              <a:t>Increasing the ensemble weight requires us to first improve the covariances derived from the ensemble by:</a:t>
            </a:r>
          </a:p>
          <a:p>
            <a:pPr marL="0" indent="0"/>
            <a:r>
              <a:rPr lang="en-GB" b="1" smtClean="0"/>
              <a:t>a bigger ensemble;</a:t>
            </a:r>
          </a:p>
          <a:p>
            <a:pPr marL="0" indent="0"/>
            <a:r>
              <a:rPr lang="en-GB" b="1" smtClean="0"/>
              <a:t>better ensemble generation;</a:t>
            </a:r>
          </a:p>
          <a:p>
            <a:pPr marL="0" indent="0"/>
            <a:r>
              <a:rPr lang="en-GB" b="1" smtClean="0"/>
              <a:t>better localization.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4E0EB8A7-67CB-49D2-B193-827492AA397E}" type="slidenum">
              <a:rPr lang="en-GB" altLang="en-US" smtClean="0"/>
              <a:pPr/>
              <a:t>28</a:t>
            </a:fld>
            <a:endParaRPr lang="en-GB" altLang="en-US" sz="1400" smtClean="0"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Improving 4DEnVar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8002587" cy="4751387"/>
          </a:xfrm>
        </p:spPr>
        <p:txBody>
          <a:bodyPr/>
          <a:lstStyle/>
          <a:p>
            <a:pPr>
              <a:defRPr/>
            </a:pPr>
            <a:r>
              <a:rPr lang="en-GB" b="1" dirty="0"/>
              <a:t>a bigger ensemble;</a:t>
            </a:r>
          </a:p>
          <a:p>
            <a:pPr>
              <a:defRPr/>
            </a:pPr>
            <a:r>
              <a:rPr lang="en-GB" b="1" dirty="0"/>
              <a:t>better ensemble generation;</a:t>
            </a:r>
          </a:p>
          <a:p>
            <a:pPr>
              <a:defRPr/>
            </a:pPr>
            <a:r>
              <a:rPr lang="en-GB" b="1" dirty="0"/>
              <a:t>better </a:t>
            </a:r>
            <a:r>
              <a:rPr lang="en-GB" b="1" dirty="0" smtClean="0"/>
              <a:t>localization;</a:t>
            </a:r>
          </a:p>
          <a:p>
            <a:pPr marL="0" indent="0">
              <a:buFontTx/>
              <a:buNone/>
              <a:defRPr/>
            </a:pPr>
            <a:r>
              <a:rPr lang="en-GB" i="1" dirty="0" smtClean="0"/>
              <a:t>These have part of the Met Office research (</a:t>
            </a:r>
            <a:r>
              <a:rPr lang="en-GB" i="1" dirty="0" err="1" smtClean="0"/>
              <a:t>Stephen</a:t>
            </a:r>
            <a:r>
              <a:rPr lang="en-GB" i="1" dirty="0" err="1" smtClean="0">
                <a:sym typeface="Symbol" panose="05050102010706020507" pitchFamily="18" charset="2"/>
              </a:rPr>
              <a:t></a:t>
            </a:r>
            <a:r>
              <a:rPr lang="en-GB" i="1" dirty="0" err="1" smtClean="0"/>
              <a:t>Pring’s</a:t>
            </a:r>
            <a:r>
              <a:rPr lang="en-GB" i="1" dirty="0" smtClean="0"/>
              <a:t> talk) since we recognised the results presented.  But none, alone, has provided early evidence of significant improvement.  There are too many combinations to try.  So I add to this list:</a:t>
            </a:r>
          </a:p>
          <a:p>
            <a:pPr>
              <a:defRPr/>
            </a:pPr>
            <a:r>
              <a:rPr lang="en-GB" b="1" dirty="0" smtClean="0"/>
              <a:t>better covariance diagnostics.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dirty="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443EF166-C37E-44FA-9744-FE760219BFD4}" type="slidenum">
              <a:rPr lang="en-GB" altLang="en-US" smtClean="0"/>
              <a:pPr/>
              <a:t>29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6027738"/>
            <a:ext cx="8496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2000" b="1" i="1">
                <a:solidFill>
                  <a:srgbClr val="FF0000"/>
                </a:solidFill>
              </a:rPr>
              <a:t>An aim at this workshop is to get leads on the best lines to try!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212013" cy="122555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Nomenclature for Ensemble-Variational Data Assimilation</a:t>
            </a:r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5373687"/>
          </a:xfrm>
        </p:spPr>
        <p:txBody>
          <a:bodyPr/>
          <a:lstStyle/>
          <a:p>
            <a:pPr marL="355600" indent="-274638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smtClean="0"/>
              <a:t>Recommendations by WMO’s DAOS WG </a:t>
            </a:r>
            <a:r>
              <a:rPr lang="en-US" altLang="en-US" sz="1400" i="1" smtClean="0"/>
              <a:t>(Lorenc 2013)</a:t>
            </a:r>
            <a:r>
              <a:rPr lang="en-US" altLang="en-US" sz="2000" i="1" smtClean="0"/>
              <a:t>:</a:t>
            </a:r>
          </a:p>
          <a:p>
            <a:pPr marL="355600" indent="-274638" eaLnBrk="1" hangingPunct="1">
              <a:spcBef>
                <a:spcPct val="0"/>
              </a:spcBef>
              <a:buFontTx/>
              <a:buNone/>
            </a:pPr>
            <a:r>
              <a:rPr lang="en-US" altLang="en-US" sz="2000" i="1" smtClean="0"/>
              <a:t>non-ambiguous terminology based on the most common established usage.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En</a:t>
            </a:r>
            <a:r>
              <a:rPr lang="en-US" altLang="en-US" sz="2000" smtClean="0"/>
              <a:t> should be used to abbreviate Ensemble, as in the EnKF.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No need for hyphens (except as established in 4D-Var)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4DVar</a:t>
            </a:r>
            <a:r>
              <a:rPr lang="en-US" altLang="en-US" sz="2000" smtClean="0"/>
              <a:t> should only be used, even with a prefix, for methods using a forecast model and its adjoint each iteration.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EnVar</a:t>
            </a:r>
            <a:r>
              <a:rPr lang="en-US" altLang="en-US" sz="2000" smtClean="0"/>
              <a:t> means a variational method using ensemble covariances.  More specific prefixes (e.g. hybrid-</a:t>
            </a:r>
            <a:r>
              <a:rPr lang="en-US" altLang="en-US" sz="2000" b="1" smtClean="0"/>
              <a:t>4DEnVar</a:t>
            </a:r>
            <a:r>
              <a:rPr lang="en-US" altLang="en-US" sz="2000" smtClean="0"/>
              <a:t>) may be added.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hybrid</a:t>
            </a:r>
            <a:r>
              <a:rPr lang="en-US" altLang="en-US" sz="2000" smtClean="0"/>
              <a:t> can be applied to methods using a combination of ensemble and climatological covariances.</a:t>
            </a:r>
          </a:p>
          <a:p>
            <a:pPr marL="355600" indent="-274638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altLang="en-US" sz="2000" smtClean="0"/>
              <a:t> The </a:t>
            </a:r>
            <a:r>
              <a:rPr lang="en-US" altLang="en-US" sz="2000" b="1" smtClean="0"/>
              <a:t>EnKF</a:t>
            </a:r>
            <a:r>
              <a:rPr lang="en-US" altLang="en-US" sz="2000" smtClean="0"/>
              <a:t> generate ensembles.  </a:t>
            </a:r>
            <a:r>
              <a:rPr lang="en-US" altLang="en-US" sz="2000" b="1" smtClean="0"/>
              <a:t>EnVar</a:t>
            </a:r>
            <a:r>
              <a:rPr lang="en-US" altLang="en-US" sz="2000" smtClean="0"/>
              <a:t> does not, unless it is part of an ensemble of data assimilations (</a:t>
            </a:r>
            <a:r>
              <a:rPr lang="en-US" altLang="en-US" sz="2000" b="1" smtClean="0"/>
              <a:t>EDA</a:t>
            </a:r>
            <a:r>
              <a:rPr lang="en-US" altLang="en-US" sz="2000" smtClean="0"/>
              <a:t>).</a:t>
            </a:r>
          </a:p>
        </p:txBody>
      </p:sp>
      <p:sp>
        <p:nvSpPr>
          <p:cNvPr id="45061" name="Footer Placeholder 3"/>
          <p:cNvSpPr txBox="1">
            <a:spLocks noGrp="1"/>
          </p:cNvSpPr>
          <p:nvPr/>
        </p:nvSpPr>
        <p:spPr bwMode="auto">
          <a:xfrm>
            <a:off x="323850" y="6524625"/>
            <a:ext cx="5256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GB" altLang="en-US" sz="1000">
                <a:solidFill>
                  <a:srgbClr val="000000"/>
                </a:solidFill>
              </a:rPr>
              <a:t>© Crown copyright   Met Office  Andrew Lorenc </a:t>
            </a:r>
            <a:fld id="{3F670F1B-6509-4163-ADB0-919C6277CC90}" type="slidenum">
              <a:rPr lang="en-GB" altLang="en-US" sz="1000">
                <a:solidFill>
                  <a:srgbClr val="000000"/>
                </a:solidFill>
              </a:rPr>
              <a:pPr eaLnBrk="0" hangingPunct="0">
                <a:lnSpc>
                  <a:spcPct val="85000"/>
                </a:lnSpc>
              </a:pPr>
              <a:t>3</a:t>
            </a:fld>
            <a:endParaRPr lang="en-GB" alt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smtClean="0"/>
              <a:t>Met Office R&amp;D:</a:t>
            </a:r>
            <a:br>
              <a:rPr lang="en-GB" sz="2400" i="1" smtClean="0"/>
            </a:br>
            <a:r>
              <a:rPr lang="en-GB" smtClean="0"/>
              <a:t>Bigger Ensemble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Recently doubled from 23 to 44.</a:t>
            </a:r>
          </a:p>
          <a:p>
            <a:r>
              <a:rPr lang="en-GB" smtClean="0"/>
              <a:t>Needs computer power (which is coming), +</a:t>
            </a:r>
            <a:r>
              <a:rPr lang="en-GB" smtClean="0">
                <a:sym typeface="Symbol" pitchFamily="18" charset="2"/>
              </a:rPr>
              <a:t></a:t>
            </a:r>
            <a:r>
              <a:rPr lang="en-GB" smtClean="0"/>
              <a:t>evidence that this is a good way to deploy it!  </a:t>
            </a:r>
            <a:r>
              <a:rPr lang="en-GB" i="1" smtClean="0"/>
              <a:t>(See Stephen’s talk)</a:t>
            </a:r>
          </a:p>
          <a:p>
            <a:r>
              <a:rPr lang="en-GB" smtClean="0"/>
              <a:t>Cost of Ensemble of 4DEnVar option is significant (w.r.t. cost of ensemble forecasts)  so need technical improvements to methods.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E6C28E75-ABC8-44E1-A97D-5E1E517C77E2}" type="slidenum">
              <a:rPr lang="en-GB" altLang="en-US" smtClean="0"/>
              <a:pPr/>
              <a:t>30</a:t>
            </a:fld>
            <a:endParaRPr lang="en-GB" altLang="en-US" sz="1400" smtClean="0"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smtClean="0"/>
              <a:t>Met Office R&amp;D:</a:t>
            </a:r>
            <a:br>
              <a:rPr lang="en-GB" sz="2400" i="1" smtClean="0"/>
            </a:br>
            <a:r>
              <a:rPr lang="en-GB" smtClean="0"/>
              <a:t>Better Ensemble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1752600" y="1412875"/>
            <a:ext cx="7067550" cy="4751388"/>
          </a:xfrm>
        </p:spPr>
        <p:txBody>
          <a:bodyPr/>
          <a:lstStyle/>
          <a:p>
            <a:r>
              <a:rPr lang="en-GB" smtClean="0"/>
              <a:t>We suspect current MOGREPs (localized ETKF) has deficiencies in its implied covariances.       For this &amp; other reasons we have decided to concentrate effort on developing an Ensemble of 4DEnVar.   </a:t>
            </a:r>
            <a:r>
              <a:rPr lang="en-GB" i="1" smtClean="0"/>
              <a:t>(See Stephen’s talk)</a:t>
            </a:r>
          </a:p>
          <a:p>
            <a:pPr>
              <a:buFontTx/>
              <a:buNone/>
            </a:pPr>
            <a:r>
              <a:rPr lang="en-GB" i="1" smtClean="0"/>
              <a:t>Efficiency work:</a:t>
            </a:r>
            <a:endParaRPr lang="en-GB" smtClean="0"/>
          </a:p>
          <a:p>
            <a:pPr lvl="1"/>
            <a:r>
              <a:rPr lang="en-GB" smtClean="0"/>
              <a:t>Single executable design to avoid IO costs.</a:t>
            </a:r>
            <a:endParaRPr lang="en-GB" i="1" smtClean="0"/>
          </a:p>
          <a:p>
            <a:pPr lvl="1"/>
            <a:r>
              <a:rPr lang="en-GB" smtClean="0"/>
              <a:t>Perturbed-observation or DENKF options.</a:t>
            </a:r>
          </a:p>
          <a:p>
            <a:pPr lvl="1"/>
            <a:r>
              <a:rPr lang="en-GB" smtClean="0"/>
              <a:t>Reformulate ensemble of minimisations as Mean &amp; Perturbations – needs fewer iterations.</a:t>
            </a:r>
          </a:p>
          <a:p>
            <a:pPr lvl="1"/>
            <a:r>
              <a:rPr lang="en-GB" smtClean="0">
                <a:solidFill>
                  <a:srgbClr val="00B0F0"/>
                </a:solidFill>
              </a:rPr>
              <a:t>EVIL (Tom Auligne) is only way I know of doing a SQRT filter with 4DEnVar, </a:t>
            </a:r>
            <a:r>
              <a:rPr lang="en-GB" sz="1600" smtClean="0">
                <a:solidFill>
                  <a:srgbClr val="00B0F0"/>
                </a:solidFill>
              </a:rPr>
              <a:t>can be regarded as extreme limit of Mean-Pert approach. 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8DCEB04F-B763-4455-A7C1-F063F9E5EA07}" type="slidenum">
              <a:rPr lang="en-GB" altLang="en-US" smtClean="0"/>
              <a:pPr/>
              <a:t>31</a:t>
            </a:fld>
            <a:endParaRPr lang="en-GB" altLang="en-US" sz="1400" smtClean="0"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39688"/>
            <a:ext cx="9102725" cy="6413500"/>
          </a:xfrm>
        </p:spPr>
      </p:pic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552F1DB8-C454-4234-8A61-A981FE7080C7}" type="slidenum">
              <a:rPr lang="en-GB" altLang="en-US" smtClean="0"/>
              <a:pPr/>
              <a:t>32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8499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Mean-Pert Testing</a:t>
            </a:r>
          </a:p>
        </p:txBody>
      </p:sp>
      <p:pic>
        <p:nvPicPr>
          <p:cNvPr id="8601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73238"/>
            <a:ext cx="3071813" cy="2486025"/>
          </a:xfrm>
        </p:spPr>
      </p:pic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A6341B26-2BEF-4501-8A25-5793A78A200B}" type="slidenum">
              <a:rPr lang="en-GB" altLang="en-US" smtClean="0"/>
              <a:pPr/>
              <a:t>33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1560513" y="1022350"/>
            <a:ext cx="75834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chemeClr val="bg1"/>
                </a:solidFill>
              </a:rPr>
              <a:t>Convergence is a function of scale - small perturbations are not fully analysed. </a:t>
            </a:r>
            <a:r>
              <a:rPr lang="en-GB" sz="2400">
                <a:solidFill>
                  <a:schemeClr val="bg1"/>
                </a:solidFill>
              </a:rPr>
              <a:t>Does this matter?</a:t>
            </a:r>
          </a:p>
        </p:txBody>
      </p:sp>
      <p:pic>
        <p:nvPicPr>
          <p:cNvPr id="86021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73238"/>
            <a:ext cx="30718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294188"/>
            <a:ext cx="30718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94188"/>
            <a:ext cx="30718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388" y="2416175"/>
            <a:ext cx="2089150" cy="338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Power spectra of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perts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from mean, in a perturbed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obs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ensemble of 4DEnVar:</a:t>
            </a:r>
          </a:p>
          <a:p>
            <a:pPr>
              <a:lnSpc>
                <a:spcPct val="85000"/>
              </a:lnSpc>
              <a:defRPr/>
            </a:pPr>
            <a:endParaRPr lang="en-GB" sz="1800" dirty="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669900"/>
                </a:solidFill>
                <a:latin typeface="Arial" panose="020B0604020202020204" pitchFamily="34" charset="0"/>
              </a:rPr>
              <a:t>Background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</a:rPr>
              <a:t>Control ensemble with 70 iterations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</a:rPr>
              <a:t>Mean-Pert ensemble </a:t>
            </a:r>
          </a:p>
        </p:txBody>
      </p:sp>
      <p:sp>
        <p:nvSpPr>
          <p:cNvPr id="86025" name="TextBox 11"/>
          <p:cNvSpPr txBox="1">
            <a:spLocks noChangeArrowheads="1"/>
          </p:cNvSpPr>
          <p:nvPr/>
        </p:nvSpPr>
        <p:spPr bwMode="auto">
          <a:xfrm>
            <a:off x="3876675" y="2060575"/>
            <a:ext cx="1343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rgbClr val="0070C0"/>
                </a:solidFill>
              </a:rPr>
              <a:t>10 iterations</a:t>
            </a:r>
          </a:p>
        </p:txBody>
      </p:sp>
      <p:sp>
        <p:nvSpPr>
          <p:cNvPr id="86026" name="TextBox 12"/>
          <p:cNvSpPr txBox="1">
            <a:spLocks noChangeArrowheads="1"/>
          </p:cNvSpPr>
          <p:nvPr/>
        </p:nvSpPr>
        <p:spPr bwMode="auto">
          <a:xfrm>
            <a:off x="3876675" y="4627563"/>
            <a:ext cx="1343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rgbClr val="0070C0"/>
                </a:solidFill>
              </a:rPr>
              <a:t>30 iterations</a:t>
            </a:r>
          </a:p>
        </p:txBody>
      </p:sp>
      <p:sp>
        <p:nvSpPr>
          <p:cNvPr id="86027" name="TextBox 15"/>
          <p:cNvSpPr txBox="1">
            <a:spLocks noChangeArrowheads="1"/>
          </p:cNvSpPr>
          <p:nvPr/>
        </p:nvSpPr>
        <p:spPr bwMode="auto">
          <a:xfrm>
            <a:off x="6948488" y="2060575"/>
            <a:ext cx="1343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rgbClr val="0070C0"/>
                </a:solidFill>
              </a:rPr>
              <a:t>20 iterations</a:t>
            </a:r>
          </a:p>
        </p:txBody>
      </p:sp>
      <p:sp>
        <p:nvSpPr>
          <p:cNvPr id="86028" name="TextBox 16"/>
          <p:cNvSpPr txBox="1">
            <a:spLocks noChangeArrowheads="1"/>
          </p:cNvSpPr>
          <p:nvPr/>
        </p:nvSpPr>
        <p:spPr bwMode="auto">
          <a:xfrm>
            <a:off x="6948488" y="4627563"/>
            <a:ext cx="1343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rgbClr val="0070C0"/>
                </a:solidFill>
              </a:rPr>
              <a:t>60 iterations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smtClean="0"/>
              <a:t>Met Office R&amp;D:</a:t>
            </a:r>
            <a:br>
              <a:rPr lang="en-GB" sz="2400" i="1" smtClean="0"/>
            </a:br>
            <a:r>
              <a:rPr lang="en-GB" smtClean="0"/>
              <a:t>Better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05038"/>
            <a:ext cx="8640638" cy="4248150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000" dirty="0" smtClean="0"/>
              <a:t>We have coded options for: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Spectral localization using wavebands.  This has implicit horizontal smoothing </a:t>
            </a:r>
            <a:r>
              <a:rPr lang="en-GB" sz="1400" dirty="0" smtClean="0"/>
              <a:t>(</a:t>
            </a:r>
            <a:r>
              <a:rPr lang="en-GB" sz="1400" dirty="0" err="1" smtClean="0"/>
              <a:t>Buehner</a:t>
            </a:r>
            <a:r>
              <a:rPr lang="en-GB" sz="1400" dirty="0" smtClean="0"/>
              <a:t> and </a:t>
            </a:r>
            <a:r>
              <a:rPr lang="en-GB" sz="1400" dirty="0" err="1" smtClean="0"/>
              <a:t>Charron</a:t>
            </a:r>
            <a:r>
              <a:rPr lang="en-GB" sz="1400" dirty="0" smtClean="0"/>
              <a:t> 2007, </a:t>
            </a:r>
            <a:r>
              <a:rPr lang="en-GB" sz="1400" dirty="0" err="1" smtClean="0"/>
              <a:t>Buehner</a:t>
            </a:r>
            <a:r>
              <a:rPr lang="en-GB" sz="1400" dirty="0" smtClean="0"/>
              <a:t> 2012)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Multivariate localization: imposing the balance from VAR covariance model (but losing humidity-divergence relationships </a:t>
            </a:r>
            <a:r>
              <a:rPr lang="en-GB" sz="1400" dirty="0" smtClean="0"/>
              <a:t>(</a:t>
            </a:r>
            <a:r>
              <a:rPr lang="en-GB" sz="1400" dirty="0" err="1" smtClean="0"/>
              <a:t>Montmerle</a:t>
            </a:r>
            <a:r>
              <a:rPr lang="en-GB" sz="1400" dirty="0" smtClean="0"/>
              <a:t> and </a:t>
            </a:r>
            <a:r>
              <a:rPr lang="en-GB" sz="1400" dirty="0" err="1" smtClean="0"/>
              <a:t>Berre</a:t>
            </a:r>
            <a:r>
              <a:rPr lang="en-GB" sz="1400" dirty="0" smtClean="0"/>
              <a:t> 2010)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 smtClean="0"/>
              <a:t>Multiscale</a:t>
            </a:r>
            <a:r>
              <a:rPr lang="en-GB" sz="2000" dirty="0" smtClean="0"/>
              <a:t> localization – choosing different horizontal and vertical scales for each of the above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Scale-dependent </a:t>
            </a:r>
            <a:r>
              <a:rPr lang="el-GR" sz="2000" dirty="0" smtClean="0"/>
              <a:t>β</a:t>
            </a:r>
            <a:r>
              <a:rPr lang="en-GB" sz="2000" baseline="-25000" dirty="0" smtClean="0"/>
              <a:t>c</a:t>
            </a:r>
            <a:r>
              <a:rPr lang="en-GB" sz="2000" dirty="0" smtClean="0"/>
              <a:t> and </a:t>
            </a:r>
            <a:r>
              <a:rPr lang="el-GR" sz="2000" dirty="0" smtClean="0"/>
              <a:t>β</a:t>
            </a:r>
            <a:r>
              <a:rPr lang="en-GB" sz="2000" baseline="-25000" dirty="0" smtClean="0"/>
              <a:t>e</a:t>
            </a:r>
            <a:r>
              <a:rPr lang="en-GB" sz="2000" dirty="0" smtClean="0"/>
              <a:t>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Vertical localization preserving small vertically integrated divergence.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We are thinking about time localization and allowing for model errors.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79AB1B38-0D6D-4A8E-9EC7-C496042A08F8}" type="slidenum">
              <a:rPr lang="en-GB" altLang="en-US" smtClean="0"/>
              <a:pPr/>
              <a:t>34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50988"/>
            <a:ext cx="49323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mtClean="0"/>
              <a:t>© Crown copyright   Met Office  Andrew Lorenc  </a:t>
            </a:r>
            <a:fld id="{D5050C16-B889-451B-B768-8FC595983A13}" type="slidenum">
              <a:rPr lang="en-GB" altLang="en-US" smtClean="0"/>
              <a:pPr>
                <a:lnSpc>
                  <a:spcPct val="100000"/>
                </a:lnSpc>
              </a:pPr>
              <a:t>35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88066" name="Picture 4" descr="p_l39_M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1638"/>
            <a:ext cx="7212013" cy="1227137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Sampled raw ensemble s.d.</a:t>
            </a:r>
            <a:endParaRPr lang="en-US" altLang="en-US" sz="2400" smtClean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mtClean="0"/>
              <a:t>© Crown copyright   Met Office  Andrew Lorenc  </a:t>
            </a:r>
            <a:fld id="{6602613F-22B6-4626-B7A4-35769BF0493D}" type="slidenum">
              <a:rPr lang="en-GB" altLang="en-US" smtClean="0"/>
              <a:pPr>
                <a:lnSpc>
                  <a:spcPct val="100000"/>
                </a:lnSpc>
              </a:pPr>
              <a:t>36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89090" name="Picture 4" descr="p_l39_M_Ew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1638"/>
            <a:ext cx="7212013" cy="1227137"/>
          </a:xfrm>
        </p:spPr>
        <p:txBody>
          <a:bodyPr/>
          <a:lstStyle/>
          <a:p>
            <a:pPr eaLnBrk="1" hangingPunct="1"/>
            <a:r>
              <a:rPr lang="en-US" altLang="en-US" smtClean="0"/>
              <a:t>s.d. after spectral localization</a:t>
            </a:r>
            <a:endParaRPr lang="en-US" altLang="en-US" sz="2400" smtClean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707187" cy="1243013"/>
          </a:xfrm>
        </p:spPr>
        <p:txBody>
          <a:bodyPr/>
          <a:lstStyle/>
          <a:p>
            <a:r>
              <a:rPr lang="en-GB" smtClean="0"/>
              <a:t>Power Spectra </a:t>
            </a:r>
            <a:r>
              <a:rPr lang="en-GB" sz="1800" smtClean="0"/>
              <a:t>&amp;</a:t>
            </a:r>
            <a:r>
              <a:rPr lang="en-GB" smtClean="0"/>
              <a:t> Implied Cov</a:t>
            </a:r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55AEE88F-0208-4FF4-90A7-BD0D80DB3452}" type="slidenum">
              <a:rPr lang="en-GB" altLang="en-US" smtClean="0"/>
              <a:pPr/>
              <a:t>37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90115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9100" y="3781425"/>
            <a:ext cx="3657600" cy="2743200"/>
          </a:xfrm>
        </p:spPr>
      </p:pic>
      <p:pic>
        <p:nvPicPr>
          <p:cNvPr id="90116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3794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11144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463" y="1127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TextBox 13"/>
          <p:cNvSpPr txBox="1">
            <a:spLocks noChangeArrowheads="1"/>
          </p:cNvSpPr>
          <p:nvPr/>
        </p:nvSpPr>
        <p:spPr bwMode="auto">
          <a:xfrm>
            <a:off x="482600" y="2882900"/>
            <a:ext cx="16795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5000"/>
              </a:lnSpc>
              <a:buFont typeface="Arial" charset="0"/>
              <a:buChar char="•"/>
            </a:pPr>
            <a:r>
              <a:rPr lang="en-GB">
                <a:solidFill>
                  <a:srgbClr val="0000FF"/>
                </a:solidFill>
              </a:rPr>
              <a:t>Background perturbations</a:t>
            </a:r>
          </a:p>
          <a:p>
            <a:pPr marL="285750" indent="-285750">
              <a:lnSpc>
                <a:spcPct val="85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lnSpc>
                <a:spcPct val="85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</a:rPr>
              <a:t>Wavebands </a:t>
            </a:r>
            <a:r>
              <a:rPr lang="en-GB">
                <a:solidFill>
                  <a:srgbClr val="669900"/>
                </a:solidFill>
              </a:rPr>
              <a:t>1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rgbClr val="FF0000"/>
                </a:solidFill>
              </a:rPr>
              <a:t>2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rgbClr val="00B0F0"/>
                </a:solidFill>
              </a:rPr>
              <a:t>3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rgbClr val="CC3399"/>
                </a:solidFill>
              </a:rPr>
              <a:t>4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rgbClr val="CCCC00"/>
                </a:solidFill>
              </a:rPr>
              <a:t>5</a:t>
            </a:r>
          </a:p>
          <a:p>
            <a:pPr marL="285750" indent="-285750">
              <a:lnSpc>
                <a:spcPct val="85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lnSpc>
                <a:spcPct val="85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</a:rPr>
              <a:t>Resampled localized perturbations</a:t>
            </a:r>
          </a:p>
        </p:txBody>
      </p:sp>
      <p:sp>
        <p:nvSpPr>
          <p:cNvPr id="90120" name="TextBox 14"/>
          <p:cNvSpPr txBox="1">
            <a:spLocks noChangeArrowheads="1"/>
          </p:cNvSpPr>
          <p:nvPr/>
        </p:nvSpPr>
        <p:spPr bwMode="auto">
          <a:xfrm>
            <a:off x="179388" y="2301875"/>
            <a:ext cx="22844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Streamfunction</a:t>
            </a:r>
          </a:p>
        </p:txBody>
      </p:sp>
      <p:sp>
        <p:nvSpPr>
          <p:cNvPr id="90121" name="TextBox 15"/>
          <p:cNvSpPr txBox="1">
            <a:spLocks noChangeArrowheads="1"/>
          </p:cNvSpPr>
          <p:nvPr/>
        </p:nvSpPr>
        <p:spPr bwMode="auto">
          <a:xfrm>
            <a:off x="107950" y="5038725"/>
            <a:ext cx="2284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en-GB" sz="2400">
                <a:solidFill>
                  <a:schemeClr val="bg1"/>
                </a:solidFill>
              </a:rPr>
              <a:t>Unbalanced moisture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© Crown copyright   Met Office  Andrew Lorenc  </a:t>
            </a:r>
            <a:fld id="{59DBD64B-35D3-41AD-8E2F-D2810DE0E217}" type="slidenum">
              <a:rPr lang="en-GB" altLang="en-US" smtClean="0">
                <a:latin typeface="Arial" charset="0"/>
              </a:rPr>
              <a:pPr/>
              <a:t>38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47663"/>
            <a:ext cx="7596187" cy="1371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Column cross-correlations between: divergence (up)  &amp;   relative humidity (across).</a:t>
            </a:r>
          </a:p>
        </p:txBody>
      </p:sp>
      <p:pic>
        <p:nvPicPr>
          <p:cNvPr id="91139" name="Picture 3" descr="0_E1000"/>
          <p:cNvPicPr>
            <a:picLocks noChangeAspect="1" noChangeArrowheads="1"/>
          </p:cNvPicPr>
          <p:nvPr/>
        </p:nvPicPr>
        <p:blipFill>
          <a:blip r:embed="rId2" cstate="print"/>
          <a:srcRect l="4724" t="9448" r="23622"/>
          <a:stretch>
            <a:fillRect/>
          </a:stretch>
        </p:blipFill>
        <p:spPr bwMode="auto">
          <a:xfrm>
            <a:off x="-36513" y="3678238"/>
            <a:ext cx="3000376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0_ElocVHhwb6IO1000"/>
          <p:cNvPicPr>
            <a:picLocks noChangeAspect="1" noChangeArrowheads="1"/>
          </p:cNvPicPr>
          <p:nvPr/>
        </p:nvPicPr>
        <p:blipFill>
          <a:blip r:embed="rId3" cstate="print"/>
          <a:srcRect l="11810" t="9448" r="23622"/>
          <a:stretch>
            <a:fillRect/>
          </a:stretch>
        </p:blipFill>
        <p:spPr bwMode="auto">
          <a:xfrm>
            <a:off x="3108325" y="3678238"/>
            <a:ext cx="270668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1_ElocP1000"/>
          <p:cNvPicPr>
            <a:picLocks noChangeAspect="1" noChangeArrowheads="1"/>
          </p:cNvPicPr>
          <p:nvPr/>
        </p:nvPicPr>
        <p:blipFill>
          <a:blip r:embed="rId4" cstate="print"/>
          <a:srcRect l="11810" t="9448" r="11810"/>
          <a:stretch>
            <a:fillRect/>
          </a:stretch>
        </p:blipFill>
        <p:spPr bwMode="auto">
          <a:xfrm>
            <a:off x="5916613" y="3678238"/>
            <a:ext cx="32019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395288" y="2819400"/>
            <a:ext cx="23034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GB" altLang="en-US" sz="2400">
              <a:solidFill>
                <a:srgbClr val="000000"/>
              </a:solidFill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</a:rPr>
              <a:t>Raw ensemble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3276600" y="2060575"/>
            <a:ext cx="23034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</a:rPr>
              <a:t>Horizontally, vertically &amp; spectrally localized ensemble</a:t>
            </a: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6156325" y="2619375"/>
            <a:ext cx="23034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000000"/>
                </a:solidFill>
              </a:rPr>
              <a:t>multi-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variate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localized ensemble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52600" y="473075"/>
            <a:ext cx="7212013" cy="1084263"/>
          </a:xfrm>
        </p:spPr>
        <p:txBody>
          <a:bodyPr/>
          <a:lstStyle/>
          <a:p>
            <a:r>
              <a:rPr lang="en-GB" smtClean="0"/>
              <a:t>Summary: Met Office 4DEnVar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8208962" cy="4751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Trials show that hybrid-4DEnVar is not as good as the operational hybrid-4DVar in its handling of time-constraints. If it is to improve we need to work on:</a:t>
            </a:r>
          </a:p>
          <a:p>
            <a:pPr lvl="1"/>
            <a:r>
              <a:rPr lang="en-GB" sz="2400" smtClean="0"/>
              <a:t>a bigger ensemble;</a:t>
            </a:r>
          </a:p>
          <a:p>
            <a:pPr lvl="1"/>
            <a:r>
              <a:rPr lang="en-GB" sz="2400" smtClean="0"/>
              <a:t>better ensemble generation;</a:t>
            </a:r>
          </a:p>
          <a:p>
            <a:pPr lvl="1"/>
            <a:r>
              <a:rPr lang="en-GB" sz="2400" smtClean="0"/>
              <a:t>better localization;</a:t>
            </a:r>
          </a:p>
          <a:p>
            <a:pPr lvl="1"/>
            <a:r>
              <a:rPr lang="en-GB" sz="2400" smtClean="0"/>
              <a:t>better covariance diagnostics.</a:t>
            </a:r>
          </a:p>
          <a:p>
            <a:pPr marL="0" indent="0">
              <a:buFontTx/>
              <a:buNone/>
            </a:pPr>
            <a:r>
              <a:rPr lang="en-GB" smtClean="0"/>
              <a:t>I have shown some current Met Office research into all these areas  (more from Stephen Pring)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  <a:latin typeface="Arial" charset="0"/>
              </a:rPr>
              <a:t>© Crown copyright   Met Office  Andrew Lorenc </a:t>
            </a:r>
            <a:fld id="{63E495B2-6B8F-41C3-B6DC-983CD6092FAC}" type="slidenum">
              <a:rPr lang="en-GB" altLang="en-US" smtClean="0">
                <a:solidFill>
                  <a:schemeClr val="tx1"/>
                </a:solidFill>
                <a:latin typeface="Arial" charset="0"/>
              </a:rPr>
              <a:pPr/>
              <a:t>39</a:t>
            </a:fld>
            <a:endParaRPr lang="en-GB" altLang="en-US" sz="1400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Background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499350" cy="4751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dirty="0" smtClean="0"/>
              <a:t>4DVar has been the best DA method for operational NWP for the last decade </a:t>
            </a:r>
            <a:r>
              <a:rPr lang="en-GB" altLang="en-US" sz="1600" dirty="0" smtClean="0"/>
              <a:t>(</a:t>
            </a:r>
            <a:r>
              <a:rPr lang="en-GB" altLang="en-US" sz="1600" dirty="0" err="1" smtClean="0"/>
              <a:t>Rabier</a:t>
            </a:r>
            <a:r>
              <a:rPr lang="en-GB" altLang="en-US" sz="1600" dirty="0" smtClean="0"/>
              <a:t> 2005)</a:t>
            </a:r>
            <a:r>
              <a:rPr lang="en-GB" alt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GB" altLang="en-US" dirty="0" smtClean="0"/>
              <a:t>Since then we have gained a day’s predictive skill – the forecast “background” is usually very good; properly identifying its likely errors is increasingly important.</a:t>
            </a:r>
          </a:p>
          <a:p>
            <a:pPr>
              <a:lnSpc>
                <a:spcPct val="100000"/>
              </a:lnSpc>
            </a:pPr>
            <a:r>
              <a:rPr lang="en-GB" altLang="en-US" dirty="0" smtClean="0"/>
              <a:t>Most of the gain in skill has been due to increased resolution, which was enabled </a:t>
            </a:r>
            <a:r>
              <a:rPr lang="en-GB" altLang="en-US" smtClean="0"/>
              <a:t>by faster computers</a:t>
            </a:r>
            <a:r>
              <a:rPr lang="en-GB" altLang="en-US" dirty="0" smtClean="0"/>
              <a:t>.  To continue to improve, we must make effective use of planned massively parallel computers.</a:t>
            </a:r>
          </a:p>
        </p:txBody>
      </p:sp>
      <p:sp>
        <p:nvSpPr>
          <p:cNvPr id="47107" name="Footer Placeholder 2"/>
          <p:cNvSpPr txBox="1">
            <a:spLocks noGrp="1"/>
          </p:cNvSpPr>
          <p:nvPr/>
        </p:nvSpPr>
        <p:spPr bwMode="auto">
          <a:xfrm>
            <a:off x="323850" y="6572250"/>
            <a:ext cx="3533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GB" altLang="en-US" sz="1000">
                <a:solidFill>
                  <a:srgbClr val="000000"/>
                </a:solidFill>
              </a:rPr>
              <a:t>© Crown copyright   Met Office  Andrew Lorenc  </a:t>
            </a:r>
            <a:fld id="{6513CB9F-EB0E-4850-8D72-3301A543454C}" type="slidenum">
              <a:rPr lang="en-GB" altLang="en-US" sz="1000">
                <a:solidFill>
                  <a:srgbClr val="000000"/>
                </a:solidFill>
              </a:rPr>
              <a:pPr eaLnBrk="0" hangingPunct="0">
                <a:lnSpc>
                  <a:spcPct val="85000"/>
                </a:lnSpc>
              </a:pPr>
              <a:t>4</a:t>
            </a:fld>
            <a:endParaRPr lang="en-GB" alt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pic>
        <p:nvPicPr>
          <p:cNvPr id="9318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4588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Footer Placeholder 3"/>
          <p:cNvSpPr txBox="1">
            <a:spLocks noGrp="1"/>
          </p:cNvSpPr>
          <p:nvPr/>
        </p:nvSpPr>
        <p:spPr bwMode="auto">
          <a:xfrm>
            <a:off x="323850" y="6597650"/>
            <a:ext cx="3671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altLang="en-US" sz="1000">
                <a:solidFill>
                  <a:schemeClr val="tx1"/>
                </a:solidFill>
              </a:rPr>
              <a:t>© Crown copyright   Met Office  Andrew Lorenc </a:t>
            </a:r>
            <a:fld id="{B89B8251-70A6-4327-8D9A-CEFF3066AD19}" type="slidenum">
              <a:rPr lang="en-GB" altLang="en-US" sz="1000">
                <a:solidFill>
                  <a:schemeClr val="tx1"/>
                </a:solidFill>
              </a:rPr>
              <a:pPr eaLnBrk="0" hangingPunct="0"/>
              <a:t>40</a:t>
            </a:fld>
            <a:endParaRPr lang="en-GB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972300" cy="1371600"/>
          </a:xfrm>
        </p:spPr>
        <p:txBody>
          <a:bodyPr/>
          <a:lstStyle/>
          <a:p>
            <a:r>
              <a:rPr lang="en-GB" sz="2400" smtClean="0">
                <a:ea typeface="ＭＳ Ｐゴシック"/>
                <a:cs typeface="ＭＳ Ｐゴシック"/>
              </a:rPr>
              <a:t>Business Performance Measures: Global Index</a:t>
            </a:r>
            <a:endParaRPr lang="en-GB" sz="2400" smtClean="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042988" y="6165850"/>
            <a:ext cx="7834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GB">
                <a:solidFill>
                  <a:schemeClr val="tx1"/>
                </a:solidFill>
              </a:rPr>
              <a:t>What is important for Met Office Global Forecasting System? Competitiveness</a:t>
            </a:r>
          </a:p>
        </p:txBody>
      </p:sp>
      <p:pic>
        <p:nvPicPr>
          <p:cNvPr id="48134" name="Picture 6" descr="CBSScores_Weighted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346826"/>
          </a:xfrm>
          <a:prstGeom prst="rect">
            <a:avLst/>
          </a:prstGeom>
          <a:noFill/>
        </p:spPr>
      </p:pic>
      <p:pic>
        <p:nvPicPr>
          <p:cNvPr id="4813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23863"/>
            <a:ext cx="1044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Footer Placeholder 2"/>
          <p:cNvSpPr txBox="1">
            <a:spLocks noGrp="1"/>
          </p:cNvSpPr>
          <p:nvPr/>
        </p:nvSpPr>
        <p:spPr bwMode="auto">
          <a:xfrm>
            <a:off x="323850" y="6572250"/>
            <a:ext cx="3533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GB" altLang="en-US" sz="1000">
                <a:solidFill>
                  <a:srgbClr val="000000"/>
                </a:solidFill>
              </a:rPr>
              <a:t>© Crown copyright   Met Office  Andrew Lorenc  </a:t>
            </a:r>
            <a:fld id="{CA2DC9D6-AF82-4721-BBC5-385CC7E48022}" type="slidenum">
              <a:rPr lang="en-GB" altLang="en-US" sz="1000">
                <a:solidFill>
                  <a:srgbClr val="000000"/>
                </a:solidFill>
              </a:rPr>
              <a:pPr eaLnBrk="0" hangingPunct="0">
                <a:lnSpc>
                  <a:spcPct val="85000"/>
                </a:lnSpc>
              </a:pPr>
              <a:t>5</a:t>
            </a:fld>
            <a:endParaRPr lang="en-GB" alt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Key weaknesses of 4DVar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85225" cy="2844800"/>
          </a:xfrm>
        </p:spPr>
        <p:txBody>
          <a:bodyPr/>
          <a:lstStyle/>
          <a:p>
            <a:pPr marL="457200" indent="-457200">
              <a:spcAft>
                <a:spcPct val="0"/>
              </a:spcAft>
              <a:buFontTx/>
              <a:buAutoNum type="arabicPeriod"/>
            </a:pPr>
            <a:r>
              <a:rPr lang="en-GB" altLang="en-US" i="1" smtClean="0">
                <a:solidFill>
                  <a:srgbClr val="0000FF"/>
                </a:solidFill>
              </a:rPr>
              <a:t>Scientific</a:t>
            </a:r>
            <a:r>
              <a:rPr lang="en-GB" altLang="en-US" smtClean="0"/>
              <a:t>:  </a:t>
            </a:r>
            <a:r>
              <a:rPr lang="en-GB" altLang="en-US" sz="2000" smtClean="0"/>
              <a:t>Background errors are modelled using a covariance which is usually assumed to be stationary, isotropic and homogeneous.</a:t>
            </a:r>
          </a:p>
          <a:p>
            <a:pPr marL="361950" lvl="1" indent="0"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FF"/>
                </a:solidFill>
              </a:rPr>
              <a:t>Need to allow for Errors of The Day.</a:t>
            </a:r>
          </a:p>
          <a:p>
            <a:pPr marL="457200" indent="-457200">
              <a:spcAft>
                <a:spcPct val="0"/>
              </a:spcAft>
              <a:buFontTx/>
              <a:buAutoNum type="arabicPeriod"/>
            </a:pPr>
            <a:r>
              <a:rPr lang="en-GB" altLang="en-US" i="1" smtClean="0">
                <a:solidFill>
                  <a:srgbClr val="0000FF"/>
                </a:solidFill>
              </a:rPr>
              <a:t>Technical</a:t>
            </a:r>
            <a:r>
              <a:rPr lang="en-GB" altLang="en-US" smtClean="0"/>
              <a:t>:  </a:t>
            </a:r>
            <a:r>
              <a:rPr lang="en-GB" altLang="en-US" sz="2000" smtClean="0"/>
              <a:t>The minimisation requires repeated sequential runs of a (low resolution) linear model and its adjoint.</a:t>
            </a:r>
          </a:p>
          <a:p>
            <a:pPr marL="36195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i="1" smtClean="0">
                <a:solidFill>
                  <a:srgbClr val="0000FF"/>
                </a:solidFill>
              </a:rPr>
              <a:t>Inefficient on massively parallel computers;</a:t>
            </a:r>
          </a:p>
          <a:p>
            <a:pPr marL="361950" lvl="1" indent="0"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FF"/>
                </a:solidFill>
              </a:rPr>
              <a:t>difficult development when the forecast model is redesigned.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23850" y="4649788"/>
            <a:ext cx="77771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400">
                <a:solidFill>
                  <a:srgbClr val="CC3300"/>
                </a:solidFill>
              </a:rPr>
              <a:t>The Met Office has already addressed </a:t>
            </a:r>
            <a:r>
              <a:rPr lang="en-GB" altLang="en-US" sz="2400">
                <a:solidFill>
                  <a:srgbClr val="0000FF"/>
                </a:solidFill>
              </a:rPr>
              <a:t>1</a:t>
            </a:r>
            <a:r>
              <a:rPr lang="en-GB" altLang="en-US" sz="2400">
                <a:solidFill>
                  <a:srgbClr val="CC3300"/>
                </a:solidFill>
              </a:rPr>
              <a:t> in its hybrid−4DVar </a:t>
            </a:r>
            <a:r>
              <a:rPr lang="en-GB" altLang="en-US">
                <a:solidFill>
                  <a:srgbClr val="CC3300"/>
                </a:solidFill>
              </a:rPr>
              <a:t>(Clayton et al. 2013)</a:t>
            </a:r>
            <a:r>
              <a:rPr lang="en-GB" altLang="en-US" sz="2400">
                <a:solidFill>
                  <a:srgbClr val="CC3300"/>
                </a:solidFill>
              </a:rPr>
              <a:t>.</a:t>
            </a:r>
            <a:r>
              <a:rPr lang="en-GB" altLang="en-US" sz="2400" b="1">
                <a:solidFill>
                  <a:srgbClr val="CC3300"/>
                </a:solidFill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en-US" sz="2400">
                <a:solidFill>
                  <a:srgbClr val="CC3300"/>
                </a:solidFill>
              </a:rPr>
              <a:t>Our hybrid−4DEnVar developments are attempting to extend this to also address </a:t>
            </a:r>
            <a:r>
              <a:rPr lang="en-GB" altLang="en-US" sz="2400">
                <a:solidFill>
                  <a:srgbClr val="0000FF"/>
                </a:solidFill>
              </a:rPr>
              <a:t>2</a:t>
            </a:r>
            <a:r>
              <a:rPr lang="en-GB" altLang="en-US" sz="2400">
                <a:solidFill>
                  <a:srgbClr val="CC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GB" altLang="en-US" sz="2400" b="1">
              <a:solidFill>
                <a:srgbClr val="CC3300"/>
              </a:solidFill>
            </a:endParaRPr>
          </a:p>
        </p:txBody>
      </p:sp>
      <p:sp>
        <p:nvSpPr>
          <p:cNvPr id="50180" name="Footer Placeholder 2"/>
          <p:cNvSpPr txBox="1">
            <a:spLocks noGrp="1"/>
          </p:cNvSpPr>
          <p:nvPr/>
        </p:nvSpPr>
        <p:spPr bwMode="auto">
          <a:xfrm>
            <a:off x="323850" y="6572250"/>
            <a:ext cx="3533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GB" altLang="en-US" sz="1000">
                <a:solidFill>
                  <a:srgbClr val="000000"/>
                </a:solidFill>
              </a:rPr>
              <a:t>© Crown copyright   Met Office  Andrew Lorenc  </a:t>
            </a:r>
            <a:fld id="{0DFE5D53-C13C-4F04-A34F-93DE71832666}" type="slidenum">
              <a:rPr lang="en-GB" altLang="en-US" sz="1000">
                <a:solidFill>
                  <a:srgbClr val="000000"/>
                </a:solidFill>
              </a:rPr>
              <a:pPr eaLnBrk="0" hangingPunct="0">
                <a:lnSpc>
                  <a:spcPct val="85000"/>
                </a:lnSpc>
              </a:pPr>
              <a:t>6</a:t>
            </a:fld>
            <a:endParaRPr lang="en-GB" alt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752600" y="374650"/>
            <a:ext cx="7391400" cy="137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/>
              <a:t>Comparison of hybrid-4DEnVar and hybrid-4DVar data assimilation methods for global NWP</a:t>
            </a:r>
            <a:br>
              <a:rPr lang="en-GB" sz="2400" smtClean="0"/>
            </a:br>
            <a:r>
              <a:rPr lang="en-GB" sz="1400" smtClean="0"/>
              <a:t>Andrew C Lorenc, Neill Bowler, Adam Clayton, David Fairbairn and Stephen Pring.</a:t>
            </a:r>
            <a:br>
              <a:rPr lang="en-GB" sz="1400" smtClean="0"/>
            </a:br>
            <a:r>
              <a:rPr lang="en-GB" sz="1400" i="1" smtClean="0"/>
              <a:t>Submitted to MWR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850" y="6551613"/>
            <a:ext cx="5256213" cy="257175"/>
          </a:xfrm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D478CC64-FEF1-484E-975A-624FD6714EDD}" type="slidenum">
              <a:rPr lang="en-GB" altLang="en-US" smtClean="0"/>
              <a:pPr/>
              <a:t>7</a:t>
            </a:fld>
            <a:endParaRPr lang="en-GB" altLang="en-US" sz="1400" smtClean="0">
              <a:latin typeface="Times" pitchFamily="18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107950" y="5661025"/>
            <a:ext cx="871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Trials for July 2013, based on lower res. operational global hybrid-4DVar </a:t>
            </a:r>
            <a:r>
              <a:rPr lang="en-GB" sz="900">
                <a:solidFill>
                  <a:schemeClr val="bg1"/>
                </a:solidFill>
              </a:rPr>
              <a:t>(Clayton et al. 2013)</a:t>
            </a:r>
            <a:r>
              <a:rPr lang="en-GB" sz="1400">
                <a:solidFill>
                  <a:schemeClr val="bg1"/>
                </a:solidFill>
              </a:rPr>
              <a:t> NWP system: </a:t>
            </a:r>
          </a:p>
          <a:p>
            <a:r>
              <a:rPr lang="en-GB" sz="1400">
                <a:solidFill>
                  <a:schemeClr val="bg1"/>
                </a:solidFill>
              </a:rPr>
              <a:t>640</a:t>
            </a:r>
            <a:r>
              <a:rPr lang="en-GB" sz="140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GB" sz="1400">
                <a:solidFill>
                  <a:schemeClr val="bg1"/>
                </a:solidFill>
              </a:rPr>
              <a:t>481</a:t>
            </a:r>
            <a:r>
              <a:rPr lang="en-GB" sz="140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GB" sz="1400">
                <a:solidFill>
                  <a:schemeClr val="bg1"/>
                </a:solidFill>
              </a:rPr>
              <a:t>70 deterministic model and 432</a:t>
            </a:r>
            <a:r>
              <a:rPr lang="en-GB" sz="140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GB" sz="1400">
                <a:solidFill>
                  <a:schemeClr val="bg1"/>
                </a:solidFill>
              </a:rPr>
              <a:t>325</a:t>
            </a:r>
            <a:r>
              <a:rPr lang="en-GB" sz="140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GB" sz="1400">
                <a:solidFill>
                  <a:schemeClr val="bg1"/>
                </a:solidFill>
              </a:rPr>
              <a:t>70 ensemble and PF &amp; adjoint models in 4DVar. </a:t>
            </a:r>
          </a:p>
          <a:p>
            <a:r>
              <a:rPr lang="en-GB" sz="1400">
                <a:solidFill>
                  <a:schemeClr val="bg1"/>
                </a:solidFill>
              </a:rPr>
              <a:t>44-member ensemble precalculated by MOGREPS-G </a:t>
            </a:r>
            <a:r>
              <a:rPr lang="en-GB" sz="900">
                <a:solidFill>
                  <a:schemeClr val="bg1"/>
                </a:solidFill>
              </a:rPr>
              <a:t>(Bowler et al. 2008; Flowerdew and Bowler 2011)</a:t>
            </a:r>
            <a:r>
              <a:rPr lang="en-GB" sz="14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2357438" y="3636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03350" y="2592388"/>
          <a:ext cx="6462609" cy="2348179"/>
        </p:xfrm>
        <a:graphic>
          <a:graphicData uri="http://schemas.openxmlformats.org/drawingml/2006/table">
            <a:tbl>
              <a:tblPr firstRow="1" firstCol="1" bandRow="1"/>
              <a:tblGrid>
                <a:gridCol w="2153964"/>
                <a:gridCol w="2153964"/>
                <a:gridCol w="2154681"/>
              </a:tblGrid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Method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Initialization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hybrid-4DVar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sz="2400" i="1" baseline="-25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4DEnVar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hybrid-4DEnVar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4DIAU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hybrid-3DVar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3DEnVar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hybrid-3DEnVar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4DVar4DIAU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hybrid-4DVar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4DIAU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24" name="Rectangle 3"/>
          <p:cNvSpPr>
            <a:spLocks noChangeArrowheads="1"/>
          </p:cNvSpPr>
          <p:nvPr/>
        </p:nvSpPr>
        <p:spPr bwMode="auto">
          <a:xfrm>
            <a:off x="2357438" y="3636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endParaRPr lang="en-US"/>
          </a:p>
        </p:txBody>
      </p:sp>
      <p:sp>
        <p:nvSpPr>
          <p:cNvPr id="51225" name="TextBox 11"/>
          <p:cNvSpPr txBox="1">
            <a:spLocks noChangeArrowheads="1"/>
          </p:cNvSpPr>
          <p:nvPr/>
        </p:nvSpPr>
        <p:spPr bwMode="auto">
          <a:xfrm>
            <a:off x="468313" y="1916113"/>
            <a:ext cx="20875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2800">
                <a:solidFill>
                  <a:schemeClr val="bg1"/>
                </a:solidFill>
              </a:rPr>
              <a:t>Trials: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7338" y="271463"/>
            <a:ext cx="9180512" cy="6470650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47305658-ED3A-4D35-A8D1-A0194B6FF97B}" type="slidenum">
              <a:rPr lang="en-GB" altLang="en-US" smtClean="0"/>
              <a:pPr/>
              <a:t>8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© Crown copyright   Met Office  Andrew Lorenc </a:t>
            </a:r>
            <a:fld id="{AFF5BEC4-1642-426F-BCE5-7544F45C9F54}" type="slidenum">
              <a:rPr lang="en-GB" altLang="en-US" smtClean="0"/>
              <a:pPr/>
              <a:t>9</a:t>
            </a:fld>
            <a:endParaRPr lang="en-GB" altLang="en-US" sz="1400" smtClean="0">
              <a:latin typeface="Times" pitchFamily="18" charset="0"/>
            </a:endParaRPr>
          </a:p>
        </p:txBody>
      </p:sp>
      <p:pic>
        <p:nvPicPr>
          <p:cNvPr id="55299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" y="39688"/>
            <a:ext cx="9102725" cy="6413500"/>
          </a:xfrm>
        </p:spPr>
      </p:pic>
      <p:pic>
        <p:nvPicPr>
          <p:cNvPr id="5530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06363"/>
            <a:ext cx="9969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6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6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9024</TotalTime>
  <Words>1995</Words>
  <Application>Microsoft Macintosh PowerPoint</Application>
  <PresentationFormat>On-screen Show (4:3)</PresentationFormat>
  <Paragraphs>305</Paragraphs>
  <Slides>40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6_Blank Presentation</vt:lpstr>
      <vt:lpstr>2_Blank Presentation</vt:lpstr>
      <vt:lpstr>3_Blank Presentation</vt:lpstr>
      <vt:lpstr>1_Blank Presentation</vt:lpstr>
      <vt:lpstr>Visio</vt:lpstr>
      <vt:lpstr>Development of the Met Office's  4DEnVar System</vt:lpstr>
      <vt:lpstr>Outline of Talk</vt:lpstr>
      <vt:lpstr>Nomenclature for Ensemble-Variational Data Assimilation</vt:lpstr>
      <vt:lpstr>Background</vt:lpstr>
      <vt:lpstr>Business Performance Measures: Global Index</vt:lpstr>
      <vt:lpstr>Key weaknesses of 4DVar</vt:lpstr>
      <vt:lpstr>Comparison of hybrid-4DEnVar and hybrid-4DVar data assimilation methods for global NWP Andrew C Lorenc, Neill Bowler, Adam Clayton, David Fairbairn and Stephen Pring. Submitted to MWR</vt:lpstr>
      <vt:lpstr>PowerPoint Presentation</vt:lpstr>
      <vt:lpstr>PowerPoint Presentation</vt:lpstr>
      <vt:lpstr>PowerPoint Presentation</vt:lpstr>
      <vt:lpstr>PowerPoint Presentation</vt:lpstr>
      <vt:lpstr>Statistical, incremental 4D-Var</vt:lpstr>
      <vt:lpstr>Incremental 4D-Ensemble-Var</vt:lpstr>
      <vt:lpstr>PowerPoint Presentation</vt:lpstr>
      <vt:lpstr>PowerPoint Presentation</vt:lpstr>
      <vt:lpstr>Results of Trial </vt:lpstr>
      <vt:lpstr>The difference is due to the time-dimension</vt:lpstr>
      <vt:lpstr>PowerPoint Presentation</vt:lpstr>
      <vt:lpstr>Much smaller differences due to the initialization</vt:lpstr>
      <vt:lpstr>PowerPoint Presentation</vt:lpstr>
      <vt:lpstr>Single wind observation at start of 6 hour window, in jet</vt:lpstr>
      <vt:lpstr>100% ensemble 1200km localization scale</vt:lpstr>
      <vt:lpstr>50-50% hybrid 1200km localization scale</vt:lpstr>
      <vt:lpstr>100% climatological B </vt:lpstr>
      <vt:lpstr>100% ensemble 500km localization scale</vt:lpstr>
      <vt:lpstr>Relative “Strong Constraint Errors”</vt:lpstr>
      <vt:lpstr>Conclusions from 4D analysis increment study</vt:lpstr>
      <vt:lpstr>Improving 4DEnVar</vt:lpstr>
      <vt:lpstr>Improving 4DEnVar (2)</vt:lpstr>
      <vt:lpstr>Met Office R&amp;D: Bigger Ensemble</vt:lpstr>
      <vt:lpstr>Met Office R&amp;D: Better Ensemble</vt:lpstr>
      <vt:lpstr>PowerPoint Presentation</vt:lpstr>
      <vt:lpstr>Mean-Pert Testing</vt:lpstr>
      <vt:lpstr>Met Office R&amp;D: Better Localization</vt:lpstr>
      <vt:lpstr>Sampled raw ensemble s.d.</vt:lpstr>
      <vt:lpstr>s.d. after spectral localization</vt:lpstr>
      <vt:lpstr>Power Spectra &amp; Implied Cov</vt:lpstr>
      <vt:lpstr>Column cross-correlations between: divergence (up)  &amp;   relative humidity (across).</vt:lpstr>
      <vt:lpstr>Summary: Met Office 4DEnVar</vt:lpstr>
      <vt:lpstr>References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sancha.lancaster</dc:creator>
  <dc:description>submitted 26.7.2005     CHG015666 refers</dc:description>
  <cp:lastModifiedBy>Fuqing Zhang</cp:lastModifiedBy>
  <cp:revision>258</cp:revision>
  <cp:lastPrinted>2004-10-15T09:34:20Z</cp:lastPrinted>
  <dcterms:created xsi:type="dcterms:W3CDTF">2006-01-11T10:14:13Z</dcterms:created>
  <dcterms:modified xsi:type="dcterms:W3CDTF">2014-05-19T13:53:15Z</dcterms:modified>
</cp:coreProperties>
</file>