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58" r:id="rId5"/>
    <p:sldId id="263" r:id="rId6"/>
    <p:sldId id="262" r:id="rId7"/>
    <p:sldId id="259" r:id="rId8"/>
    <p:sldId id="260" r:id="rId9"/>
    <p:sldId id="261" r:id="rId10"/>
    <p:sldId id="265" r:id="rId11"/>
    <p:sldId id="264" r:id="rId12"/>
    <p:sldId id="266" r:id="rId13"/>
    <p:sldId id="274" r:id="rId14"/>
    <p:sldId id="276" r:id="rId15"/>
    <p:sldId id="267" r:id="rId16"/>
    <p:sldId id="269" r:id="rId17"/>
    <p:sldId id="273" r:id="rId18"/>
    <p:sldId id="271" r:id="rId19"/>
    <p:sldId id="272" r:id="rId20"/>
    <p:sldId id="270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AABAC9"/>
    <a:srgbClr val="405364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9" autoAdjust="0"/>
    <p:restoredTop sz="94660"/>
  </p:normalViewPr>
  <p:slideViewPr>
    <p:cSldViewPr>
      <p:cViewPr varScale="1">
        <p:scale>
          <a:sx n="65" d="100"/>
          <a:sy n="65" d="100"/>
        </p:scale>
        <p:origin x="-15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D6350-FA9D-4E21-8A6B-E2E18B822242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E26CF-B175-49F2-92B1-66DCB2CAF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OpenOceanSkyline_tes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6489802D-50A7-4C78-A653-AC0CB875626A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B5830C90-9DD0-4290-9756-2BA5035EDB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AA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5C6-6924-4D72-B199-5BB63EEBD607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7F39-E2FF-43F1-8FE0-0DDE6885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5E14-2F6F-4C78-9C03-6F0EF8AE5F59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7F39-E2FF-43F1-8FE0-0DDE6885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CEC5-6143-4AB1-94CC-5B99703EC79B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3337-7A95-4241-AB6F-770C1697D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4C1C-EFFE-4B05-AB54-B4D2AE7AC34C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3337-7A95-4241-AB6F-770C1697D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3C41-E19D-4AAC-B979-0183681155FE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3337-7A95-4241-AB6F-770C1697D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2C29-9A9C-4826-A451-48F538B2FB9E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3337-7A95-4241-AB6F-770C1697D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1FCA-14E2-4CC4-8C7C-77614E8343C0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3337-7A95-4241-AB6F-770C1697D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9358-DCAB-4C3F-9D2F-55FC2E338E38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3337-7A95-4241-AB6F-770C1697D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398F-54FA-4D5D-8A08-F29BA0C149D4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3337-7A95-4241-AB6F-770C1697D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2517-81D2-4FA0-AFD4-4BEF12AC4221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3337-7A95-4241-AB6F-770C1697D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0FD1-C408-40AF-9000-BA5A01015DE4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7F39-E2FF-43F1-8FE0-0DDE6885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43A3-FBC1-4C55-A4B5-5FF37C111901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3337-7A95-4241-AB6F-770C1697D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03A6-1054-4A95-8054-2B0D78BBE24D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3337-7A95-4241-AB6F-770C1697D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3D2A-4434-4C48-9833-7763332CA1F0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3337-7A95-4241-AB6F-770C1697D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FAC6-D4AC-40AA-AB63-E44A568461BA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7F39-E2FF-43F1-8FE0-0DDE6885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7DBD-722F-49C2-BB4E-BF9EF9366187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7F39-E2FF-43F1-8FE0-0DDE6885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B3C7-184F-4144-91E9-2B07496E2796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7F39-E2FF-43F1-8FE0-0DDE6885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C584-5156-4C74-9CDC-FF9A92D62967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7F39-E2FF-43F1-8FE0-0DDE6885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1AEC-C0AE-4382-933C-8FFD28827E7B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7F39-E2FF-43F1-8FE0-0DDE6885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2B05-508A-4EDC-8739-0BCEB1FCD33B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7F39-E2FF-43F1-8FE0-0DDE6885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BF70-34D9-4FEC-8C27-239152326050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7F39-E2FF-43F1-8FE0-0DDE68854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C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DABD0-9F71-4599-A014-4CD74E067D94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7F39-E2FF-43F1-8FE0-0DDE688542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0" descr="OpenOceanSkyline_test.jpg"/>
          <p:cNvPicPr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AA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B89FE-989D-4AC6-81AF-E976540E016A}" type="datetime1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3337-7A95-4241-AB6F-770C1697D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848600" cy="2438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Exploring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Coupled Atmosphere-Ocean </a:t>
            </a:r>
            <a:r>
              <a:rPr lang="en-US" sz="3600" b="1" dirty="0" smtClean="0"/>
              <a:t>Data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Assimilation</a:t>
            </a:r>
            <a:r>
              <a:rPr lang="en-US" sz="3600" b="1" dirty="0" smtClean="0"/>
              <a:t> Strategies with an </a:t>
            </a:r>
            <a:r>
              <a:rPr lang="en-US" sz="3600" b="1" dirty="0" err="1" smtClean="0"/>
              <a:t>EnKF</a:t>
            </a:r>
            <a:r>
              <a:rPr lang="en-US" sz="3600" b="1" dirty="0" smtClean="0"/>
              <a:t> and a Low-Order Analogue of the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System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05200"/>
            <a:ext cx="3124200" cy="205740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sz="3600" dirty="0" smtClean="0">
                <a:solidFill>
                  <a:srgbClr val="405364"/>
                </a:solidFill>
              </a:rPr>
              <a:t>Robert Tardif </a:t>
            </a:r>
          </a:p>
          <a:p>
            <a:pPr algn="l">
              <a:lnSpc>
                <a:spcPct val="110000"/>
              </a:lnSpc>
            </a:pPr>
            <a:r>
              <a:rPr lang="en-US" sz="3600" dirty="0" smtClean="0">
                <a:solidFill>
                  <a:srgbClr val="405364"/>
                </a:solidFill>
              </a:rPr>
              <a:t>Gregory J. Hakim </a:t>
            </a:r>
          </a:p>
          <a:p>
            <a:pPr algn="l"/>
            <a:endParaRPr lang="en-US" dirty="0" smtClean="0">
              <a:solidFill>
                <a:srgbClr val="405364"/>
              </a:solidFill>
            </a:endParaRPr>
          </a:p>
          <a:p>
            <a:pPr algn="l"/>
            <a:endParaRPr lang="en-US" dirty="0" smtClean="0">
              <a:solidFill>
                <a:srgbClr val="405364"/>
              </a:solidFill>
            </a:endParaRPr>
          </a:p>
          <a:p>
            <a:pPr algn="l"/>
            <a:r>
              <a:rPr lang="en-US" sz="3600" dirty="0" smtClean="0">
                <a:solidFill>
                  <a:srgbClr val="405364"/>
                </a:solidFill>
              </a:rPr>
              <a:t>Chris Snyder</a:t>
            </a:r>
            <a:endParaRPr lang="en-US" sz="3600" dirty="0">
              <a:solidFill>
                <a:srgbClr val="405364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3581400"/>
            <a:ext cx="2819400" cy="2286000"/>
            <a:chOff x="685800" y="3429000"/>
            <a:chExt cx="2819400" cy="2286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85800" y="3429000"/>
              <a:ext cx="0" cy="1219200"/>
            </a:xfrm>
            <a:prstGeom prst="line">
              <a:avLst/>
            </a:prstGeom>
            <a:ln w="28575">
              <a:solidFill>
                <a:srgbClr val="AABA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85800" y="4724400"/>
              <a:ext cx="0" cy="990600"/>
            </a:xfrm>
            <a:prstGeom prst="line">
              <a:avLst/>
            </a:prstGeom>
            <a:ln w="28575">
              <a:solidFill>
                <a:srgbClr val="AABA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85800" y="4495800"/>
              <a:ext cx="2819400" cy="0"/>
            </a:xfrm>
            <a:prstGeom prst="line">
              <a:avLst/>
            </a:prstGeom>
            <a:ln w="28575">
              <a:solidFill>
                <a:srgbClr val="AABA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62000" y="4114800"/>
              <a:ext cx="2540375" cy="503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University of Washington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0" y="5211365"/>
              <a:ext cx="715260" cy="503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NCAR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685800" y="5562600"/>
              <a:ext cx="838200" cy="0"/>
            </a:xfrm>
            <a:prstGeom prst="line">
              <a:avLst/>
            </a:prstGeom>
            <a:ln w="28575">
              <a:solidFill>
                <a:srgbClr val="AABA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1" descr="AMOC_3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191000"/>
            <a:ext cx="49879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6019800" y="4114800"/>
            <a:ext cx="1676400" cy="533400"/>
            <a:chOff x="5562600" y="3135084"/>
            <a:chExt cx="1676400" cy="685800"/>
          </a:xfrm>
        </p:grpSpPr>
        <p:sp>
          <p:nvSpPr>
            <p:cNvPr id="21" name="Oval 20"/>
            <p:cNvSpPr/>
            <p:nvPr/>
          </p:nvSpPr>
          <p:spPr>
            <a:xfrm>
              <a:off x="6019800" y="3363684"/>
              <a:ext cx="6096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67400" y="3287484"/>
              <a:ext cx="1066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15000" y="3211284"/>
              <a:ext cx="13716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562600" y="3135084"/>
              <a:ext cx="1676400" cy="685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629400" y="4095690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</a:t>
            </a:r>
            <a:endParaRPr lang="en-US" sz="2000" b="1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5181600" y="2667000"/>
            <a:ext cx="0" cy="15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038600" y="3276600"/>
            <a:ext cx="0" cy="15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772400" y="2667000"/>
            <a:ext cx="0" cy="15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8839200" y="3276600"/>
            <a:ext cx="0" cy="15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4419600" y="3200400"/>
            <a:ext cx="3886200" cy="533400"/>
          </a:xfrm>
          <a:custGeom>
            <a:avLst/>
            <a:gdLst>
              <a:gd name="connsiteX0" fmla="*/ 0 w 3111909"/>
              <a:gd name="connsiteY0" fmla="*/ 0 h 742335"/>
              <a:gd name="connsiteX1" fmla="*/ 648929 w 3111909"/>
              <a:gd name="connsiteY1" fmla="*/ 250722 h 742335"/>
              <a:gd name="connsiteX2" fmla="*/ 1135626 w 3111909"/>
              <a:gd name="connsiteY2" fmla="*/ 560438 h 742335"/>
              <a:gd name="connsiteX3" fmla="*/ 1740309 w 3111909"/>
              <a:gd name="connsiteY3" fmla="*/ 722671 h 742335"/>
              <a:gd name="connsiteX4" fmla="*/ 2433484 w 3111909"/>
              <a:gd name="connsiteY4" fmla="*/ 442451 h 742335"/>
              <a:gd name="connsiteX5" fmla="*/ 2875935 w 3111909"/>
              <a:gd name="connsiteY5" fmla="*/ 147484 h 742335"/>
              <a:gd name="connsiteX6" fmla="*/ 3111909 w 3111909"/>
              <a:gd name="connsiteY6" fmla="*/ 73742 h 742335"/>
              <a:gd name="connsiteX7" fmla="*/ 3111909 w 3111909"/>
              <a:gd name="connsiteY7" fmla="*/ 73742 h 74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1909" h="742335">
                <a:moveTo>
                  <a:pt x="0" y="0"/>
                </a:moveTo>
                <a:cubicBezTo>
                  <a:pt x="229829" y="78658"/>
                  <a:pt x="459658" y="157316"/>
                  <a:pt x="648929" y="250722"/>
                </a:cubicBezTo>
                <a:cubicBezTo>
                  <a:pt x="838200" y="344128"/>
                  <a:pt x="953729" y="481780"/>
                  <a:pt x="1135626" y="560438"/>
                </a:cubicBezTo>
                <a:cubicBezTo>
                  <a:pt x="1317523" y="639096"/>
                  <a:pt x="1523999" y="742335"/>
                  <a:pt x="1740309" y="722671"/>
                </a:cubicBezTo>
                <a:cubicBezTo>
                  <a:pt x="1956619" y="703007"/>
                  <a:pt x="2244213" y="538316"/>
                  <a:pt x="2433484" y="442451"/>
                </a:cubicBezTo>
                <a:cubicBezTo>
                  <a:pt x="2622755" y="346587"/>
                  <a:pt x="2762864" y="208936"/>
                  <a:pt x="2875935" y="147484"/>
                </a:cubicBezTo>
                <a:cubicBezTo>
                  <a:pt x="2989006" y="86032"/>
                  <a:pt x="3111909" y="73742"/>
                  <a:pt x="3111909" y="73742"/>
                </a:cubicBezTo>
                <a:lnTo>
                  <a:pt x="3111909" y="73742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800599" y="2971800"/>
            <a:ext cx="3048001" cy="457200"/>
          </a:xfrm>
          <a:custGeom>
            <a:avLst/>
            <a:gdLst>
              <a:gd name="connsiteX0" fmla="*/ 0 w 3111909"/>
              <a:gd name="connsiteY0" fmla="*/ 0 h 742335"/>
              <a:gd name="connsiteX1" fmla="*/ 648929 w 3111909"/>
              <a:gd name="connsiteY1" fmla="*/ 250722 h 742335"/>
              <a:gd name="connsiteX2" fmla="*/ 1135626 w 3111909"/>
              <a:gd name="connsiteY2" fmla="*/ 560438 h 742335"/>
              <a:gd name="connsiteX3" fmla="*/ 1740309 w 3111909"/>
              <a:gd name="connsiteY3" fmla="*/ 722671 h 742335"/>
              <a:gd name="connsiteX4" fmla="*/ 2433484 w 3111909"/>
              <a:gd name="connsiteY4" fmla="*/ 442451 h 742335"/>
              <a:gd name="connsiteX5" fmla="*/ 2875935 w 3111909"/>
              <a:gd name="connsiteY5" fmla="*/ 147484 h 742335"/>
              <a:gd name="connsiteX6" fmla="*/ 3111909 w 3111909"/>
              <a:gd name="connsiteY6" fmla="*/ 73742 h 742335"/>
              <a:gd name="connsiteX7" fmla="*/ 3111909 w 3111909"/>
              <a:gd name="connsiteY7" fmla="*/ 73742 h 74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1909" h="742335">
                <a:moveTo>
                  <a:pt x="0" y="0"/>
                </a:moveTo>
                <a:cubicBezTo>
                  <a:pt x="229829" y="78658"/>
                  <a:pt x="459658" y="157316"/>
                  <a:pt x="648929" y="250722"/>
                </a:cubicBezTo>
                <a:cubicBezTo>
                  <a:pt x="838200" y="344128"/>
                  <a:pt x="953729" y="481780"/>
                  <a:pt x="1135626" y="560438"/>
                </a:cubicBezTo>
                <a:cubicBezTo>
                  <a:pt x="1317523" y="639096"/>
                  <a:pt x="1523999" y="742335"/>
                  <a:pt x="1740309" y="722671"/>
                </a:cubicBezTo>
                <a:cubicBezTo>
                  <a:pt x="1956619" y="703007"/>
                  <a:pt x="2244213" y="538316"/>
                  <a:pt x="2433484" y="442451"/>
                </a:cubicBezTo>
                <a:cubicBezTo>
                  <a:pt x="2622755" y="346587"/>
                  <a:pt x="2762864" y="208936"/>
                  <a:pt x="2875935" y="147484"/>
                </a:cubicBezTo>
                <a:cubicBezTo>
                  <a:pt x="2989006" y="86032"/>
                  <a:pt x="3111909" y="73742"/>
                  <a:pt x="3111909" y="73742"/>
                </a:cubicBezTo>
                <a:lnTo>
                  <a:pt x="3111909" y="73742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4038600" y="2667000"/>
            <a:ext cx="1143000" cy="609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7772400" y="2667000"/>
            <a:ext cx="1066800" cy="609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5176684" y="2667000"/>
            <a:ext cx="2595716" cy="120445"/>
          </a:xfrm>
          <a:custGeom>
            <a:avLst/>
            <a:gdLst>
              <a:gd name="connsiteX0" fmla="*/ 0 w 2595716"/>
              <a:gd name="connsiteY0" fmla="*/ 0 h 120445"/>
              <a:gd name="connsiteX1" fmla="*/ 943897 w 2595716"/>
              <a:gd name="connsiteY1" fmla="*/ 103239 h 120445"/>
              <a:gd name="connsiteX2" fmla="*/ 1607574 w 2595716"/>
              <a:gd name="connsiteY2" fmla="*/ 103239 h 120445"/>
              <a:gd name="connsiteX3" fmla="*/ 2182761 w 2595716"/>
              <a:gd name="connsiteY3" fmla="*/ 88491 h 120445"/>
              <a:gd name="connsiteX4" fmla="*/ 2595716 w 2595716"/>
              <a:gd name="connsiteY4" fmla="*/ 14749 h 120445"/>
              <a:gd name="connsiteX5" fmla="*/ 2595716 w 2595716"/>
              <a:gd name="connsiteY5" fmla="*/ 14749 h 1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716" h="120445">
                <a:moveTo>
                  <a:pt x="0" y="0"/>
                </a:moveTo>
                <a:cubicBezTo>
                  <a:pt x="337984" y="43016"/>
                  <a:pt x="675968" y="86033"/>
                  <a:pt x="943897" y="103239"/>
                </a:cubicBezTo>
                <a:cubicBezTo>
                  <a:pt x="1211826" y="120445"/>
                  <a:pt x="1401097" y="105697"/>
                  <a:pt x="1607574" y="103239"/>
                </a:cubicBezTo>
                <a:cubicBezTo>
                  <a:pt x="1814051" y="100781"/>
                  <a:pt x="2018071" y="103239"/>
                  <a:pt x="2182761" y="88491"/>
                </a:cubicBezTo>
                <a:cubicBezTo>
                  <a:pt x="2347451" y="73743"/>
                  <a:pt x="2595716" y="14749"/>
                  <a:pt x="2595716" y="14749"/>
                </a:cubicBezTo>
                <a:lnTo>
                  <a:pt x="2595716" y="14749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838933">
            <a:off x="4724400" y="3032854"/>
            <a:ext cx="533400" cy="2286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rot="1311387">
            <a:off x="5619084" y="3337654"/>
            <a:ext cx="533400" cy="2286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20520493">
            <a:off x="6572915" y="3389551"/>
            <a:ext cx="533400" cy="2286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20520493">
            <a:off x="7413664" y="3124790"/>
            <a:ext cx="533400" cy="2286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 experiments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562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 smtClean="0"/>
              <a:t>EnKF</a:t>
            </a:r>
            <a:r>
              <a:rPr lang="en-US" sz="2200" dirty="0" smtClean="0"/>
              <a:t> w/ perturbed obs. &amp; inflation for calibrated ensembles</a:t>
            </a:r>
          </a:p>
          <a:p>
            <a:r>
              <a:rPr lang="en-US" sz="2200" dirty="0" smtClean="0"/>
              <a:t>Perfect model framework: </a:t>
            </a:r>
            <a:r>
              <a:rPr lang="en-US" sz="2000" dirty="0" smtClean="0"/>
              <a:t>(obs. from “truth” w/ Gaussian noise added)</a:t>
            </a:r>
          </a:p>
          <a:p>
            <a:r>
              <a:rPr lang="en-US" sz="2200" dirty="0" smtClean="0"/>
              <a:t>Obs. error stats: large SNR (to </a:t>
            </a:r>
            <a:r>
              <a:rPr lang="en-US" sz="2200" dirty="0" err="1" smtClean="0"/>
              <a:t>mimmick</a:t>
            </a:r>
            <a:r>
              <a:rPr lang="en-US" sz="2200" dirty="0" smtClean="0"/>
              <a:t> “reliable” modern </a:t>
            </a:r>
            <a:r>
              <a:rPr lang="en-US" sz="2200" dirty="0" err="1" smtClean="0"/>
              <a:t>obs</a:t>
            </a:r>
            <a:r>
              <a:rPr lang="en-US" sz="2200" dirty="0" smtClean="0"/>
              <a:t>). </a:t>
            </a:r>
          </a:p>
          <a:p>
            <a:r>
              <a:rPr lang="en-US" sz="2200" dirty="0" smtClean="0"/>
              <a:t>100-member ensemble</a:t>
            </a:r>
          </a:p>
          <a:p>
            <a:endParaRPr lang="en-US" sz="2200" dirty="0" smtClean="0"/>
          </a:p>
          <a:p>
            <a:r>
              <a:rPr lang="en-US" sz="2200" b="1" dirty="0" smtClean="0"/>
              <a:t>Compared</a:t>
            </a:r>
            <a:r>
              <a:rPr lang="en-US" sz="2200" dirty="0" smtClean="0"/>
              <a:t>: 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b="1" dirty="0" smtClean="0"/>
              <a:t>daily</a:t>
            </a:r>
            <a:r>
              <a:rPr lang="en-US" sz="2200" dirty="0" smtClean="0"/>
              <a:t> </a:t>
            </a:r>
            <a:r>
              <a:rPr lang="en-US" sz="2200" b="1" dirty="0" smtClean="0"/>
              <a:t>DA</a:t>
            </a:r>
            <a:r>
              <a:rPr lang="en-US" sz="2200" dirty="0" smtClean="0"/>
              <a:t> (availability of instantaneous observations)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b="1" dirty="0" smtClean="0"/>
              <a:t>time-averaged DA </a:t>
            </a:r>
            <a:r>
              <a:rPr lang="en-US" sz="2200" dirty="0" smtClean="0"/>
              <a:t>(</a:t>
            </a:r>
            <a:r>
              <a:rPr lang="en-US" sz="2200" b="1" dirty="0" smtClean="0"/>
              <a:t>annual cycling</a:t>
            </a:r>
            <a:r>
              <a:rPr lang="en-US" sz="2200" dirty="0" smtClean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b="1" dirty="0" smtClean="0"/>
              <a:t>Data denial</a:t>
            </a:r>
            <a:r>
              <a:rPr lang="en-US" sz="2200" dirty="0" smtClean="0"/>
              <a:t>: from well-observed ocean (</a:t>
            </a:r>
            <a:r>
              <a:rPr lang="en-US" sz="2200" b="1" dirty="0" smtClean="0"/>
              <a:t>except AMOC</a:t>
            </a:r>
            <a:r>
              <a:rPr lang="en-US" sz="2200" dirty="0" smtClean="0"/>
              <a:t>) to not observed at all (atmospheric obs. only)</a:t>
            </a:r>
          </a:p>
          <a:p>
            <a:pPr lvl="1">
              <a:buFont typeface="Courier New" pitchFamily="49" charset="0"/>
              <a:buChar char="o"/>
            </a:pPr>
            <a:endParaRPr lang="en-US" sz="22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200" b="1" dirty="0" smtClean="0"/>
              <a:t>Cycling</a:t>
            </a:r>
            <a:r>
              <a:rPr lang="en-US" sz="2200" dirty="0" smtClean="0"/>
              <a:t> vs. “</a:t>
            </a:r>
            <a:r>
              <a:rPr lang="en-US" sz="2200" b="1" dirty="0" smtClean="0"/>
              <a:t>no-cycling</a:t>
            </a:r>
            <a:r>
              <a:rPr lang="en-US" sz="2200" dirty="0" smtClean="0"/>
              <a:t>”</a:t>
            </a:r>
            <a:endParaRPr lang="en-US" sz="2200" dirty="0"/>
          </a:p>
          <a:p>
            <a:pPr>
              <a:buNone/>
            </a:pPr>
            <a:endParaRPr lang="en-US" sz="2200" dirty="0" smtClean="0"/>
          </a:p>
          <a:p>
            <a:pPr lvl="1">
              <a:buFont typeface="Wingdings" pitchFamily="2" charset="2"/>
              <a:buChar char="§"/>
            </a:pPr>
            <a:endParaRPr lang="en-US" sz="18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10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 experiments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562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 smtClean="0"/>
              <a:t>Ensemble-mean AMOC analyses</a:t>
            </a:r>
          </a:p>
          <a:p>
            <a:endParaRPr lang="en-US" sz="2200" dirty="0"/>
          </a:p>
          <a:p>
            <a:pPr>
              <a:buNone/>
            </a:pPr>
            <a:endParaRPr lang="en-US" sz="2200" dirty="0" smtClean="0"/>
          </a:p>
          <a:p>
            <a:pPr lvl="1">
              <a:buFont typeface="Wingdings" pitchFamily="2" charset="2"/>
              <a:buChar char="§"/>
            </a:pPr>
            <a:endParaRPr lang="en-US" sz="18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11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 descr="Fig5_n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85800"/>
            <a:ext cx="426905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Fig7_new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90800"/>
            <a:ext cx="449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Fig8_new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495800"/>
            <a:ext cx="449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161565" y="1371600"/>
            <a:ext cx="99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Daily DA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45965" y="3200400"/>
            <a:ext cx="1806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Time-average DA</a:t>
            </a:r>
          </a:p>
          <a:p>
            <a:pPr algn="ctr"/>
            <a:r>
              <a:rPr lang="en-US" b="1" dirty="0" smtClean="0"/>
              <a:t>(annual)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4819471"/>
            <a:ext cx="2992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Time-average DA</a:t>
            </a:r>
          </a:p>
          <a:p>
            <a:pPr algn="ctr"/>
            <a:r>
              <a:rPr lang="en-US" b="1" dirty="0" smtClean="0"/>
              <a:t>(annual)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**Atmosphere only**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/>
              <a:t>(</a:t>
            </a:r>
            <a:r>
              <a:rPr lang="en-US" b="1" dirty="0" smtClean="0">
                <a:solidFill>
                  <a:srgbClr val="33CC33"/>
                </a:solidFill>
              </a:rPr>
              <a:t>eddy phases </a:t>
            </a:r>
            <a:r>
              <a:rPr lang="en-US" b="1" dirty="0" err="1" smtClean="0"/>
              <a:t>vs</a:t>
            </a:r>
            <a:r>
              <a:rPr lang="en-US" b="1" dirty="0" smtClean="0">
                <a:solidFill>
                  <a:srgbClr val="FF0000"/>
                </a:solidFill>
              </a:rPr>
              <a:t> eddy energy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" y="1265872"/>
            <a:ext cx="220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Initial ensemble populated by</a:t>
            </a:r>
          </a:p>
          <a:p>
            <a:r>
              <a:rPr lang="en-US" sz="2200" dirty="0" smtClean="0"/>
              <a:t>random draws from reference</a:t>
            </a:r>
          </a:p>
          <a:p>
            <a:r>
              <a:rPr lang="en-US" sz="2200" dirty="0" smtClean="0"/>
              <a:t>simulation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 experiments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562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smtClean="0"/>
              <a:t>Skill over 100 randomly chosen 50-yr DA periods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12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lh3.googleusercontent.com/fNYNxzwvYCDOsoEnOvSbmk55-d1T0iKVRhCB9jWzpylO6YiOJx2HWEAzwf6ca-5MNff-6f75t4r8bYFWNtUT4RGhaL6yi1v4fNlhdyZ-JE6AtYzLRwOthZ6XlwJhi38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179117"/>
            <a:ext cx="5562600" cy="3850083"/>
          </a:xfrm>
          <a:prstGeom prst="rect">
            <a:avLst/>
          </a:prstGeom>
          <a:noFill/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62000" y="1676400"/>
          <a:ext cx="2514600" cy="1550904"/>
        </p:xfrm>
        <a:graphic>
          <a:graphicData uri="http://schemas.openxmlformats.org/presentationml/2006/ole">
            <p:oleObj spid="_x0000_s38914" name="Equation" r:id="rId4" imgW="1358640" imgH="83808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4073" y="1371600"/>
            <a:ext cx="255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Coefficient of efficiency: 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143000"/>
            <a:ext cx="5029200" cy="377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" y="32867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CE = 1 : analysis error variance  &lt;&lt; </a:t>
            </a:r>
            <a:r>
              <a:rPr lang="en-US" sz="1400" dirty="0" err="1" smtClean="0"/>
              <a:t>climo</a:t>
            </a:r>
            <a:r>
              <a:rPr lang="en-US" sz="1400" dirty="0" smtClean="0"/>
              <a:t>. variance</a:t>
            </a:r>
          </a:p>
          <a:p>
            <a:r>
              <a:rPr lang="en-US" sz="1400" dirty="0" smtClean="0"/>
              <a:t>CE = 0 : no information over climatology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Cycling </a:t>
            </a:r>
            <a:r>
              <a:rPr lang="en-US" sz="3200" dirty="0" err="1" smtClean="0"/>
              <a:t>vs</a:t>
            </a:r>
            <a:r>
              <a:rPr lang="en-US" sz="3200" dirty="0" smtClean="0"/>
              <a:t> “No-cycling”</a:t>
            </a: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13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lh3.googleusercontent.com/fNYNxzwvYCDOsoEnOvSbmk55-d1T0iKVRhCB9jWzpylO6YiOJx2HWEAzwf6ca-5MNff-6f75t4r8bYFWNtUT4RGhaL6yi1v4fNlhdyZ-JE6AtYzLRwOthZ6XlwJhi38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179117"/>
            <a:ext cx="5562600" cy="3850083"/>
          </a:xfrm>
          <a:prstGeom prst="rect">
            <a:avLst/>
          </a:prstGeom>
          <a:noFill/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62000" y="1676400"/>
          <a:ext cx="2514600" cy="1550904"/>
        </p:xfrm>
        <a:graphic>
          <a:graphicData uri="http://schemas.openxmlformats.org/presentationml/2006/ole">
            <p:oleObj spid="_x0000_s41986" name="Equation" r:id="rId4" imgW="1358640" imgH="83808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4073" y="1371600"/>
            <a:ext cx="255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Coefficient of efficiency: 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219200"/>
            <a:ext cx="5029200" cy="377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143000"/>
            <a:ext cx="5029200" cy="375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562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smtClean="0"/>
              <a:t>Skill over 100 randomly chosen 50-yr DA periods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“</a:t>
            </a:r>
            <a:r>
              <a:rPr lang="en-US" sz="2200" b="1" dirty="0" smtClean="0"/>
              <a:t>No-cycling</a:t>
            </a:r>
            <a:r>
              <a:rPr lang="en-US" sz="2200" dirty="0" smtClean="0"/>
              <a:t>”:  background from random draws of coupled model states from prior long deterministic of the model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b="1" dirty="0" smtClean="0"/>
              <a:t>Cheaper alternative </a:t>
            </a:r>
            <a:r>
              <a:rPr lang="en-US" sz="2000" dirty="0" smtClean="0"/>
              <a:t>(no cycling of full coupled model ensemble)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DA based on </a:t>
            </a:r>
            <a:r>
              <a:rPr lang="en-US" sz="2000" b="1" dirty="0" err="1" smtClean="0"/>
              <a:t>climatological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covariances</a:t>
            </a:r>
            <a:r>
              <a:rPr lang="en-US" sz="2000" b="1" dirty="0" smtClean="0"/>
              <a:t> </a:t>
            </a:r>
            <a:r>
              <a:rPr lang="en-US" sz="2000" dirty="0" smtClean="0"/>
              <a:t>(no “flow-dependency”)</a:t>
            </a:r>
          </a:p>
          <a:p>
            <a:endParaRPr lang="en-US" sz="2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2867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CE = 1 : analysis error variance  &lt;&lt; </a:t>
            </a:r>
            <a:r>
              <a:rPr lang="en-US" sz="1400" dirty="0" err="1" smtClean="0"/>
              <a:t>climo</a:t>
            </a:r>
            <a:r>
              <a:rPr lang="en-US" sz="1400" dirty="0" smtClean="0"/>
              <a:t>. variance</a:t>
            </a:r>
          </a:p>
          <a:p>
            <a:r>
              <a:rPr lang="en-US" sz="1400" dirty="0" smtClean="0"/>
              <a:t>CE = 0 : no information over climatology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“No-cycling” DA w/ comprehensive with AOGCM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562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 smtClean="0"/>
              <a:t>Strategy</a:t>
            </a:r>
            <a:r>
              <a:rPr lang="en-US" sz="2200" dirty="0" smtClean="0"/>
              <a:t>: derive </a:t>
            </a:r>
            <a:r>
              <a:rPr lang="en-US" sz="2200" b="1" dirty="0" smtClean="0"/>
              <a:t>low-order analogue </a:t>
            </a:r>
            <a:r>
              <a:rPr lang="en-US" sz="2200" dirty="0" smtClean="0"/>
              <a:t>using </a:t>
            </a:r>
            <a:r>
              <a:rPr lang="en-US" sz="2200" b="1" dirty="0" smtClean="0"/>
              <a:t>CCSM4</a:t>
            </a:r>
            <a:r>
              <a:rPr lang="en-US" sz="2200" dirty="0" smtClean="0"/>
              <a:t> gridded output</a:t>
            </a:r>
          </a:p>
          <a:p>
            <a:pPr marL="579438" lvl="1" indent="-239713">
              <a:buFont typeface="Courier New" pitchFamily="49" charset="0"/>
              <a:buChar char="o"/>
            </a:pPr>
            <a:r>
              <a:rPr lang="en-US" sz="2000" dirty="0" smtClean="0"/>
              <a:t>“Coarse-grained” representation of the N. Atlantic climate system, but </a:t>
            </a:r>
            <a:r>
              <a:rPr lang="en-US" sz="2000" b="1" dirty="0" smtClean="0"/>
              <a:t>underlying complex (i.e. realistic) dynamics</a:t>
            </a:r>
            <a:endParaRPr lang="en-US" sz="2000" dirty="0" smtClean="0"/>
          </a:p>
          <a:p>
            <a:pPr marL="579438" lvl="1" indent="-239713">
              <a:buFont typeface="Courier New" pitchFamily="49" charset="0"/>
              <a:buChar char="o"/>
            </a:pPr>
            <a:r>
              <a:rPr lang="en-US" sz="2000" dirty="0" smtClean="0"/>
              <a:t>1000-yr “</a:t>
            </a:r>
            <a:r>
              <a:rPr lang="en-US" sz="2000" b="1" dirty="0" smtClean="0"/>
              <a:t>Last </a:t>
            </a:r>
            <a:r>
              <a:rPr lang="en-US" sz="2000" b="1" dirty="0" err="1" smtClean="0"/>
              <a:t>Millenium</a:t>
            </a:r>
            <a:r>
              <a:rPr lang="en-US" sz="2000" dirty="0" smtClean="0"/>
              <a:t>” CMIP5 simulation </a:t>
            </a:r>
            <a:r>
              <a:rPr lang="en-US" sz="1800" dirty="0" smtClean="0"/>
              <a:t>(pre-industrial natural variability)</a:t>
            </a:r>
          </a:p>
          <a:p>
            <a:pPr marL="579438" lvl="1" indent="-239713">
              <a:buFont typeface="Courier New" pitchFamily="49" charset="0"/>
              <a:buChar char="o"/>
            </a:pPr>
            <a:r>
              <a:rPr lang="en-US" sz="2000" dirty="0" smtClean="0"/>
              <a:t>Low-order </a:t>
            </a:r>
            <a:r>
              <a:rPr lang="en-US" sz="2000" b="1" dirty="0" smtClean="0"/>
              <a:t>variables</a:t>
            </a:r>
            <a:r>
              <a:rPr lang="en-US" sz="2000" dirty="0" smtClean="0"/>
              <a:t>:</a:t>
            </a:r>
          </a:p>
          <a:p>
            <a:pPr marL="803275" lvl="2">
              <a:buFont typeface="Wingdings" pitchFamily="2" charset="2"/>
              <a:buChar char="§"/>
            </a:pPr>
            <a:r>
              <a:rPr lang="en-US" sz="1800" b="1" dirty="0" smtClean="0"/>
              <a:t>Ocean</a:t>
            </a:r>
            <a:r>
              <a:rPr lang="en-US" sz="1800" dirty="0" smtClean="0"/>
              <a:t>: </a:t>
            </a:r>
            <a:r>
              <a:rPr lang="en-US" sz="1800" b="1" dirty="0" smtClean="0"/>
              <a:t>T</a:t>
            </a:r>
            <a:r>
              <a:rPr lang="en-US" sz="1800" dirty="0" smtClean="0"/>
              <a:t> &amp; </a:t>
            </a:r>
            <a:r>
              <a:rPr lang="en-US" sz="1800" b="1" dirty="0" smtClean="0"/>
              <a:t>S</a:t>
            </a:r>
            <a:r>
              <a:rPr lang="en-US" sz="1800" dirty="0" smtClean="0"/>
              <a:t> averaged over boxes (upper </a:t>
            </a:r>
            <a:r>
              <a:rPr lang="en-US" sz="1800" b="1" dirty="0" err="1" smtClean="0"/>
              <a:t>subpolar</a:t>
            </a:r>
            <a:r>
              <a:rPr lang="en-US" sz="1800" dirty="0" smtClean="0"/>
              <a:t> &amp; </a:t>
            </a:r>
            <a:r>
              <a:rPr lang="en-US" sz="1800" b="1" dirty="0" smtClean="0"/>
              <a:t>subtropical</a:t>
            </a:r>
            <a:r>
              <a:rPr lang="en-US" sz="1800" dirty="0" smtClean="0"/>
              <a:t>, </a:t>
            </a:r>
            <a:r>
              <a:rPr lang="en-US" sz="1800" b="1" dirty="0" smtClean="0"/>
              <a:t>deep</a:t>
            </a:r>
            <a:r>
              <a:rPr lang="en-US" sz="1800" dirty="0" smtClean="0"/>
              <a:t> ocean)</a:t>
            </a:r>
          </a:p>
          <a:p>
            <a:pPr marL="803275" lvl="2">
              <a:buFont typeface="Wingdings" pitchFamily="2" charset="2"/>
              <a:buChar char="§"/>
            </a:pPr>
            <a:r>
              <a:rPr lang="en-US" sz="1800" b="1" dirty="0" smtClean="0"/>
              <a:t>Atmosphere</a:t>
            </a:r>
            <a:r>
              <a:rPr lang="en-US" sz="1800" dirty="0" smtClean="0"/>
              <a:t>: </a:t>
            </a:r>
            <a:r>
              <a:rPr lang="en-US" sz="1800" dirty="0" err="1" smtClean="0"/>
              <a:t>Strentgh</a:t>
            </a:r>
            <a:r>
              <a:rPr lang="en-US" sz="1800" dirty="0" smtClean="0"/>
              <a:t> of zonal flow </a:t>
            </a:r>
            <a:r>
              <a:rPr lang="en-US" sz="1800" dirty="0" smtClean="0"/>
              <a:t>&amp; </a:t>
            </a:r>
            <a:r>
              <a:rPr lang="en-US" sz="1800" b="1" dirty="0" smtClean="0"/>
              <a:t>eddy heat flux </a:t>
            </a:r>
            <a:r>
              <a:rPr lang="en-US" sz="1800" dirty="0" smtClean="0"/>
              <a:t>across 40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N</a:t>
            </a:r>
          </a:p>
          <a:p>
            <a:pPr marL="803275" lvl="2">
              <a:buFont typeface="Wingdings" pitchFamily="2" charset="2"/>
              <a:buChar char="§"/>
            </a:pPr>
            <a:r>
              <a:rPr lang="en-US" sz="1800" b="1" dirty="0" smtClean="0"/>
              <a:t>AMOC index</a:t>
            </a:r>
            <a:r>
              <a:rPr lang="en-US" sz="1800" dirty="0" smtClean="0"/>
              <a:t>: Max. value of overturning </a:t>
            </a:r>
            <a:r>
              <a:rPr lang="en-US" sz="1800" dirty="0" err="1" smtClean="0"/>
              <a:t>streamfunction</a:t>
            </a:r>
            <a:r>
              <a:rPr lang="en-US" sz="1800" dirty="0" smtClean="0"/>
              <a:t> in N. Atlantic</a:t>
            </a:r>
          </a:p>
          <a:p>
            <a:pPr>
              <a:buNone/>
            </a:pPr>
            <a:r>
              <a:rPr lang="en-US" sz="2200" dirty="0" smtClean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14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 descr="https://lh3.googleusercontent.com/U1mhc2l_s2E6TKRLVcq9I8yhnlo9N0D_SU683wVl7nvkhaQphASc68KVkGnhGpYF6AWZ09kaQ2YNDcNyzoO9f_y9VZ5JSQnkjcsHMeDOcqfLEFDopdmvNf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3657600"/>
            <a:ext cx="670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0" y="4038600"/>
            <a:ext cx="9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monthly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6781800" y="4223266"/>
            <a:ext cx="838200" cy="272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22068" y="5117068"/>
            <a:ext cx="156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10-yr averages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7086600" y="4876800"/>
            <a:ext cx="335468" cy="42493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72400" y="43434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Covariability</a:t>
            </a:r>
            <a:r>
              <a:rPr lang="en-US" sz="3200" dirty="0" smtClean="0"/>
              <a:t> in CCSM4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562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smtClean="0"/>
              <a:t>Correlations </a:t>
            </a:r>
            <a:r>
              <a:rPr lang="en-US" sz="2200" dirty="0" err="1" smtClean="0"/>
              <a:t>w.r.t</a:t>
            </a:r>
            <a:r>
              <a:rPr lang="en-US" sz="2200" dirty="0" smtClean="0"/>
              <a:t>. AMOC </a:t>
            </a:r>
            <a:r>
              <a:rPr lang="en-US" sz="2200" dirty="0" err="1" smtClean="0"/>
              <a:t>vs</a:t>
            </a:r>
            <a:r>
              <a:rPr lang="en-US" sz="2200" dirty="0" smtClean="0"/>
              <a:t> </a:t>
            </a:r>
            <a:r>
              <a:rPr lang="en-US" sz="2200" b="1" dirty="0" smtClean="0"/>
              <a:t>averaging time scale</a:t>
            </a:r>
          </a:p>
          <a:p>
            <a:endParaRPr lang="en-US" sz="2200" dirty="0"/>
          </a:p>
          <a:p>
            <a:pPr>
              <a:buNone/>
            </a:pPr>
            <a:endParaRPr lang="en-US" sz="2200" dirty="0" smtClean="0"/>
          </a:p>
          <a:p>
            <a:pPr lvl="1">
              <a:buFont typeface="Wingdings" pitchFamily="2" charset="2"/>
              <a:buChar char="§"/>
            </a:pPr>
            <a:endParaRPr lang="en-US" sz="18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15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lh5.googleusercontent.com/SjYB8B5hCnZ2ptdsvIk4Ywnie4-o6FvCVICGCemqvK-s4dI-OrncFUEV5POF5klexe1YUa-GC8910c3_uZC_WGQZcg_2Vhc2wQTm7Fvdax5vLIv2Gw-SAhfJW67CmzL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6096000" cy="4562323"/>
          </a:xfrm>
          <a:prstGeom prst="rect">
            <a:avLst/>
          </a:prstGeom>
          <a:noFill/>
        </p:spPr>
      </p:pic>
      <p:sp>
        <p:nvSpPr>
          <p:cNvPr id="13" name="Freeform 12"/>
          <p:cNvSpPr/>
          <p:nvPr/>
        </p:nvSpPr>
        <p:spPr>
          <a:xfrm>
            <a:off x="3467819" y="2284563"/>
            <a:ext cx="3303917" cy="690113"/>
          </a:xfrm>
          <a:custGeom>
            <a:avLst/>
            <a:gdLst>
              <a:gd name="connsiteX0" fmla="*/ 0 w 3303917"/>
              <a:gd name="connsiteY0" fmla="*/ 0 h 690113"/>
              <a:gd name="connsiteX1" fmla="*/ 569343 w 3303917"/>
              <a:gd name="connsiteY1" fmla="*/ 8627 h 690113"/>
              <a:gd name="connsiteX2" fmla="*/ 948906 w 3303917"/>
              <a:gd name="connsiteY2" fmla="*/ 43132 h 690113"/>
              <a:gd name="connsiteX3" fmla="*/ 1285336 w 3303917"/>
              <a:gd name="connsiteY3" fmla="*/ 224287 h 690113"/>
              <a:gd name="connsiteX4" fmla="*/ 1656272 w 3303917"/>
              <a:gd name="connsiteY4" fmla="*/ 284672 h 690113"/>
              <a:gd name="connsiteX5" fmla="*/ 2216989 w 3303917"/>
              <a:gd name="connsiteY5" fmla="*/ 362310 h 690113"/>
              <a:gd name="connsiteX6" fmla="*/ 3303917 w 3303917"/>
              <a:gd name="connsiteY6" fmla="*/ 690113 h 690113"/>
              <a:gd name="connsiteX7" fmla="*/ 3303917 w 3303917"/>
              <a:gd name="connsiteY7" fmla="*/ 690113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917" h="690113">
                <a:moveTo>
                  <a:pt x="0" y="0"/>
                </a:moveTo>
                <a:cubicBezTo>
                  <a:pt x="205596" y="719"/>
                  <a:pt x="411192" y="1438"/>
                  <a:pt x="569343" y="8627"/>
                </a:cubicBezTo>
                <a:cubicBezTo>
                  <a:pt x="727494" y="15816"/>
                  <a:pt x="829574" y="7189"/>
                  <a:pt x="948906" y="43132"/>
                </a:cubicBezTo>
                <a:cubicBezTo>
                  <a:pt x="1068238" y="79075"/>
                  <a:pt x="1167442" y="184030"/>
                  <a:pt x="1285336" y="224287"/>
                </a:cubicBezTo>
                <a:cubicBezTo>
                  <a:pt x="1403230" y="264544"/>
                  <a:pt x="1656272" y="284672"/>
                  <a:pt x="1656272" y="284672"/>
                </a:cubicBezTo>
                <a:cubicBezTo>
                  <a:pt x="1811547" y="307676"/>
                  <a:pt x="1942382" y="294737"/>
                  <a:pt x="2216989" y="362310"/>
                </a:cubicBezTo>
                <a:cubicBezTo>
                  <a:pt x="2491597" y="429884"/>
                  <a:pt x="3303917" y="690113"/>
                  <a:pt x="3303917" y="690113"/>
                </a:cubicBezTo>
                <a:lnTo>
                  <a:pt x="3303917" y="690113"/>
                </a:lnTo>
              </a:path>
            </a:pathLst>
          </a:cu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76600" y="2667001"/>
            <a:ext cx="15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eddy heat flux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24400" y="2667001"/>
            <a:ext cx="817290" cy="1846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1981200"/>
            <a:ext cx="135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Atmosphere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419100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Ocean</a:t>
            </a:r>
            <a:endParaRPr lang="en-US" b="1" dirty="0"/>
          </a:p>
        </p:txBody>
      </p:sp>
      <p:sp>
        <p:nvSpPr>
          <p:cNvPr id="19" name="Freeform 18"/>
          <p:cNvSpPr/>
          <p:nvPr/>
        </p:nvSpPr>
        <p:spPr>
          <a:xfrm>
            <a:off x="3487479" y="3840127"/>
            <a:ext cx="3296093" cy="414669"/>
          </a:xfrm>
          <a:custGeom>
            <a:avLst/>
            <a:gdLst>
              <a:gd name="connsiteX0" fmla="*/ 0 w 3296093"/>
              <a:gd name="connsiteY0" fmla="*/ 414669 h 414669"/>
              <a:gd name="connsiteX1" fmla="*/ 584791 w 3296093"/>
              <a:gd name="connsiteY1" fmla="*/ 329609 h 414669"/>
              <a:gd name="connsiteX2" fmla="*/ 935665 w 3296093"/>
              <a:gd name="connsiteY2" fmla="*/ 297711 h 414669"/>
              <a:gd name="connsiteX3" fmla="*/ 1339702 w 3296093"/>
              <a:gd name="connsiteY3" fmla="*/ 265814 h 414669"/>
              <a:gd name="connsiteX4" fmla="*/ 2211572 w 3296093"/>
              <a:gd name="connsiteY4" fmla="*/ 170121 h 414669"/>
              <a:gd name="connsiteX5" fmla="*/ 3296093 w 3296093"/>
              <a:gd name="connsiteY5" fmla="*/ 0 h 414669"/>
              <a:gd name="connsiteX6" fmla="*/ 3296093 w 3296093"/>
              <a:gd name="connsiteY6" fmla="*/ 0 h 41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6093" h="414669">
                <a:moveTo>
                  <a:pt x="0" y="414669"/>
                </a:moveTo>
                <a:lnTo>
                  <a:pt x="584791" y="329609"/>
                </a:lnTo>
                <a:cubicBezTo>
                  <a:pt x="740735" y="310116"/>
                  <a:pt x="935665" y="297711"/>
                  <a:pt x="935665" y="297711"/>
                </a:cubicBezTo>
                <a:lnTo>
                  <a:pt x="1339702" y="265814"/>
                </a:lnTo>
                <a:cubicBezTo>
                  <a:pt x="1552353" y="244549"/>
                  <a:pt x="1885507" y="214423"/>
                  <a:pt x="2211572" y="170121"/>
                </a:cubicBezTo>
                <a:cubicBezTo>
                  <a:pt x="2537637" y="125819"/>
                  <a:pt x="3296093" y="0"/>
                  <a:pt x="3296093" y="0"/>
                </a:cubicBezTo>
                <a:lnTo>
                  <a:pt x="3296093" y="0"/>
                </a:lnTo>
              </a:path>
            </a:pathLst>
          </a:cu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38633" y="4572001"/>
            <a:ext cx="2266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subpolar</a:t>
            </a:r>
            <a:r>
              <a:rPr lang="en-US" b="1" dirty="0" smtClean="0">
                <a:solidFill>
                  <a:srgbClr val="0070C0"/>
                </a:solidFill>
              </a:rPr>
              <a:t> upper ocean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temperature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flipH="1" flipV="1">
            <a:off x="5257800" y="4114801"/>
            <a:ext cx="314317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505200" y="5410200"/>
            <a:ext cx="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943600" y="5410200"/>
            <a:ext cx="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48000" y="5943600"/>
            <a:ext cx="82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month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580254" y="5943600"/>
            <a:ext cx="87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decade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 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562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 smtClean="0"/>
              <a:t>lines</a:t>
            </a:r>
            <a:r>
              <a:rPr lang="en-US" sz="2200" dirty="0" smtClean="0"/>
              <a:t>:  time-average DA 	</a:t>
            </a:r>
            <a:r>
              <a:rPr lang="en-US" sz="2200" b="1" dirty="0" smtClean="0"/>
              <a:t>dots</a:t>
            </a:r>
            <a:r>
              <a:rPr lang="en-US" sz="2200" dirty="0" smtClean="0"/>
              <a:t>: “</a:t>
            </a:r>
            <a:r>
              <a:rPr lang="en-US" sz="2200" dirty="0" err="1" smtClean="0"/>
              <a:t>upscaled</a:t>
            </a:r>
            <a:r>
              <a:rPr lang="en-US" sz="2200" dirty="0" smtClean="0"/>
              <a:t>” monthly analyses</a:t>
            </a:r>
          </a:p>
          <a:p>
            <a:endParaRPr lang="en-US" sz="2200" dirty="0"/>
          </a:p>
          <a:p>
            <a:pPr>
              <a:buNone/>
            </a:pPr>
            <a:endParaRPr lang="en-US" sz="2200" dirty="0" smtClean="0"/>
          </a:p>
          <a:p>
            <a:pPr lvl="1">
              <a:buFont typeface="Wingdings" pitchFamily="2" charset="2"/>
              <a:buChar char="§"/>
            </a:pPr>
            <a:endParaRPr lang="en-US" sz="18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16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6" name="Picture 4" descr="https://lh4.googleusercontent.com/tHahj-EQovypEL5tbahd9BmPY-TaiYW3OXo1Q-Shg-UgltT46YNIEj4YNUR_gu_YAJyz-7FRZKrqtAo-kxl_g67E7nHgyx2VsX7Qs9SYEQlqGNj0glqB-Lj4XeUqtSnn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1361292"/>
            <a:ext cx="4190999" cy="50395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95400" y="1828800"/>
            <a:ext cx="170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Well-obs. ocean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029200"/>
            <a:ext cx="182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Atmosphere only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33600" y="2362200"/>
            <a:ext cx="0" cy="2514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95400" y="5029200"/>
            <a:ext cx="1828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38600" y="1230868"/>
            <a:ext cx="35813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Analyses over the 1000 years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 &amp; 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5626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Q1</a:t>
            </a:r>
            <a:r>
              <a:rPr lang="en-US" sz="2200" dirty="0" smtClean="0">
                <a:solidFill>
                  <a:srgbClr val="FF0000"/>
                </a:solidFill>
              </a:rPr>
              <a:t>: Possible to initialize poorly observed or unobserved ocean? </a:t>
            </a:r>
          </a:p>
          <a:p>
            <a:pPr>
              <a:buNone/>
            </a:pPr>
            <a:r>
              <a:rPr lang="en-US" sz="2200" dirty="0" smtClean="0"/>
              <a:t>	(i.e. ocean DA </a:t>
            </a:r>
            <a:r>
              <a:rPr lang="en-US" sz="2200" dirty="0" err="1" smtClean="0"/>
              <a:t>vs</a:t>
            </a:r>
            <a:r>
              <a:rPr lang="en-US" sz="2200" dirty="0" smtClean="0"/>
              <a:t> fully coupled DA)</a:t>
            </a:r>
          </a:p>
          <a:p>
            <a:pPr>
              <a:buNone/>
            </a:pPr>
            <a:r>
              <a:rPr lang="en-US" sz="2200" b="1" dirty="0" smtClean="0"/>
              <a:t>	A</a:t>
            </a:r>
            <a:r>
              <a:rPr lang="en-US" sz="2200" dirty="0" smtClean="0"/>
              <a:t>: </a:t>
            </a:r>
            <a:r>
              <a:rPr lang="en-US" sz="2200" b="1" dirty="0" smtClean="0"/>
              <a:t>Yes, </a:t>
            </a:r>
            <a:r>
              <a:rPr lang="en-US" sz="2200" dirty="0" smtClean="0"/>
              <a:t>with</a:t>
            </a:r>
            <a:r>
              <a:rPr lang="en-US" sz="2200" b="1" dirty="0" smtClean="0"/>
              <a:t> </a:t>
            </a:r>
            <a:r>
              <a:rPr lang="en-US" sz="2200" b="1" dirty="0" smtClean="0"/>
              <a:t>time-average </a:t>
            </a:r>
            <a:r>
              <a:rPr lang="en-US" sz="2200" b="1" dirty="0" smtClean="0"/>
              <a:t>DA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b="1" dirty="0" smtClean="0"/>
              <a:t>Frequent ocean DA </a:t>
            </a:r>
            <a:r>
              <a:rPr lang="en-US" sz="2000" dirty="0" smtClean="0"/>
              <a:t>slightly more effective when </a:t>
            </a:r>
            <a:r>
              <a:rPr lang="en-US" sz="2000" b="1" dirty="0" smtClean="0"/>
              <a:t>ocean</a:t>
            </a:r>
            <a:r>
              <a:rPr lang="en-US" sz="2000" dirty="0" smtClean="0"/>
              <a:t> is </a:t>
            </a:r>
            <a:r>
              <a:rPr lang="en-US" sz="2000" b="1" dirty="0" smtClean="0"/>
              <a:t>well-observed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b="1" dirty="0" smtClean="0"/>
              <a:t>Fully coupled DA </a:t>
            </a:r>
            <a:r>
              <a:rPr lang="en-US" sz="2000" dirty="0" smtClean="0"/>
              <a:t>of </a:t>
            </a:r>
            <a:r>
              <a:rPr lang="en-US" sz="2000" b="1" dirty="0" smtClean="0"/>
              <a:t>time-averaged obs</a:t>
            </a:r>
            <a:r>
              <a:rPr lang="en-US" sz="2000" dirty="0" smtClean="0"/>
              <a:t>. </a:t>
            </a:r>
            <a:r>
              <a:rPr lang="en-US" sz="2000" b="1" dirty="0" smtClean="0"/>
              <a:t>critical</a:t>
            </a:r>
            <a:r>
              <a:rPr lang="en-US" sz="2000" dirty="0" smtClean="0"/>
              <a:t> with </a:t>
            </a:r>
            <a:r>
              <a:rPr lang="en-US" sz="2000" b="1" dirty="0" smtClean="0"/>
              <a:t>poorly observed ocean</a:t>
            </a:r>
            <a:endParaRPr lang="en-US" sz="2200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Q2</a:t>
            </a:r>
            <a:r>
              <a:rPr lang="en-US" sz="2200" dirty="0" smtClean="0">
                <a:solidFill>
                  <a:srgbClr val="FF0000"/>
                </a:solidFill>
              </a:rPr>
              <a:t>: How to reliably estimate cross-media </a:t>
            </a:r>
            <a:r>
              <a:rPr lang="en-US" sz="2200" dirty="0" err="1" smtClean="0">
                <a:solidFill>
                  <a:srgbClr val="FF0000"/>
                </a:solidFill>
              </a:rPr>
              <a:t>covariances</a:t>
            </a:r>
            <a:r>
              <a:rPr lang="en-US" sz="2200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b="1" dirty="0" smtClean="0"/>
              <a:t>A</a:t>
            </a:r>
            <a:r>
              <a:rPr lang="en-US" sz="2200" dirty="0" smtClean="0"/>
              <a:t>: Use </a:t>
            </a:r>
            <a:r>
              <a:rPr lang="en-US" sz="2200" b="1" dirty="0" smtClean="0"/>
              <a:t>time-averaging</a:t>
            </a:r>
            <a:r>
              <a:rPr lang="en-US" sz="2200" dirty="0" smtClean="0"/>
              <a:t> over </a:t>
            </a:r>
            <a:r>
              <a:rPr lang="en-US" sz="2200" b="1" dirty="0" smtClean="0"/>
              <a:t>appropriate scale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Averaging over “noise” in fast component = &gt; </a:t>
            </a:r>
            <a:r>
              <a:rPr lang="en-US" sz="2000" dirty="0" smtClean="0"/>
              <a:t>enhanced </a:t>
            </a:r>
            <a:r>
              <a:rPr lang="en-US" sz="2000" dirty="0" err="1" smtClean="0"/>
              <a:t>covariability</a:t>
            </a:r>
            <a:r>
              <a:rPr lang="en-US" sz="2000" dirty="0" smtClean="0"/>
              <a:t> 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Q3</a:t>
            </a:r>
            <a:r>
              <a:rPr lang="en-US" sz="2200" dirty="0" smtClean="0">
                <a:solidFill>
                  <a:srgbClr val="FF0000"/>
                </a:solidFill>
              </a:rPr>
              <a:t>: Simplified cost-effective coupled DA available?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b="1" dirty="0" smtClean="0"/>
              <a:t>A</a:t>
            </a:r>
            <a:r>
              <a:rPr lang="en-US" sz="2200" dirty="0" smtClean="0"/>
              <a:t>: </a:t>
            </a:r>
            <a:r>
              <a:rPr lang="en-US" sz="2200" b="1" dirty="0" smtClean="0"/>
              <a:t>Yes</a:t>
            </a:r>
            <a:r>
              <a:rPr lang="en-US" sz="2200" dirty="0" smtClean="0"/>
              <a:t>, “</a:t>
            </a:r>
            <a:r>
              <a:rPr lang="en-US" sz="2200" b="1" dirty="0" smtClean="0"/>
              <a:t>no-cycling</a:t>
            </a:r>
            <a:r>
              <a:rPr lang="en-US" sz="2200" dirty="0" smtClean="0"/>
              <a:t>” DA (of time-averaged obs.) cheap &amp; viable alternative</a:t>
            </a:r>
          </a:p>
          <a:p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Robustness of findings w/ simple low-order model confirmed based on experiments with data from sate-of-the-art coupled climate model (CCSM4) </a:t>
            </a:r>
          </a:p>
          <a:p>
            <a:endParaRPr lang="en-US" sz="2200" dirty="0"/>
          </a:p>
          <a:p>
            <a:pPr>
              <a:buNone/>
            </a:pPr>
            <a:endParaRPr lang="en-US" sz="2200" dirty="0" smtClean="0"/>
          </a:p>
          <a:p>
            <a:pPr lvl="1">
              <a:buFont typeface="Wingdings" pitchFamily="2" charset="2"/>
              <a:buChar char="§"/>
            </a:pPr>
            <a:endParaRPr lang="en-US" sz="18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17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Extra slides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5626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pPr>
              <a:buNone/>
            </a:pPr>
            <a:endParaRPr lang="en-US" sz="2200" dirty="0" smtClean="0"/>
          </a:p>
          <a:p>
            <a:pPr lvl="1">
              <a:buFont typeface="Wingdings" pitchFamily="2" charset="2"/>
              <a:buChar char="§"/>
            </a:pPr>
            <a:endParaRPr lang="en-US" sz="18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18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Low-order model equations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5626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pPr>
              <a:buNone/>
            </a:pPr>
            <a:endParaRPr lang="en-US" sz="2200" dirty="0" smtClean="0"/>
          </a:p>
          <a:p>
            <a:pPr lvl="1">
              <a:buFont typeface="Wingdings" pitchFamily="2" charset="2"/>
              <a:buChar char="§"/>
            </a:pPr>
            <a:endParaRPr lang="en-US" sz="18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19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FigExtra_ModelEqu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73125"/>
            <a:ext cx="6892925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Motivation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3641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200" dirty="0" smtClean="0"/>
              <a:t>Growing interest in </a:t>
            </a:r>
            <a:r>
              <a:rPr lang="en-US" sz="2200" b="1" dirty="0" smtClean="0"/>
              <a:t>near-term (</a:t>
            </a:r>
            <a:r>
              <a:rPr lang="en-US" sz="2200" b="1" dirty="0" err="1" smtClean="0"/>
              <a:t>interannual</a:t>
            </a:r>
            <a:r>
              <a:rPr lang="en-US" sz="2200" b="1" dirty="0" smtClean="0"/>
              <a:t> to </a:t>
            </a:r>
            <a:r>
              <a:rPr lang="en-US" sz="2200" b="1" dirty="0" err="1" smtClean="0"/>
              <a:t>interdecadal</a:t>
            </a:r>
            <a:r>
              <a:rPr lang="en-US" sz="2200" b="1" dirty="0" smtClean="0"/>
              <a:t>) climate predictions </a:t>
            </a:r>
            <a:r>
              <a:rPr lang="en-US" sz="1800" dirty="0" smtClean="0"/>
              <a:t>(</a:t>
            </a:r>
            <a:r>
              <a:rPr lang="en-US" sz="1800" dirty="0" err="1" smtClean="0"/>
              <a:t>Meehl</a:t>
            </a:r>
            <a:r>
              <a:rPr lang="en-US" sz="1800" dirty="0" smtClean="0"/>
              <a:t> et al. 2009, 2013)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Partly an </a:t>
            </a:r>
            <a:r>
              <a:rPr lang="en-US" sz="2000" b="1" dirty="0" smtClean="0"/>
              <a:t>initial-value problem: </a:t>
            </a:r>
            <a:r>
              <a:rPr lang="en-US" sz="2000" dirty="0" smtClean="0"/>
              <a:t>uninitialized forecasts: skill </a:t>
            </a:r>
            <a:r>
              <a:rPr lang="en-US" sz="2000" b="1" dirty="0" smtClean="0"/>
              <a:t>limited to large scale externally forced climate </a:t>
            </a:r>
            <a:r>
              <a:rPr lang="en-US" sz="2000" dirty="0" smtClean="0"/>
              <a:t>variability </a:t>
            </a:r>
            <a:r>
              <a:rPr lang="en-US" sz="1800" dirty="0" smtClean="0"/>
              <a:t>(</a:t>
            </a:r>
            <a:r>
              <a:rPr lang="en-US" sz="1800" dirty="0" err="1" smtClean="0"/>
              <a:t>Sakaguchi</a:t>
            </a:r>
            <a:r>
              <a:rPr lang="en-US" sz="1800" dirty="0" smtClean="0"/>
              <a:t> et al. 2012)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Requires </a:t>
            </a:r>
            <a:r>
              <a:rPr lang="en-US" sz="2000" b="1" dirty="0" smtClean="0"/>
              <a:t>coherent</a:t>
            </a:r>
            <a:r>
              <a:rPr lang="en-US" sz="2000" dirty="0" smtClean="0"/>
              <a:t> initialization of coupled </a:t>
            </a:r>
            <a:r>
              <a:rPr lang="en-US" sz="2000" b="1" dirty="0" smtClean="0"/>
              <a:t>low-frequency</a:t>
            </a:r>
            <a:r>
              <a:rPr lang="en-US" sz="2000" dirty="0" smtClean="0"/>
              <a:t> </a:t>
            </a:r>
            <a:r>
              <a:rPr lang="en-US" sz="2000" b="1" dirty="0" smtClean="0"/>
              <a:t>atmosphere</a:t>
            </a:r>
            <a:r>
              <a:rPr lang="en-US" sz="2000" dirty="0" smtClean="0"/>
              <a:t> &amp; </a:t>
            </a:r>
            <a:r>
              <a:rPr lang="en-US" sz="2000" b="1" dirty="0" smtClean="0"/>
              <a:t>ocean</a:t>
            </a:r>
          </a:p>
          <a:p>
            <a:pPr lvl="1">
              <a:buFont typeface="Courier New" pitchFamily="49" charset="0"/>
              <a:buChar char="o"/>
            </a:pPr>
            <a:endParaRPr lang="en-US" sz="2200" dirty="0" smtClean="0"/>
          </a:p>
          <a:p>
            <a:r>
              <a:rPr lang="en-US" sz="2200" dirty="0" smtClean="0"/>
              <a:t>Unclear </a:t>
            </a:r>
            <a:r>
              <a:rPr lang="en-US" sz="2200" b="1" dirty="0" smtClean="0"/>
              <a:t>how to initialize the coupled climate system</a:t>
            </a:r>
          </a:p>
          <a:p>
            <a:pPr>
              <a:buNone/>
            </a:pPr>
            <a:r>
              <a:rPr lang="en-US" sz="2200" b="1" dirty="0" smtClean="0"/>
              <a:t>	</a:t>
            </a:r>
            <a:r>
              <a:rPr lang="en-US" sz="2000" dirty="0" smtClean="0"/>
              <a:t>Various strategies considered</a:t>
            </a:r>
            <a:r>
              <a:rPr lang="en-US" sz="2200" dirty="0" smtClean="0"/>
              <a:t>: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b="1" dirty="0" smtClean="0"/>
              <a:t>Forcing</a:t>
            </a:r>
            <a:r>
              <a:rPr lang="en-US" sz="1800" dirty="0" smtClean="0"/>
              <a:t> ocean model with atmospheric </a:t>
            </a:r>
            <a:r>
              <a:rPr lang="en-US" sz="1800" dirty="0" err="1" smtClean="0"/>
              <a:t>reanalyses</a:t>
            </a:r>
            <a:r>
              <a:rPr lang="en-US" sz="1800" dirty="0" smtClean="0"/>
              <a:t>: </a:t>
            </a:r>
            <a:r>
              <a:rPr lang="en-US" sz="1800" b="1" dirty="0" smtClean="0"/>
              <a:t>no ocean DA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b="1" dirty="0" smtClean="0"/>
              <a:t>Data assimilation (DA) </a:t>
            </a:r>
            <a:r>
              <a:rPr lang="en-US" sz="1800" dirty="0" smtClean="0"/>
              <a:t>performed</a:t>
            </a:r>
            <a:r>
              <a:rPr lang="en-US" sz="1800" b="1" dirty="0" smtClean="0"/>
              <a:t> independently </a:t>
            </a:r>
            <a:r>
              <a:rPr lang="en-US" sz="1800" dirty="0" smtClean="0"/>
              <a:t>in </a:t>
            </a:r>
            <a:r>
              <a:rPr lang="en-US" sz="1800" b="1" dirty="0" smtClean="0"/>
              <a:t>atmosphere</a:t>
            </a:r>
            <a:r>
              <a:rPr lang="en-US" sz="1800" dirty="0" smtClean="0"/>
              <a:t> &amp; </a:t>
            </a:r>
            <a:r>
              <a:rPr lang="en-US" sz="1800" b="1" dirty="0" smtClean="0"/>
              <a:t>ocean</a:t>
            </a:r>
            <a:r>
              <a:rPr lang="en-US" sz="1800" dirty="0" smtClean="0"/>
              <a:t> (i.e. combine independent atmospheric &amp; oceanic reanalysis products)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b="1" dirty="0" smtClean="0"/>
              <a:t>Weakly coupled </a:t>
            </a:r>
            <a:r>
              <a:rPr lang="en-US" sz="1800" dirty="0" smtClean="0"/>
              <a:t>initialization:  DA done separately in atmosphere &amp; ocean but use </a:t>
            </a:r>
            <a:r>
              <a:rPr lang="en-US" sz="1800" b="1" dirty="0" smtClean="0"/>
              <a:t>fully coupled model </a:t>
            </a:r>
            <a:r>
              <a:rPr lang="en-US" sz="1800" dirty="0" smtClean="0"/>
              <a:t>to “carry” information forward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b="1" dirty="0" smtClean="0"/>
              <a:t>Fully coupled DA</a:t>
            </a:r>
            <a:r>
              <a:rPr lang="en-US" sz="1800" dirty="0" smtClean="0"/>
              <a:t>: w/ </a:t>
            </a:r>
            <a:r>
              <a:rPr lang="en-US" sz="1800" b="1" dirty="0" smtClean="0"/>
              <a:t>cross-media </a:t>
            </a:r>
            <a:r>
              <a:rPr lang="en-US" sz="1800" b="1" dirty="0" err="1" smtClean="0"/>
              <a:t>covariances</a:t>
            </a:r>
            <a:r>
              <a:rPr lang="en-US" sz="1800" dirty="0" smtClean="0"/>
              <a:t>, still in infancy (Zhang et al. 2007, 2010)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2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00200" y="5148072"/>
            <a:ext cx="1676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3745468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(simple)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105400"/>
            <a:ext cx="142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(comprehensive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 flipH="1">
            <a:off x="609600" y="4053245"/>
            <a:ext cx="6286" cy="10521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Low-order model equations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562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smtClean="0"/>
              <a:t>Ensemble Size for 95% confidence on correlation</a:t>
            </a:r>
          </a:p>
          <a:p>
            <a:endParaRPr lang="en-US" sz="2200" dirty="0"/>
          </a:p>
          <a:p>
            <a:pPr>
              <a:buNone/>
            </a:pPr>
            <a:endParaRPr lang="en-US" sz="2200" dirty="0" smtClean="0"/>
          </a:p>
          <a:p>
            <a:pPr lvl="1">
              <a:buFont typeface="Wingdings" pitchFamily="2" charset="2"/>
              <a:buChar char="§"/>
            </a:pPr>
            <a:endParaRPr lang="en-US" sz="18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20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3" descr="ens_size_coupled.tiff"/>
          <p:cNvPicPr>
            <a:picLocks noChangeAspect="1"/>
          </p:cNvPicPr>
          <p:nvPr/>
        </p:nvPicPr>
        <p:blipFill>
          <a:blip r:embed="rId2" cstate="print"/>
          <a:srcRect t="-29" b="-896"/>
          <a:stretch>
            <a:fillRect/>
          </a:stretch>
        </p:blipFill>
        <p:spPr>
          <a:xfrm>
            <a:off x="4251637" y="1447800"/>
            <a:ext cx="4892363" cy="3733800"/>
          </a:xfrm>
          <a:prstGeom prst="rect">
            <a:avLst/>
          </a:prstGeom>
        </p:spPr>
      </p:pic>
      <p:pic>
        <p:nvPicPr>
          <p:cNvPr id="12" name="Picture 11" descr="CDApaper1_Fig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4495800" cy="288393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514600" y="2362200"/>
            <a:ext cx="304800" cy="1447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8200" y="2514600"/>
            <a:ext cx="152400" cy="6096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" y="32004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Daily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12261" y="20690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Annual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 rot="16200000">
            <a:off x="5524500" y="4686300"/>
            <a:ext cx="381000" cy="12192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16200000">
            <a:off x="7200900" y="4381501"/>
            <a:ext cx="381000" cy="18288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29200" y="5562600"/>
            <a:ext cx="135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Atmosphere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10400" y="557426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Ocean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4724400" y="5943600"/>
            <a:ext cx="4076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10000 realizations for each ensemble 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CCSM4 eddy statistics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562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smtClean="0"/>
              <a:t>24-hr difference filter (Wallace et al, 1988)</a:t>
            </a:r>
          </a:p>
          <a:p>
            <a:endParaRPr lang="en-US" sz="2200" dirty="0"/>
          </a:p>
          <a:p>
            <a:pPr>
              <a:buNone/>
            </a:pPr>
            <a:endParaRPr lang="en-US" sz="2200" dirty="0" smtClean="0"/>
          </a:p>
          <a:p>
            <a:pPr lvl="1">
              <a:buFont typeface="Wingdings" pitchFamily="2" charset="2"/>
              <a:buChar char="§"/>
            </a:pPr>
            <a:endParaRPr lang="en-US" sz="18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21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875367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24200"/>
            <a:ext cx="6273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49438" y="1371600"/>
            <a:ext cx="1508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Eddy variance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2678668"/>
            <a:ext cx="265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Meridional</a:t>
            </a:r>
            <a:r>
              <a:rPr lang="en-US" b="1" dirty="0" smtClean="0"/>
              <a:t> eddy heat flux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Challenges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3641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200" b="1" dirty="0" smtClean="0"/>
              <a:t>Context</a:t>
            </a:r>
            <a:r>
              <a:rPr lang="en-US" sz="2200" dirty="0" smtClean="0"/>
              <a:t>: Interacting </a:t>
            </a:r>
            <a:r>
              <a:rPr lang="en-US" sz="2200" b="1" dirty="0" smtClean="0"/>
              <a:t>slow</a:t>
            </a:r>
            <a:r>
              <a:rPr lang="en-US" sz="2200" dirty="0" smtClean="0"/>
              <a:t> (</a:t>
            </a:r>
            <a:r>
              <a:rPr lang="en-US" sz="2200" b="1" dirty="0" smtClean="0"/>
              <a:t>ocean</a:t>
            </a:r>
            <a:r>
              <a:rPr lang="en-US" sz="2200" dirty="0" smtClean="0"/>
              <a:t>) &amp; </a:t>
            </a:r>
            <a:r>
              <a:rPr lang="en-US" sz="2200" b="1" dirty="0" smtClean="0"/>
              <a:t>fast</a:t>
            </a:r>
            <a:r>
              <a:rPr lang="en-US" sz="2200" dirty="0" smtClean="0"/>
              <a:t> (</a:t>
            </a:r>
            <a:r>
              <a:rPr lang="en-US" sz="2200" b="1" dirty="0" smtClean="0"/>
              <a:t>atmosphere</a:t>
            </a:r>
            <a:r>
              <a:rPr lang="en-US" sz="2200" dirty="0" smtClean="0"/>
              <a:t>) components of the climate system</a:t>
            </a:r>
          </a:p>
          <a:p>
            <a:pPr>
              <a:buNone/>
            </a:pPr>
            <a:endParaRPr lang="en-US" sz="1000" b="1" dirty="0" smtClean="0"/>
          </a:p>
          <a:p>
            <a:r>
              <a:rPr lang="en-US" sz="2200" b="1" dirty="0" smtClean="0"/>
              <a:t>Challenges: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b="1" dirty="0" smtClean="0"/>
              <a:t>Slow</a:t>
            </a:r>
            <a:r>
              <a:rPr lang="en-US" sz="2200" dirty="0" smtClean="0"/>
              <a:t> has the </a:t>
            </a:r>
            <a:r>
              <a:rPr lang="en-US" sz="2200" b="1" dirty="0" smtClean="0"/>
              <a:t>memory</a:t>
            </a:r>
            <a:r>
              <a:rPr lang="en-US" sz="2200" dirty="0" smtClean="0"/>
              <a:t> but </a:t>
            </a:r>
            <a:r>
              <a:rPr lang="en-US" sz="2200" b="1" dirty="0" smtClean="0"/>
              <a:t>fewer observations </a:t>
            </a:r>
            <a:r>
              <a:rPr lang="en-US" sz="2200" dirty="0" smtClean="0"/>
              <a:t>than in </a:t>
            </a:r>
            <a:r>
              <a:rPr lang="en-US" sz="2200" b="1" dirty="0" smtClean="0"/>
              <a:t>fast</a:t>
            </a:r>
          </a:p>
          <a:p>
            <a:pPr lvl="2">
              <a:buFont typeface="Wingdings" pitchFamily="2" charset="2"/>
              <a:buChar char="§"/>
            </a:pP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Q1</a:t>
            </a:r>
            <a:r>
              <a:rPr lang="en-US" sz="2200" dirty="0" smtClean="0"/>
              <a:t>: Possible to initialize poorly observed or unobserved ocean?</a:t>
            </a:r>
            <a:endParaRPr lang="en-US" sz="2200" dirty="0"/>
          </a:p>
          <a:p>
            <a:pPr lvl="1">
              <a:buFont typeface="Courier New" pitchFamily="49" charset="0"/>
              <a:buChar char="o"/>
            </a:pPr>
            <a:endParaRPr lang="en-US" sz="22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Coherence between initial conditions of slow &amp; fast relies on </a:t>
            </a:r>
            <a:r>
              <a:rPr lang="en-US" sz="2200" b="1" dirty="0" smtClean="0"/>
              <a:t>“cross-media” </a:t>
            </a:r>
            <a:r>
              <a:rPr lang="en-US" sz="2200" b="1" dirty="0" err="1" smtClean="0"/>
              <a:t>covariances</a:t>
            </a:r>
            <a:endParaRPr lang="en-US" sz="2200" dirty="0" smtClean="0"/>
          </a:p>
          <a:p>
            <a:pPr lvl="2">
              <a:buFont typeface="Wingdings" pitchFamily="2" charset="2"/>
              <a:buChar char="§"/>
            </a:pPr>
            <a:r>
              <a:rPr lang="en-US" sz="2200" dirty="0" smtClean="0"/>
              <a:t>What do these look like?</a:t>
            </a:r>
          </a:p>
          <a:p>
            <a:pPr lvl="2">
              <a:buFont typeface="Wingdings" pitchFamily="2" charset="2"/>
              <a:buChar char="§"/>
            </a:pP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Q2</a:t>
            </a:r>
            <a:r>
              <a:rPr lang="en-US" sz="2200" dirty="0" smtClean="0"/>
              <a:t>: How to reliably estimate? Fast component is “</a:t>
            </a:r>
            <a:r>
              <a:rPr lang="en-US" sz="2200" b="1" dirty="0" smtClean="0"/>
              <a:t>noisy”</a:t>
            </a:r>
            <a:r>
              <a:rPr lang="en-US" sz="2200" dirty="0" smtClean="0"/>
              <a:t> …</a:t>
            </a:r>
          </a:p>
          <a:p>
            <a:pPr lvl="1">
              <a:buFont typeface="Courier New" pitchFamily="49" charset="0"/>
              <a:buChar char="o"/>
            </a:pPr>
            <a:endParaRPr lang="en-US" sz="22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Practical considerations </a:t>
            </a:r>
          </a:p>
          <a:p>
            <a:pPr lvl="2">
              <a:buFont typeface="Courier New" pitchFamily="49" charset="0"/>
              <a:buChar char="o"/>
            </a:pPr>
            <a:r>
              <a:rPr lang="en-US" sz="2200" b="1" dirty="0" smtClean="0">
                <a:solidFill>
                  <a:srgbClr val="FF0000"/>
                </a:solidFill>
              </a:rPr>
              <a:t>Q3</a:t>
            </a:r>
            <a:r>
              <a:rPr lang="en-US" sz="2200" dirty="0" smtClean="0"/>
              <a:t>: Can </a:t>
            </a:r>
            <a:r>
              <a:rPr lang="en-US" sz="2200" b="1" dirty="0" smtClean="0"/>
              <a:t>fully coupled DA </a:t>
            </a:r>
            <a:r>
              <a:rPr lang="en-US" sz="2200" dirty="0" smtClean="0"/>
              <a:t>be done at </a:t>
            </a:r>
            <a:r>
              <a:rPr lang="en-US" sz="2200" b="1" dirty="0" smtClean="0"/>
              <a:t>reasonable cost</a:t>
            </a:r>
            <a:r>
              <a:rPr lang="en-US" sz="2200" dirty="0" smtClean="0"/>
              <a:t>? </a:t>
            </a:r>
          </a:p>
          <a:p>
            <a:pPr lvl="2">
              <a:buNone/>
            </a:pPr>
            <a:r>
              <a:rPr lang="en-US" sz="2200" dirty="0" smtClean="0"/>
              <a:t>	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334000" y="3429000"/>
            <a:ext cx="2667000" cy="685800"/>
            <a:chOff x="5334000" y="3352800"/>
            <a:chExt cx="2667000" cy="685800"/>
          </a:xfrm>
        </p:grpSpPr>
        <p:grpSp>
          <p:nvGrpSpPr>
            <p:cNvPr id="12" name="Group 11"/>
            <p:cNvGrpSpPr/>
            <p:nvPr/>
          </p:nvGrpSpPr>
          <p:grpSpPr>
            <a:xfrm>
              <a:off x="5334000" y="3352800"/>
              <a:ext cx="2667000" cy="685800"/>
              <a:chOff x="5562600" y="3581400"/>
              <a:chExt cx="2667000" cy="685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562600" y="3962400"/>
                <a:ext cx="2667000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562600" y="3581400"/>
                <a:ext cx="2667000" cy="381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5486400" y="3429000"/>
              <a:ext cx="2374490" cy="275303"/>
            </a:xfrm>
            <a:custGeom>
              <a:avLst/>
              <a:gdLst>
                <a:gd name="connsiteX0" fmla="*/ 0 w 2374490"/>
                <a:gd name="connsiteY0" fmla="*/ 400665 h 462116"/>
                <a:gd name="connsiteX1" fmla="*/ 147484 w 2374490"/>
                <a:gd name="connsiteY1" fmla="*/ 2458 h 462116"/>
                <a:gd name="connsiteX2" fmla="*/ 280219 w 2374490"/>
                <a:gd name="connsiteY2" fmla="*/ 415413 h 462116"/>
                <a:gd name="connsiteX3" fmla="*/ 383458 w 2374490"/>
                <a:gd name="connsiteY3" fmla="*/ 2458 h 462116"/>
                <a:gd name="connsiteX4" fmla="*/ 471948 w 2374490"/>
                <a:gd name="connsiteY4" fmla="*/ 400665 h 462116"/>
                <a:gd name="connsiteX5" fmla="*/ 575187 w 2374490"/>
                <a:gd name="connsiteY5" fmla="*/ 31955 h 462116"/>
                <a:gd name="connsiteX6" fmla="*/ 663678 w 2374490"/>
                <a:gd name="connsiteY6" fmla="*/ 400665 h 462116"/>
                <a:gd name="connsiteX7" fmla="*/ 737419 w 2374490"/>
                <a:gd name="connsiteY7" fmla="*/ 2458 h 462116"/>
                <a:gd name="connsiteX8" fmla="*/ 855407 w 2374490"/>
                <a:gd name="connsiteY8" fmla="*/ 415413 h 462116"/>
                <a:gd name="connsiteX9" fmla="*/ 929148 w 2374490"/>
                <a:gd name="connsiteY9" fmla="*/ 17207 h 462116"/>
                <a:gd name="connsiteX10" fmla="*/ 1017639 w 2374490"/>
                <a:gd name="connsiteY10" fmla="*/ 400665 h 462116"/>
                <a:gd name="connsiteX11" fmla="*/ 1091381 w 2374490"/>
                <a:gd name="connsiteY11" fmla="*/ 31955 h 462116"/>
                <a:gd name="connsiteX12" fmla="*/ 1209368 w 2374490"/>
                <a:gd name="connsiteY12" fmla="*/ 400665 h 462116"/>
                <a:gd name="connsiteX13" fmla="*/ 1297858 w 2374490"/>
                <a:gd name="connsiteY13" fmla="*/ 46703 h 462116"/>
                <a:gd name="connsiteX14" fmla="*/ 1401097 w 2374490"/>
                <a:gd name="connsiteY14" fmla="*/ 400665 h 462116"/>
                <a:gd name="connsiteX15" fmla="*/ 1489587 w 2374490"/>
                <a:gd name="connsiteY15" fmla="*/ 31955 h 462116"/>
                <a:gd name="connsiteX16" fmla="*/ 1578078 w 2374490"/>
                <a:gd name="connsiteY16" fmla="*/ 430161 h 462116"/>
                <a:gd name="connsiteX17" fmla="*/ 1681316 w 2374490"/>
                <a:gd name="connsiteY17" fmla="*/ 76200 h 462116"/>
                <a:gd name="connsiteX18" fmla="*/ 1784555 w 2374490"/>
                <a:gd name="connsiteY18" fmla="*/ 400665 h 462116"/>
                <a:gd name="connsiteX19" fmla="*/ 1858297 w 2374490"/>
                <a:gd name="connsiteY19" fmla="*/ 46703 h 462116"/>
                <a:gd name="connsiteX20" fmla="*/ 1961536 w 2374490"/>
                <a:gd name="connsiteY20" fmla="*/ 430161 h 462116"/>
                <a:gd name="connsiteX21" fmla="*/ 2050026 w 2374490"/>
                <a:gd name="connsiteY21" fmla="*/ 76200 h 462116"/>
                <a:gd name="connsiteX22" fmla="*/ 2182761 w 2374490"/>
                <a:gd name="connsiteY22" fmla="*/ 459658 h 462116"/>
                <a:gd name="connsiteX23" fmla="*/ 2271252 w 2374490"/>
                <a:gd name="connsiteY23" fmla="*/ 61452 h 462116"/>
                <a:gd name="connsiteX24" fmla="*/ 2374490 w 2374490"/>
                <a:gd name="connsiteY24" fmla="*/ 459658 h 462116"/>
                <a:gd name="connsiteX25" fmla="*/ 2374490 w 2374490"/>
                <a:gd name="connsiteY25" fmla="*/ 459658 h 4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4490" h="462116">
                  <a:moveTo>
                    <a:pt x="0" y="400665"/>
                  </a:moveTo>
                  <a:cubicBezTo>
                    <a:pt x="50390" y="200332"/>
                    <a:pt x="100781" y="0"/>
                    <a:pt x="147484" y="2458"/>
                  </a:cubicBezTo>
                  <a:cubicBezTo>
                    <a:pt x="194187" y="4916"/>
                    <a:pt x="240890" y="415413"/>
                    <a:pt x="280219" y="415413"/>
                  </a:cubicBezTo>
                  <a:cubicBezTo>
                    <a:pt x="319548" y="415413"/>
                    <a:pt x="351503" y="4916"/>
                    <a:pt x="383458" y="2458"/>
                  </a:cubicBezTo>
                  <a:cubicBezTo>
                    <a:pt x="415413" y="0"/>
                    <a:pt x="439993" y="395749"/>
                    <a:pt x="471948" y="400665"/>
                  </a:cubicBezTo>
                  <a:cubicBezTo>
                    <a:pt x="503903" y="405581"/>
                    <a:pt x="543232" y="31955"/>
                    <a:pt x="575187" y="31955"/>
                  </a:cubicBezTo>
                  <a:cubicBezTo>
                    <a:pt x="607142" y="31955"/>
                    <a:pt x="636639" y="405581"/>
                    <a:pt x="663678" y="400665"/>
                  </a:cubicBezTo>
                  <a:cubicBezTo>
                    <a:pt x="690717" y="395749"/>
                    <a:pt x="705464" y="0"/>
                    <a:pt x="737419" y="2458"/>
                  </a:cubicBezTo>
                  <a:cubicBezTo>
                    <a:pt x="769374" y="4916"/>
                    <a:pt x="823452" y="412955"/>
                    <a:pt x="855407" y="415413"/>
                  </a:cubicBezTo>
                  <a:cubicBezTo>
                    <a:pt x="887362" y="417871"/>
                    <a:pt x="902109" y="19665"/>
                    <a:pt x="929148" y="17207"/>
                  </a:cubicBezTo>
                  <a:cubicBezTo>
                    <a:pt x="956187" y="14749"/>
                    <a:pt x="990600" y="398207"/>
                    <a:pt x="1017639" y="400665"/>
                  </a:cubicBezTo>
                  <a:cubicBezTo>
                    <a:pt x="1044678" y="403123"/>
                    <a:pt x="1059426" y="31955"/>
                    <a:pt x="1091381" y="31955"/>
                  </a:cubicBezTo>
                  <a:cubicBezTo>
                    <a:pt x="1123336" y="31955"/>
                    <a:pt x="1174955" y="398207"/>
                    <a:pt x="1209368" y="400665"/>
                  </a:cubicBezTo>
                  <a:cubicBezTo>
                    <a:pt x="1243781" y="403123"/>
                    <a:pt x="1265903" y="46703"/>
                    <a:pt x="1297858" y="46703"/>
                  </a:cubicBezTo>
                  <a:cubicBezTo>
                    <a:pt x="1329813" y="46703"/>
                    <a:pt x="1369142" y="403123"/>
                    <a:pt x="1401097" y="400665"/>
                  </a:cubicBezTo>
                  <a:cubicBezTo>
                    <a:pt x="1433052" y="398207"/>
                    <a:pt x="1460090" y="27039"/>
                    <a:pt x="1489587" y="31955"/>
                  </a:cubicBezTo>
                  <a:cubicBezTo>
                    <a:pt x="1519084" y="36871"/>
                    <a:pt x="1546123" y="422787"/>
                    <a:pt x="1578078" y="430161"/>
                  </a:cubicBezTo>
                  <a:cubicBezTo>
                    <a:pt x="1610033" y="437535"/>
                    <a:pt x="1646903" y="81116"/>
                    <a:pt x="1681316" y="76200"/>
                  </a:cubicBezTo>
                  <a:cubicBezTo>
                    <a:pt x="1715729" y="71284"/>
                    <a:pt x="1755058" y="405581"/>
                    <a:pt x="1784555" y="400665"/>
                  </a:cubicBezTo>
                  <a:cubicBezTo>
                    <a:pt x="1814052" y="395749"/>
                    <a:pt x="1828800" y="41787"/>
                    <a:pt x="1858297" y="46703"/>
                  </a:cubicBezTo>
                  <a:cubicBezTo>
                    <a:pt x="1887794" y="51619"/>
                    <a:pt x="1929581" y="425245"/>
                    <a:pt x="1961536" y="430161"/>
                  </a:cubicBezTo>
                  <a:cubicBezTo>
                    <a:pt x="1993491" y="435077"/>
                    <a:pt x="2013155" y="71284"/>
                    <a:pt x="2050026" y="76200"/>
                  </a:cubicBezTo>
                  <a:cubicBezTo>
                    <a:pt x="2086897" y="81116"/>
                    <a:pt x="2145890" y="462116"/>
                    <a:pt x="2182761" y="459658"/>
                  </a:cubicBezTo>
                  <a:cubicBezTo>
                    <a:pt x="2219632" y="457200"/>
                    <a:pt x="2239297" y="61452"/>
                    <a:pt x="2271252" y="61452"/>
                  </a:cubicBezTo>
                  <a:cubicBezTo>
                    <a:pt x="2303207" y="61452"/>
                    <a:pt x="2374490" y="459658"/>
                    <a:pt x="2374490" y="459658"/>
                  </a:cubicBezTo>
                  <a:lnTo>
                    <a:pt x="2374490" y="459658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334000" y="3733800"/>
              <a:ext cx="2654710" cy="223684"/>
            </a:xfrm>
            <a:custGeom>
              <a:avLst/>
              <a:gdLst>
                <a:gd name="connsiteX0" fmla="*/ 0 w 2654710"/>
                <a:gd name="connsiteY0" fmla="*/ 294968 h 299884"/>
                <a:gd name="connsiteX1" fmla="*/ 368710 w 2654710"/>
                <a:gd name="connsiteY1" fmla="*/ 0 h 299884"/>
                <a:gd name="connsiteX2" fmla="*/ 693174 w 2654710"/>
                <a:gd name="connsiteY2" fmla="*/ 294968 h 299884"/>
                <a:gd name="connsiteX3" fmla="*/ 1047135 w 2654710"/>
                <a:gd name="connsiteY3" fmla="*/ 29497 h 299884"/>
                <a:gd name="connsiteX4" fmla="*/ 1356851 w 2654710"/>
                <a:gd name="connsiteY4" fmla="*/ 294968 h 299884"/>
                <a:gd name="connsiteX5" fmla="*/ 1681316 w 2654710"/>
                <a:gd name="connsiteY5" fmla="*/ 44245 h 299884"/>
                <a:gd name="connsiteX6" fmla="*/ 1976284 w 2654710"/>
                <a:gd name="connsiteY6" fmla="*/ 280220 h 299884"/>
                <a:gd name="connsiteX7" fmla="*/ 2330245 w 2654710"/>
                <a:gd name="connsiteY7" fmla="*/ 29497 h 299884"/>
                <a:gd name="connsiteX8" fmla="*/ 2654710 w 2654710"/>
                <a:gd name="connsiteY8" fmla="*/ 294968 h 29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4710" h="299884">
                  <a:moveTo>
                    <a:pt x="0" y="294968"/>
                  </a:moveTo>
                  <a:cubicBezTo>
                    <a:pt x="126590" y="147484"/>
                    <a:pt x="253181" y="0"/>
                    <a:pt x="368710" y="0"/>
                  </a:cubicBezTo>
                  <a:cubicBezTo>
                    <a:pt x="484239" y="0"/>
                    <a:pt x="580103" y="290052"/>
                    <a:pt x="693174" y="294968"/>
                  </a:cubicBezTo>
                  <a:cubicBezTo>
                    <a:pt x="806245" y="299884"/>
                    <a:pt x="936522" y="29497"/>
                    <a:pt x="1047135" y="29497"/>
                  </a:cubicBezTo>
                  <a:cubicBezTo>
                    <a:pt x="1157748" y="29497"/>
                    <a:pt x="1251154" y="292510"/>
                    <a:pt x="1356851" y="294968"/>
                  </a:cubicBezTo>
                  <a:cubicBezTo>
                    <a:pt x="1462548" y="297426"/>
                    <a:pt x="1578077" y="46703"/>
                    <a:pt x="1681316" y="44245"/>
                  </a:cubicBezTo>
                  <a:cubicBezTo>
                    <a:pt x="1784555" y="41787"/>
                    <a:pt x="1868129" y="282678"/>
                    <a:pt x="1976284" y="280220"/>
                  </a:cubicBezTo>
                  <a:cubicBezTo>
                    <a:pt x="2084439" y="277762"/>
                    <a:pt x="2217174" y="27039"/>
                    <a:pt x="2330245" y="29497"/>
                  </a:cubicBezTo>
                  <a:cubicBezTo>
                    <a:pt x="2443316" y="31955"/>
                    <a:pt x="2549013" y="163461"/>
                    <a:pt x="2654710" y="29496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705600" y="3505200"/>
              <a:ext cx="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 strategies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3641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200" b="1" dirty="0" smtClean="0"/>
              <a:t>Assimilation of time-averaged observations</a:t>
            </a:r>
          </a:p>
          <a:p>
            <a:pPr marL="457200" indent="-457200">
              <a:buNone/>
            </a:pPr>
            <a:r>
              <a:rPr lang="en-US" sz="2200" b="1" dirty="0" smtClean="0"/>
              <a:t>	</a:t>
            </a:r>
            <a:r>
              <a:rPr lang="en-US" sz="2000" dirty="0" smtClean="0"/>
              <a:t>Averaging over the noise: more robust estimation of </a:t>
            </a:r>
            <a:r>
              <a:rPr lang="en-US" sz="2000" b="1" dirty="0" smtClean="0"/>
              <a:t>cross-media </a:t>
            </a:r>
            <a:r>
              <a:rPr lang="en-US" sz="2000" b="1" dirty="0" err="1" smtClean="0"/>
              <a:t>covariances</a:t>
            </a:r>
            <a:r>
              <a:rPr lang="en-US" sz="2000" b="1" dirty="0" smtClean="0"/>
              <a:t>?</a:t>
            </a:r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pPr>
              <a:buNone/>
            </a:pPr>
            <a:endParaRPr lang="en-US" sz="2200" b="1" dirty="0" smtClean="0"/>
          </a:p>
          <a:p>
            <a:pPr marL="457200" indent="-457200">
              <a:buFont typeface="+mj-lt"/>
              <a:buAutoNum type="arabicParenR" startAt="2"/>
            </a:pPr>
            <a:r>
              <a:rPr lang="en-US" sz="2200" b="1" dirty="0" smtClean="0"/>
              <a:t>“No-cycling” </a:t>
            </a:r>
            <a:r>
              <a:rPr lang="en-US" sz="2200" dirty="0" smtClean="0"/>
              <a:t>as </a:t>
            </a:r>
            <a:r>
              <a:rPr lang="en-US" sz="2200" b="1" dirty="0" smtClean="0"/>
              <a:t>cost-effective alternative?</a:t>
            </a:r>
          </a:p>
          <a:p>
            <a:pPr marL="457200" indent="-457200">
              <a:buNone/>
            </a:pPr>
            <a:r>
              <a:rPr lang="en-US" sz="2200" b="1" dirty="0" smtClean="0"/>
              <a:t>	</a:t>
            </a:r>
            <a:r>
              <a:rPr lang="en-US" sz="2000" b="1" dirty="0" smtClean="0"/>
              <a:t>Background ensemble </a:t>
            </a:r>
            <a:r>
              <a:rPr lang="en-US" sz="2000" dirty="0" smtClean="0"/>
              <a:t>from </a:t>
            </a:r>
            <a:r>
              <a:rPr lang="en-US" sz="2000" b="1" dirty="0" smtClean="0"/>
              <a:t>random draws </a:t>
            </a:r>
            <a:r>
              <a:rPr lang="en-US" sz="2000" dirty="0" smtClean="0"/>
              <a:t>of model states from </a:t>
            </a:r>
          </a:p>
          <a:p>
            <a:pPr marL="457200" indent="-457200">
              <a:buNone/>
            </a:pPr>
            <a:r>
              <a:rPr lang="en-US" sz="2000" dirty="0" smtClean="0"/>
              <a:t>	long </a:t>
            </a:r>
            <a:r>
              <a:rPr lang="en-US" sz="2000" b="1" dirty="0" smtClean="0"/>
              <a:t>deterministic coupled model simulation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3200400" cy="4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5953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3276600" cy="47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5953" y="3219830"/>
            <a:ext cx="34664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5953" y="3677031"/>
            <a:ext cx="214979" cy="20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129225" y="2743200"/>
            <a:ext cx="3137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Cross-media </a:t>
            </a:r>
            <a:r>
              <a:rPr lang="en-US" sz="2200" dirty="0" err="1" smtClean="0"/>
              <a:t>covariances</a:t>
            </a:r>
            <a:r>
              <a:rPr lang="en-US" sz="2200" dirty="0" smtClean="0"/>
              <a:t>: 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00200" y="3200400"/>
            <a:ext cx="26173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: obs. of fast -&gt; </a:t>
            </a:r>
            <a:r>
              <a:rPr lang="en-US" sz="2200" b="1" dirty="0" smtClean="0"/>
              <a:t>noisy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00" y="3531513"/>
            <a:ext cx="34250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: state vector, including </a:t>
            </a:r>
            <a:r>
              <a:rPr lang="en-US" sz="2200" b="1" dirty="0" smtClean="0"/>
              <a:t>slow</a:t>
            </a:r>
          </a:p>
          <a:p>
            <a:r>
              <a:rPr lang="en-US" sz="2200" dirty="0" smtClean="0"/>
              <a:t>  variables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4038600"/>
            <a:ext cx="32131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Fast noise contaminates K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153400" y="3810000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>
            <a:off x="4800600" y="2895600"/>
            <a:ext cx="381000" cy="1447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 strategies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562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 smtClean="0"/>
              <a:t>Time-averaged assimilation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pPr lvl="1">
              <a:buFont typeface="Wingdings" pitchFamily="2" charset="2"/>
              <a:buChar char="§"/>
            </a:pPr>
            <a:endParaRPr lang="en-US" sz="18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5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370388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94250"/>
            <a:ext cx="329088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902200" y="4872335"/>
            <a:ext cx="34607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just </a:t>
            </a:r>
            <a:r>
              <a:rPr lang="en-US" sz="2200" b="1" dirty="0">
                <a:solidFill>
                  <a:srgbClr val="FF0000"/>
                </a:solidFill>
              </a:rPr>
              <a:t>update time-mean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0848" y="3346450"/>
            <a:ext cx="3273552" cy="58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6568" y="4032250"/>
            <a:ext cx="3456432" cy="5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28600" y="3434318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Time-mean: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4120118"/>
            <a:ext cx="1260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Deviations: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5574268"/>
            <a:ext cx="606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Dirren</a:t>
            </a:r>
            <a:r>
              <a:rPr lang="en-US" dirty="0" smtClean="0"/>
              <a:t> &amp; Hakim, GRL 2005; Huntley &amp; Hakim, </a:t>
            </a:r>
            <a:r>
              <a:rPr lang="en-US" dirty="0" err="1" smtClean="0"/>
              <a:t>Clim</a:t>
            </a:r>
            <a:r>
              <a:rPr lang="en-US" dirty="0" smtClean="0"/>
              <a:t>. </a:t>
            </a:r>
            <a:r>
              <a:rPr lang="en-US" dirty="0" err="1" smtClean="0"/>
              <a:t>Dyn</a:t>
            </a:r>
            <a:r>
              <a:rPr lang="en-US" dirty="0" smtClean="0"/>
              <a:t>., 2010)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721429"/>
            <a:ext cx="381000" cy="32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Brace 21"/>
          <p:cNvSpPr/>
          <p:nvPr/>
        </p:nvSpPr>
        <p:spPr>
          <a:xfrm rot="5400000">
            <a:off x="4460875" y="2854325"/>
            <a:ext cx="298450" cy="533400"/>
          </a:xfrm>
          <a:prstGeom prst="rightBrace">
            <a:avLst/>
          </a:prstGeom>
          <a:ln w="28575"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71600" y="4876800"/>
            <a:ext cx="15240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3270250"/>
            <a:ext cx="3313748" cy="54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3936047"/>
            <a:ext cx="3580448" cy="55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1281725" y="2286000"/>
            <a:ext cx="67192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 averaging &amp; </a:t>
            </a:r>
            <a:r>
              <a:rPr lang="en-US" dirty="0" err="1" smtClean="0"/>
              <a:t>Kalman</a:t>
            </a:r>
            <a:r>
              <a:rPr lang="en-US" dirty="0" smtClean="0"/>
              <a:t>-filter-update operators linear and commute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3641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smtClean="0"/>
              <a:t>Explored using </a:t>
            </a:r>
            <a:r>
              <a:rPr lang="en-US" sz="2200" b="1" dirty="0" smtClean="0"/>
              <a:t>low-order analogue of coupled North Atlantic climate system 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Analyses of </a:t>
            </a:r>
            <a:r>
              <a:rPr lang="en-US" sz="2200" b="1" dirty="0" smtClean="0"/>
              <a:t>Atlantic </a:t>
            </a:r>
            <a:r>
              <a:rPr lang="en-US" sz="2200" b="1" dirty="0" err="1" smtClean="0"/>
              <a:t>meridional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overtuning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ciculation</a:t>
            </a:r>
            <a:r>
              <a:rPr lang="en-US" sz="2200" b="1" dirty="0" smtClean="0"/>
              <a:t> </a:t>
            </a:r>
            <a:r>
              <a:rPr lang="en-US" sz="2200" dirty="0" smtClean="0"/>
              <a:t>(</a:t>
            </a:r>
            <a:r>
              <a:rPr lang="en-US" sz="2200" b="1" dirty="0" smtClean="0"/>
              <a:t>AMOC</a:t>
            </a:r>
            <a:r>
              <a:rPr lang="en-US" sz="2200" dirty="0" smtClean="0"/>
              <a:t>) as canonical problem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Key component in </a:t>
            </a:r>
            <a:r>
              <a:rPr lang="en-US" sz="2000" b="1" dirty="0" smtClean="0"/>
              <a:t>decadal/centennial</a:t>
            </a:r>
            <a:r>
              <a:rPr lang="en-US" sz="2000" dirty="0" smtClean="0"/>
              <a:t> climate variability &amp; predictability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b="1" dirty="0" smtClean="0"/>
              <a:t>Not well observed </a:t>
            </a:r>
            <a:r>
              <a:rPr lang="en-US" sz="2000" dirty="0" smtClean="0"/>
              <a:t>(i.e. important challenge for coupled DA)</a:t>
            </a:r>
          </a:p>
          <a:p>
            <a:pPr lvl="1">
              <a:buFont typeface="Courier New" pitchFamily="49" charset="0"/>
              <a:buChar char="o"/>
            </a:pPr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 smtClean="0"/>
              <a:t> Low-order coupled atmosphere-ocean model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b="1" dirty="0" smtClean="0"/>
              <a:t>Cheap</a:t>
            </a:r>
            <a:r>
              <a:rPr lang="en-US" sz="2000" dirty="0" smtClean="0"/>
              <a:t> to run: allows </a:t>
            </a:r>
            <a:r>
              <a:rPr lang="en-US" sz="2000" b="1" dirty="0" smtClean="0"/>
              <a:t>multiple realizations </a:t>
            </a:r>
            <a:r>
              <a:rPr lang="en-US" sz="2000" dirty="0" smtClean="0"/>
              <a:t>over the attractor</a:t>
            </a:r>
          </a:p>
          <a:p>
            <a:pPr lvl="1">
              <a:buFont typeface="Courier New" pitchFamily="49" charset="0"/>
              <a:buChar char="o"/>
            </a:pPr>
            <a:endParaRPr lang="en-US" sz="2200" dirty="0" smtClean="0"/>
          </a:p>
          <a:p>
            <a:pPr marL="914400" lvl="1" indent="-457200">
              <a:buFont typeface="+mj-lt"/>
              <a:buAutoNum type="arabicPeriod" startAt="2"/>
            </a:pPr>
            <a:r>
              <a:rPr lang="en-US" sz="2200" b="1" dirty="0" smtClean="0"/>
              <a:t> </a:t>
            </a:r>
            <a:r>
              <a:rPr lang="en-US" sz="2200" dirty="0" smtClean="0"/>
              <a:t>Promising concepts tested using data from a comprehensive </a:t>
            </a:r>
            <a:r>
              <a:rPr lang="en-US" sz="2200" b="1" dirty="0" smtClean="0"/>
              <a:t>Earth System Model </a:t>
            </a:r>
            <a:r>
              <a:rPr lang="en-US" sz="2200" dirty="0" smtClean="0"/>
              <a:t>(i.e. CCSM4)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To assess robustness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6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Low-order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55626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/>
          </a:p>
          <a:p>
            <a:r>
              <a:rPr lang="en-US" sz="2200" dirty="0" smtClean="0"/>
              <a:t>From </a:t>
            </a:r>
            <a:r>
              <a:rPr lang="en-US" sz="2200" dirty="0" err="1" smtClean="0"/>
              <a:t>Roebber</a:t>
            </a:r>
            <a:r>
              <a:rPr lang="en-US" sz="2200" dirty="0" smtClean="0"/>
              <a:t> (1995)</a:t>
            </a:r>
          </a:p>
          <a:p>
            <a:r>
              <a:rPr lang="en-US" sz="2200" dirty="0" smtClean="0"/>
              <a:t>Features: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Lorenz (1984, 1990) wave—mean-flow model: </a:t>
            </a:r>
            <a:r>
              <a:rPr lang="en-US" sz="1800" b="1" dirty="0" smtClean="0"/>
              <a:t>fast chaotic atmosphere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err="1" smtClean="0"/>
              <a:t>Stommel</a:t>
            </a:r>
            <a:r>
              <a:rPr lang="en-US" sz="1800" dirty="0" smtClean="0"/>
              <a:t> (1961) 3-box model of overturning ocean: </a:t>
            </a:r>
            <a:r>
              <a:rPr lang="en-US" sz="1800" b="1" dirty="0" smtClean="0"/>
              <a:t>low-frequency AMOC variability </a:t>
            </a:r>
            <a:r>
              <a:rPr lang="en-US" sz="1800" dirty="0" smtClean="0"/>
              <a:t>(i.e. no wind-driven gyre)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/>
              <a:t>Coupling</a:t>
            </a:r>
            <a:r>
              <a:rPr lang="en-US" sz="1800" dirty="0" smtClean="0"/>
              <a:t>: </a:t>
            </a:r>
          </a:p>
          <a:p>
            <a:pPr lvl="2">
              <a:buFont typeface="Wingdings" pitchFamily="2" charset="2"/>
              <a:buChar char="q"/>
            </a:pPr>
            <a:r>
              <a:rPr lang="en-US" sz="1800" dirty="0" smtClean="0"/>
              <a:t> upper ocean temperature affects mean flow &amp; eddies (</a:t>
            </a:r>
            <a:r>
              <a:rPr lang="en-US" sz="1800" b="1" dirty="0" smtClean="0"/>
              <a:t>ocean -&gt; atmosphere</a:t>
            </a:r>
            <a:r>
              <a:rPr lang="en-US" sz="1800" dirty="0" smtClean="0"/>
              <a:t>)</a:t>
            </a:r>
          </a:p>
          <a:p>
            <a:pPr lvl="2">
              <a:buFont typeface="Wingdings" pitchFamily="2" charset="2"/>
              <a:buChar char="q"/>
            </a:pPr>
            <a:r>
              <a:rPr lang="en-US" sz="1800" dirty="0"/>
              <a:t> </a:t>
            </a:r>
            <a:r>
              <a:rPr lang="en-US" sz="1800" dirty="0" smtClean="0"/>
              <a:t>hydrological cycle affects upper ocean salinity (</a:t>
            </a:r>
            <a:r>
              <a:rPr lang="en-US" sz="1800" b="1" dirty="0" smtClean="0"/>
              <a:t>atmosphere -&gt; ocean</a:t>
            </a:r>
            <a:r>
              <a:rPr lang="en-US" sz="18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endParaRPr lang="en-US" sz="18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7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Fig01_Roebber_Model_Schem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85800"/>
            <a:ext cx="44450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Fig01_Roebber_Model_Schemati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2313" y="727075"/>
            <a:ext cx="464820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391400" y="41910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858000" y="2057400"/>
            <a:ext cx="1066800" cy="2133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867400"/>
            <a:ext cx="2720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State vector: 10 variables!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Model variability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5626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 lvl="1">
              <a:buFont typeface="Wingdings" pitchFamily="2" charset="2"/>
              <a:buChar char="§"/>
            </a:pPr>
            <a:endParaRPr lang="en-US" sz="18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8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 descr="Fig2_n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8874" y="2658173"/>
            <a:ext cx="5127926" cy="320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4038600" y="3962400"/>
            <a:ext cx="0" cy="38100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5800" y="3886200"/>
            <a:ext cx="3810000" cy="53340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14400"/>
            <a:ext cx="510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410200" y="2526268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Ocean: AMOC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57600" y="685800"/>
            <a:ext cx="305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Atmosphere: Zonal circulation</a:t>
            </a:r>
            <a:endParaRPr lang="en-US" b="1" dirty="0"/>
          </a:p>
        </p:txBody>
      </p:sp>
      <p:sp>
        <p:nvSpPr>
          <p:cNvPr id="19" name="Left Brace 18"/>
          <p:cNvSpPr/>
          <p:nvPr/>
        </p:nvSpPr>
        <p:spPr>
          <a:xfrm rot="16200000">
            <a:off x="5119878" y="374904"/>
            <a:ext cx="342900" cy="4352544"/>
          </a:xfrm>
          <a:prstGeom prst="leftBrac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282184" y="2895600"/>
            <a:ext cx="0" cy="914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" y="33528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Ocean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Mainly </a:t>
            </a:r>
            <a:r>
              <a:rPr lang="en-US" b="1" dirty="0" smtClean="0"/>
              <a:t>centennial/millennial</a:t>
            </a:r>
            <a:r>
              <a:rPr lang="en-US" dirty="0" smtClean="0"/>
              <a:t> variability; </a:t>
            </a:r>
            <a:r>
              <a:rPr lang="en-US" b="1" dirty="0" smtClean="0"/>
              <a:t>weaker decadal variability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100947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Atmosphere</a:t>
            </a:r>
            <a:r>
              <a:rPr lang="en-US" dirty="0" smtClean="0"/>
              <a:t>: </a:t>
            </a:r>
            <a:r>
              <a:rPr lang="en-US" b="1" dirty="0" smtClean="0"/>
              <a:t>chaotic</a:t>
            </a:r>
            <a:r>
              <a:rPr lang="en-US" dirty="0" smtClean="0"/>
              <a:t>;</a:t>
            </a:r>
          </a:p>
          <a:p>
            <a:r>
              <a:rPr lang="en-US" dirty="0" smtClean="0"/>
              <a:t>Characteristic time scale (eddy damping) </a:t>
            </a:r>
            <a:r>
              <a:rPr lang="en-US" b="1" dirty="0" smtClean="0"/>
              <a:t>~ 5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Atmosphere—ocean </a:t>
            </a:r>
            <a:r>
              <a:rPr lang="en-US" sz="3200" dirty="0" err="1" smtClean="0"/>
              <a:t>covariability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562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 smtClean="0"/>
              <a:t>Role of atmospheric observations in coupled DA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Increase in </a:t>
            </a:r>
            <a:r>
              <a:rPr lang="en-US" sz="2200" dirty="0" err="1" smtClean="0"/>
              <a:t>covariability</a:t>
            </a:r>
            <a:r>
              <a:rPr lang="en-US" sz="2200" dirty="0" smtClean="0"/>
              <a:t> </a:t>
            </a:r>
            <a:r>
              <a:rPr lang="en-US" sz="2200" dirty="0" err="1" smtClean="0"/>
              <a:t>w.r.t</a:t>
            </a:r>
            <a:r>
              <a:rPr lang="en-US" sz="2200" dirty="0" smtClean="0"/>
              <a:t>. AMOC for </a:t>
            </a:r>
            <a:r>
              <a:rPr lang="en-US" sz="2200" b="1" dirty="0" smtClean="0"/>
              <a:t>annual &amp; longer </a:t>
            </a:r>
            <a:r>
              <a:rPr lang="en-US" sz="2200" dirty="0" smtClean="0"/>
              <a:t>scales</a:t>
            </a:r>
          </a:p>
          <a:p>
            <a:r>
              <a:rPr lang="en-US" sz="2200" b="1" dirty="0" smtClean="0"/>
              <a:t>Eddy “energy” </a:t>
            </a:r>
            <a:r>
              <a:rPr lang="en-US" sz="2200" dirty="0" smtClean="0"/>
              <a:t>(=X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+Y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) has more information that state variables (atmosphere -&gt; ocean coupling through hydrologic cycle)</a:t>
            </a:r>
          </a:p>
          <a:p>
            <a:pPr lvl="1">
              <a:buFont typeface="Wingdings" pitchFamily="2" charset="2"/>
              <a:buChar char="§"/>
            </a:pPr>
            <a:endParaRPr lang="en-US" sz="18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F79D7F39-E2FF-43F1-8FE0-0DDE68854213}" type="slidenum">
              <a:rPr lang="en-US" sz="1400" smtClean="0">
                <a:solidFill>
                  <a:schemeClr val="bg1"/>
                </a:solidFill>
              </a:rPr>
              <a:pPr/>
              <a:t>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5791200" cy="365125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EnKF</a:t>
            </a:r>
            <a:r>
              <a:rPr lang="en-US" sz="1400" b="1" dirty="0" smtClean="0">
                <a:solidFill>
                  <a:schemeClr val="bg1"/>
                </a:solidFill>
              </a:rPr>
              <a:t> workshop, Buffalo, NY, May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DApaper1_Fig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385209"/>
            <a:ext cx="6386527" cy="32513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4600" y="1295400"/>
            <a:ext cx="4222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Correlations with AMOC </a:t>
            </a:r>
            <a:r>
              <a:rPr lang="en-US" b="1" dirty="0" err="1" smtClean="0"/>
              <a:t>vs</a:t>
            </a:r>
            <a:r>
              <a:rPr lang="en-US" b="1" dirty="0" smtClean="0"/>
              <a:t> averaging time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697480" y="320040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5230368" y="213360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38400" y="3505200"/>
            <a:ext cx="52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1828800"/>
            <a:ext cx="6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0" y="1828800"/>
            <a:ext cx="284052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</a:t>
            </a:r>
          </a:p>
          <a:p>
            <a:r>
              <a:rPr lang="en-US" sz="1400" b="1" dirty="0" smtClean="0"/>
              <a:t>Y</a:t>
            </a:r>
          </a:p>
          <a:p>
            <a:r>
              <a:rPr lang="en-US" sz="1400" b="1" dirty="0" smtClean="0"/>
              <a:t>Z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5271</TotalTime>
  <Words>1155</Words>
  <Application>Microsoft Office PowerPoint</Application>
  <PresentationFormat>On-screen Show (4:3)</PresentationFormat>
  <Paragraphs>282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Custom Design</vt:lpstr>
      <vt:lpstr>Equation</vt:lpstr>
      <vt:lpstr>Exploring Coupled Atmosphere-Ocean Data Assimilation Strategies with an EnKF and a Low-Order Analogue of the Climate System</vt:lpstr>
      <vt:lpstr>Motivation</vt:lpstr>
      <vt:lpstr>Challenges</vt:lpstr>
      <vt:lpstr>DA strategies</vt:lpstr>
      <vt:lpstr>DA strategies</vt:lpstr>
      <vt:lpstr>Approach</vt:lpstr>
      <vt:lpstr>Low-order model</vt:lpstr>
      <vt:lpstr>Model variability</vt:lpstr>
      <vt:lpstr>Atmosphere—ocean covariability</vt:lpstr>
      <vt:lpstr>DA experiments</vt:lpstr>
      <vt:lpstr>DA experiments</vt:lpstr>
      <vt:lpstr>DA experiments</vt:lpstr>
      <vt:lpstr>Cycling vs “No-cycling”</vt:lpstr>
      <vt:lpstr>“No-cycling” DA w/ comprehensive with AOGCM</vt:lpstr>
      <vt:lpstr>Covariability in CCSM4</vt:lpstr>
      <vt:lpstr>DA results</vt:lpstr>
      <vt:lpstr>Summary &amp; conclusions</vt:lpstr>
      <vt:lpstr>Extra slides</vt:lpstr>
      <vt:lpstr>Low-order model equations</vt:lpstr>
      <vt:lpstr>Low-order model equations</vt:lpstr>
      <vt:lpstr>CCSM4 eddy statistics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coupled atmosphere-ocean data assimilation strategies with an EnKF and         a low-order analogue of the climate system</dc:title>
  <dc:creator>Windows User</dc:creator>
  <cp:lastModifiedBy>Windows User</cp:lastModifiedBy>
  <cp:revision>422</cp:revision>
  <dcterms:created xsi:type="dcterms:W3CDTF">2014-05-11T18:43:58Z</dcterms:created>
  <dcterms:modified xsi:type="dcterms:W3CDTF">2014-05-21T11:16:23Z</dcterms:modified>
</cp:coreProperties>
</file>