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5.xml" ContentType="application/vnd.openxmlformats-officedocument.presentationml.notesSlide+xml"/>
  <Override PartName="/ppt/embeddings/oleObject14.bin" ContentType="application/vnd.openxmlformats-officedocument.oleObject"/>
  <Override PartName="/ppt/notesSlides/notesSlide6.xml" ContentType="application/vnd.openxmlformats-officedocument.presentationml.notesSlide+xml"/>
  <Override PartName="/ppt/embeddings/oleObject15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6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7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media1.gif" ContentType="video/unknown"/>
  <Override PartName="/ppt/media/media2.gif" ContentType="video/unknown"/>
  <Override PartName="/ppt/media/media3.gif" ContentType="video/unknown"/>
  <Override PartName="/ppt/media/media4.gif" ContentType="video/unknown"/>
  <Override PartName="/ppt/media/media5.gif" ContentType="video/unknown"/>
  <Override PartName="/ppt/media/media6.gif" ContentType="video/unknown"/>
  <Override PartName="/ppt/media/media7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65"/>
  </p:notesMasterIdLst>
  <p:sldIdLst>
    <p:sldId id="321" r:id="rId2"/>
    <p:sldId id="434" r:id="rId3"/>
    <p:sldId id="435" r:id="rId4"/>
    <p:sldId id="433" r:id="rId5"/>
    <p:sldId id="257" r:id="rId6"/>
    <p:sldId id="299" r:id="rId7"/>
    <p:sldId id="300" r:id="rId8"/>
    <p:sldId id="274" r:id="rId9"/>
    <p:sldId id="305" r:id="rId10"/>
    <p:sldId id="292" r:id="rId11"/>
    <p:sldId id="432" r:id="rId12"/>
    <p:sldId id="320" r:id="rId13"/>
    <p:sldId id="262" r:id="rId14"/>
    <p:sldId id="322" r:id="rId15"/>
    <p:sldId id="409" r:id="rId16"/>
    <p:sldId id="277" r:id="rId17"/>
    <p:sldId id="343" r:id="rId18"/>
    <p:sldId id="308" r:id="rId19"/>
    <p:sldId id="399" r:id="rId20"/>
    <p:sldId id="400" r:id="rId21"/>
    <p:sldId id="401" r:id="rId22"/>
    <p:sldId id="402" r:id="rId23"/>
    <p:sldId id="309" r:id="rId24"/>
    <p:sldId id="283" r:id="rId25"/>
    <p:sldId id="279" r:id="rId26"/>
    <p:sldId id="282" r:id="rId27"/>
    <p:sldId id="341" r:id="rId28"/>
    <p:sldId id="342" r:id="rId29"/>
    <p:sldId id="377" r:id="rId30"/>
    <p:sldId id="416" r:id="rId31"/>
    <p:sldId id="378" r:id="rId32"/>
    <p:sldId id="315" r:id="rId33"/>
    <p:sldId id="379" r:id="rId34"/>
    <p:sldId id="333" r:id="rId35"/>
    <p:sldId id="422" r:id="rId36"/>
    <p:sldId id="354" r:id="rId37"/>
    <p:sldId id="431" r:id="rId38"/>
    <p:sldId id="334" r:id="rId39"/>
    <p:sldId id="336" r:id="rId40"/>
    <p:sldId id="337" r:id="rId41"/>
    <p:sldId id="338" r:id="rId42"/>
    <p:sldId id="382" r:id="rId43"/>
    <p:sldId id="369" r:id="rId44"/>
    <p:sldId id="368" r:id="rId45"/>
    <p:sldId id="371" r:id="rId46"/>
    <p:sldId id="425" r:id="rId47"/>
    <p:sldId id="423" r:id="rId48"/>
    <p:sldId id="424" r:id="rId49"/>
    <p:sldId id="426" r:id="rId50"/>
    <p:sldId id="417" r:id="rId51"/>
    <p:sldId id="420" r:id="rId52"/>
    <p:sldId id="418" r:id="rId53"/>
    <p:sldId id="421" r:id="rId54"/>
    <p:sldId id="427" r:id="rId55"/>
    <p:sldId id="428" r:id="rId56"/>
    <p:sldId id="413" r:id="rId57"/>
    <p:sldId id="414" r:id="rId58"/>
    <p:sldId id="415" r:id="rId59"/>
    <p:sldId id="430" r:id="rId60"/>
    <p:sldId id="429" r:id="rId61"/>
    <p:sldId id="412" r:id="rId62"/>
    <p:sldId id="295" r:id="rId63"/>
    <p:sldId id="35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B2"/>
    <a:srgbClr val="6BF637"/>
    <a:srgbClr val="5EDA28"/>
    <a:srgbClr val="5EE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9" d="100"/>
          <a:sy n="59" d="100"/>
        </p:scale>
        <p:origin x="-161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0496-E0D8-E84D-B77C-E4AF145D24AC}" type="datetimeFigureOut">
              <a:rPr lang="en-US" smtClean="0"/>
              <a:t>5/21/14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86B64-6109-164A-8852-E2F640929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0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figure_L96_3DVar_l4k1.eps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figure_L96_FreeRun.eps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figure_L96_F20_l4k5_l4k20_energy_2000.eps</a:t>
            </a:r>
          </a:p>
          <a:p>
            <a:endParaRPr lang="hu-HU" dirty="0" smtClean="0"/>
          </a:p>
          <a:p>
            <a:r>
              <a:rPr lang="hu-HU" dirty="0" smtClean="0"/>
              <a:t>Energy metric</a:t>
            </a:r>
            <a:r>
              <a:rPr lang="hu-HU" baseline="0" dirty="0" smtClean="0"/>
              <a:t> u</a:t>
            </a:r>
            <a:r>
              <a:rPr lang="hu-HU" dirty="0" smtClean="0"/>
              <a:t>sed by Lorenz (2005), (2006)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7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7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7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7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figure_mean_aerr_HybridMean-LETKFap2.eps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figure_mean_aerr_Hybrid-LETKFv1ap5.eps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figure_mean_aerr_Hybrid-LETKF.eps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figure_mean_aerr_LETKF.eps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7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figure_L96_ETKF_aerr_l10k35_rho1p1.eps</a:t>
            </a:r>
          </a:p>
          <a:p>
            <a:r>
              <a:rPr lang="en-US" smtClean="0"/>
              <a:t>figure_L96_ETKF_aerr_l10k2_a0p5_rho1p1_HML.eps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Integrate with the new Climate Forecast System (CFSv3) being developed at NOAA to benefit the next-generation climate reanalysis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do not claim this is optimal (or that it is even possible to find an optimal K with no knowledge of the accuracy of </a:t>
            </a:r>
            <a:r>
              <a:rPr lang="en-US" baseline="0" dirty="0" err="1" smtClean="0"/>
              <a:t>Pb</a:t>
            </a:r>
            <a:r>
              <a:rPr lang="en-US" baseline="0" dirty="0" smtClean="0"/>
              <a:t> or B).</a:t>
            </a:r>
          </a:p>
          <a:p>
            <a:r>
              <a:rPr lang="en-US" baseline="0" dirty="0" smtClean="0"/>
              <a:t>This provides a minimum rank to K, which is important since </a:t>
            </a:r>
            <a:r>
              <a:rPr lang="en-US" baseline="0" dirty="0" err="1" smtClean="0"/>
              <a:t>Kp</a:t>
            </a:r>
            <a:r>
              <a:rPr lang="en-US" baseline="0" dirty="0" smtClean="0"/>
              <a:t> will reduce in rank with k and 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do not claim this is optimal (or that it is even possible to find an optimal K with no knowledge of the accuracy of </a:t>
            </a:r>
            <a:r>
              <a:rPr lang="en-US" baseline="0" dirty="0" err="1" smtClean="0"/>
              <a:t>Pb</a:t>
            </a:r>
            <a:r>
              <a:rPr lang="en-US" baseline="0" dirty="0" smtClean="0"/>
              <a:t> or B).</a:t>
            </a:r>
          </a:p>
          <a:p>
            <a:r>
              <a:rPr lang="en-US" baseline="0" dirty="0" smtClean="0"/>
              <a:t>This provides a minimum rank to K, which is important since </a:t>
            </a:r>
            <a:r>
              <a:rPr lang="en-US" baseline="0" dirty="0" err="1" smtClean="0"/>
              <a:t>Kp</a:t>
            </a:r>
            <a:r>
              <a:rPr lang="en-US" baseline="0" dirty="0" smtClean="0"/>
              <a:t> will reduce in rank with k and 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‘chaotic behavior’, I mean the internal doubling time, documented by </a:t>
            </a:r>
            <a:r>
              <a:rPr lang="en-US" baseline="0" dirty="0" err="1" smtClean="0"/>
              <a:t>Orrell</a:t>
            </a:r>
            <a:r>
              <a:rPr lang="en-US" baseline="0" dirty="0" smtClean="0"/>
              <a:t> (2003).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figure_L96_LETKF_aerr_l4k5.eps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Bishop and Satterfield (2013) showed that as the variance of the underlying ‘true’ distribution increases, the effective random sample ensemble size decreases.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86B64-6109-164A-8852-E2F640929A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Wednesday, May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Wednesday, May 21,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Wednesday, May 21,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1" Type="http://schemas.microsoft.com/office/2007/relationships/media" Target="../media/media5.gif"/><Relationship Id="rId2" Type="http://schemas.openxmlformats.org/officeDocument/2006/relationships/video" Target="../media/media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1" Type="http://schemas.microsoft.com/office/2007/relationships/media" Target="../media/media6.gif"/><Relationship Id="rId2" Type="http://schemas.openxmlformats.org/officeDocument/2006/relationships/video" Target="../media/media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1" Type="http://schemas.microsoft.com/office/2007/relationships/media" Target="../media/media7.gif"/><Relationship Id="rId2" Type="http://schemas.openxmlformats.org/officeDocument/2006/relationships/video" Target="../media/media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teve.Penny@noaa.gov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9475" y="247038"/>
            <a:ext cx="9144000" cy="2393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A Hybrid Ocean Assimilation System at NCEP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455487" y="3166555"/>
            <a:ext cx="6688513" cy="324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2600" dirty="0" smtClean="0"/>
              <a:t>Prof. Stephen G. Penny</a:t>
            </a:r>
            <a:br>
              <a:rPr lang="en-US" sz="2600" dirty="0" smtClean="0"/>
            </a:br>
            <a:r>
              <a:rPr lang="en-US" sz="2600" dirty="0" smtClean="0"/>
              <a:t>Dept</a:t>
            </a:r>
            <a:r>
              <a:rPr lang="en-US" sz="2600" dirty="0"/>
              <a:t>.</a:t>
            </a:r>
            <a:r>
              <a:rPr lang="en-US" sz="2600" dirty="0" smtClean="0"/>
              <a:t> of Atmospheric and Oceanic Science</a:t>
            </a:r>
          </a:p>
          <a:p>
            <a:pPr marL="18288" indent="0">
              <a:buNone/>
            </a:pPr>
            <a:r>
              <a:rPr lang="en-US" sz="2600" dirty="0" smtClean="0"/>
              <a:t>University of Maryland, College Park</a:t>
            </a:r>
            <a:br>
              <a:rPr lang="en-US" sz="2600" dirty="0" smtClean="0"/>
            </a:br>
            <a:endParaRPr lang="en-US" sz="2600" dirty="0" smtClean="0"/>
          </a:p>
          <a:p>
            <a:pPr marL="18288" indent="0">
              <a:buNone/>
            </a:pPr>
            <a:r>
              <a:rPr lang="en-US" sz="2600" dirty="0" smtClean="0"/>
              <a:t>Visiting Scientist, National Centers for Environmental Prediction (NCEP/NOAA)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46" y="6406327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05/21/2014</a:t>
            </a:r>
            <a:endParaRPr lang="en-US" sz="1600" dirty="0"/>
          </a:p>
        </p:txBody>
      </p:sp>
      <p:pic>
        <p:nvPicPr>
          <p:cNvPr id="10" name="Picture 9" descr="header-um-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9" y="2151074"/>
            <a:ext cx="4040257" cy="685800"/>
          </a:xfrm>
          <a:prstGeom prst="rect">
            <a:avLst/>
          </a:prstGeom>
        </p:spPr>
      </p:pic>
      <p:pic>
        <p:nvPicPr>
          <p:cNvPr id="11" name="Picture 10" descr="keck-lo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6"/>
          <a:stretch/>
        </p:blipFill>
        <p:spPr>
          <a:xfrm>
            <a:off x="4280116" y="2151075"/>
            <a:ext cx="4666842" cy="685800"/>
          </a:xfrm>
          <a:prstGeom prst="rect">
            <a:avLst/>
          </a:prstGeom>
        </p:spPr>
      </p:pic>
      <p:pic>
        <p:nvPicPr>
          <p:cNvPr id="12" name="Picture 11" descr="noaa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5" y="3048258"/>
            <a:ext cx="1692821" cy="1692821"/>
          </a:xfrm>
          <a:prstGeom prst="rect">
            <a:avLst/>
          </a:prstGeom>
        </p:spPr>
      </p:pic>
      <p:pic>
        <p:nvPicPr>
          <p:cNvPr id="13" name="Picture 12" descr="ncep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8" y="4965501"/>
            <a:ext cx="2202469" cy="12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7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77170"/>
            <a:ext cx="9144000" cy="914400"/>
          </a:xfrm>
        </p:spPr>
        <p:txBody>
          <a:bodyPr/>
          <a:lstStyle/>
          <a:p>
            <a:r>
              <a:rPr lang="en-US" dirty="0" smtClean="0"/>
              <a:t>Hybrid/Mean-LETKF Algorithm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480113"/>
              </p:ext>
            </p:extLst>
          </p:nvPr>
        </p:nvGraphicFramePr>
        <p:xfrm>
          <a:off x="107950" y="26988"/>
          <a:ext cx="8693150" cy="586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3" name="Equation" r:id="rId4" imgW="3594100" imgH="2425700" progId="Equation.DSMT4">
                  <p:embed/>
                </p:oleObj>
              </mc:Choice>
              <mc:Fallback>
                <p:oleObj name="Equation" r:id="rId4" imgW="3594100" imgH="2425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" y="26988"/>
                        <a:ext cx="8693150" cy="586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568462" cy="394676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8462" y="19539"/>
            <a:ext cx="249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Standard-LETKF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985845"/>
            <a:ext cx="8948738" cy="6994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96560" y="3504642"/>
            <a:ext cx="115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3D-Var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0667" y="368679"/>
            <a:ext cx="44333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Analysis is performed locally at each grid point, using any specified radius of localization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8462" y="2007777"/>
            <a:ext cx="338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3D-Var minimization to search larger dimension subspace around the LETKF analysis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1144" y="4738510"/>
            <a:ext cx="49875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Since B is an overestimate of the analysis error, backtrack toward the LETKF analysis solution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82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77170"/>
            <a:ext cx="9144000" cy="914400"/>
          </a:xfrm>
        </p:spPr>
        <p:txBody>
          <a:bodyPr/>
          <a:lstStyle/>
          <a:p>
            <a:r>
              <a:rPr lang="en-US" dirty="0" smtClean="0"/>
              <a:t>Hybrid/Mean-LETKF Algorithm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587875"/>
              </p:ext>
            </p:extLst>
          </p:nvPr>
        </p:nvGraphicFramePr>
        <p:xfrm>
          <a:off x="107950" y="26988"/>
          <a:ext cx="8693150" cy="586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4" name="Equation" r:id="rId4" imgW="3594100" imgH="2425700" progId="Equation.DSMT4">
                  <p:embed/>
                </p:oleObj>
              </mc:Choice>
              <mc:Fallback>
                <p:oleObj name="Equation" r:id="rId4" imgW="3594100" imgH="2425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" y="26988"/>
                        <a:ext cx="8693150" cy="586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568462" cy="3946769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8462" y="19539"/>
            <a:ext cx="249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Standard-LETKF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985845"/>
            <a:ext cx="8948738" cy="69947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96560" y="3504642"/>
            <a:ext cx="115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3D-Var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0667" y="368679"/>
            <a:ext cx="44333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Analysis is performed locally at each grid point, using any specified radius of localization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8462" y="2007777"/>
            <a:ext cx="338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 3D-Var minimization to search larger dimension subspace around the LETKF analysis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1144" y="4738510"/>
            <a:ext cx="49875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I.e. Since B is an overestimate of the analysis error, backtrack toward the LETKF analysis solution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473851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5865" y="4738510"/>
            <a:ext cx="5398135" cy="215278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877169"/>
            <a:ext cx="3745865" cy="101412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3401417" y="1226853"/>
            <a:ext cx="5547321" cy="3034846"/>
          </a:xfrm>
          <a:prstGeom prst="wedgeRectCallout">
            <a:avLst>
              <a:gd name="adj1" fmla="val -72365"/>
              <a:gd name="adj2" fmla="val 608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This is essentially the only coding required, which can be applied directly to restart files with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 modification of existing operational code</a:t>
            </a:r>
            <a:r>
              <a:rPr lang="en-US" sz="3200" dirty="0" smtClean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55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74092"/>
            <a:ext cx="9144000" cy="2074986"/>
          </a:xfrm>
        </p:spPr>
        <p:txBody>
          <a:bodyPr/>
          <a:lstStyle/>
          <a:p>
            <a:pPr algn="ctr"/>
            <a:r>
              <a:rPr lang="en-US" dirty="0" smtClean="0"/>
              <a:t>Results with Lorenz-96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3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783385"/>
            <a:ext cx="7543800" cy="914400"/>
          </a:xfrm>
        </p:spPr>
        <p:txBody>
          <a:bodyPr/>
          <a:lstStyle/>
          <a:p>
            <a:r>
              <a:rPr lang="en-US" dirty="0" smtClean="0"/>
              <a:t>Lorenz-96 Model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331485"/>
              </p:ext>
            </p:extLst>
          </p:nvPr>
        </p:nvGraphicFramePr>
        <p:xfrm>
          <a:off x="1483485" y="1485576"/>
          <a:ext cx="5896387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2" name="Equation" r:id="rId4" imgW="1803400" imgH="406400" progId="Equation.3">
                  <p:embed/>
                </p:oleObj>
              </mc:Choice>
              <mc:Fallback>
                <p:oleObj name="Equation" r:id="rId4" imgW="1803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3485" y="1485576"/>
                        <a:ext cx="5896387" cy="132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2318" y="403387"/>
            <a:ext cx="8143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40 points are defined on a cyclic 1-dimensional domain (i.e. a circle of latitude)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318" y="2998094"/>
            <a:ext cx="8143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</a:t>
            </a:r>
            <a:r>
              <a:rPr lang="en-US" sz="2400" dirty="0">
                <a:solidFill>
                  <a:srgbClr val="000000"/>
                </a:solidFill>
              </a:rPr>
              <a:t>first term represents </a:t>
            </a:r>
            <a:r>
              <a:rPr lang="en-US" sz="2400" dirty="0" smtClean="0">
                <a:solidFill>
                  <a:srgbClr val="000000"/>
                </a:solidFill>
              </a:rPr>
              <a:t>advection</a:t>
            </a:r>
            <a:r>
              <a:rPr lang="en-US" sz="2400" dirty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constructed to conserve kinetic energy,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</a:t>
            </a:r>
            <a:r>
              <a:rPr lang="en-US" sz="2400" dirty="0">
                <a:solidFill>
                  <a:srgbClr val="000000"/>
                </a:solidFill>
              </a:rPr>
              <a:t>second is damping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dirty="0" smtClean="0">
                <a:solidFill>
                  <a:srgbClr val="000000"/>
                </a:solidFill>
              </a:rPr>
              <a:t>he </a:t>
            </a:r>
            <a:r>
              <a:rPr lang="en-US" sz="2400" dirty="0">
                <a:solidFill>
                  <a:srgbClr val="000000"/>
                </a:solidFill>
              </a:rPr>
              <a:t>third is forcing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 forcing F determines the degree of chaotic behavior.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For most experiments reported here, F=20, and </a:t>
            </a:r>
            <a:r>
              <a:rPr lang="en-US" sz="2400" dirty="0" err="1" smtClean="0">
                <a:solidFill>
                  <a:schemeClr val="bg1"/>
                </a:solidFill>
              </a:rPr>
              <a:t>dt</a:t>
            </a:r>
            <a:r>
              <a:rPr lang="en-US" sz="2400" dirty="0" smtClean="0">
                <a:solidFill>
                  <a:schemeClr val="bg1"/>
                </a:solidFill>
              </a:rPr>
              <a:t>=0.01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2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8733696" cy="914400"/>
          </a:xfrm>
        </p:spPr>
        <p:txBody>
          <a:bodyPr/>
          <a:lstStyle/>
          <a:p>
            <a:r>
              <a:rPr lang="en-US" dirty="0" smtClean="0"/>
              <a:t>Standard-LETKF (</a:t>
            </a:r>
            <a:r>
              <a:rPr lang="en-US" i="1" dirty="0" smtClean="0"/>
              <a:t>k</a:t>
            </a:r>
            <a:r>
              <a:rPr lang="en-US" dirty="0" smtClean="0"/>
              <a:t>=5,</a:t>
            </a:r>
            <a:r>
              <a:rPr lang="en-US" i="1" dirty="0" smtClean="0"/>
              <a:t>l</a:t>
            </a:r>
            <a:r>
              <a:rPr lang="en-US" dirty="0" smtClean="0"/>
              <a:t>=4)</a:t>
            </a:r>
            <a:endParaRPr lang="en-US" dirty="0"/>
          </a:p>
        </p:txBody>
      </p:sp>
      <p:pic>
        <p:nvPicPr>
          <p:cNvPr id="4" name="Content Placeholder 3" descr="figure_L96_LETKF_aerr_l4k5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4140" b="3277"/>
          <a:stretch/>
        </p:blipFill>
        <p:spPr>
          <a:xfrm>
            <a:off x="2006886" y="41275"/>
            <a:ext cx="4943230" cy="6025474"/>
          </a:xfrm>
        </p:spPr>
      </p:pic>
      <p:sp>
        <p:nvSpPr>
          <p:cNvPr id="5" name="TextBox 4"/>
          <p:cNvSpPr txBox="1"/>
          <p:nvPr/>
        </p:nvSpPr>
        <p:spPr>
          <a:xfrm>
            <a:off x="273539" y="1484923"/>
            <a:ext cx="1914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Divergence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30749" y="3395623"/>
            <a:ext cx="2193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l</a:t>
            </a:r>
            <a:r>
              <a:rPr lang="en-US" sz="2400" dirty="0" smtClean="0"/>
              <a:t>=4 Observations are generated randomly at each time step</a:t>
            </a:r>
          </a:p>
          <a:p>
            <a:r>
              <a:rPr lang="en-US" sz="2400" dirty="0" smtClean="0"/>
              <a:t>(circles)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31856" y="847150"/>
            <a:ext cx="2193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K</a:t>
            </a:r>
            <a:r>
              <a:rPr lang="en-US" sz="2400" dirty="0" smtClean="0"/>
              <a:t>=</a:t>
            </a:r>
            <a:r>
              <a:rPr lang="en-US" sz="2400" dirty="0"/>
              <a:t>5</a:t>
            </a:r>
            <a:r>
              <a:rPr lang="en-US" sz="2400" dirty="0" smtClean="0"/>
              <a:t> Ensemble members are insufficient for a divergence-free filter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06886" y="2136512"/>
            <a:ext cx="492659" cy="23987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60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5" y="5877170"/>
            <a:ext cx="8870465" cy="914400"/>
          </a:xfrm>
        </p:spPr>
        <p:txBody>
          <a:bodyPr/>
          <a:lstStyle/>
          <a:p>
            <a:r>
              <a:rPr lang="en-US" dirty="0" smtClean="0"/>
              <a:t>3D-Var Analysis Error (</a:t>
            </a:r>
            <a:r>
              <a:rPr lang="en-US" i="1" dirty="0" smtClean="0"/>
              <a:t>k</a:t>
            </a:r>
            <a:r>
              <a:rPr lang="en-US" dirty="0" smtClean="0"/>
              <a:t>=1,</a:t>
            </a:r>
            <a:r>
              <a:rPr lang="en-US" i="1" dirty="0" smtClean="0"/>
              <a:t>l</a:t>
            </a:r>
            <a:r>
              <a:rPr lang="en-US" dirty="0" smtClean="0"/>
              <a:t>=4)</a:t>
            </a:r>
            <a:endParaRPr lang="en-US" dirty="0"/>
          </a:p>
        </p:txBody>
      </p:sp>
      <p:pic>
        <p:nvPicPr>
          <p:cNvPr id="5" name="Content Placeholder 4" descr="figure_L96_3DVar_l4k1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4937" b="3277"/>
          <a:stretch/>
        </p:blipFill>
        <p:spPr>
          <a:xfrm>
            <a:off x="2149232" y="41275"/>
            <a:ext cx="4904154" cy="6028719"/>
          </a:xfrm>
        </p:spPr>
      </p:pic>
      <p:sp>
        <p:nvSpPr>
          <p:cNvPr id="6" name="TextBox 5"/>
          <p:cNvSpPr txBox="1"/>
          <p:nvPr/>
        </p:nvSpPr>
        <p:spPr>
          <a:xfrm>
            <a:off x="58614" y="3203267"/>
            <a:ext cx="2149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Again 4 observations per time step, randomly selected from [0,40]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614" y="138972"/>
            <a:ext cx="2012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 matrix formed as a simple exponential decay from the diagonal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92457" y="2233771"/>
            <a:ext cx="2149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are larger errors present, but filter does not diverge</a:t>
            </a:r>
            <a:endParaRPr lang="en-US" sz="2400" dirty="0"/>
          </a:p>
        </p:txBody>
      </p:sp>
      <p:cxnSp>
        <p:nvCxnSpPr>
          <p:cNvPr id="9" name="Straight Arrow Connector 8"/>
          <p:cNvCxnSpPr>
            <a:stCxn id="5" idx="3"/>
          </p:cNvCxnSpPr>
          <p:nvPr/>
        </p:nvCxnSpPr>
        <p:spPr>
          <a:xfrm flipH="1">
            <a:off x="3648529" y="3055635"/>
            <a:ext cx="3404857" cy="3910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 flipH="1">
            <a:off x="4474991" y="3055635"/>
            <a:ext cx="2578395" cy="11171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</p:cNvCxnSpPr>
          <p:nvPr/>
        </p:nvCxnSpPr>
        <p:spPr>
          <a:xfrm flipH="1">
            <a:off x="6248863" y="3055635"/>
            <a:ext cx="804523" cy="6127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15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9007234" cy="914400"/>
          </a:xfrm>
        </p:spPr>
        <p:txBody>
          <a:bodyPr/>
          <a:lstStyle/>
          <a:p>
            <a:r>
              <a:rPr lang="en-US" dirty="0" smtClean="0"/>
              <a:t>Hybrid-LETKF, Global 3D-Var</a:t>
            </a:r>
            <a:endParaRPr lang="en-US" dirty="0"/>
          </a:p>
        </p:txBody>
      </p:sp>
      <p:pic>
        <p:nvPicPr>
          <p:cNvPr id="4" name="Content Placeholder 3" descr="figure_L96_LETKF_aerr_l4k5_a0p5_G3DV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4442" b="3172"/>
          <a:stretch/>
        </p:blipFill>
        <p:spPr>
          <a:xfrm>
            <a:off x="2210550" y="41275"/>
            <a:ext cx="4861241" cy="5979810"/>
          </a:xfrm>
        </p:spPr>
      </p:pic>
      <p:sp>
        <p:nvSpPr>
          <p:cNvPr id="5" name="TextBox 4"/>
          <p:cNvSpPr txBox="1"/>
          <p:nvPr/>
        </p:nvSpPr>
        <p:spPr>
          <a:xfrm>
            <a:off x="99777" y="41275"/>
            <a:ext cx="2090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 smtClean="0"/>
              <a:t>=5,</a:t>
            </a:r>
            <a:r>
              <a:rPr lang="en-US" sz="2400" i="1" dirty="0" smtClean="0"/>
              <a:t>l</a:t>
            </a:r>
            <a:r>
              <a:rPr lang="en-US" sz="2400" dirty="0" smtClean="0"/>
              <a:t>=4</a:t>
            </a:r>
          </a:p>
          <a:p>
            <a:endParaRPr lang="en-US" sz="2400" dirty="0"/>
          </a:p>
          <a:p>
            <a:r>
              <a:rPr lang="en-US" sz="2400" dirty="0" smtClean="0">
                <a:latin typeface="Symbol" charset="2"/>
                <a:cs typeface="Symbol" charset="2"/>
              </a:rPr>
              <a:t>α</a:t>
            </a:r>
            <a:r>
              <a:rPr lang="en-US" sz="2400" dirty="0" smtClean="0"/>
              <a:t> = 0.5</a:t>
            </a:r>
          </a:p>
          <a:p>
            <a:endParaRPr lang="en-US" sz="2400" dirty="0" smtClean="0"/>
          </a:p>
          <a:p>
            <a:r>
              <a:rPr lang="en-US" sz="2400" dirty="0" smtClean="0"/>
              <a:t>3D-Var applied once globally after completion of  LETKF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92457" y="2233771"/>
            <a:ext cx="2149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Errors are reduced and filter divergence is prevented.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648529" y="3055635"/>
            <a:ext cx="3404857" cy="3910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74991" y="3055635"/>
            <a:ext cx="2578395" cy="11171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248863" y="3055635"/>
            <a:ext cx="804523" cy="6127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8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ure2-HybridLETKF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6602"/>
          <a:stretch/>
        </p:blipFill>
        <p:spPr>
          <a:xfrm>
            <a:off x="44960" y="363776"/>
            <a:ext cx="8971393" cy="55133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9007234" cy="914400"/>
          </a:xfrm>
        </p:spPr>
        <p:txBody>
          <a:bodyPr/>
          <a:lstStyle/>
          <a:p>
            <a:r>
              <a:rPr lang="en-US" dirty="0" smtClean="0"/>
              <a:t>Energy (</a:t>
            </a:r>
            <a:r>
              <a:rPr lang="en-US" i="1" dirty="0" smtClean="0"/>
              <a:t>s</a:t>
            </a:r>
            <a:r>
              <a:rPr lang="en-US" i="1" baseline="30000" dirty="0" smtClean="0"/>
              <a:t>2</a:t>
            </a:r>
            <a:r>
              <a:rPr lang="en-US" dirty="0" smtClean="0"/>
              <a:t>) over longer periods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80763" y="1183026"/>
            <a:ext cx="147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LETKF (k=5)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3446" y="4370547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LETKF (k=20)</a:t>
            </a:r>
            <a:endParaRPr lang="en-US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2569" y="2085539"/>
            <a:ext cx="91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EECFD"/>
                </a:solidFill>
              </a:rPr>
              <a:t>LETKF (k=6)</a:t>
            </a:r>
            <a:endParaRPr lang="en-US" dirty="0">
              <a:solidFill>
                <a:srgbClr val="5EECF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0466" y="2299725"/>
            <a:ext cx="1728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Hybrid/Mean-LETKF (k=5)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6736" y="2313439"/>
            <a:ext cx="183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Hybrid/</a:t>
            </a:r>
            <a:r>
              <a:rPr lang="en-US" dirty="0" err="1" smtClean="0">
                <a:solidFill>
                  <a:srgbClr val="660066"/>
                </a:solidFill>
              </a:rPr>
              <a:t>Cov</a:t>
            </a:r>
            <a:r>
              <a:rPr lang="en-US" dirty="0" smtClean="0">
                <a:solidFill>
                  <a:srgbClr val="660066"/>
                </a:solidFill>
              </a:rPr>
              <a:t>-LETKF (k=5)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25216" y="363776"/>
            <a:ext cx="0" cy="4876724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49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74092"/>
            <a:ext cx="9144000" cy="2074986"/>
          </a:xfrm>
        </p:spPr>
        <p:txBody>
          <a:bodyPr/>
          <a:lstStyle/>
          <a:p>
            <a:pPr algn="ctr"/>
            <a:r>
              <a:rPr lang="en-US" dirty="0" smtClean="0"/>
              <a:t>Varying </a:t>
            </a:r>
            <a:r>
              <a:rPr lang="en-US" dirty="0" smtClean="0">
                <a:latin typeface="Symbol" charset="2"/>
                <a:cs typeface="Symbol" charset="2"/>
              </a:rPr>
              <a:t>α</a:t>
            </a:r>
            <a:r>
              <a:rPr lang="en-US" dirty="0" smtClean="0"/>
              <a:t> for the </a:t>
            </a:r>
            <a:br>
              <a:rPr lang="en-US" dirty="0" smtClean="0"/>
            </a:br>
            <a:r>
              <a:rPr lang="en-US" dirty="0" smtClean="0"/>
              <a:t>Hybrid-LETKF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7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553" y="5855281"/>
            <a:ext cx="7543800" cy="914400"/>
          </a:xfrm>
        </p:spPr>
        <p:txBody>
          <a:bodyPr/>
          <a:lstStyle/>
          <a:p>
            <a:r>
              <a:rPr lang="en-US" dirty="0" smtClean="0"/>
              <a:t>Standard-LETKF Error</a:t>
            </a:r>
            <a:endParaRPr lang="en-US" dirty="0"/>
          </a:p>
        </p:txBody>
      </p:sp>
      <p:pic>
        <p:nvPicPr>
          <p:cNvPr id="6" name="Content Placeholder 5" descr="figure_mean_aerr_LETKF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-6138" r="7553" b="3935"/>
          <a:stretch/>
        </p:blipFill>
        <p:spPr>
          <a:xfrm>
            <a:off x="1113691" y="-308780"/>
            <a:ext cx="7051041" cy="6277563"/>
          </a:xfrm>
        </p:spPr>
      </p:pic>
      <p:sp>
        <p:nvSpPr>
          <p:cNvPr id="7" name="TextBox 6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3994" y="4310189"/>
            <a:ext cx="111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fails in ODE solver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13691" y="4431324"/>
            <a:ext cx="918309" cy="2450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70099" y="588043"/>
            <a:ext cx="460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well observed (y-axis) vs.</a:t>
            </a:r>
            <a:br>
              <a:rPr lang="en-US" dirty="0" smtClean="0"/>
            </a:br>
            <a:r>
              <a:rPr lang="en-US" dirty="0"/>
              <a:t>H</a:t>
            </a:r>
            <a:r>
              <a:rPr lang="en-US" dirty="0" smtClean="0"/>
              <a:t>ow well sampled (x-axis)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52138" y="129139"/>
            <a:ext cx="150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or t=1 to 600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4309" y="1831087"/>
            <a:ext cx="272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1600 experiments shown, 1 per grid box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673666" y="2402515"/>
            <a:ext cx="2484767" cy="2747110"/>
            <a:chOff x="6673666" y="1563079"/>
            <a:chExt cx="2484767" cy="2747110"/>
          </a:xfrm>
        </p:grpSpPr>
        <p:pic>
          <p:nvPicPr>
            <p:cNvPr id="11" name="Content Placeholder 3" descr="figure_L96_LETKF_aerr_l4k5_a0p5_G3DV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" r="4442" b="3172"/>
            <a:stretch/>
          </p:blipFill>
          <p:spPr>
            <a:xfrm>
              <a:off x="7171031" y="1563079"/>
              <a:ext cx="1987402" cy="24447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6695195" y="1584603"/>
              <a:ext cx="475836" cy="26179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673666" y="4007782"/>
              <a:ext cx="518893" cy="3024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03686" y="4007781"/>
              <a:ext cx="2340314" cy="30240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788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-gues_temp_500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" y="46470"/>
            <a:ext cx="9004300" cy="5092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863" y="5170149"/>
            <a:ext cx="8895878" cy="865526"/>
          </a:xfrm>
        </p:spPr>
        <p:txBody>
          <a:bodyPr/>
          <a:lstStyle/>
          <a:p>
            <a:r>
              <a:rPr lang="en-US" dirty="0" smtClean="0"/>
              <a:t>LETKF applied to 1x1º Ocean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41" y="6035674"/>
            <a:ext cx="900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Penny, </a:t>
            </a:r>
            <a:r>
              <a:rPr lang="en-US" sz="1600" dirty="0" err="1" smtClean="0"/>
              <a:t>Kalnay</a:t>
            </a:r>
            <a:r>
              <a:rPr lang="en-US" sz="1600" dirty="0" smtClean="0"/>
              <a:t>, Carton, Hunt, Ide, Miyoshi, </a:t>
            </a:r>
            <a:r>
              <a:rPr lang="en-US" sz="1600" dirty="0" err="1" smtClean="0"/>
              <a:t>Chepurin</a:t>
            </a:r>
            <a:r>
              <a:rPr lang="en-US" sz="1600" dirty="0" smtClean="0"/>
              <a:t>, 2013: LETKF and running-in-place applied to an </a:t>
            </a:r>
            <a:r>
              <a:rPr lang="en-US" sz="1600" dirty="0"/>
              <a:t>o</a:t>
            </a:r>
            <a:r>
              <a:rPr lang="en-US" sz="1600" dirty="0" smtClean="0"/>
              <a:t>cean </a:t>
            </a:r>
            <a:r>
              <a:rPr lang="en-US" sz="1600" dirty="0"/>
              <a:t>g</a:t>
            </a:r>
            <a:r>
              <a:rPr lang="en-US" sz="1600" dirty="0" smtClean="0"/>
              <a:t>eneral </a:t>
            </a:r>
            <a:r>
              <a:rPr lang="en-US" sz="1600" dirty="0"/>
              <a:t>c</a:t>
            </a:r>
            <a:r>
              <a:rPr lang="en-US" sz="1600" dirty="0" smtClean="0"/>
              <a:t>irculation </a:t>
            </a:r>
            <a:r>
              <a:rPr lang="en-US" sz="1600" dirty="0"/>
              <a:t>m</a:t>
            </a:r>
            <a:r>
              <a:rPr lang="en-US" sz="1600" dirty="0" smtClean="0"/>
              <a:t>odel. </a:t>
            </a:r>
            <a:r>
              <a:rPr lang="en-US" sz="1600" i="1" dirty="0" smtClean="0"/>
              <a:t>Non. Proc. </a:t>
            </a:r>
            <a:r>
              <a:rPr lang="en-US" sz="1600" i="1" dirty="0" err="1" smtClean="0"/>
              <a:t>Geophys</a:t>
            </a:r>
            <a:r>
              <a:rPr lang="en-US" sz="1600" i="1" dirty="0" smtClean="0"/>
              <a:t>.</a:t>
            </a:r>
            <a:r>
              <a:rPr lang="en-US" sz="1600" dirty="0" smtClean="0"/>
              <a:t> </a:t>
            </a:r>
            <a:r>
              <a:rPr lang="en-US" sz="1600" b="1" dirty="0" smtClean="0"/>
              <a:t>20</a:t>
            </a:r>
            <a:r>
              <a:rPr lang="en-US" sz="1600" dirty="0" smtClean="0"/>
              <a:t>, 1-16. </a:t>
            </a:r>
            <a:r>
              <a:rPr lang="en-US" sz="1600" i="1" dirty="0" smtClean="0"/>
              <a:t>Special issue on ensemble methods</a:t>
            </a:r>
            <a:r>
              <a:rPr lang="en-US" sz="1600" dirty="0" smtClean="0"/>
              <a:t>.</a:t>
            </a:r>
            <a:endParaRPr lang="en-US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1254565" y="1889726"/>
            <a:ext cx="1579823" cy="540085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54565" y="2491323"/>
            <a:ext cx="1579823" cy="604093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4565" y="3289294"/>
            <a:ext cx="1579823" cy="954845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83330" y="4213159"/>
            <a:ext cx="425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(RIP =&gt; LETKF with “Running-in-Place”)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7153" y="3641258"/>
            <a:ext cx="1784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Assimilating: Temperature and Salinity profiles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41" y="48225"/>
            <a:ext cx="472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12-month running average RMSD, top 500m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553" y="5855281"/>
            <a:ext cx="7543800" cy="914400"/>
          </a:xfrm>
        </p:spPr>
        <p:txBody>
          <a:bodyPr/>
          <a:lstStyle/>
          <a:p>
            <a:r>
              <a:rPr lang="en-US" dirty="0" smtClean="0"/>
              <a:t>Standard-LETKF Error</a:t>
            </a:r>
            <a:endParaRPr lang="en-US" dirty="0"/>
          </a:p>
        </p:txBody>
      </p:sp>
      <p:pic>
        <p:nvPicPr>
          <p:cNvPr id="6" name="Content Placeholder 5" descr="figure_mean_aerr_LETKF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-6138" r="7553" b="3935"/>
          <a:stretch/>
        </p:blipFill>
        <p:spPr>
          <a:xfrm>
            <a:off x="1113691" y="-308780"/>
            <a:ext cx="7051041" cy="6277563"/>
          </a:xfrm>
        </p:spPr>
      </p:pic>
      <p:sp>
        <p:nvSpPr>
          <p:cNvPr id="7" name="TextBox 6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60566" y="2367782"/>
            <a:ext cx="2316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Regime 1:</a:t>
            </a:r>
          </a:p>
          <a:p>
            <a:r>
              <a:rPr lang="en-US" sz="2400" dirty="0" smtClean="0"/>
              <a:t>LETKF &lt; 3DVar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2286000" y="97191"/>
            <a:ext cx="4884613" cy="54645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52138" y="129139"/>
            <a:ext cx="150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or t=1 to 600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4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553" y="5855281"/>
            <a:ext cx="7543800" cy="914400"/>
          </a:xfrm>
        </p:spPr>
        <p:txBody>
          <a:bodyPr/>
          <a:lstStyle/>
          <a:p>
            <a:r>
              <a:rPr lang="en-US" dirty="0" smtClean="0"/>
              <a:t>Standard-LETKF Error</a:t>
            </a:r>
            <a:endParaRPr lang="en-US" dirty="0"/>
          </a:p>
        </p:txBody>
      </p:sp>
      <p:pic>
        <p:nvPicPr>
          <p:cNvPr id="6" name="Content Placeholder 5" descr="figure_mean_aerr_LETKF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-6138" r="7553" b="3935"/>
          <a:stretch/>
        </p:blipFill>
        <p:spPr>
          <a:xfrm>
            <a:off x="1113691" y="-308780"/>
            <a:ext cx="7051041" cy="6277563"/>
          </a:xfrm>
        </p:spPr>
      </p:pic>
      <p:sp>
        <p:nvSpPr>
          <p:cNvPr id="7" name="TextBox 6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44613" y="1726307"/>
            <a:ext cx="2385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Regime 2:</a:t>
            </a:r>
          </a:p>
          <a:p>
            <a:r>
              <a:rPr lang="en-US" sz="2400" dirty="0" smtClean="0"/>
              <a:t>LETKF diverges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1719381" y="97191"/>
            <a:ext cx="625232" cy="54645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52138" y="129139"/>
            <a:ext cx="150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or t=1 to 600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9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553" y="5855281"/>
            <a:ext cx="7543800" cy="914400"/>
          </a:xfrm>
        </p:spPr>
        <p:txBody>
          <a:bodyPr/>
          <a:lstStyle/>
          <a:p>
            <a:r>
              <a:rPr lang="en-US" dirty="0" smtClean="0"/>
              <a:t>Standard-LETKF Error</a:t>
            </a:r>
            <a:endParaRPr lang="en-US" dirty="0"/>
          </a:p>
        </p:txBody>
      </p:sp>
      <p:pic>
        <p:nvPicPr>
          <p:cNvPr id="6" name="Content Placeholder 5" descr="figure_mean_aerr_LETKF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-6138" r="7553" b="3935"/>
          <a:stretch/>
        </p:blipFill>
        <p:spPr>
          <a:xfrm>
            <a:off x="1113691" y="-308780"/>
            <a:ext cx="7051041" cy="6277563"/>
          </a:xfrm>
        </p:spPr>
      </p:pic>
      <p:sp>
        <p:nvSpPr>
          <p:cNvPr id="7" name="TextBox 6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4151" y="2194894"/>
            <a:ext cx="2316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Regime 3:</a:t>
            </a:r>
          </a:p>
          <a:p>
            <a:r>
              <a:rPr lang="en-US" sz="2400" dirty="0" smtClean="0"/>
              <a:t>LETKF &gt; 3DVar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2090615" y="97191"/>
            <a:ext cx="273536" cy="54645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52138" y="129139"/>
            <a:ext cx="150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or t=1 to 600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2" y="5875437"/>
            <a:ext cx="8870461" cy="914400"/>
          </a:xfrm>
        </p:spPr>
        <p:txBody>
          <a:bodyPr/>
          <a:lstStyle/>
          <a:p>
            <a:r>
              <a:rPr lang="en-US" dirty="0" smtClean="0"/>
              <a:t>Hybrid-LETKF Error (</a:t>
            </a:r>
            <a:r>
              <a:rPr lang="en-US" dirty="0">
                <a:latin typeface="Symbol" charset="2"/>
                <a:cs typeface="Symbol" charset="2"/>
              </a:rPr>
              <a:t>α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0.0)</a:t>
            </a:r>
            <a:endParaRPr lang="en-US" dirty="0"/>
          </a:p>
        </p:txBody>
      </p:sp>
      <p:pic>
        <p:nvPicPr>
          <p:cNvPr id="6" name="Content Placeholder 5" descr="figure_mean_aerr_LETKF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6205" r="7553" b="3935"/>
          <a:stretch/>
        </p:blipFill>
        <p:spPr>
          <a:xfrm>
            <a:off x="1113691" y="449385"/>
            <a:ext cx="7051041" cy="5519398"/>
          </a:xfrm>
        </p:spPr>
      </p:pic>
      <p:sp>
        <p:nvSpPr>
          <p:cNvPr id="7" name="TextBox 6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01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9007234" cy="914400"/>
          </a:xfrm>
        </p:spPr>
        <p:txBody>
          <a:bodyPr/>
          <a:lstStyle/>
          <a:p>
            <a:r>
              <a:rPr lang="en-US" dirty="0" smtClean="0"/>
              <a:t>Hybrid-LETKF Error (</a:t>
            </a:r>
            <a:r>
              <a:rPr lang="en-US" dirty="0">
                <a:latin typeface="Symbol" charset="2"/>
                <a:cs typeface="Symbol" charset="2"/>
              </a:rPr>
              <a:t>α</a:t>
            </a:r>
            <a:r>
              <a:rPr lang="en-US" dirty="0" smtClean="0"/>
              <a:t> = 0.2)</a:t>
            </a:r>
            <a:endParaRPr lang="en-US" dirty="0"/>
          </a:p>
        </p:txBody>
      </p:sp>
      <p:pic>
        <p:nvPicPr>
          <p:cNvPr id="6" name="Content Placeholder 5" descr="figure_mean_aerr_HybridMean-LETKFap2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5654" r="5804" b="2608"/>
          <a:stretch/>
        </p:blipFill>
        <p:spPr>
          <a:xfrm>
            <a:off x="1117669" y="430350"/>
            <a:ext cx="6955694" cy="5368620"/>
          </a:xfrm>
        </p:spPr>
      </p:pic>
      <p:sp>
        <p:nvSpPr>
          <p:cNvPr id="7" name="TextBox 6"/>
          <p:cNvSpPr txBox="1"/>
          <p:nvPr/>
        </p:nvSpPr>
        <p:spPr>
          <a:xfrm>
            <a:off x="2645193" y="1587387"/>
            <a:ext cx="3905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</a:t>
            </a:r>
            <a:r>
              <a:rPr lang="en-US" sz="2400" dirty="0">
                <a:latin typeface="Symbol" charset="2"/>
                <a:cs typeface="Symbol" charset="2"/>
              </a:rPr>
              <a:t>α</a:t>
            </a:r>
            <a:r>
              <a:rPr lang="en-US" sz="2400" dirty="0" smtClean="0"/>
              <a:t> increases:</a:t>
            </a:r>
          </a:p>
          <a:p>
            <a:r>
              <a:rPr lang="en-US" sz="2400" dirty="0" smtClean="0"/>
              <a:t>Regime 1 expands</a:t>
            </a:r>
          </a:p>
          <a:p>
            <a:r>
              <a:rPr lang="en-US" sz="2400" dirty="0" smtClean="0"/>
              <a:t>Regime 2 contracts</a:t>
            </a:r>
          </a:p>
          <a:p>
            <a:r>
              <a:rPr lang="en-US" sz="2400" dirty="0" smtClean="0"/>
              <a:t>Errors in Regime 1 increase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13678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0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9007234" cy="914400"/>
          </a:xfrm>
        </p:spPr>
        <p:txBody>
          <a:bodyPr/>
          <a:lstStyle/>
          <a:p>
            <a:r>
              <a:rPr lang="en-US" dirty="0" smtClean="0"/>
              <a:t>Hybrid-LETKF Error (</a:t>
            </a:r>
            <a:r>
              <a:rPr lang="en-US" dirty="0">
                <a:latin typeface="Symbol" charset="2"/>
                <a:cs typeface="Symbol" charset="2"/>
              </a:rPr>
              <a:t>α</a:t>
            </a:r>
            <a:r>
              <a:rPr lang="en-US" dirty="0" smtClean="0"/>
              <a:t>=0.5)</a:t>
            </a:r>
            <a:endParaRPr lang="en-US" dirty="0"/>
          </a:p>
        </p:txBody>
      </p:sp>
      <p:pic>
        <p:nvPicPr>
          <p:cNvPr id="4" name="Content Placeholder 3" descr="figure_mean_aerr_Hybrid-LETKFv1ap5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6959" r="7311" b="3277"/>
          <a:stretch/>
        </p:blipFill>
        <p:spPr>
          <a:xfrm>
            <a:off x="1133228" y="413086"/>
            <a:ext cx="6779848" cy="5299356"/>
          </a:xfrm>
        </p:spPr>
      </p:pic>
      <p:sp>
        <p:nvSpPr>
          <p:cNvPr id="6" name="TextBox 5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45193" y="1587387"/>
            <a:ext cx="3905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</a:t>
            </a:r>
            <a:r>
              <a:rPr lang="en-US" sz="2400" dirty="0">
                <a:latin typeface="Symbol" charset="2"/>
                <a:cs typeface="Symbol" charset="2"/>
              </a:rPr>
              <a:t>α</a:t>
            </a:r>
            <a:r>
              <a:rPr lang="en-US" sz="2400" dirty="0" smtClean="0"/>
              <a:t> increases:</a:t>
            </a:r>
          </a:p>
          <a:p>
            <a:r>
              <a:rPr lang="en-US" sz="2400" dirty="0" smtClean="0"/>
              <a:t>Regime 1 expands</a:t>
            </a:r>
          </a:p>
          <a:p>
            <a:r>
              <a:rPr lang="en-US" sz="2400" dirty="0" smtClean="0"/>
              <a:t>Regime 2 contracts</a:t>
            </a:r>
          </a:p>
          <a:p>
            <a:r>
              <a:rPr lang="en-US" sz="2400" dirty="0" smtClean="0"/>
              <a:t>Errors in Regime 1 increase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59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5" y="5877170"/>
            <a:ext cx="8870465" cy="914400"/>
          </a:xfrm>
        </p:spPr>
        <p:txBody>
          <a:bodyPr/>
          <a:lstStyle/>
          <a:p>
            <a:r>
              <a:rPr lang="en-US" dirty="0" smtClean="0"/>
              <a:t>Hybrid-LETKF Error (</a:t>
            </a:r>
            <a:r>
              <a:rPr lang="en-US" dirty="0">
                <a:latin typeface="Symbol" charset="2"/>
                <a:cs typeface="Symbol" charset="2"/>
              </a:rPr>
              <a:t>α</a:t>
            </a:r>
            <a:r>
              <a:rPr lang="en-US" dirty="0" smtClean="0"/>
              <a:t> = 1.0)</a:t>
            </a:r>
            <a:endParaRPr lang="en-US" dirty="0"/>
          </a:p>
        </p:txBody>
      </p:sp>
      <p:pic>
        <p:nvPicPr>
          <p:cNvPr id="6" name="Picture 5" descr="figure_mean_aerr_Hybrid-LETKF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6432" r="8814" b="3426"/>
          <a:stretch/>
        </p:blipFill>
        <p:spPr>
          <a:xfrm>
            <a:off x="1116941" y="396647"/>
            <a:ext cx="6886111" cy="5486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94695" y="4385608"/>
            <a:ext cx="1221154" cy="11655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58462" y="448102"/>
            <a:ext cx="318235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Ideal </a:t>
            </a:r>
            <a:r>
              <a:rPr lang="en-US" sz="2400" dirty="0" smtClean="0">
                <a:latin typeface="Symbol" charset="2"/>
                <a:cs typeface="Symbol" charset="2"/>
              </a:rPr>
              <a:t>α  </a:t>
            </a:r>
            <a:r>
              <a:rPr lang="en-US" sz="2400" dirty="0" smtClean="0"/>
              <a:t>for the poorly observed/sampled system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90616" y="1648430"/>
            <a:ext cx="0" cy="273717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23991" y="370219"/>
            <a:ext cx="1120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Regime 3 covers all well-observed scenarios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5193" y="1587387"/>
            <a:ext cx="3905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</a:t>
            </a:r>
            <a:r>
              <a:rPr lang="en-US" sz="2400" dirty="0">
                <a:latin typeface="Symbol" charset="2"/>
                <a:cs typeface="Symbol" charset="2"/>
              </a:rPr>
              <a:t>α</a:t>
            </a:r>
            <a:r>
              <a:rPr lang="en-US" sz="2400" dirty="0" smtClean="0"/>
              <a:t> increases:</a:t>
            </a:r>
          </a:p>
          <a:p>
            <a:r>
              <a:rPr lang="en-US" sz="2400" dirty="0" smtClean="0"/>
              <a:t>Regime 1 expands</a:t>
            </a:r>
          </a:p>
          <a:p>
            <a:r>
              <a:rPr lang="en-US" sz="2400" dirty="0" smtClean="0"/>
              <a:t>Regime 2 contracts</a:t>
            </a:r>
          </a:p>
          <a:p>
            <a:r>
              <a:rPr lang="en-US" sz="2400" dirty="0" smtClean="0"/>
              <a:t>Errors in Regime 1 increase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93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11386"/>
            <a:ext cx="9144000" cy="2246302"/>
          </a:xfrm>
        </p:spPr>
        <p:txBody>
          <a:bodyPr/>
          <a:lstStyle/>
          <a:p>
            <a:pPr algn="ctr"/>
            <a:r>
              <a:rPr lang="en-US" dirty="0" smtClean="0"/>
              <a:t>Comparing to the Traditional Hybrid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72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01820"/>
            <a:ext cx="9144000" cy="6122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340" y="5304761"/>
            <a:ext cx="7543800" cy="1553239"/>
          </a:xfrm>
        </p:spPr>
        <p:txBody>
          <a:bodyPr/>
          <a:lstStyle/>
          <a:p>
            <a:r>
              <a:rPr lang="en-US" dirty="0" smtClean="0"/>
              <a:t>Traditional Hybrid (Hybrid/</a:t>
            </a:r>
            <a:r>
              <a:rPr lang="en-US" dirty="0" err="1" smtClean="0"/>
              <a:t>Cov</a:t>
            </a:r>
            <a:r>
              <a:rPr lang="en-US" dirty="0" smtClean="0"/>
              <a:t>-LETKF)</a:t>
            </a:r>
            <a:endParaRPr lang="en-US" dirty="0"/>
          </a:p>
        </p:txBody>
      </p:sp>
      <p:pic>
        <p:nvPicPr>
          <p:cNvPr id="6" name="Picture 5" descr="Macintosh HD:Users:spenny:Research:Matlab_Codes:figure_mean_aerr_HCL_ap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t="6126" r="8249" b="2835"/>
          <a:stretch/>
        </p:blipFill>
        <p:spPr bwMode="auto">
          <a:xfrm>
            <a:off x="45537" y="1880996"/>
            <a:ext cx="3017520" cy="2398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Macintosh HD:Users:spenny:Research:Matlab_Codes:figure_mean_aerr_HCL_ap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5715" r="8098" b="2630"/>
          <a:stretch/>
        </p:blipFill>
        <p:spPr bwMode="auto">
          <a:xfrm>
            <a:off x="3063057" y="1880996"/>
            <a:ext cx="3017520" cy="2415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Macintosh HD:Users:spenny:Research:Matlab_Codes:figure_mean_aerr_HCL_ap5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5920" r="8076" b="2807"/>
          <a:stretch/>
        </p:blipFill>
        <p:spPr bwMode="auto">
          <a:xfrm>
            <a:off x="6080577" y="1874710"/>
            <a:ext cx="3017520" cy="2404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9837" y="4296060"/>
            <a:ext cx="87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0.1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240" y="429606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0.2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27758" y="429606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0.5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171027"/>
              </p:ext>
            </p:extLst>
          </p:nvPr>
        </p:nvGraphicFramePr>
        <p:xfrm>
          <a:off x="45536" y="301820"/>
          <a:ext cx="9052561" cy="612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1" name="Equation" r:id="rId6" imgW="4508500" imgH="304800" progId="Equation.DSMT4">
                  <p:embed/>
                </p:oleObj>
              </mc:Choice>
              <mc:Fallback>
                <p:oleObj name="Equation" r:id="rId6" imgW="45085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36" y="301820"/>
                        <a:ext cx="9052561" cy="612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3524" y="1082079"/>
            <a:ext cx="858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covariance is a linear combination of the Static and Ensemble-derived covariance matrices. These are localized in implementation with LETKF.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3164" y="4720891"/>
            <a:ext cx="858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α goes to 1.0, the solution converges to the 3D-Var case (shown here at </a:t>
            </a:r>
            <a:r>
              <a:rPr lang="en-US" i="1" dirty="0" smtClean="0"/>
              <a:t>k</a:t>
            </a:r>
            <a:r>
              <a:rPr lang="en-US" dirty="0" smtClean="0"/>
              <a:t>=1).</a:t>
            </a:r>
          </a:p>
          <a:p>
            <a:r>
              <a:rPr lang="en-US" dirty="0" smtClean="0"/>
              <a:t>The results are similar to cases for α from 0.5 to 0.1 in the Hybrid/Mean-LETKF.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8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11386"/>
            <a:ext cx="9144000" cy="2246302"/>
          </a:xfrm>
        </p:spPr>
        <p:txBody>
          <a:bodyPr/>
          <a:lstStyle/>
          <a:p>
            <a:pPr algn="ctr"/>
            <a:r>
              <a:rPr lang="en-US" dirty="0" smtClean="0"/>
              <a:t>The hybrid reduces sensitivity to LETKF input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1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-gues_temp_500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" y="46470"/>
            <a:ext cx="9004300" cy="50927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863" y="5170149"/>
            <a:ext cx="8895878" cy="865526"/>
          </a:xfrm>
        </p:spPr>
        <p:txBody>
          <a:bodyPr/>
          <a:lstStyle/>
          <a:p>
            <a:r>
              <a:rPr lang="en-US" dirty="0" smtClean="0"/>
              <a:t>LETKF applied to 1x1º Ocean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41" y="6035674"/>
            <a:ext cx="900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Penny, </a:t>
            </a:r>
            <a:r>
              <a:rPr lang="en-US" sz="1600" dirty="0" err="1" smtClean="0"/>
              <a:t>Kalnay</a:t>
            </a:r>
            <a:r>
              <a:rPr lang="en-US" sz="1600" dirty="0" smtClean="0"/>
              <a:t>, Carton, Hunt, Ide, Miyoshi, </a:t>
            </a:r>
            <a:r>
              <a:rPr lang="en-US" sz="1600" dirty="0" err="1" smtClean="0"/>
              <a:t>Chepurin</a:t>
            </a:r>
            <a:r>
              <a:rPr lang="en-US" sz="1600" dirty="0" smtClean="0"/>
              <a:t>, 2013: LETKF and running-in-place applied to an </a:t>
            </a:r>
            <a:r>
              <a:rPr lang="en-US" sz="1600" dirty="0"/>
              <a:t>o</a:t>
            </a:r>
            <a:r>
              <a:rPr lang="en-US" sz="1600" dirty="0" smtClean="0"/>
              <a:t>cean </a:t>
            </a:r>
            <a:r>
              <a:rPr lang="en-US" sz="1600" dirty="0"/>
              <a:t>g</a:t>
            </a:r>
            <a:r>
              <a:rPr lang="en-US" sz="1600" dirty="0" smtClean="0"/>
              <a:t>eneral </a:t>
            </a:r>
            <a:r>
              <a:rPr lang="en-US" sz="1600" dirty="0"/>
              <a:t>c</a:t>
            </a:r>
            <a:r>
              <a:rPr lang="en-US" sz="1600" dirty="0" smtClean="0"/>
              <a:t>irculation </a:t>
            </a:r>
            <a:r>
              <a:rPr lang="en-US" sz="1600" dirty="0"/>
              <a:t>m</a:t>
            </a:r>
            <a:r>
              <a:rPr lang="en-US" sz="1600" dirty="0" smtClean="0"/>
              <a:t>odel. </a:t>
            </a:r>
            <a:r>
              <a:rPr lang="en-US" sz="1600" i="1" dirty="0" smtClean="0"/>
              <a:t>Non. Proc. </a:t>
            </a:r>
            <a:r>
              <a:rPr lang="en-US" sz="1600" i="1" dirty="0" err="1" smtClean="0"/>
              <a:t>Geophys</a:t>
            </a:r>
            <a:r>
              <a:rPr lang="en-US" sz="1600" i="1" dirty="0" smtClean="0"/>
              <a:t>.</a:t>
            </a:r>
            <a:r>
              <a:rPr lang="en-US" sz="1600" dirty="0" smtClean="0"/>
              <a:t> </a:t>
            </a:r>
            <a:r>
              <a:rPr lang="en-US" sz="1600" b="1" dirty="0" smtClean="0"/>
              <a:t>20</a:t>
            </a:r>
            <a:r>
              <a:rPr lang="en-US" sz="1600" dirty="0" smtClean="0"/>
              <a:t>, 1-16. </a:t>
            </a:r>
            <a:r>
              <a:rPr lang="en-US" sz="1600" i="1" dirty="0" smtClean="0"/>
              <a:t>Special issue on ensemble methods</a:t>
            </a:r>
            <a:r>
              <a:rPr lang="en-US" sz="1600" dirty="0" smtClean="0"/>
              <a:t>.</a:t>
            </a:r>
            <a:endParaRPr lang="en-US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1254565" y="1889726"/>
            <a:ext cx="1579823" cy="540085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54565" y="2491323"/>
            <a:ext cx="1579823" cy="604093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4565" y="3289294"/>
            <a:ext cx="1579823" cy="954845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83330" y="4213159"/>
            <a:ext cx="425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(RIP =&gt; LETKF with “Running-in-Place”)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7153" y="3641258"/>
            <a:ext cx="1784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Assimilating: Temperature and Salinity profiles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41" y="48225"/>
            <a:ext cx="472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12-month running average RMSD, top 500m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8545" y="732444"/>
            <a:ext cx="458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Caveat: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Large inflation via adaptive inflation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Surface forcing derived from random perturbations from historical states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3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553" y="5855281"/>
            <a:ext cx="7543800" cy="914400"/>
          </a:xfrm>
        </p:spPr>
        <p:txBody>
          <a:bodyPr/>
          <a:lstStyle/>
          <a:p>
            <a:r>
              <a:rPr lang="en-US" dirty="0" smtClean="0"/>
              <a:t>Standard-LETKF Error</a:t>
            </a:r>
            <a:endParaRPr lang="en-US" dirty="0"/>
          </a:p>
        </p:txBody>
      </p:sp>
      <p:pic>
        <p:nvPicPr>
          <p:cNvPr id="6" name="Content Placeholder 5" descr="figure_mean_aerr_LETKF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-6138" r="7553" b="3935"/>
          <a:stretch/>
        </p:blipFill>
        <p:spPr>
          <a:xfrm>
            <a:off x="1113691" y="-308780"/>
            <a:ext cx="7051041" cy="6277563"/>
          </a:xfrm>
        </p:spPr>
      </p:pic>
      <p:sp>
        <p:nvSpPr>
          <p:cNvPr id="7" name="TextBox 6"/>
          <p:cNvSpPr txBox="1"/>
          <p:nvPr/>
        </p:nvSpPr>
        <p:spPr>
          <a:xfrm>
            <a:off x="253994" y="1230923"/>
            <a:ext cx="111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3D-Var Error</a:t>
            </a:r>
          </a:p>
          <a:p>
            <a:r>
              <a:rPr lang="en-US" dirty="0" smtClean="0"/>
              <a:t>(k=1)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3229" y="1475937"/>
            <a:ext cx="429847" cy="8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3994" y="4310189"/>
            <a:ext cx="111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fails in ODE solver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13691" y="4431324"/>
            <a:ext cx="918309" cy="2450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87844" y="2902431"/>
            <a:ext cx="6030160" cy="34264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3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719" y="4987637"/>
            <a:ext cx="8304049" cy="1576014"/>
          </a:xfrm>
        </p:spPr>
        <p:txBody>
          <a:bodyPr/>
          <a:lstStyle/>
          <a:p>
            <a:r>
              <a:rPr lang="en-US" dirty="0" smtClean="0"/>
              <a:t>Varying Localization Radius (at observation count </a:t>
            </a:r>
            <a:r>
              <a:rPr lang="en-US" i="1" dirty="0" smtClean="0"/>
              <a:t>l</a:t>
            </a:r>
            <a:r>
              <a:rPr lang="en-US" dirty="0" smtClean="0"/>
              <a:t>=20)</a:t>
            </a:r>
            <a:endParaRPr lang="en-US" dirty="0"/>
          </a:p>
        </p:txBody>
      </p:sp>
      <p:pic>
        <p:nvPicPr>
          <p:cNvPr id="6" name="Content Placeholder 5" descr="Figure6-HybridLETKF.copy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2510"/>
          <a:stretch/>
        </p:blipFill>
        <p:spPr>
          <a:xfrm>
            <a:off x="103541" y="1379836"/>
            <a:ext cx="8977747" cy="2148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396" y="846715"/>
            <a:ext cx="191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Standard-LETKF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62511" y="501691"/>
            <a:ext cx="284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Hybrid-LETKF with 3D-Var localization 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B</a:t>
            </a:r>
            <a:r>
              <a:rPr lang="en-US" dirty="0" smtClean="0"/>
              <a:t>) equal to LETKF localization (r)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01965" y="481546"/>
            <a:ext cx="284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Hybrid-LETKF with 3D-Var localization fixed at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B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60038" y="3671025"/>
            <a:ext cx="2230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 sensitivity to localization due to Hybrid-LETKF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2594" y="2600095"/>
            <a:ext cx="8193331" cy="34264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54501" y="3550880"/>
            <a:ext cx="2056077" cy="92333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Radius of all previous results shown so far: </a:t>
            </a:r>
            <a:r>
              <a:rPr lang="en-US" i="1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=5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943012" y="2942743"/>
            <a:ext cx="20158" cy="5853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2265492" y="1914799"/>
            <a:ext cx="1269930" cy="6852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60454" y="5877170"/>
            <a:ext cx="4376616" cy="914400"/>
          </a:xfrm>
        </p:spPr>
        <p:txBody>
          <a:bodyPr/>
          <a:lstStyle/>
          <a:p>
            <a:r>
              <a:rPr lang="en-US" dirty="0" smtClean="0"/>
              <a:t>Hybrid-ETKF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-1" y="5896708"/>
            <a:ext cx="4611077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Standard-ETKF</a:t>
            </a:r>
            <a:endParaRPr lang="en-US" dirty="0"/>
          </a:p>
        </p:txBody>
      </p:sp>
      <p:pic>
        <p:nvPicPr>
          <p:cNvPr id="8" name="Picture 7" descr="figure_L96_ETKF_aerr_l10k2_rho1p1_HML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994" r="5358" b="3989"/>
          <a:stretch/>
        </p:blipFill>
        <p:spPr>
          <a:xfrm>
            <a:off x="4572000" y="228944"/>
            <a:ext cx="4532924" cy="5667764"/>
          </a:xfrm>
          <a:prstGeom prst="rect">
            <a:avLst/>
          </a:prstGeom>
        </p:spPr>
      </p:pic>
      <p:pic>
        <p:nvPicPr>
          <p:cNvPr id="11" name="Content Placeholder 10" descr="figure_L96_ETKF_aerr_l10k35_rho1p1.eps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897" r="17132" b="3355"/>
          <a:stretch/>
        </p:blipFill>
        <p:spPr>
          <a:xfrm>
            <a:off x="273536" y="228943"/>
            <a:ext cx="4063999" cy="5675018"/>
          </a:xfrm>
        </p:spPr>
      </p:pic>
      <p:sp>
        <p:nvSpPr>
          <p:cNvPr id="2" name="TextBox 1"/>
          <p:cNvSpPr txBox="1"/>
          <p:nvPr/>
        </p:nvSpPr>
        <p:spPr>
          <a:xfrm>
            <a:off x="1406770" y="4152871"/>
            <a:ext cx="2403229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</a:rPr>
              <a:t>k</a:t>
            </a:r>
            <a:r>
              <a:rPr lang="en-US" sz="2400" b="1" dirty="0" smtClean="0">
                <a:solidFill>
                  <a:srgbClr val="000000"/>
                </a:solidFill>
              </a:rPr>
              <a:t>=35 Members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5477" y="4159680"/>
            <a:ext cx="2403229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</a:rPr>
              <a:t>k</a:t>
            </a:r>
            <a:r>
              <a:rPr lang="en-US" sz="2400" b="1" dirty="0" smtClean="0">
                <a:solidFill>
                  <a:srgbClr val="000000"/>
                </a:solidFill>
              </a:rPr>
              <a:t>=2 Members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2761" y="5646337"/>
            <a:ext cx="2676629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</a:rPr>
              <a:t>l</a:t>
            </a:r>
            <a:r>
              <a:rPr lang="en-US" sz="2400" b="1" dirty="0" smtClean="0">
                <a:solidFill>
                  <a:srgbClr val="000000"/>
                </a:solidFill>
              </a:rPr>
              <a:t>=10 observations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5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5281986"/>
            <a:ext cx="8987220" cy="1576014"/>
          </a:xfrm>
        </p:spPr>
        <p:txBody>
          <a:bodyPr/>
          <a:lstStyle/>
          <a:p>
            <a:r>
              <a:rPr lang="en-US" dirty="0" smtClean="0"/>
              <a:t>Varying Multiplicative Inflation (at observation count </a:t>
            </a:r>
            <a:r>
              <a:rPr lang="en-US" i="1" dirty="0" smtClean="0"/>
              <a:t>l</a:t>
            </a:r>
            <a:r>
              <a:rPr lang="en-US" dirty="0" smtClean="0"/>
              <a:t>=20)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34" y="587139"/>
            <a:ext cx="191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Standard-LETKF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8315" y="576471"/>
            <a:ext cx="429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Hybrid-LETKF</a:t>
            </a:r>
            <a:endParaRPr lang="en-US" dirty="0"/>
          </a:p>
        </p:txBody>
      </p:sp>
      <p:pic>
        <p:nvPicPr>
          <p:cNvPr id="4" name="Picture 3" descr="figure_infl_l20_letkf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r="6397"/>
          <a:stretch/>
        </p:blipFill>
        <p:spPr>
          <a:xfrm>
            <a:off x="58334" y="1113271"/>
            <a:ext cx="4253026" cy="3249121"/>
          </a:xfrm>
          <a:prstGeom prst="rect">
            <a:avLst/>
          </a:prstGeom>
        </p:spPr>
      </p:pic>
      <p:pic>
        <p:nvPicPr>
          <p:cNvPr id="5" name="Picture 4" descr="figure_infl_l20_G3DV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4655" r="6297"/>
          <a:stretch/>
        </p:blipFill>
        <p:spPr>
          <a:xfrm>
            <a:off x="4848315" y="1113271"/>
            <a:ext cx="4138905" cy="324912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91691" y="1612462"/>
            <a:ext cx="479553" cy="2040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3729" y="4413092"/>
            <a:ext cx="3047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Narrow range of improved stability due to inflation (essentially Regime 3)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99681" y="3732984"/>
            <a:ext cx="232327" cy="8054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6732" y="4360299"/>
            <a:ext cx="393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 sensitivity to inflation due to Hybrid-LETKF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0734" y="0"/>
            <a:ext cx="85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(Narrow improvement with multiplicative inflation, essentially only in Regime 3)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011368" y="2459004"/>
            <a:ext cx="1269930" cy="6852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9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38191"/>
            <a:ext cx="9144000" cy="2074986"/>
          </a:xfrm>
        </p:spPr>
        <p:txBody>
          <a:bodyPr/>
          <a:lstStyle/>
          <a:p>
            <a:pPr algn="ctr"/>
            <a:r>
              <a:rPr lang="en-US" dirty="0" smtClean="0"/>
              <a:t>Results with NCEP’s Global Ocean Data Assimilation System (Hybrid-GODAS)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215280" y="3681178"/>
            <a:ext cx="8675766" cy="3038176"/>
          </a:xfrm>
        </p:spPr>
        <p:txBody>
          <a:bodyPr>
            <a:normAutofit/>
          </a:bodyPr>
          <a:lstStyle/>
          <a:p>
            <a:r>
              <a:rPr lang="en-US" dirty="0" smtClean="0"/>
              <a:t>This work is funded </a:t>
            </a:r>
            <a:r>
              <a:rPr lang="en-US" dirty="0"/>
              <a:t>by </a:t>
            </a:r>
            <a:r>
              <a:rPr lang="en-US" dirty="0" smtClean="0"/>
              <a:t>NOAA’s </a:t>
            </a:r>
            <a:r>
              <a:rPr lang="en-US" i="1" dirty="0" smtClean="0"/>
              <a:t>Modeling</a:t>
            </a:r>
            <a:r>
              <a:rPr lang="en-US" i="1" dirty="0"/>
              <a:t>, Analysis, Predictions and Projections </a:t>
            </a:r>
            <a:r>
              <a:rPr lang="en-US" dirty="0"/>
              <a:t>(MAPP) program </a:t>
            </a:r>
            <a:r>
              <a:rPr lang="en-US" dirty="0" smtClean="0"/>
              <a:t>as </a:t>
            </a:r>
            <a:r>
              <a:rPr lang="en-US" dirty="0"/>
              <a:t>part of the “Research to Advance Climate Reanalysis”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Intent:</a:t>
            </a:r>
          </a:p>
          <a:p>
            <a:pPr lvl="1"/>
            <a:r>
              <a:rPr lang="en-US" dirty="0" smtClean="0"/>
              <a:t>Upgrade NCEP’s operational global ocean data assimilation system (GODAS) from 3D-Var to an ensemble-based system.</a:t>
            </a:r>
          </a:p>
          <a:p>
            <a:pPr lvl="1"/>
            <a:r>
              <a:rPr lang="en-US" dirty="0" smtClean="0"/>
              <a:t>Advance ocean assimilation component of the next generation Climate Forecasting System (CFS) (i.e. coupled </a:t>
            </a:r>
            <a:r>
              <a:rPr lang="en-US" dirty="0" err="1" smtClean="0"/>
              <a:t>atmos</a:t>
            </a:r>
            <a:r>
              <a:rPr lang="en-US" dirty="0" smtClean="0"/>
              <a:t>/ocean/ice/land)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7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5804861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Duration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14 Months (Dec. 2010 - Feb. 2012)</a:t>
            </a:r>
          </a:p>
          <a:p>
            <a:r>
              <a:rPr lang="en-US" u="sng" dirty="0"/>
              <a:t>Model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GFDL MOM4p1, 1/2º-1/4º, 40-vertical </a:t>
            </a:r>
            <a:r>
              <a:rPr lang="en-US" dirty="0" smtClean="0"/>
              <a:t>level</a:t>
            </a:r>
          </a:p>
          <a:p>
            <a:r>
              <a:rPr lang="en-US" u="sng" dirty="0" smtClean="0"/>
              <a:t>Observations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Temperature and Salinity profiles (Argo)</a:t>
            </a:r>
          </a:p>
          <a:p>
            <a:r>
              <a:rPr lang="en-US" u="sng" dirty="0" smtClean="0"/>
              <a:t>Surface forcing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20-member NCEP Global Ensemble Forecast System (GEFS)</a:t>
            </a:r>
          </a:p>
          <a:p>
            <a:r>
              <a:rPr lang="en-US" u="sng" dirty="0" smtClean="0"/>
              <a:t>Inflation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none</a:t>
            </a:r>
          </a:p>
          <a:p>
            <a:r>
              <a:rPr lang="en-US" u="sng" dirty="0" smtClean="0"/>
              <a:t>Horizontal Localization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Latitude dependent: 720km at Eq. down to 200km at poles</a:t>
            </a:r>
          </a:p>
          <a:p>
            <a:r>
              <a:rPr lang="en-US" u="sng" dirty="0"/>
              <a:t>Vertical Localization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none (=&gt; more accurate, computationally faster, &amp; facilitates </a:t>
            </a:r>
            <a:r>
              <a:rPr lang="en-US" dirty="0" smtClean="0"/>
              <a:t>the assimilation of </a:t>
            </a:r>
            <a:r>
              <a:rPr lang="en-US" dirty="0"/>
              <a:t>satellite data)</a:t>
            </a:r>
          </a:p>
          <a:p>
            <a:r>
              <a:rPr lang="en-US" u="sng" dirty="0" smtClean="0"/>
              <a:t>Initialization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Center is the GODAS operational estimate. Scaled </a:t>
            </a:r>
            <a:r>
              <a:rPr lang="en-US" dirty="0"/>
              <a:t>p</a:t>
            </a:r>
            <a:r>
              <a:rPr lang="en-US" dirty="0" smtClean="0"/>
              <a:t>erturbations were applied from randomly selected historical fields for ensemble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662875"/>
            <a:ext cx="7543800" cy="914400"/>
          </a:xfrm>
        </p:spPr>
        <p:txBody>
          <a:bodyPr/>
          <a:lstStyle/>
          <a:p>
            <a:r>
              <a:rPr lang="en-US" dirty="0" smtClean="0"/>
              <a:t>Experiment 1: Real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08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885" y="1377519"/>
            <a:ext cx="8781385" cy="4616937"/>
          </a:xfrm>
        </p:spPr>
        <p:txBody>
          <a:bodyPr>
            <a:normAutofit lnSpcReduction="10000"/>
          </a:bodyPr>
          <a:lstStyle/>
          <a:p>
            <a:r>
              <a:rPr lang="en-US" sz="3200" dirty="0" err="1" smtClean="0"/>
              <a:t>EnKF</a:t>
            </a:r>
            <a:r>
              <a:rPr lang="en-US" sz="3200" dirty="0" smtClean="0"/>
              <a:t> is the Local Ensemble Transform </a:t>
            </a:r>
            <a:r>
              <a:rPr lang="en-US" sz="3200" dirty="0" err="1" smtClean="0"/>
              <a:t>Kalman</a:t>
            </a:r>
            <a:r>
              <a:rPr lang="en-US" sz="3200" dirty="0" smtClean="0"/>
              <a:t> Filter (LETKF) of Hunt et al. (2007), modified for the ocean by Penny (2011)</a:t>
            </a:r>
          </a:p>
          <a:p>
            <a:r>
              <a:rPr lang="en-US" sz="3200" dirty="0" smtClean="0"/>
              <a:t>Operational 3DVar-GODAS (</a:t>
            </a:r>
            <a:r>
              <a:rPr lang="en-US" sz="3200" dirty="0" err="1" smtClean="0"/>
              <a:t>Behringer</a:t>
            </a:r>
            <a:r>
              <a:rPr lang="en-US" sz="3200" dirty="0" smtClean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Modifications to operational system:</a:t>
            </a:r>
          </a:p>
          <a:p>
            <a:pPr lvl="2"/>
            <a:r>
              <a:rPr lang="en-US" sz="2400" dirty="0" smtClean="0"/>
              <a:t>Only using </a:t>
            </a:r>
            <a:r>
              <a:rPr lang="en-US" sz="2400" dirty="0" err="1" smtClean="0"/>
              <a:t>obs</a:t>
            </a:r>
            <a:r>
              <a:rPr lang="en-US" sz="2400" dirty="0" smtClean="0"/>
              <a:t> in the analysis cycle window</a:t>
            </a:r>
          </a:p>
          <a:p>
            <a:pPr lvl="2"/>
            <a:r>
              <a:rPr lang="en-US" sz="2400" dirty="0"/>
              <a:t>Analysis increment applied at analysis time, i.e. no Incremental Analysis Updates (IAU</a:t>
            </a:r>
            <a:r>
              <a:rPr lang="en-US" sz="2400" dirty="0" smtClean="0"/>
              <a:t>)</a:t>
            </a:r>
          </a:p>
          <a:p>
            <a:pPr lvl="2"/>
            <a:r>
              <a:rPr lang="en-US" sz="2400" dirty="0" smtClean="0"/>
              <a:t>Not using synthetic salinity observations</a:t>
            </a:r>
          </a:p>
          <a:p>
            <a:pPr lvl="2"/>
            <a:r>
              <a:rPr lang="en-US" sz="2400" dirty="0" smtClean="0"/>
              <a:t>Not relaxing surface to OI SST</a:t>
            </a:r>
            <a:br>
              <a:rPr lang="en-US" sz="2400" dirty="0" smtClean="0"/>
            </a:br>
            <a:endParaRPr lang="en-US" sz="2400" dirty="0" smtClean="0"/>
          </a:p>
          <a:p>
            <a:pPr marL="18288" indent="0">
              <a:buNone/>
            </a:pP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1"/>
            <a:ext cx="9168890" cy="968569"/>
          </a:xfrm>
        </p:spPr>
        <p:txBody>
          <a:bodyPr/>
          <a:lstStyle/>
          <a:p>
            <a:r>
              <a:rPr lang="en-US" dirty="0" err="1" smtClean="0"/>
              <a:t>EnKF</a:t>
            </a:r>
            <a:r>
              <a:rPr lang="en-US" dirty="0" smtClean="0"/>
              <a:t> and 3DVar for Hybrid: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696" y="5791200"/>
            <a:ext cx="8993303" cy="914400"/>
          </a:xfrm>
        </p:spPr>
        <p:txBody>
          <a:bodyPr/>
          <a:lstStyle/>
          <a:p>
            <a:r>
              <a:rPr lang="en-US" sz="4400" dirty="0" smtClean="0"/>
              <a:t>Before Implementing the Hybrid</a:t>
            </a:r>
            <a:endParaRPr lang="en-US" sz="4400" dirty="0"/>
          </a:p>
        </p:txBody>
      </p:sp>
      <p:pic>
        <p:nvPicPr>
          <p:cNvPr id="7" name="Picture 6" descr="LETKF_vs_3DVarGodas_ol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2" y="457200"/>
            <a:ext cx="7112000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3158" y="1549709"/>
            <a:ext cx="249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LETKF-GODAS (2012)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2585" y="3445531"/>
            <a:ext cx="17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EDA28"/>
                </a:solidFill>
              </a:rPr>
              <a:t>3DVar-GODAS</a:t>
            </a:r>
            <a:endParaRPr lang="en-US" dirty="0">
              <a:solidFill>
                <a:srgbClr val="5EDA2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9044" y="4369321"/>
            <a:ext cx="638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month of experiment starting 12/02/2010 with real data,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assimilation cycle every 5 days, 20 members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689" y="457200"/>
            <a:ext cx="8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Recall: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77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374695"/>
            <a:ext cx="7543800" cy="2124758"/>
          </a:xfrm>
        </p:spPr>
        <p:txBody>
          <a:bodyPr/>
          <a:lstStyle/>
          <a:p>
            <a:r>
              <a:rPr lang="en-US" dirty="0" smtClean="0"/>
              <a:t>Global Temperature and Salinity Observed minus 5-dy Forecast (O-F) RMSD</a:t>
            </a:r>
            <a:endParaRPr lang="en-US" dirty="0"/>
          </a:p>
        </p:txBody>
      </p:sp>
      <p:pic>
        <p:nvPicPr>
          <p:cNvPr id="29" name="Picture 28" descr="global_tem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9" y="1195883"/>
            <a:ext cx="3720639" cy="2790480"/>
          </a:xfrm>
          <a:prstGeom prst="rect">
            <a:avLst/>
          </a:prstGeom>
        </p:spPr>
      </p:pic>
      <p:pic>
        <p:nvPicPr>
          <p:cNvPr id="30" name="Picture 29" descr="global_sa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77" y="1195883"/>
            <a:ext cx="3720640" cy="27904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60662" y="1727773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6013" y="2763726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443718" y="2397755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5400000">
            <a:off x="8116329" y="2283000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392127" y="826551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</a:t>
            </a:r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87701" y="1315"/>
            <a:ext cx="8993303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 smtClean="0"/>
              <a:t>Using the Hybrid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99317" y="1195883"/>
            <a:ext cx="0" cy="2377057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6381" y="5946306"/>
            <a:ext cx="5868131" cy="853938"/>
          </a:xfrm>
        </p:spPr>
        <p:txBody>
          <a:bodyPr/>
          <a:lstStyle/>
          <a:p>
            <a:r>
              <a:rPr lang="en-US" dirty="0" smtClean="0"/>
              <a:t>Pacific T &amp; S (O-F)</a:t>
            </a:r>
            <a:endParaRPr lang="en-US" dirty="0"/>
          </a:p>
        </p:txBody>
      </p:sp>
      <p:pic>
        <p:nvPicPr>
          <p:cNvPr id="7" name="Picture 6" descr="r1_npac_tem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79747"/>
            <a:ext cx="2604185" cy="1953139"/>
          </a:xfrm>
          <a:prstGeom prst="rect">
            <a:avLst/>
          </a:prstGeom>
        </p:spPr>
      </p:pic>
      <p:pic>
        <p:nvPicPr>
          <p:cNvPr id="8" name="Picture 7" descr="r3_epac_tem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017587"/>
            <a:ext cx="2613712" cy="1960283"/>
          </a:xfrm>
          <a:prstGeom prst="rect">
            <a:avLst/>
          </a:prstGeom>
        </p:spPr>
      </p:pic>
      <p:pic>
        <p:nvPicPr>
          <p:cNvPr id="9" name="Picture 8" descr="r5_spac_tem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2" y="3977870"/>
            <a:ext cx="2604183" cy="1953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71862" y="125644"/>
            <a:ext cx="264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71862" y="1295184"/>
            <a:ext cx="21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icture 12" descr="r1_npac_sal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53" y="95046"/>
            <a:ext cx="2583787" cy="1937840"/>
          </a:xfrm>
          <a:prstGeom prst="rect">
            <a:avLst/>
          </a:prstGeom>
        </p:spPr>
      </p:pic>
      <p:pic>
        <p:nvPicPr>
          <p:cNvPr id="14" name="Picture 13" descr="r3_epac_sal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81" y="2032886"/>
            <a:ext cx="2574260" cy="1930696"/>
          </a:xfrm>
          <a:prstGeom prst="rect">
            <a:avLst/>
          </a:prstGeom>
        </p:spPr>
      </p:pic>
      <p:pic>
        <p:nvPicPr>
          <p:cNvPr id="15" name="Picture 14" descr="r5_spac_salt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81" y="3931637"/>
            <a:ext cx="2574259" cy="1930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6471" y="745416"/>
            <a:ext cx="182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(20-60ºN)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6471" y="4802113"/>
            <a:ext cx="172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(20-60ºS)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3625" y="2857804"/>
            <a:ext cx="223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(20ºS-</a:t>
            </a:r>
            <a:r>
              <a:rPr lang="en-US" dirty="0"/>
              <a:t>2</a:t>
            </a:r>
            <a:r>
              <a:rPr lang="en-US" dirty="0" smtClean="0"/>
              <a:t>0ºN)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36611" y="2673137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8223436" y="2558382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292310" y="9428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7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84" y="5748152"/>
            <a:ext cx="9143999" cy="914400"/>
          </a:xfrm>
        </p:spPr>
        <p:txBody>
          <a:bodyPr/>
          <a:lstStyle/>
          <a:p>
            <a:r>
              <a:rPr lang="en-US" sz="4400" dirty="0" smtClean="0"/>
              <a:t>First port to NCEP op. model (2012)</a:t>
            </a:r>
            <a:endParaRPr lang="en-US" sz="4400" dirty="0"/>
          </a:p>
        </p:txBody>
      </p:sp>
      <p:pic>
        <p:nvPicPr>
          <p:cNvPr id="7" name="Picture 6" descr="LETKF_vs_3DVarGodas_ol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2" y="457200"/>
            <a:ext cx="7112000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131" y="1399044"/>
            <a:ext cx="262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LETKF-GODAS (v2012)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2585" y="3445531"/>
            <a:ext cx="17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EDA28"/>
                </a:solidFill>
              </a:rPr>
              <a:t>3DVar-GODAS</a:t>
            </a:r>
            <a:endParaRPr lang="en-US" dirty="0">
              <a:solidFill>
                <a:srgbClr val="5EDA2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9044" y="4369321"/>
            <a:ext cx="638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month of experiment starting 12/02/2010 with real data,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assimilation cycle every </a:t>
            </a:r>
            <a:r>
              <a:rPr lang="en-US" dirty="0" smtClean="0">
                <a:solidFill>
                  <a:srgbClr val="0000FF"/>
                </a:solidFill>
              </a:rPr>
              <a:t>5 days, 20 members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696" y="44820"/>
            <a:ext cx="131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99187" y="1900947"/>
            <a:ext cx="3458701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Inflation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SFC forcing from NCEP GEFS atmospheric ensemble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24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r2_natl_sa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99764"/>
            <a:ext cx="2706624" cy="2029968"/>
          </a:xfrm>
          <a:prstGeom prst="rect">
            <a:avLst/>
          </a:prstGeom>
        </p:spPr>
      </p:pic>
      <p:pic>
        <p:nvPicPr>
          <p:cNvPr id="22" name="Picture 21" descr="r4_eatl_sa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2114433"/>
            <a:ext cx="2706624" cy="2029968"/>
          </a:xfrm>
          <a:prstGeom prst="rect">
            <a:avLst/>
          </a:prstGeom>
        </p:spPr>
      </p:pic>
      <p:pic>
        <p:nvPicPr>
          <p:cNvPr id="23" name="Picture 22" descr="r6_satl_sal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4132973"/>
            <a:ext cx="2706624" cy="2029968"/>
          </a:xfrm>
          <a:prstGeom prst="rect">
            <a:avLst/>
          </a:prstGeom>
        </p:spPr>
      </p:pic>
      <p:pic>
        <p:nvPicPr>
          <p:cNvPr id="16" name="Picture 15" descr="r2_natl_tem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4" y="99764"/>
            <a:ext cx="2706624" cy="2029968"/>
          </a:xfrm>
          <a:prstGeom prst="rect">
            <a:avLst/>
          </a:prstGeom>
        </p:spPr>
      </p:pic>
      <p:pic>
        <p:nvPicPr>
          <p:cNvPr id="19" name="Picture 18" descr="r4_eatl_tem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5" y="2118304"/>
            <a:ext cx="2706623" cy="2029968"/>
          </a:xfrm>
          <a:prstGeom prst="rect">
            <a:avLst/>
          </a:prstGeom>
        </p:spPr>
      </p:pic>
      <p:pic>
        <p:nvPicPr>
          <p:cNvPr id="20" name="Picture 19" descr="r6_satl_tem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4" y="4141162"/>
            <a:ext cx="2706624" cy="20299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2774" y="5987004"/>
            <a:ext cx="5868131" cy="853938"/>
          </a:xfrm>
        </p:spPr>
        <p:txBody>
          <a:bodyPr/>
          <a:lstStyle/>
          <a:p>
            <a:r>
              <a:rPr lang="en-US" dirty="0" smtClean="0"/>
              <a:t>Atlantic T &amp; S (O-F)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03551" y="125644"/>
            <a:ext cx="13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4062" y="1418654"/>
            <a:ext cx="21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6471" y="745416"/>
            <a:ext cx="182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(20-60ºN)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6471" y="4802113"/>
            <a:ext cx="172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(20-60ºS)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3625" y="2857804"/>
            <a:ext cx="223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(20ºS-</a:t>
            </a:r>
            <a:r>
              <a:rPr lang="en-US" dirty="0"/>
              <a:t>2</a:t>
            </a:r>
            <a:r>
              <a:rPr lang="en-US" dirty="0" smtClean="0"/>
              <a:t>0ºN)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36611" y="2673137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5400000">
            <a:off x="8223436" y="2558382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462655" y="94284"/>
            <a:ext cx="67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8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r8_npol_sa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24" y="125644"/>
            <a:ext cx="2706624" cy="2029968"/>
          </a:xfrm>
          <a:prstGeom prst="rect">
            <a:avLst/>
          </a:prstGeom>
        </p:spPr>
      </p:pic>
      <p:pic>
        <p:nvPicPr>
          <p:cNvPr id="27" name="Picture 26" descr="r7_ind_sal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24" y="2155612"/>
            <a:ext cx="2706624" cy="2029968"/>
          </a:xfrm>
          <a:prstGeom prst="rect">
            <a:avLst/>
          </a:prstGeom>
        </p:spPr>
      </p:pic>
      <p:pic>
        <p:nvPicPr>
          <p:cNvPr id="28" name="Picture 27" descr="r9_spol_sal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24" y="4156461"/>
            <a:ext cx="2706623" cy="2029968"/>
          </a:xfrm>
          <a:prstGeom prst="rect">
            <a:avLst/>
          </a:prstGeom>
        </p:spPr>
      </p:pic>
      <p:pic>
        <p:nvPicPr>
          <p:cNvPr id="14" name="Picture 13" descr="r8_npol_tem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" y="125644"/>
            <a:ext cx="2706624" cy="2029968"/>
          </a:xfrm>
          <a:prstGeom prst="rect">
            <a:avLst/>
          </a:prstGeom>
        </p:spPr>
      </p:pic>
      <p:pic>
        <p:nvPicPr>
          <p:cNvPr id="15" name="Picture 14" descr="r7_ind_tem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" y="2155612"/>
            <a:ext cx="2706624" cy="2029968"/>
          </a:xfrm>
          <a:prstGeom prst="rect">
            <a:avLst/>
          </a:prstGeom>
        </p:spPr>
      </p:pic>
      <p:pic>
        <p:nvPicPr>
          <p:cNvPr id="24" name="Picture 23" descr="r9_spol_tem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0" y="4156461"/>
            <a:ext cx="2706624" cy="20299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9294" y="5987004"/>
            <a:ext cx="3453435" cy="853938"/>
          </a:xfrm>
        </p:spPr>
        <p:txBody>
          <a:bodyPr/>
          <a:lstStyle/>
          <a:p>
            <a:r>
              <a:rPr lang="en-US" dirty="0" smtClean="0"/>
              <a:t>T &amp; S (O-F)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02455" y="309237"/>
            <a:ext cx="13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BF637"/>
                </a:solidFill>
              </a:rPr>
              <a:t>3DVar-GODAS</a:t>
            </a:r>
            <a:endParaRPr lang="en-US" dirty="0">
              <a:solidFill>
                <a:srgbClr val="6BF63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4062" y="1541046"/>
            <a:ext cx="21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Hybrid-GODAS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2407" y="745416"/>
            <a:ext cx="2766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Arctic</a:t>
            </a:r>
            <a:r>
              <a:rPr lang="en-US" dirty="0" smtClean="0"/>
              <a:t> (60-90ºN)</a:t>
            </a:r>
          </a:p>
          <a:p>
            <a:r>
              <a:rPr lang="en-US" i="1" dirty="0" smtClean="0"/>
              <a:t>Note: not assimilated by operational 3DVar-GODAS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43763" y="4802113"/>
            <a:ext cx="28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Southern Ocean</a:t>
            </a:r>
            <a:r>
              <a:rPr lang="en-US" dirty="0" smtClean="0"/>
              <a:t> (60-</a:t>
            </a:r>
            <a:r>
              <a:rPr lang="en-US" dirty="0"/>
              <a:t>9</a:t>
            </a:r>
            <a:r>
              <a:rPr lang="en-US" dirty="0" smtClean="0"/>
              <a:t>0ºS)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76591" y="2857804"/>
            <a:ext cx="210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Indian</a:t>
            </a:r>
            <a:r>
              <a:rPr lang="en-US" dirty="0" smtClean="0"/>
              <a:t> (</a:t>
            </a:r>
            <a:r>
              <a:rPr lang="en-US" dirty="0"/>
              <a:t>6</a:t>
            </a:r>
            <a:r>
              <a:rPr lang="en-US" dirty="0" smtClean="0"/>
              <a:t>0ºS-</a:t>
            </a:r>
            <a:r>
              <a:rPr lang="en-US" dirty="0"/>
              <a:t>2</a:t>
            </a:r>
            <a:r>
              <a:rPr lang="en-US" dirty="0" smtClean="0"/>
              <a:t>0ºN)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504922" y="2673137"/>
            <a:ext cx="149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5400000">
            <a:off x="8375315" y="2558382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559502" y="94284"/>
            <a:ext cx="67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9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424" y="5849520"/>
            <a:ext cx="9144000" cy="914400"/>
          </a:xfrm>
        </p:spPr>
        <p:txBody>
          <a:bodyPr/>
          <a:lstStyle/>
          <a:p>
            <a:r>
              <a:rPr lang="en-US" dirty="0" smtClean="0"/>
              <a:t>T (ºC) increments at the equator</a:t>
            </a:r>
            <a:endParaRPr lang="en-US" dirty="0"/>
          </a:p>
        </p:txBody>
      </p:sp>
      <p:pic>
        <p:nvPicPr>
          <p:cNvPr id="4" name="Picture 3" descr="Macintosh HD:Users:spenny:Desktop:Screen shot 2013-09-11 at 4.08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-13209"/>
            <a:ext cx="3657600" cy="302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spenny:Desktop:Screen shot 2013-09-11 at 4.04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3006805"/>
            <a:ext cx="3657600" cy="292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spenny:Desktop:Screen shot 2013-09-11 at 4.03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2975445"/>
            <a:ext cx="3657600" cy="292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spenny:Desktop:Screen shot 2013-09-11 at 4.06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33831"/>
            <a:ext cx="3657600" cy="29381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34287" y="1916441"/>
            <a:ext cx="1207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Standard-LETKF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6687" y="4906904"/>
            <a:ext cx="1207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3DVar-GODAS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60628" y="1684668"/>
            <a:ext cx="1207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Hybrid-GODAS (α=0.5)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0628" y="4628998"/>
            <a:ext cx="1207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Hybrid-GODAS (α</a:t>
            </a:r>
            <a:r>
              <a:rPr lang="en-US" dirty="0" smtClean="0"/>
              <a:t>=1.0)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381" y="3383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0-500m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0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133" y="5791200"/>
            <a:ext cx="8059227" cy="914400"/>
          </a:xfrm>
        </p:spPr>
        <p:txBody>
          <a:bodyPr/>
          <a:lstStyle/>
          <a:p>
            <a:r>
              <a:rPr lang="en-US" dirty="0" smtClean="0"/>
              <a:t>100 m Ensemble Spread (T)</a:t>
            </a:r>
            <a:endParaRPr lang="en-US" dirty="0"/>
          </a:p>
        </p:txBody>
      </p:sp>
      <p:pic>
        <p:nvPicPr>
          <p:cNvPr id="5" name="100mt3_1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879"/>
          <a:stretch/>
        </p:blipFill>
        <p:spPr>
          <a:xfrm>
            <a:off x="437985" y="139406"/>
            <a:ext cx="8116859" cy="5651794"/>
          </a:xfrm>
        </p:spPr>
      </p:pic>
      <p:sp>
        <p:nvSpPr>
          <p:cNvPr id="6" name="TextBox 5"/>
          <p:cNvSpPr txBox="1"/>
          <p:nvPr/>
        </p:nvSpPr>
        <p:spPr>
          <a:xfrm>
            <a:off x="8402695" y="5791200"/>
            <a:ext cx="77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(ºC)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04195" y="6320120"/>
            <a:ext cx="109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𝜎</a:t>
            </a:r>
            <a:r>
              <a:rPr lang="en-US" baseline="30000" dirty="0" smtClean="0"/>
              <a:t>r</a:t>
            </a:r>
            <a:r>
              <a:rPr lang="en-US" dirty="0" smtClean="0"/>
              <a:t>~0.835º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0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mt3_1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753"/>
          <a:stretch/>
        </p:blipFill>
        <p:spPr>
          <a:xfrm>
            <a:off x="437985" y="170384"/>
            <a:ext cx="8151442" cy="56208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791200"/>
            <a:ext cx="7543800" cy="914400"/>
          </a:xfrm>
        </p:spPr>
        <p:txBody>
          <a:bodyPr/>
          <a:lstStyle/>
          <a:p>
            <a:r>
              <a:rPr lang="en-US" dirty="0" smtClean="0"/>
              <a:t>15 m Ensemble Spread (T)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02695" y="5791200"/>
            <a:ext cx="77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(ºC)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04195" y="6320120"/>
            <a:ext cx="97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𝜎</a:t>
            </a:r>
            <a:r>
              <a:rPr lang="en-US" baseline="30000" dirty="0" smtClean="0"/>
              <a:t>r</a:t>
            </a:r>
            <a:r>
              <a:rPr lang="en-US" dirty="0" smtClean="0"/>
              <a:t>~0.61º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7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868650"/>
            <a:ext cx="8356197" cy="914400"/>
          </a:xfrm>
        </p:spPr>
        <p:txBody>
          <a:bodyPr/>
          <a:lstStyle/>
          <a:p>
            <a:r>
              <a:rPr lang="en-US" dirty="0" smtClean="0"/>
              <a:t>Ens. Spread at the equator (T)</a:t>
            </a:r>
            <a:endParaRPr lang="en-US" dirty="0"/>
          </a:p>
        </p:txBody>
      </p:sp>
      <p:pic>
        <p:nvPicPr>
          <p:cNvPr id="5" name="eq0to300t3_3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99"/>
          <a:stretch/>
        </p:blipFill>
        <p:spPr>
          <a:xfrm>
            <a:off x="1740217" y="55163"/>
            <a:ext cx="7076251" cy="5917010"/>
          </a:xfrm>
        </p:spPr>
      </p:pic>
      <p:sp>
        <p:nvSpPr>
          <p:cNvPr id="7" name="TextBox 6"/>
          <p:cNvSpPr txBox="1"/>
          <p:nvPr/>
        </p:nvSpPr>
        <p:spPr>
          <a:xfrm>
            <a:off x="6313410" y="32562"/>
            <a:ext cx="100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 (ºC)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" name="Picture 1" descr="tprof_godas_300m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2" y="39481"/>
            <a:ext cx="1625600" cy="59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2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3310" y="193715"/>
            <a:ext cx="8365412" cy="5719274"/>
          </a:xfrm>
        </p:spPr>
        <p:txBody>
          <a:bodyPr>
            <a:noAutofit/>
          </a:bodyPr>
          <a:lstStyle/>
          <a:p>
            <a:r>
              <a:rPr lang="en-US" sz="3200" dirty="0" smtClean="0"/>
              <a:t>Ensemble spread is too small</a:t>
            </a:r>
          </a:p>
          <a:p>
            <a:pPr lvl="1"/>
            <a:r>
              <a:rPr lang="en-US" sz="3200" dirty="0" smtClean="0"/>
              <a:t>Ensemble size too small</a:t>
            </a:r>
          </a:p>
          <a:p>
            <a:pPr lvl="1"/>
            <a:r>
              <a:rPr lang="en-US" sz="3200" dirty="0" smtClean="0"/>
              <a:t>Surface forcing spread too small (esp. horizontal wind stress)</a:t>
            </a:r>
          </a:p>
          <a:p>
            <a:r>
              <a:rPr lang="en-US" sz="3200" dirty="0" smtClean="0"/>
              <a:t>Validation using 5-dy forecast (O-F) RSD may be influenced by temporal correlations on daily to weekly timescales</a:t>
            </a:r>
          </a:p>
          <a:p>
            <a:r>
              <a:rPr lang="en-US" sz="3200" dirty="0" smtClean="0"/>
              <a:t>Initial Ensemble spread not realistic or initial states not well-balanced</a:t>
            </a:r>
          </a:p>
          <a:p>
            <a:r>
              <a:rPr lang="en-US" sz="3200" dirty="0" smtClean="0"/>
              <a:t>Experiment period too short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912988"/>
            <a:ext cx="7543800" cy="914400"/>
          </a:xfrm>
        </p:spPr>
        <p:txBody>
          <a:bodyPr/>
          <a:lstStyle/>
          <a:p>
            <a:r>
              <a:rPr lang="en-US" dirty="0" smtClean="0"/>
              <a:t>Possible Weaknesses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0624"/>
            <a:ext cx="9144000" cy="5945952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Duration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8 Years (Jan. 1991- Dec. 1998)</a:t>
            </a:r>
          </a:p>
          <a:p>
            <a:r>
              <a:rPr lang="en-US" u="sng" dirty="0"/>
              <a:t>Model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GFDL MOM4p1, 1/2º-1/4º, 40-vertical </a:t>
            </a:r>
            <a:r>
              <a:rPr lang="en-US" dirty="0" smtClean="0"/>
              <a:t>level</a:t>
            </a:r>
          </a:p>
          <a:p>
            <a:r>
              <a:rPr lang="en-US" u="sng" dirty="0" smtClean="0"/>
              <a:t>Observations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Synthetic</a:t>
            </a:r>
            <a:r>
              <a:rPr lang="en-US" dirty="0" smtClean="0"/>
              <a:t> Temperature and Salinity profiles (</a:t>
            </a:r>
            <a:r>
              <a:rPr lang="en-US" b="1" dirty="0" smtClean="0"/>
              <a:t>XBT/CTD historical locations</a:t>
            </a:r>
            <a:r>
              <a:rPr lang="en-US" dirty="0" smtClean="0"/>
              <a:t>) with realistic magnitude observation errors (representativeness + instrument errors)</a:t>
            </a:r>
          </a:p>
          <a:p>
            <a:r>
              <a:rPr lang="en-US" u="sng" dirty="0" smtClean="0"/>
              <a:t>Surface forcing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28-member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 Reanalysis </a:t>
            </a:r>
            <a:r>
              <a:rPr lang="en-US" dirty="0" smtClean="0"/>
              <a:t>(20CRv2: Compo, </a:t>
            </a:r>
            <a:r>
              <a:rPr lang="en-US" dirty="0" smtClean="0"/>
              <a:t>Whitaker, et al. 2011)</a:t>
            </a:r>
            <a:r>
              <a:rPr lang="en-US" b="1" dirty="0" smtClean="0"/>
              <a:t>,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</a:t>
            </a:r>
            <a:r>
              <a:rPr lang="en-US" b="1" dirty="0" smtClean="0"/>
              <a:t>-centered at NCEP R2 </a:t>
            </a:r>
            <a:r>
              <a:rPr lang="en-US" dirty="0" smtClean="0"/>
              <a:t>(members 1-28 selected from 56 after re-centering)</a:t>
            </a:r>
          </a:p>
          <a:p>
            <a:r>
              <a:rPr lang="en-US" u="sng" dirty="0" smtClean="0"/>
              <a:t>Inflation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none</a:t>
            </a:r>
          </a:p>
          <a:p>
            <a:r>
              <a:rPr lang="en-US" u="sng" dirty="0" smtClean="0"/>
              <a:t>Horizontal Localization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Latitude dependent: 720km at Eq. down to 200km at poles</a:t>
            </a:r>
          </a:p>
          <a:p>
            <a:r>
              <a:rPr lang="en-US" u="sng" dirty="0" smtClean="0"/>
              <a:t>Vertical Localization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none (=&gt; more accurate, computationally faster, &amp; facilitates use of satellite data)</a:t>
            </a:r>
          </a:p>
          <a:p>
            <a:r>
              <a:rPr lang="en-US" u="sng" dirty="0" smtClean="0"/>
              <a:t>Initialization</a:t>
            </a:r>
            <a:r>
              <a:rPr lang="en-US" dirty="0"/>
              <a:t>:</a:t>
            </a:r>
            <a:br>
              <a:rPr lang="en-US" dirty="0"/>
            </a:br>
            <a:r>
              <a:rPr lang="en-US" b="1" dirty="0" smtClean="0"/>
              <a:t>6-year </a:t>
            </a:r>
            <a:r>
              <a:rPr lang="en-US" b="1" dirty="0" err="1" smtClean="0"/>
              <a:t>spinup</a:t>
            </a:r>
            <a:r>
              <a:rPr lang="en-US" b="1" dirty="0" smtClean="0"/>
              <a:t> from Jan 1</a:t>
            </a:r>
            <a:r>
              <a:rPr lang="en-US" b="1" baseline="30000" dirty="0" smtClean="0"/>
              <a:t>st</a:t>
            </a:r>
            <a:r>
              <a:rPr lang="en-US" b="1" dirty="0" smtClean="0"/>
              <a:t> 1985 CFSR ocean state (same for all 56 members), forced by re-centered 56-member 20CRv2</a:t>
            </a:r>
            <a:endParaRPr lang="en-US" b="1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723345"/>
            <a:ext cx="7543800" cy="914400"/>
          </a:xfrm>
        </p:spPr>
        <p:txBody>
          <a:bodyPr/>
          <a:lstStyle/>
          <a:p>
            <a:r>
              <a:rPr lang="en-US" dirty="0" smtClean="0"/>
              <a:t>Experiment 2: OSSE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7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885" y="962038"/>
            <a:ext cx="8781385" cy="5721181"/>
          </a:xfrm>
        </p:spPr>
        <p:txBody>
          <a:bodyPr>
            <a:normAutofit fontScale="92500"/>
          </a:bodyPr>
          <a:lstStyle/>
          <a:p>
            <a:r>
              <a:rPr lang="en-US" sz="3200" dirty="0" err="1" smtClean="0"/>
              <a:t>EnKF</a:t>
            </a:r>
            <a:r>
              <a:rPr lang="en-US" sz="3200" dirty="0" smtClean="0"/>
              <a:t> is the Local Ensemble Transform </a:t>
            </a:r>
            <a:r>
              <a:rPr lang="en-US" sz="3200" dirty="0" err="1" smtClean="0"/>
              <a:t>Kalman</a:t>
            </a:r>
            <a:r>
              <a:rPr lang="en-US" sz="3200" dirty="0" smtClean="0"/>
              <a:t> Filter (LETKF) of Hunt et al. (2007), modified for the ocean by Penny (2011)</a:t>
            </a:r>
          </a:p>
          <a:p>
            <a:r>
              <a:rPr lang="en-US" sz="3200" dirty="0" smtClean="0"/>
              <a:t>Operational 3DVar-GODAS (</a:t>
            </a:r>
            <a:r>
              <a:rPr lang="en-US" sz="3200" dirty="0" err="1" smtClean="0"/>
              <a:t>Behringer</a:t>
            </a:r>
            <a:r>
              <a:rPr lang="en-US" sz="3200" dirty="0" smtClean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Modifications to operational system:</a:t>
            </a:r>
          </a:p>
          <a:p>
            <a:pPr lvl="2"/>
            <a:r>
              <a:rPr lang="en-US" sz="2400" dirty="0" smtClean="0"/>
              <a:t>Only using </a:t>
            </a:r>
            <a:r>
              <a:rPr lang="en-US" sz="2400" dirty="0" err="1" smtClean="0"/>
              <a:t>obs</a:t>
            </a:r>
            <a:r>
              <a:rPr lang="en-US" sz="2400" dirty="0" smtClean="0"/>
              <a:t> in the analysis cycle window</a:t>
            </a:r>
          </a:p>
          <a:p>
            <a:pPr lvl="2"/>
            <a:r>
              <a:rPr lang="en-US" sz="2400" dirty="0"/>
              <a:t>Analysis increment applied at analysis </a:t>
            </a:r>
            <a:r>
              <a:rPr lang="en-US" sz="2400" dirty="0" smtClean="0"/>
              <a:t>time </a:t>
            </a:r>
            <a:r>
              <a:rPr lang="en-US" sz="2400" b="1" dirty="0" smtClean="0"/>
              <a:t>AND</a:t>
            </a:r>
            <a:r>
              <a:rPr lang="en-US" sz="2400" dirty="0" smtClean="0"/>
              <a:t> Incremental Analysis Updates (IAU)</a:t>
            </a:r>
            <a:r>
              <a:rPr lang="en-US" sz="2400" b="1" dirty="0" smtClean="0"/>
              <a:t> (both cases run)</a:t>
            </a:r>
          </a:p>
          <a:p>
            <a:pPr lvl="2"/>
            <a:r>
              <a:rPr lang="en-US" sz="2400" dirty="0" smtClean="0"/>
              <a:t>Not using synthetic salinity observations</a:t>
            </a:r>
          </a:p>
          <a:p>
            <a:pPr lvl="2"/>
            <a:r>
              <a:rPr lang="en-US" sz="2400" b="1" dirty="0" smtClean="0"/>
              <a:t>Relaxing surface to OI SST (as done by operational system and applied in nature run)</a:t>
            </a:r>
          </a:p>
          <a:p>
            <a:r>
              <a:rPr lang="en-US" sz="2800" b="1" dirty="0" smtClean="0"/>
              <a:t>Nature run uses 56-member mean surface forcing (R2) for slight model bias vs. 28-member ensemble subset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" y="-1"/>
            <a:ext cx="9168890" cy="968569"/>
          </a:xfrm>
        </p:spPr>
        <p:txBody>
          <a:bodyPr/>
          <a:lstStyle/>
          <a:p>
            <a:r>
              <a:rPr lang="en-US" dirty="0" err="1" smtClean="0"/>
              <a:t>EnKF</a:t>
            </a:r>
            <a:r>
              <a:rPr lang="en-US" dirty="0" smtClean="0"/>
              <a:t> and 3DVar for Hybrid: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9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b_1_tx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" y="21524"/>
            <a:ext cx="9144000" cy="6788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3320" y="52094"/>
            <a:ext cx="210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(Carton et al. 2000)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6410" y="2173897"/>
            <a:ext cx="3681282" cy="12699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26411" y="3443796"/>
            <a:ext cx="4005904" cy="1058131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26410" y="1119234"/>
            <a:ext cx="3315305" cy="105639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1716" y="1097710"/>
            <a:ext cx="2884748" cy="105639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07692" y="2154107"/>
            <a:ext cx="2518772" cy="128969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32314" y="3443797"/>
            <a:ext cx="2194150" cy="105813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7718" y="2175631"/>
            <a:ext cx="1998692" cy="232629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8557" y="129145"/>
            <a:ext cx="8224373" cy="6025434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2400" u="sng" dirty="0" smtClean="0"/>
              <a:t>GOAL</a:t>
            </a:r>
            <a:r>
              <a:rPr lang="en-US" sz="2400" dirty="0" smtClean="0"/>
              <a:t>: Generate a functional and effective ensemble-based ocean data assimilation system</a:t>
            </a:r>
          </a:p>
          <a:p>
            <a:pPr marL="18288" indent="0">
              <a:buNone/>
            </a:pPr>
            <a:r>
              <a:rPr lang="en-US" sz="2400" u="sng" dirty="0" smtClean="0"/>
              <a:t>CONSTRAINTS</a:t>
            </a:r>
            <a:r>
              <a:rPr lang="en-US" sz="2400" dirty="0" smtClean="0"/>
              <a:t>:</a:t>
            </a:r>
          </a:p>
          <a:p>
            <a:pPr lvl="1"/>
            <a:r>
              <a:rPr lang="en-US" sz="2200" dirty="0" smtClean="0"/>
              <a:t>Standard </a:t>
            </a:r>
            <a:r>
              <a:rPr lang="en-US" sz="2200" dirty="0"/>
              <a:t>ensemble methods (e.g. LETKF, ETKF) have a </a:t>
            </a:r>
            <a:r>
              <a:rPr lang="en-US" sz="2200" dirty="0">
                <a:solidFill>
                  <a:srgbClr val="ACCBF9"/>
                </a:solidFill>
              </a:rPr>
              <a:t>lower limit ensemble size</a:t>
            </a:r>
            <a:r>
              <a:rPr lang="en-US" sz="2200" dirty="0"/>
              <a:t>, below which filter divergence </a:t>
            </a:r>
            <a:r>
              <a:rPr lang="en-US" sz="2200" dirty="0" smtClean="0"/>
              <a:t>occurs with high probability.</a:t>
            </a:r>
          </a:p>
          <a:p>
            <a:pPr lvl="1"/>
            <a:r>
              <a:rPr lang="en-US" sz="2200" dirty="0"/>
              <a:t>The dynamics of the climate-scale ocean model are </a:t>
            </a:r>
            <a:r>
              <a:rPr lang="en-US" sz="2200" dirty="0">
                <a:solidFill>
                  <a:schemeClr val="tx2"/>
                </a:solidFill>
              </a:rPr>
              <a:t>slow to react to small perturbations</a:t>
            </a:r>
            <a:r>
              <a:rPr lang="en-US" sz="2200" dirty="0">
                <a:solidFill>
                  <a:srgbClr val="FFFFFF"/>
                </a:solidFill>
              </a:rPr>
              <a:t> in initial </a:t>
            </a:r>
            <a:r>
              <a:rPr lang="en-US" sz="2200" dirty="0" smtClean="0">
                <a:solidFill>
                  <a:srgbClr val="FFFFFF"/>
                </a:solidFill>
              </a:rPr>
              <a:t>conditions.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The ocean dynamics are highly </a:t>
            </a:r>
            <a:r>
              <a:rPr lang="en-US" sz="2200" dirty="0">
                <a:solidFill>
                  <a:srgbClr val="ACCBF9"/>
                </a:solidFill>
              </a:rPr>
              <a:t>dependent on surface forcing conditions</a:t>
            </a:r>
            <a:r>
              <a:rPr lang="en-US" sz="2200" dirty="0" smtClean="0">
                <a:solidFill>
                  <a:srgbClr val="FFFFFF"/>
                </a:solidFill>
              </a:rPr>
              <a:t>.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Multiplicative inflation is </a:t>
            </a:r>
            <a:r>
              <a:rPr lang="en-US" sz="2200" dirty="0" smtClean="0">
                <a:solidFill>
                  <a:schemeClr val="tx2"/>
                </a:solidFill>
              </a:rPr>
              <a:t>a poor error model </a:t>
            </a:r>
            <a:r>
              <a:rPr lang="en-US" sz="2200" dirty="0" smtClean="0">
                <a:solidFill>
                  <a:srgbClr val="FFFFFF"/>
                </a:solidFill>
              </a:rPr>
              <a:t>for the ocean</a:t>
            </a:r>
          </a:p>
          <a:p>
            <a:pPr lvl="1"/>
            <a:r>
              <a:rPr lang="en-US" sz="2200" dirty="0" smtClean="0"/>
              <a:t>Assimilation of the global ocean is limited by </a:t>
            </a:r>
            <a:r>
              <a:rPr lang="en-US" sz="2200" dirty="0" smtClean="0">
                <a:solidFill>
                  <a:srgbClr val="ACCBF9"/>
                </a:solidFill>
              </a:rPr>
              <a:t>sparse observations</a:t>
            </a:r>
            <a:r>
              <a:rPr lang="en-US" sz="2200" dirty="0" smtClean="0"/>
              <a:t> and </a:t>
            </a:r>
            <a:r>
              <a:rPr lang="en-US" sz="2200" dirty="0" smtClean="0">
                <a:solidFill>
                  <a:schemeClr val="tx2"/>
                </a:solidFill>
              </a:rPr>
              <a:t>sparsely sampled ensembles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18288" indent="0">
              <a:buNone/>
            </a:pPr>
            <a:r>
              <a:rPr lang="en-US" sz="2400" dirty="0" smtClean="0"/>
              <a:t>I examine this problem in </a:t>
            </a:r>
            <a:r>
              <a:rPr lang="en-US" sz="2400" dirty="0" smtClean="0">
                <a:solidFill>
                  <a:srgbClr val="ACCBF9"/>
                </a:solidFill>
              </a:rPr>
              <a:t>a simple scenario</a:t>
            </a:r>
            <a:r>
              <a:rPr lang="en-US" sz="2400" dirty="0" smtClean="0"/>
              <a:t> and then apply to NCEP’s Operational </a:t>
            </a:r>
            <a:r>
              <a:rPr lang="en-US" sz="2400" dirty="0" smtClean="0">
                <a:solidFill>
                  <a:srgbClr val="ACCBF9"/>
                </a:solidFill>
              </a:rPr>
              <a:t>Global Ocean Data Assimilation System (GODAS)</a:t>
            </a:r>
            <a:endParaRPr lang="en-US" sz="2400" dirty="0">
              <a:solidFill>
                <a:srgbClr val="ACCBF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90311" y="5909242"/>
            <a:ext cx="4035343" cy="9144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7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t_100m_0to0p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0936"/>
            <a:ext cx="9144000" cy="1496565"/>
          </a:xfrm>
        </p:spPr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  <a:effectLst/>
              </a:rPr>
              <a:t>Temperature ens. spread, 100 m</a:t>
            </a:r>
            <a:br>
              <a:rPr lang="en-US" sz="4400" dirty="0" smtClean="0">
                <a:solidFill>
                  <a:schemeClr val="bg1"/>
                </a:solidFill>
                <a:effectLst/>
              </a:rPr>
            </a:br>
            <a:endParaRPr lang="en-US" sz="4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963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s_100m_0to0p0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106" y="-564365"/>
            <a:ext cx="9144000" cy="1496565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effectLst/>
              </a:rPr>
              <a:t>Salinity ens. spread, 100 m</a:t>
            </a:r>
            <a:endParaRPr lang="en-US" sz="44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733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sst_0to0p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2522" y="26650"/>
            <a:ext cx="7543800" cy="914400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effectLst/>
              </a:rPr>
              <a:t>SST ens. spread</a:t>
            </a:r>
            <a:endParaRPr lang="en-US" sz="44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999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ssh_0to0p04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049" y="0"/>
            <a:ext cx="7543800" cy="914400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effectLst/>
              </a:rPr>
              <a:t>SSH ens. spread</a:t>
            </a:r>
            <a:endParaRPr lang="en-US" sz="44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262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NH </a:t>
            </a:r>
            <a:r>
              <a:rPr lang="en-US" dirty="0" err="1" smtClean="0"/>
              <a:t>Midlatitude</a:t>
            </a:r>
            <a:r>
              <a:rPr lang="en-US" dirty="0" smtClean="0"/>
              <a:t> Pacific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4112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mnpac_ss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63" y="150429"/>
            <a:ext cx="3520227" cy="2834640"/>
          </a:xfrm>
          <a:prstGeom prst="rect">
            <a:avLst/>
          </a:prstGeom>
        </p:spPr>
      </p:pic>
      <p:pic>
        <p:nvPicPr>
          <p:cNvPr id="6" name="Picture 5" descr="mnpac_s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150429"/>
            <a:ext cx="3467490" cy="2834640"/>
          </a:xfrm>
          <a:prstGeom prst="rect">
            <a:avLst/>
          </a:prstGeom>
        </p:spPr>
      </p:pic>
      <p:pic>
        <p:nvPicPr>
          <p:cNvPr id="7" name="Picture 6" descr="mnpac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3053127"/>
            <a:ext cx="3467490" cy="2834640"/>
          </a:xfrm>
          <a:prstGeom prst="rect">
            <a:avLst/>
          </a:prstGeom>
        </p:spPr>
      </p:pic>
      <p:pic>
        <p:nvPicPr>
          <p:cNvPr id="14" name="Picture 13" descr="mnpac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63" y="3053127"/>
            <a:ext cx="3520227" cy="2834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11551" y="342910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3DVar-GODAS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652" y="2023586"/>
            <a:ext cx="1055740" cy="64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Hybrid-GODAS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NH </a:t>
            </a:r>
            <a:r>
              <a:rPr lang="en-US" dirty="0" err="1" smtClean="0"/>
              <a:t>Midlatitude</a:t>
            </a:r>
            <a:r>
              <a:rPr lang="en-US" dirty="0" smtClean="0"/>
              <a:t> Atlantic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36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4" name="Picture 3" descr="mnatl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141102"/>
            <a:ext cx="3467490" cy="2834640"/>
          </a:xfrm>
          <a:prstGeom prst="rect">
            <a:avLst/>
          </a:prstGeom>
        </p:spPr>
      </p:pic>
      <p:pic>
        <p:nvPicPr>
          <p:cNvPr id="5" name="Picture 4" descr="mnatl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62" y="141102"/>
            <a:ext cx="3520227" cy="2834640"/>
          </a:xfrm>
          <a:prstGeom prst="rect">
            <a:avLst/>
          </a:prstGeom>
        </p:spPr>
      </p:pic>
      <p:pic>
        <p:nvPicPr>
          <p:cNvPr id="8" name="Picture 7" descr="mnatl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3137220"/>
            <a:ext cx="3467490" cy="2834640"/>
          </a:xfrm>
          <a:prstGeom prst="rect">
            <a:avLst/>
          </a:prstGeom>
        </p:spPr>
      </p:pic>
      <p:pic>
        <p:nvPicPr>
          <p:cNvPr id="9" name="Picture 8" descr="mn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37" y="3137220"/>
            <a:ext cx="346749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1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Tropical Pacific RMS Errors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4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15" name="Picture 14" descr="tpac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9" y="241244"/>
            <a:ext cx="3419856" cy="2833407"/>
          </a:xfrm>
          <a:prstGeom prst="rect">
            <a:avLst/>
          </a:prstGeom>
        </p:spPr>
      </p:pic>
      <p:pic>
        <p:nvPicPr>
          <p:cNvPr id="16" name="Picture 15" descr="tpac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01" y="234737"/>
            <a:ext cx="3520227" cy="2834640"/>
          </a:xfrm>
          <a:prstGeom prst="rect">
            <a:avLst/>
          </a:prstGeom>
        </p:spPr>
      </p:pic>
      <p:pic>
        <p:nvPicPr>
          <p:cNvPr id="17" name="Picture 16" descr="tpac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99" y="3093716"/>
            <a:ext cx="3419856" cy="2833407"/>
          </a:xfrm>
          <a:prstGeom prst="rect">
            <a:avLst/>
          </a:prstGeom>
        </p:spPr>
      </p:pic>
      <p:pic>
        <p:nvPicPr>
          <p:cNvPr id="18" name="Picture 17" descr="tpac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01" y="3090901"/>
            <a:ext cx="346749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6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 smtClean="0"/>
              <a:t>Tropical Atlantic RMS Errors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4112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15" name="Picture 14" descr="tatl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176824"/>
            <a:ext cx="3467490" cy="2834640"/>
          </a:xfrm>
          <a:prstGeom prst="rect">
            <a:avLst/>
          </a:prstGeom>
        </p:spPr>
      </p:pic>
      <p:pic>
        <p:nvPicPr>
          <p:cNvPr id="16" name="Picture 15" descr="tatl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74" y="191508"/>
            <a:ext cx="3520227" cy="2834640"/>
          </a:xfrm>
          <a:prstGeom prst="rect">
            <a:avLst/>
          </a:prstGeom>
        </p:spPr>
      </p:pic>
      <p:pic>
        <p:nvPicPr>
          <p:cNvPr id="17" name="Picture 16" descr="tatl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0" y="3114963"/>
            <a:ext cx="3421345" cy="2834640"/>
          </a:xfrm>
          <a:prstGeom prst="rect">
            <a:avLst/>
          </a:prstGeom>
        </p:spPr>
      </p:pic>
      <p:pic>
        <p:nvPicPr>
          <p:cNvPr id="18" name="Picture 17" descr="t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74" y="3114963"/>
            <a:ext cx="346749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4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105" y="5777539"/>
            <a:ext cx="8274737" cy="914400"/>
          </a:xfrm>
        </p:spPr>
        <p:txBody>
          <a:bodyPr/>
          <a:lstStyle/>
          <a:p>
            <a:r>
              <a:rPr lang="en-US" dirty="0" smtClean="0"/>
              <a:t>Indian Ocean RMS Errors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36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39771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15" name="Picture 14" descr="ind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7" y="85197"/>
            <a:ext cx="3467490" cy="2834640"/>
          </a:xfrm>
          <a:prstGeom prst="rect">
            <a:avLst/>
          </a:prstGeom>
        </p:spPr>
      </p:pic>
      <p:pic>
        <p:nvPicPr>
          <p:cNvPr id="16" name="Picture 15" descr="ind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81" y="85197"/>
            <a:ext cx="3520227" cy="2834640"/>
          </a:xfrm>
          <a:prstGeom prst="rect">
            <a:avLst/>
          </a:prstGeom>
        </p:spPr>
      </p:pic>
      <p:pic>
        <p:nvPicPr>
          <p:cNvPr id="17" name="Picture 16" descr="ind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7" y="2990642"/>
            <a:ext cx="3467490" cy="2834640"/>
          </a:xfrm>
          <a:prstGeom prst="rect">
            <a:avLst/>
          </a:prstGeom>
        </p:spPr>
      </p:pic>
      <p:pic>
        <p:nvPicPr>
          <p:cNvPr id="18" name="Picture 17" descr="ind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55" y="2990642"/>
            <a:ext cx="346749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H </a:t>
            </a:r>
            <a:r>
              <a:rPr lang="en-US" dirty="0" err="1" smtClean="0"/>
              <a:t>Midlatitude</a:t>
            </a:r>
            <a:r>
              <a:rPr lang="en-US" dirty="0" smtClean="0"/>
              <a:t> Pacific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361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2" name="Picture 1" descr="mspac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141102"/>
            <a:ext cx="3467490" cy="2834640"/>
          </a:xfrm>
          <a:prstGeom prst="rect">
            <a:avLst/>
          </a:prstGeom>
        </p:spPr>
      </p:pic>
      <p:pic>
        <p:nvPicPr>
          <p:cNvPr id="6" name="Picture 5" descr="mspac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06" y="141102"/>
            <a:ext cx="3520227" cy="2834640"/>
          </a:xfrm>
          <a:prstGeom prst="rect">
            <a:avLst/>
          </a:prstGeom>
        </p:spPr>
      </p:pic>
      <p:pic>
        <p:nvPicPr>
          <p:cNvPr id="14" name="Picture 13" descr="mspac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3" y="3118898"/>
            <a:ext cx="3467490" cy="2834640"/>
          </a:xfrm>
          <a:prstGeom prst="rect">
            <a:avLst/>
          </a:prstGeom>
        </p:spPr>
      </p:pic>
      <p:pic>
        <p:nvPicPr>
          <p:cNvPr id="15" name="Picture 14" descr="mspac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06" y="3118898"/>
            <a:ext cx="352022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7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690" y="5892801"/>
            <a:ext cx="7543800" cy="914400"/>
          </a:xfrm>
        </p:spPr>
        <p:txBody>
          <a:bodyPr/>
          <a:lstStyle/>
          <a:p>
            <a:r>
              <a:rPr lang="en-US" dirty="0" smtClean="0"/>
              <a:t>LETKF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847" y="60572"/>
            <a:ext cx="8831384" cy="183465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Local Ensemble Transform </a:t>
            </a:r>
            <a:r>
              <a:rPr lang="en-US" sz="2400" dirty="0" err="1" smtClean="0">
                <a:solidFill>
                  <a:schemeClr val="bg1"/>
                </a:solidFill>
              </a:rPr>
              <a:t>Kalman</a:t>
            </a:r>
            <a:r>
              <a:rPr lang="en-US" sz="2400" dirty="0" smtClean="0">
                <a:solidFill>
                  <a:schemeClr val="bg1"/>
                </a:solidFill>
              </a:rPr>
              <a:t> Filter of Hunt et al. (2007)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Defining terms: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831770"/>
              </p:ext>
            </p:extLst>
          </p:nvPr>
        </p:nvGraphicFramePr>
        <p:xfrm>
          <a:off x="5849938" y="4095750"/>
          <a:ext cx="2990850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7" name="Equation" r:id="rId4" imgW="1193800" imgH="711200" progId="Equation.3">
                  <p:embed/>
                </p:oleObj>
              </mc:Choice>
              <mc:Fallback>
                <p:oleObj name="Equation" r:id="rId4" imgW="1193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49938" y="4095750"/>
                        <a:ext cx="2990850" cy="178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286896"/>
              </p:ext>
            </p:extLst>
          </p:nvPr>
        </p:nvGraphicFramePr>
        <p:xfrm>
          <a:off x="2116138" y="1611313"/>
          <a:ext cx="3148012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8" name="Equation" r:id="rId6" imgW="1295400" imgH="1384300" progId="Equation.DSMT4">
                  <p:embed/>
                </p:oleObj>
              </mc:Choice>
              <mc:Fallback>
                <p:oleObj name="Equation" r:id="rId6" imgW="1295400" imgH="1384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6138" y="1611313"/>
                        <a:ext cx="3148012" cy="336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-1" y="1597150"/>
            <a:ext cx="22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(</a:t>
            </a:r>
            <a:r>
              <a:rPr lang="en-US" dirty="0" err="1" smtClean="0"/>
              <a:t>b.g</a:t>
            </a:r>
            <a:r>
              <a:rPr lang="en-US" dirty="0" smtClean="0"/>
              <a:t>.) ensemble mean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-1" y="2332243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b.g</a:t>
            </a:r>
            <a:r>
              <a:rPr lang="en-US" dirty="0" smtClean="0"/>
              <a:t>. perturbations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-19539" y="3093578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b.g</a:t>
            </a:r>
            <a:r>
              <a:rPr lang="en-US" dirty="0" smtClean="0"/>
              <a:t>. error covariance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3832137"/>
            <a:ext cx="255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error covariance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-19539" y="4516217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operator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30490" y="4284062"/>
            <a:ext cx="227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b.g</a:t>
            </a:r>
            <a:r>
              <a:rPr lang="en-US" dirty="0" smtClean="0"/>
              <a:t>. error covariance in ens. subspace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31563" y="5315402"/>
            <a:ext cx="255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524347"/>
              </p:ext>
            </p:extLst>
          </p:nvPr>
        </p:nvGraphicFramePr>
        <p:xfrm>
          <a:off x="5781675" y="1665288"/>
          <a:ext cx="3370263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name="Equation" r:id="rId8" imgW="1562100" imgH="800100" progId="Equation.DSMT4">
                  <p:embed/>
                </p:oleObj>
              </mc:Choice>
              <mc:Fallback>
                <p:oleObj name="Equation" r:id="rId8" imgW="1562100" imgH="800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1675" y="1665288"/>
                        <a:ext cx="3370263" cy="172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4902941" y="1339322"/>
            <a:ext cx="22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ensemble mean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902932" y="2094320"/>
            <a:ext cx="111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ens.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54395" y="5144917"/>
            <a:ext cx="287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k</a:t>
            </a:r>
            <a:r>
              <a:rPr lang="en-US" dirty="0" smtClean="0">
                <a:solidFill>
                  <a:srgbClr val="0000FF"/>
                </a:solidFill>
              </a:rPr>
              <a:t> := ensemble dimension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 := observation dimension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 := model dimension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2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5" y="5777539"/>
            <a:ext cx="9002897" cy="9144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H </a:t>
            </a:r>
            <a:r>
              <a:rPr lang="en-US" dirty="0" err="1" smtClean="0"/>
              <a:t>Midlatitude</a:t>
            </a:r>
            <a:r>
              <a:rPr lang="en-US" dirty="0" smtClean="0"/>
              <a:t> Atlantic RMSE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9718" y="61830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32952" y="570662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51156" y="33506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 (0-700m)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05" y="3503039"/>
            <a:ext cx="120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Salinity(0-700m)</a:t>
            </a:r>
            <a:endParaRPr lang="en-US" dirty="0"/>
          </a:p>
        </p:txBody>
      </p:sp>
      <p:pic>
        <p:nvPicPr>
          <p:cNvPr id="4" name="Picture 3" descr="msatl_ss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150429"/>
            <a:ext cx="3467490" cy="2834640"/>
          </a:xfrm>
          <a:prstGeom prst="rect">
            <a:avLst/>
          </a:prstGeom>
        </p:spPr>
      </p:pic>
      <p:pic>
        <p:nvPicPr>
          <p:cNvPr id="5" name="Picture 4" descr="msatl_ss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63" y="171393"/>
            <a:ext cx="3520227" cy="2834640"/>
          </a:xfrm>
          <a:prstGeom prst="rect">
            <a:avLst/>
          </a:prstGeom>
        </p:spPr>
      </p:pic>
      <p:pic>
        <p:nvPicPr>
          <p:cNvPr id="8" name="Picture 7" descr="msatl_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1" y="3048261"/>
            <a:ext cx="3467490" cy="2834640"/>
          </a:xfrm>
          <a:prstGeom prst="rect">
            <a:avLst/>
          </a:prstGeom>
        </p:spPr>
      </p:pic>
      <p:pic>
        <p:nvPicPr>
          <p:cNvPr id="9" name="Picture 8" descr="msatl_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0" y="3048261"/>
            <a:ext cx="352022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5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9144000" cy="62482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Hybrid-LETKF formulation presented here effectively stabilizes the filter </a:t>
            </a:r>
            <a:r>
              <a:rPr lang="en-US" sz="2400" dirty="0"/>
              <a:t>for small ensemble </a:t>
            </a:r>
            <a:r>
              <a:rPr lang="en-US" sz="2400" dirty="0" smtClean="0"/>
              <a:t>sizes. The results are fairly robust.</a:t>
            </a:r>
          </a:p>
          <a:p>
            <a:r>
              <a:rPr lang="en-US" sz="2400" dirty="0" smtClean="0"/>
              <a:t>There is no generally ‘optimal’ constant alpha, it is dependent on problem parameters such as ensemble size, observation coverage, and localization radius.</a:t>
            </a:r>
          </a:p>
          <a:p>
            <a:r>
              <a:rPr lang="en-US" sz="2400" dirty="0" smtClean="0"/>
              <a:t>Experiments with Hybrid-GODAS using both real and synthetic observation data are encouraging.</a:t>
            </a:r>
          </a:p>
          <a:p>
            <a:r>
              <a:rPr lang="en-US" sz="2400" dirty="0" smtClean="0"/>
              <a:t>Next steps:</a:t>
            </a:r>
          </a:p>
          <a:p>
            <a:pPr lvl="1"/>
            <a:r>
              <a:rPr lang="en-US" sz="2200" dirty="0"/>
              <a:t>Inclusion of satellite data</a:t>
            </a:r>
            <a:r>
              <a:rPr lang="en-US" sz="2200" dirty="0" smtClean="0"/>
              <a:t>: altimetry (later: </a:t>
            </a:r>
            <a:r>
              <a:rPr lang="en-US" sz="2200" dirty="0"/>
              <a:t>gravity, </a:t>
            </a:r>
            <a:r>
              <a:rPr lang="en-US" sz="2200" dirty="0" smtClean="0"/>
              <a:t>SST, SSS)</a:t>
            </a:r>
          </a:p>
          <a:p>
            <a:pPr lvl="1"/>
            <a:r>
              <a:rPr lang="en-US" sz="2200" dirty="0" smtClean="0"/>
              <a:t>Seasonal forecast experiments with CFS to </a:t>
            </a:r>
            <a:r>
              <a:rPr lang="en-US" sz="2200" dirty="0"/>
              <a:t>validate </a:t>
            </a:r>
            <a:r>
              <a:rPr lang="en-US" sz="2200" dirty="0" smtClean="0"/>
              <a:t>Hybrid vs. 3DVar initial conditions</a:t>
            </a:r>
          </a:p>
          <a:p>
            <a:pPr lvl="1"/>
            <a:r>
              <a:rPr lang="en-US" sz="2200" dirty="0" smtClean="0"/>
              <a:t>1-month concurrent run with operational system for validation prior to operational implementation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836052"/>
            <a:ext cx="75438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2345" y="2022708"/>
            <a:ext cx="5675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 You</a:t>
            </a:r>
          </a:p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2"/>
              </a:rPr>
              <a:t>Steve.Penny@noaa.gov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35" y="5250967"/>
            <a:ext cx="9085666" cy="1576014"/>
          </a:xfrm>
        </p:spPr>
        <p:txBody>
          <a:bodyPr/>
          <a:lstStyle/>
          <a:p>
            <a:r>
              <a:rPr lang="en-US" dirty="0" smtClean="0"/>
              <a:t>Varying Multiplicative Inflation (at observation count </a:t>
            </a:r>
            <a:r>
              <a:rPr lang="en-US" i="1" dirty="0" smtClean="0"/>
              <a:t>l</a:t>
            </a:r>
            <a:r>
              <a:rPr lang="en-US" dirty="0" smtClean="0"/>
              <a:t>=4)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34" y="587139"/>
            <a:ext cx="191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Standard-LETKF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48315" y="560981"/>
            <a:ext cx="429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Hybrid-LETKF with Global 3D-Var</a:t>
            </a:r>
            <a:endParaRPr lang="en-US" dirty="0"/>
          </a:p>
        </p:txBody>
      </p:sp>
      <p:pic>
        <p:nvPicPr>
          <p:cNvPr id="2" name="Picture 1" descr="figure_infl_l4_letk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" y="1254392"/>
            <a:ext cx="4060516" cy="3045387"/>
          </a:xfrm>
          <a:prstGeom prst="rect">
            <a:avLst/>
          </a:prstGeom>
        </p:spPr>
      </p:pic>
      <p:pic>
        <p:nvPicPr>
          <p:cNvPr id="6" name="Picture 5" descr="figure_infl_l4_G3DV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15" y="1254392"/>
            <a:ext cx="4059936" cy="30449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23588" y="2912037"/>
            <a:ext cx="604050" cy="82094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3729" y="4413092"/>
            <a:ext cx="274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Improved stability due to inflation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099681" y="3732984"/>
            <a:ext cx="232327" cy="805455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624030" y="3076104"/>
            <a:ext cx="710451" cy="728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56732" y="4360299"/>
            <a:ext cx="393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Improved stability due to combined inflation and Hybrid-LETKF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422684" y="3680191"/>
            <a:ext cx="232327" cy="805455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0734" y="0"/>
            <a:ext cx="85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(Narrow improvement with multiplicative inflation, essentially only in Regime 3) 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3910578" y="2459004"/>
            <a:ext cx="1269930" cy="6852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84062" y="1254392"/>
            <a:ext cx="0" cy="254971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31611" y="1406792"/>
            <a:ext cx="0" cy="254971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80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690" y="5892801"/>
            <a:ext cx="7543800" cy="914400"/>
          </a:xfrm>
        </p:spPr>
        <p:txBody>
          <a:bodyPr/>
          <a:lstStyle/>
          <a:p>
            <a:r>
              <a:rPr lang="en-US" dirty="0" smtClean="0"/>
              <a:t>LETKF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847" y="60572"/>
            <a:ext cx="8831384" cy="304604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Local Ensemble Transform </a:t>
            </a:r>
            <a:r>
              <a:rPr lang="en-US" sz="2400" dirty="0" err="1" smtClean="0">
                <a:solidFill>
                  <a:schemeClr val="bg1"/>
                </a:solidFill>
              </a:rPr>
              <a:t>Kalman</a:t>
            </a:r>
            <a:r>
              <a:rPr lang="en-US" sz="2400" dirty="0" smtClean="0">
                <a:solidFill>
                  <a:schemeClr val="bg1"/>
                </a:solidFill>
              </a:rPr>
              <a:t> Filter of Hunt et al. (2007)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To reduce computational burden, the analysis is computed in the </a:t>
            </a:r>
            <a:r>
              <a:rPr lang="en-US" sz="2000" i="1" dirty="0" smtClean="0">
                <a:solidFill>
                  <a:schemeClr val="bg1"/>
                </a:solidFill>
              </a:rPr>
              <a:t>k</a:t>
            </a:r>
            <a:r>
              <a:rPr lang="en-US" sz="2000" dirty="0" smtClean="0">
                <a:solidFill>
                  <a:schemeClr val="bg1"/>
                </a:solidFill>
              </a:rPr>
              <a:t>-dimensional subspace formed by the </a:t>
            </a:r>
            <a:r>
              <a:rPr lang="en-US" sz="2000" i="1" dirty="0" smtClean="0">
                <a:solidFill>
                  <a:schemeClr val="bg1"/>
                </a:solidFill>
              </a:rPr>
              <a:t>k</a:t>
            </a:r>
            <a:r>
              <a:rPr lang="en-US" sz="2000" dirty="0" smtClean="0">
                <a:solidFill>
                  <a:schemeClr val="bg1"/>
                </a:solidFill>
              </a:rPr>
              <a:t> ensemble members.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To reduce the required sample size of ensemble members, localization is applied.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970958"/>
              </p:ext>
            </p:extLst>
          </p:nvPr>
        </p:nvGraphicFramePr>
        <p:xfrm>
          <a:off x="3064447" y="2445482"/>
          <a:ext cx="5942784" cy="354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2" name="Equation" r:id="rId4" imgW="2679700" imgH="1600200" progId="Equation.DSMT4">
                  <p:embed/>
                </p:oleObj>
              </mc:Choice>
              <mc:Fallback>
                <p:oleObj name="Equation" r:id="rId4" imgW="2679700" imgH="1600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64447" y="2445482"/>
                        <a:ext cx="5942784" cy="3549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0703" y="2872154"/>
            <a:ext cx="3106615" cy="3065640"/>
            <a:chOff x="69779" y="2872154"/>
            <a:chExt cx="3106615" cy="3065640"/>
          </a:xfrm>
        </p:grpSpPr>
        <p:grpSp>
          <p:nvGrpSpPr>
            <p:cNvPr id="15" name="Group 14"/>
            <p:cNvGrpSpPr/>
            <p:nvPr/>
          </p:nvGrpSpPr>
          <p:grpSpPr>
            <a:xfrm>
              <a:off x="97690" y="2872154"/>
              <a:ext cx="2813541" cy="2696308"/>
              <a:chOff x="97690" y="2872154"/>
              <a:chExt cx="2813541" cy="269630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7690" y="2872154"/>
                <a:ext cx="2813541" cy="269630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glow" dir="tl">
                  <a:rot lat="0" lon="0" rev="19800000"/>
                </a:lightRig>
              </a:scene3d>
              <a:sp3d prstMaterial="metal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>
                <a:stCxn id="5" idx="0"/>
                <a:endCxn id="5" idx="2"/>
              </p:cNvCxnSpPr>
              <p:nvPr/>
            </p:nvCxnSpPr>
            <p:spPr>
              <a:xfrm>
                <a:off x="1504461" y="2872154"/>
                <a:ext cx="0" cy="2696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203938" y="2872154"/>
                <a:ext cx="0" cy="2696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73723" y="2872154"/>
                <a:ext cx="0" cy="2696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5" idx="3"/>
                <a:endCxn id="5" idx="1"/>
              </p:cNvCxnSpPr>
              <p:nvPr/>
            </p:nvCxnSpPr>
            <p:spPr>
              <a:xfrm flipH="1">
                <a:off x="97690" y="4220308"/>
                <a:ext cx="28135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97690" y="3532555"/>
                <a:ext cx="28135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97690" y="4896340"/>
                <a:ext cx="28135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1348153" y="4064000"/>
              <a:ext cx="312616" cy="3126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45122" y="3257061"/>
              <a:ext cx="1918678" cy="1918677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  <a:scene3d>
              <a:camera prst="orthographicFront"/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1074615" y="3532555"/>
              <a:ext cx="273538" cy="2579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1930399" y="4618895"/>
              <a:ext cx="273538" cy="2579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1051168" y="4489941"/>
              <a:ext cx="273538" cy="2579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&quot;No&quot; Symbol 21"/>
            <p:cNvSpPr>
              <a:spLocks noChangeAspect="1"/>
            </p:cNvSpPr>
            <p:nvPr/>
          </p:nvSpPr>
          <p:spPr>
            <a:xfrm>
              <a:off x="175847" y="2989395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&quot;No&quot; Symbol 22"/>
            <p:cNvSpPr>
              <a:spLocks noChangeAspect="1"/>
            </p:cNvSpPr>
            <p:nvPr/>
          </p:nvSpPr>
          <p:spPr>
            <a:xfrm>
              <a:off x="2439099" y="3217542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&quot;No&quot; Symbol 23"/>
            <p:cNvSpPr>
              <a:spLocks noChangeAspect="1"/>
            </p:cNvSpPr>
            <p:nvPr/>
          </p:nvSpPr>
          <p:spPr>
            <a:xfrm>
              <a:off x="2329612" y="5168981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&quot;No&quot; Symbol 24"/>
            <p:cNvSpPr>
              <a:spLocks noChangeAspect="1"/>
            </p:cNvSpPr>
            <p:nvPr/>
          </p:nvSpPr>
          <p:spPr>
            <a:xfrm>
              <a:off x="639535" y="4902652"/>
              <a:ext cx="268375" cy="273086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779" y="5568462"/>
              <a:ext cx="3106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“Observation Localization”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70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6766" y="5877170"/>
            <a:ext cx="7543800" cy="914400"/>
          </a:xfrm>
        </p:spPr>
        <p:txBody>
          <a:bodyPr/>
          <a:lstStyle/>
          <a:p>
            <a:r>
              <a:rPr lang="en-US" dirty="0" smtClean="0"/>
              <a:t>Combined </a:t>
            </a:r>
            <a:r>
              <a:rPr lang="en-US" dirty="0" err="1" smtClean="0"/>
              <a:t>Kalman</a:t>
            </a:r>
            <a:r>
              <a:rPr lang="en-US" dirty="0" smtClean="0"/>
              <a:t> Gain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443181"/>
              </p:ext>
            </p:extLst>
          </p:nvPr>
        </p:nvGraphicFramePr>
        <p:xfrm>
          <a:off x="2197388" y="3152640"/>
          <a:ext cx="4144963" cy="790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2" name="Equation" r:id="rId4" imgW="1663700" imgH="317500" progId="Equation.3">
                  <p:embed/>
                </p:oleObj>
              </mc:Choice>
              <mc:Fallback>
                <p:oleObj name="Equation" r:id="rId4" imgW="1663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7388" y="3152640"/>
                        <a:ext cx="4144963" cy="790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677542"/>
              </p:ext>
            </p:extLst>
          </p:nvPr>
        </p:nvGraphicFramePr>
        <p:xfrm>
          <a:off x="2197388" y="3942855"/>
          <a:ext cx="4144963" cy="8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3" name="Equation" r:id="rId6" imgW="1524000" imgH="317500" progId="Equation.3">
                  <p:embed/>
                </p:oleObj>
              </mc:Choice>
              <mc:Fallback>
                <p:oleObj name="Equation" r:id="rId6" imgW="1524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7388" y="3942855"/>
                        <a:ext cx="4144963" cy="86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119403"/>
              </p:ext>
            </p:extLst>
          </p:nvPr>
        </p:nvGraphicFramePr>
        <p:xfrm>
          <a:off x="2007069" y="831119"/>
          <a:ext cx="4633444" cy="99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4" name="Equation" r:id="rId8" imgW="1358900" imgH="292100" progId="Equation.3">
                  <p:embed/>
                </p:oleObj>
              </mc:Choice>
              <mc:Fallback>
                <p:oleObj name="Equation" r:id="rId8" imgW="1358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07069" y="831119"/>
                        <a:ext cx="4633444" cy="995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863455"/>
              </p:ext>
            </p:extLst>
          </p:nvPr>
        </p:nvGraphicFramePr>
        <p:xfrm>
          <a:off x="849313" y="4857750"/>
          <a:ext cx="6869112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5" name="Equation" r:id="rId10" imgW="1879600" imgH="228600" progId="Equation.DSMT4">
                  <p:embed/>
                </p:oleObj>
              </mc:Choice>
              <mc:Fallback>
                <p:oleObj name="Equation" r:id="rId10" imgW="187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9313" y="4857750"/>
                        <a:ext cx="6869112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5897" y="374859"/>
            <a:ext cx="6437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general linear gain matrix K is defined as: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898" y="1973105"/>
            <a:ext cx="79373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traditional hybrids define a </a:t>
            </a:r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linearly combined error covariance matrix</a:t>
            </a:r>
            <a:r>
              <a:rPr lang="en-US" sz="2400" dirty="0" smtClean="0">
                <a:solidFill>
                  <a:schemeClr val="bg1"/>
                </a:solidFill>
              </a:rPr>
              <a:t>. Suppose instead we form a combination of their respective gain matrices: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4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4498" y="5877170"/>
            <a:ext cx="7543800" cy="914400"/>
          </a:xfrm>
        </p:spPr>
        <p:txBody>
          <a:bodyPr/>
          <a:lstStyle/>
          <a:p>
            <a:r>
              <a:rPr lang="en-US" dirty="0" smtClean="0"/>
              <a:t>Hybrid-LETKF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854194"/>
              </p:ext>
            </p:extLst>
          </p:nvPr>
        </p:nvGraphicFramePr>
        <p:xfrm>
          <a:off x="5105400" y="40145"/>
          <a:ext cx="403860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5" name="Equation" r:id="rId4" imgW="1663700" imgH="317500" progId="Equation.3">
                  <p:embed/>
                </p:oleObj>
              </mc:Choice>
              <mc:Fallback>
                <p:oleObj name="Equation" r:id="rId4" imgW="1663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5400" y="40145"/>
                        <a:ext cx="4038600" cy="76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465967"/>
              </p:ext>
            </p:extLst>
          </p:nvPr>
        </p:nvGraphicFramePr>
        <p:xfrm>
          <a:off x="5066324" y="603218"/>
          <a:ext cx="4144963" cy="8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6" name="Equation" r:id="rId6" imgW="1524000" imgH="317500" progId="Equation.3">
                  <p:embed/>
                </p:oleObj>
              </mc:Choice>
              <mc:Fallback>
                <p:oleObj name="Equation" r:id="rId6" imgW="1524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6324" y="603218"/>
                        <a:ext cx="4144963" cy="86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897238"/>
              </p:ext>
            </p:extLst>
          </p:nvPr>
        </p:nvGraphicFramePr>
        <p:xfrm>
          <a:off x="128093" y="214918"/>
          <a:ext cx="4633444" cy="99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7" name="Equation" r:id="rId8" imgW="1358900" imgH="292100" progId="Equation.3">
                  <p:embed/>
                </p:oleObj>
              </mc:Choice>
              <mc:Fallback>
                <p:oleObj name="Equation" r:id="rId8" imgW="1358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8093" y="214918"/>
                        <a:ext cx="4633444" cy="995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97545"/>
              </p:ext>
            </p:extLst>
          </p:nvPr>
        </p:nvGraphicFramePr>
        <p:xfrm>
          <a:off x="2135981" y="2386014"/>
          <a:ext cx="59388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8" name="Equation" r:id="rId10" imgW="1625600" imgH="203200" progId="Equation.3">
                  <p:embed/>
                </p:oleObj>
              </mc:Choice>
              <mc:Fallback>
                <p:oleObj name="Equation" r:id="rId10" imgW="1625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35981" y="2386014"/>
                        <a:ext cx="5938837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6766" y="1793766"/>
            <a:ext cx="3372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Choose the coefficients: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β</a:t>
            </a:r>
            <a:r>
              <a:rPr lang="en-US" sz="2400" baseline="-25000" dirty="0" smtClean="0">
                <a:solidFill>
                  <a:schemeClr val="bg1"/>
                </a:solidFill>
              </a:rPr>
              <a:t>1</a:t>
            </a:r>
            <a:r>
              <a:rPr lang="en-US" sz="2400" dirty="0" smtClean="0">
                <a:solidFill>
                  <a:schemeClr val="bg1"/>
                </a:solidFill>
              </a:rPr>
              <a:t> = 1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β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= 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  <a:endParaRPr lang="en-US" sz="24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β</a:t>
            </a:r>
            <a:r>
              <a:rPr lang="en-US" sz="2400" baseline="-25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= -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766" y="3461596"/>
            <a:ext cx="663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here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α</a:t>
            </a:r>
            <a:r>
              <a:rPr lang="en-US" sz="2400" dirty="0" smtClean="0">
                <a:solidFill>
                  <a:schemeClr val="bg1"/>
                </a:solidFill>
              </a:rPr>
              <a:t> is a constant scaling parameter so that,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4761537" y="214918"/>
            <a:ext cx="343863" cy="995974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5981" y="5263260"/>
            <a:ext cx="661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allows us to form the following algorithm: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726952"/>
              </p:ext>
            </p:extLst>
          </p:nvPr>
        </p:nvGraphicFramePr>
        <p:xfrm>
          <a:off x="1881188" y="4076700"/>
          <a:ext cx="5659437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9" name="Equation" r:id="rId12" imgW="1549400" imgH="292100" progId="Equation.3">
                  <p:embed/>
                </p:oleObj>
              </mc:Choice>
              <mc:Fallback>
                <p:oleObj name="Equation" r:id="rId12" imgW="15494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81188" y="4076700"/>
                        <a:ext cx="5659437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73415" y="5877170"/>
            <a:ext cx="493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Penny, 2013: The Hybrid Local Ensemble Transform </a:t>
            </a:r>
            <a:r>
              <a:rPr lang="en-US" dirty="0" err="1" smtClean="0"/>
              <a:t>Kalman</a:t>
            </a:r>
            <a:r>
              <a:rPr lang="en-US" dirty="0" smtClean="0"/>
              <a:t> Filter.</a:t>
            </a:r>
            <a:r>
              <a:rPr lang="en-US" i="1" dirty="0" smtClean="0"/>
              <a:t> Mon. </a:t>
            </a:r>
            <a:r>
              <a:rPr lang="en-US" i="1" dirty="0" err="1" smtClean="0"/>
              <a:t>Wea</a:t>
            </a:r>
            <a:r>
              <a:rPr lang="en-US" i="1" dirty="0" smtClean="0"/>
              <a:t>. Rev.</a:t>
            </a:r>
            <a:r>
              <a:rPr lang="en-US" dirty="0" smtClean="0"/>
              <a:t>, </a:t>
            </a:r>
            <a:r>
              <a:rPr lang="fr-FR" dirty="0" err="1"/>
              <a:t>doi</a:t>
            </a:r>
            <a:r>
              <a:rPr lang="fr-FR" dirty="0"/>
              <a:t>: http://</a:t>
            </a:r>
            <a:r>
              <a:rPr lang="fr-FR" dirty="0" err="1"/>
              <a:t>dx.doi.org</a:t>
            </a:r>
            <a:r>
              <a:rPr lang="fr-FR" dirty="0"/>
              <a:t>/10.1175/MWR-D-13-00131.1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3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26834</TotalTime>
  <Words>2544</Words>
  <Application>Microsoft Macintosh PowerPoint</Application>
  <PresentationFormat>On-screen Show (4:3)</PresentationFormat>
  <Paragraphs>401</Paragraphs>
  <Slides>63</Slides>
  <Notes>26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Elemental</vt:lpstr>
      <vt:lpstr>Equation</vt:lpstr>
      <vt:lpstr>PowerPoint Presentation</vt:lpstr>
      <vt:lpstr>LETKF applied to 1x1º Ocean</vt:lpstr>
      <vt:lpstr>LETKF applied to 1x1º Ocean</vt:lpstr>
      <vt:lpstr>First port to NCEP op. model (2012)</vt:lpstr>
      <vt:lpstr>Motivation</vt:lpstr>
      <vt:lpstr>LETKF</vt:lpstr>
      <vt:lpstr>LETKF</vt:lpstr>
      <vt:lpstr>Combined Kalman Gain</vt:lpstr>
      <vt:lpstr>Hybrid-LETKF</vt:lpstr>
      <vt:lpstr>Hybrid/Mean-LETKF Algorithm</vt:lpstr>
      <vt:lpstr>Hybrid/Mean-LETKF Algorithm</vt:lpstr>
      <vt:lpstr>Results with Lorenz-96</vt:lpstr>
      <vt:lpstr>Lorenz-96 Model</vt:lpstr>
      <vt:lpstr>Standard-LETKF (k=5,l=4)</vt:lpstr>
      <vt:lpstr>3D-Var Analysis Error (k=1,l=4)</vt:lpstr>
      <vt:lpstr>Hybrid-LETKF, Global 3D-Var</vt:lpstr>
      <vt:lpstr>Energy (s2) over longer periods </vt:lpstr>
      <vt:lpstr>Varying α for the  Hybrid-LETKF</vt:lpstr>
      <vt:lpstr>Standard-LETKF Error</vt:lpstr>
      <vt:lpstr>Standard-LETKF Error</vt:lpstr>
      <vt:lpstr>Standard-LETKF Error</vt:lpstr>
      <vt:lpstr>Standard-LETKF Error</vt:lpstr>
      <vt:lpstr>Hybrid-LETKF Error (α = 0.0)</vt:lpstr>
      <vt:lpstr>Hybrid-LETKF Error (α = 0.2)</vt:lpstr>
      <vt:lpstr>Hybrid-LETKF Error (α=0.5)</vt:lpstr>
      <vt:lpstr>Hybrid-LETKF Error (α = 1.0)</vt:lpstr>
      <vt:lpstr>Comparing to the Traditional Hybrid approach</vt:lpstr>
      <vt:lpstr>Traditional Hybrid (Hybrid/Cov-LETKF)</vt:lpstr>
      <vt:lpstr>The hybrid reduces sensitivity to LETKF input parameters</vt:lpstr>
      <vt:lpstr>Standard-LETKF Error</vt:lpstr>
      <vt:lpstr>Varying Localization Radius (at observation count l=20)</vt:lpstr>
      <vt:lpstr>Hybrid-ETKF</vt:lpstr>
      <vt:lpstr>Varying Multiplicative Inflation (at observation count l=20)</vt:lpstr>
      <vt:lpstr>Results with NCEP’s Global Ocean Data Assimilation System (Hybrid-GODAS)</vt:lpstr>
      <vt:lpstr>Experiment 1: Real Data</vt:lpstr>
      <vt:lpstr>EnKF and 3DVar for Hybrid:</vt:lpstr>
      <vt:lpstr>Before Implementing the Hybrid</vt:lpstr>
      <vt:lpstr>Global Temperature and Salinity Observed minus 5-dy Forecast (O-F) RMSD</vt:lpstr>
      <vt:lpstr>Pacific T &amp; S (O-F)</vt:lpstr>
      <vt:lpstr>Atlantic T &amp; S (O-F)</vt:lpstr>
      <vt:lpstr>T &amp; S (O-F)</vt:lpstr>
      <vt:lpstr>T (ºC) increments at the equator</vt:lpstr>
      <vt:lpstr>100 m Ensemble Spread (T)</vt:lpstr>
      <vt:lpstr>15 m Ensemble Spread (T)</vt:lpstr>
      <vt:lpstr>Ens. Spread at the equator (T)</vt:lpstr>
      <vt:lpstr>Possible Weaknesses</vt:lpstr>
      <vt:lpstr>Experiment 2: OSSE</vt:lpstr>
      <vt:lpstr>EnKF and 3DVar for Hybrid:</vt:lpstr>
      <vt:lpstr>PowerPoint Presentation</vt:lpstr>
      <vt:lpstr>Temperature ens. spread, 100 m </vt:lpstr>
      <vt:lpstr>Salinity ens. spread, 100 m</vt:lpstr>
      <vt:lpstr>SST ens. spread</vt:lpstr>
      <vt:lpstr>SSH ens. spread</vt:lpstr>
      <vt:lpstr>NH Midlatitude Pacific RMSE</vt:lpstr>
      <vt:lpstr>NH Midlatitude Atlantic RMSE</vt:lpstr>
      <vt:lpstr>Tropical Pacific RMS Errors</vt:lpstr>
      <vt:lpstr>Tropical Atlantic RMS Errors</vt:lpstr>
      <vt:lpstr>Indian Ocean RMS Errors</vt:lpstr>
      <vt:lpstr>SH Midlatitude Pacific RMSE</vt:lpstr>
      <vt:lpstr>SH Midlatitude Atlantic RMSE</vt:lpstr>
      <vt:lpstr>Conclusions</vt:lpstr>
      <vt:lpstr>PowerPoint Presentation</vt:lpstr>
      <vt:lpstr>Varying Multiplicative Inflation (at observation count l=4)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Penny</dc:creator>
  <cp:lastModifiedBy>Stephen Penny</cp:lastModifiedBy>
  <cp:revision>391</cp:revision>
  <dcterms:created xsi:type="dcterms:W3CDTF">2013-06-02T23:13:59Z</dcterms:created>
  <dcterms:modified xsi:type="dcterms:W3CDTF">2014-05-21T04:21:26Z</dcterms:modified>
</cp:coreProperties>
</file>