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Default Extension="doc" ContentType="application/msword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5"/>
  </p:notesMasterIdLst>
  <p:sldIdLst>
    <p:sldId id="256" r:id="rId2"/>
    <p:sldId id="396" r:id="rId3"/>
    <p:sldId id="274" r:id="rId4"/>
    <p:sldId id="392" r:id="rId5"/>
    <p:sldId id="401" r:id="rId6"/>
    <p:sldId id="397" r:id="rId7"/>
    <p:sldId id="344" r:id="rId8"/>
    <p:sldId id="367" r:id="rId9"/>
    <p:sldId id="348" r:id="rId10"/>
    <p:sldId id="339" r:id="rId11"/>
    <p:sldId id="345" r:id="rId12"/>
    <p:sldId id="302" r:id="rId13"/>
    <p:sldId id="351" r:id="rId14"/>
    <p:sldId id="404" r:id="rId15"/>
    <p:sldId id="403" r:id="rId16"/>
    <p:sldId id="402" r:id="rId17"/>
    <p:sldId id="372" r:id="rId18"/>
    <p:sldId id="296" r:id="rId19"/>
    <p:sldId id="406" r:id="rId20"/>
    <p:sldId id="407" r:id="rId21"/>
    <p:sldId id="409" r:id="rId22"/>
    <p:sldId id="408" r:id="rId23"/>
    <p:sldId id="371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3333FF"/>
    <a:srgbClr val="00FF00"/>
    <a:srgbClr val="CC6600"/>
    <a:srgbClr val="CC66FF"/>
    <a:srgbClr val="FF9933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416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esProps" Target="pres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viewProps" Target="viewProps.xml"/><Relationship Id="rId26" Type="http://schemas.openxmlformats.org/officeDocument/2006/relationships/printerSettings" Target="printerSettings/printerSettings1.bin"/><Relationship Id="rId30" Type="http://schemas.openxmlformats.org/officeDocument/2006/relationships/tableStyles" Target="tableStyles.xml"/><Relationship Id="rId11" Type="http://schemas.openxmlformats.org/officeDocument/2006/relationships/slide" Target="slides/slide10.xml"/><Relationship Id="rId29" Type="http://schemas.openxmlformats.org/officeDocument/2006/relationships/theme" Target="theme/theme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F5341F9-6DD5-48A9-AB93-D1250C9E2C37}" type="datetimeFigureOut">
              <a:rPr lang="en-US" smtClean="0"/>
              <a:pPr/>
              <a:t>5/22/12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DCBB94C-89B7-4FD0-AD4D-6C854B7B47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8168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Highlight</a:t>
            </a:r>
            <a:r>
              <a:rPr lang="en-US" baseline="0" dirty="0" smtClean="0"/>
              <a:t> balance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BB94C-89B7-4FD0-AD4D-6C854B7B47D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BB94C-89B7-4FD0-AD4D-6C854B7B47D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BB94C-89B7-4FD0-AD4D-6C854B7B47D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605C-F8C5-4D69-9808-E41478E0367D}" type="datetime1">
              <a:rPr lang="en-US" smtClean="0"/>
              <a:pPr/>
              <a:t>5/22/12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B1F0-8019-4356-8664-0EDA56156D7C}" type="datetime1">
              <a:rPr lang="en-US" smtClean="0"/>
              <a:pPr/>
              <a:t>5/22/12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E0D6-17D6-42AF-A4A8-8C5DA292D5BF}" type="datetime1">
              <a:rPr lang="en-US" smtClean="0"/>
              <a:pPr/>
              <a:t>5/22/12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20AB-746A-4864-BA34-DB1D4D0013A6}" type="datetime1">
              <a:rPr lang="en-US" smtClean="0"/>
              <a:pPr/>
              <a:t>5/22/12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8F9B-49A1-4C50-8EFD-F0EF73A2CD0A}" type="datetime1">
              <a:rPr lang="en-US" smtClean="0"/>
              <a:pPr/>
              <a:t>5/22/12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9549-16DB-4B27-8BBF-97BABA31A82A}" type="datetime1">
              <a:rPr lang="en-US" smtClean="0"/>
              <a:pPr/>
              <a:t>5/22/12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0B75-7098-4737-BDC8-D6E0284E3072}" type="datetime1">
              <a:rPr lang="en-US" smtClean="0"/>
              <a:pPr/>
              <a:t>5/22/12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BBA9-0E1C-4F8D-94A0-7AFA6C9FB090}" type="datetime1">
              <a:rPr lang="en-US" smtClean="0"/>
              <a:pPr/>
              <a:t>5/22/12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0AF3-49AD-4EA9-A866-723ACEFB0F1C}" type="datetime1">
              <a:rPr lang="en-US" smtClean="0"/>
              <a:pPr/>
              <a:t>5/22/12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8584-9692-45A1-913F-072D2A2CA51E}" type="datetime1">
              <a:rPr lang="en-US" smtClean="0"/>
              <a:pPr/>
              <a:t>5/22/12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02E1-5B7D-4B80-BEFF-4A59677227F5}" type="datetime1">
              <a:rPr lang="en-US" smtClean="0"/>
              <a:pPr/>
              <a:t>5/22/12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11324-A9D4-49E8-BA26-F07B47233F7B}" type="datetime1">
              <a:rPr lang="en-US" smtClean="0"/>
              <a:pPr/>
              <a:t>5/22/12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Relationship Id="rId5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Relationship Id="rId5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wmf"/><Relationship Id="rId3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wmf"/><Relationship Id="rId3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5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4.gif"/><Relationship Id="rId5" Type="http://schemas.openxmlformats.org/officeDocument/2006/relationships/image" Target="../media/image26.gif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Word_97_-_2004_Document2.doc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Word_97_-_2004_Document1.doc"/><Relationship Id="rId5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44575"/>
            <a:ext cx="8077200" cy="1470025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4000" dirty="0" smtClean="0">
                <a:solidFill>
                  <a:schemeClr val="accent2"/>
                </a:solidFill>
              </a:rPr>
              <a:t>Ensemble-4DVAR for </a:t>
            </a:r>
            <a:r>
              <a:rPr lang="en-US" sz="4000" dirty="0">
                <a:solidFill>
                  <a:schemeClr val="accent2"/>
                </a:solidFill>
              </a:rPr>
              <a:t>NCEP hybrid GSI-</a:t>
            </a:r>
            <a:r>
              <a:rPr lang="en-US" sz="4000" dirty="0" err="1">
                <a:solidFill>
                  <a:schemeClr val="accent2"/>
                </a:solidFill>
              </a:rPr>
              <a:t>EnKF</a:t>
            </a:r>
            <a:r>
              <a:rPr lang="en-US" sz="4000" dirty="0">
                <a:solidFill>
                  <a:schemeClr val="accent2"/>
                </a:solidFill>
              </a:rPr>
              <a:t> data assimilation </a:t>
            </a:r>
            <a:r>
              <a:rPr lang="en-US" sz="4000" dirty="0" smtClean="0">
                <a:solidFill>
                  <a:schemeClr val="accent2"/>
                </a:solidFill>
              </a:rPr>
              <a:t>system</a:t>
            </a:r>
            <a:r>
              <a:rPr lang="en-US" sz="3600" dirty="0" smtClean="0">
                <a:solidFill>
                  <a:schemeClr val="accent2"/>
                </a:solidFill>
              </a:rPr>
              <a:t/>
            </a:r>
            <a:br>
              <a:rPr lang="en-US" sz="3600" dirty="0" smtClean="0">
                <a:solidFill>
                  <a:schemeClr val="accent2"/>
                </a:solidFill>
              </a:rPr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6397823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</a:t>
            </a:r>
            <a:r>
              <a:rPr lang="en-US" sz="1400" dirty="0" err="1" smtClean="0"/>
              <a:t>EnKF</a:t>
            </a:r>
            <a:r>
              <a:rPr lang="en-US" sz="1400" dirty="0" smtClean="0"/>
              <a:t> workshop, New York, May  22, 2012</a:t>
            </a:r>
            <a:endParaRPr lang="en-US" sz="1400" dirty="0"/>
          </a:p>
        </p:txBody>
      </p:sp>
      <p:pic>
        <p:nvPicPr>
          <p:cNvPr id="10" name="Picture 9" descr="ou_logo_400x5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595880"/>
            <a:ext cx="812800" cy="113792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914400" y="2743200"/>
            <a:ext cx="7391400" cy="2438400"/>
          </a:xfrm>
        </p:spPr>
        <p:txBody>
          <a:bodyPr>
            <a:normAutofit fontScale="70000" lnSpcReduction="20000"/>
          </a:bodyPr>
          <a:lstStyle/>
          <a:p>
            <a:r>
              <a:rPr lang="en-US" sz="3100" b="1" dirty="0" err="1" smtClean="0">
                <a:solidFill>
                  <a:schemeClr val="tx1"/>
                </a:solidFill>
              </a:rPr>
              <a:t>Xuguang</a:t>
            </a:r>
            <a:r>
              <a:rPr lang="en-US" sz="3100" b="1" dirty="0" smtClean="0">
                <a:solidFill>
                  <a:schemeClr val="tx1"/>
                </a:solidFill>
              </a:rPr>
              <a:t> Wang, Ting Lei</a:t>
            </a:r>
          </a:p>
          <a:p>
            <a:r>
              <a:rPr lang="en-US" sz="3100" b="1" dirty="0" smtClean="0">
                <a:solidFill>
                  <a:schemeClr val="tx1"/>
                </a:solidFill>
              </a:rPr>
              <a:t>University of Oklahoma, Norman, OK, USA</a:t>
            </a:r>
          </a:p>
          <a:p>
            <a:endParaRPr lang="en-US" sz="1100" b="1" dirty="0" smtClean="0">
              <a:solidFill>
                <a:schemeClr val="tx1"/>
              </a:solidFill>
            </a:endParaRPr>
          </a:p>
          <a:p>
            <a:r>
              <a:rPr lang="en-US" sz="3100" b="1" dirty="0" smtClean="0">
                <a:solidFill>
                  <a:schemeClr val="tx1"/>
                </a:solidFill>
              </a:rPr>
              <a:t>Daryl Kleist</a:t>
            </a:r>
          </a:p>
          <a:p>
            <a:r>
              <a:rPr lang="en-US" sz="3100" b="1" dirty="0" smtClean="0">
                <a:solidFill>
                  <a:schemeClr val="tx1"/>
                </a:solidFill>
              </a:rPr>
              <a:t>NOAA/NCEP/EMC, USA</a:t>
            </a:r>
          </a:p>
          <a:p>
            <a:endParaRPr lang="en-US" sz="1000" b="1" dirty="0" smtClean="0">
              <a:solidFill>
                <a:schemeClr val="tx1"/>
              </a:solidFill>
            </a:endParaRPr>
          </a:p>
          <a:p>
            <a:r>
              <a:rPr lang="en-US" sz="3100" b="1" dirty="0" smtClean="0">
                <a:solidFill>
                  <a:schemeClr val="tx1"/>
                </a:solidFill>
              </a:rPr>
              <a:t>Jeff Whitaker</a:t>
            </a:r>
          </a:p>
          <a:p>
            <a:r>
              <a:rPr lang="en-US" sz="3100" b="1" dirty="0" smtClean="0">
                <a:solidFill>
                  <a:schemeClr val="tx1"/>
                </a:solidFill>
              </a:rPr>
              <a:t>NOAA/ESRL/PSD, USA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900" b="1" dirty="0" smtClean="0">
              <a:solidFill>
                <a:schemeClr val="tx1"/>
              </a:solidFill>
            </a:endParaRPr>
          </a:p>
          <a:p>
            <a:pPr algn="l"/>
            <a:endParaRPr lang="en-US" sz="2900" dirty="0" smtClean="0">
              <a:solidFill>
                <a:schemeClr val="tx1"/>
              </a:solidFill>
            </a:endParaRPr>
          </a:p>
          <a:p>
            <a:pPr algn="l"/>
            <a:endParaRPr lang="en-US" sz="29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525869"/>
            <a:ext cx="890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Acknowledgement: </a:t>
            </a:r>
            <a:r>
              <a:rPr lang="en-US" dirty="0" smtClean="0"/>
              <a:t> Russ </a:t>
            </a:r>
            <a:r>
              <a:rPr lang="en-US" dirty="0" err="1" smtClean="0"/>
              <a:t>Treadon</a:t>
            </a:r>
            <a:r>
              <a:rPr lang="en-US" dirty="0" smtClean="0"/>
              <a:t>, Dave Parrish, John </a:t>
            </a:r>
            <a:r>
              <a:rPr lang="en-US" dirty="0" err="1" smtClean="0"/>
              <a:t>Derber</a:t>
            </a:r>
            <a:r>
              <a:rPr lang="en-US" dirty="0" smtClean="0"/>
              <a:t>,  </a:t>
            </a:r>
            <a:r>
              <a:rPr lang="en-US" dirty="0" err="1" smtClean="0"/>
              <a:t>Miodrag</a:t>
            </a:r>
            <a:r>
              <a:rPr lang="en-US" dirty="0" smtClean="0"/>
              <a:t> </a:t>
            </a:r>
            <a:r>
              <a:rPr lang="en-US" dirty="0" err="1" smtClean="0"/>
              <a:t>Rancic</a:t>
            </a:r>
            <a:r>
              <a:rPr lang="en-US" dirty="0" smtClean="0"/>
              <a:t> (NCEP/EMC)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" y="1981200"/>
            <a:ext cx="4419600" cy="341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9600" y="2286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Hurricane track forecasts</a:t>
            </a:r>
          </a:p>
          <a:p>
            <a:pPr algn="ctr"/>
            <a:endParaRPr lang="en-US" sz="2000" dirty="0">
              <a:solidFill>
                <a:schemeClr val="accent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62000" y="1524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2010 hurricanes </a:t>
            </a:r>
            <a:endParaRPr lang="en-US" dirty="0"/>
          </a:p>
        </p:txBody>
      </p:sp>
      <p:pic>
        <p:nvPicPr>
          <p:cNvPr id="12" name="Picture 11" descr="ou_logo_400x5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100" y="78740"/>
            <a:ext cx="656643" cy="9193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" y="598306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ens3dvar better than GSI and further improvement by ens4dvar.  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Balance constraint in GSI hurt TC forecast for both ens3dvar and ens4dvar.</a:t>
            </a:r>
            <a:endParaRPr lang="en-US" dirty="0"/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41520" y="1905000"/>
            <a:ext cx="6145646" cy="5851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228600"/>
            <a:ext cx="838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Global forecasts verified against EC analyses</a:t>
            </a:r>
          </a:p>
          <a:p>
            <a:pPr algn="ctr"/>
            <a:endParaRPr lang="en-US" sz="2000" dirty="0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u_logo_400x5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100" y="78740"/>
            <a:ext cx="656643" cy="9193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24000" y="1752600"/>
            <a:ext cx="2438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15000" y="1752600"/>
            <a:ext cx="2438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9600" y="598306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ens3dvar better than GSI and further improvement by ens4dvar.  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Balance constraint in GSI help both ens3dvar and ens4dvar.</a:t>
            </a:r>
            <a:endParaRPr lang="en-US" dirty="0"/>
          </a:p>
        </p:txBody>
      </p:sp>
      <p:pic>
        <p:nvPicPr>
          <p:cNvPr id="1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0" y="1753593"/>
            <a:ext cx="5943600" cy="6054281"/>
          </a:xfrm>
          <a:prstGeom prst="rect">
            <a:avLst/>
          </a:prstGeom>
        </p:spPr>
      </p:pic>
      <p:pic>
        <p:nvPicPr>
          <p:cNvPr id="16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48199" y="1794882"/>
            <a:ext cx="6064786" cy="60537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1676400"/>
            <a:ext cx="2438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91200" y="1676400"/>
            <a:ext cx="2438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05000" y="16764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Height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0" y="16764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Temperature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28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Global forecasts verified against conv. obs.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59830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Improvement of ens3dvar hybrid and ens4dvar hybrid over GSI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ens4dvar showed further improvement over ens3dvar especially for wind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ou_logo_400x5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100" y="78740"/>
            <a:ext cx="656643" cy="91930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981200" y="1524000"/>
            <a:ext cx="1676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791200" y="152400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0" y="1825721"/>
            <a:ext cx="5943600" cy="5997049"/>
          </a:xfrm>
          <a:prstGeom prst="rect">
            <a:avLst/>
          </a:prstGeom>
        </p:spPr>
      </p:pic>
      <p:pic>
        <p:nvPicPr>
          <p:cNvPr id="23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48200" y="1795978"/>
            <a:ext cx="5867400" cy="60065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1200" y="1740932"/>
            <a:ext cx="1676400" cy="392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974080" y="1676400"/>
            <a:ext cx="2255520" cy="392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828800" y="17642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6h wind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19800" y="17642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6h temp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28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Global forecasts verified against conv. obs.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5733871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Significant improvement of ens3dvar hybrid and ens4dvar hybrid over GSI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ens4dvar showed further improvement over ens3dvar especially when “</a:t>
            </a:r>
            <a:r>
              <a:rPr lang="en-US" dirty="0" err="1" smtClean="0"/>
              <a:t>nb</a:t>
            </a:r>
            <a:r>
              <a:rPr lang="en-US" dirty="0" smtClean="0"/>
              <a:t>”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balance constraint seems helpful at early lead time, but hurt at later lead time for ens4dvar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ou_logo_400x5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100" y="78740"/>
            <a:ext cx="656643" cy="9193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00200" y="1524000"/>
            <a:ext cx="2514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38800" y="1600200"/>
            <a:ext cx="2743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0" y="1676399"/>
            <a:ext cx="6019800" cy="6162605"/>
          </a:xfrm>
          <a:prstGeom prst="rect">
            <a:avLst/>
          </a:prstGeom>
        </p:spPr>
      </p:pic>
      <p:pic>
        <p:nvPicPr>
          <p:cNvPr id="19" name="Content Placeholder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48200" y="1676400"/>
            <a:ext cx="6117190" cy="6172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1600200"/>
            <a:ext cx="2514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38800" y="1600200"/>
            <a:ext cx="2895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28800" y="16118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96h wind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19800" y="16118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96h temp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2286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</a:rPr>
              <a:t>Experiment II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074837"/>
            <a:ext cx="80772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Test period</a:t>
            </a:r>
            <a:r>
              <a:rPr lang="en-US" sz="2400" dirty="0" smtClean="0"/>
              <a:t>: July 15-Aug. 7, 2011</a:t>
            </a:r>
          </a:p>
          <a:p>
            <a:endParaRPr lang="en-US" sz="1400" dirty="0" smtClean="0"/>
          </a:p>
          <a:p>
            <a:r>
              <a:rPr lang="en-US" sz="2400" b="1" dirty="0" smtClean="0"/>
              <a:t>Model</a:t>
            </a:r>
            <a:r>
              <a:rPr lang="en-US" sz="2400" dirty="0" smtClean="0"/>
              <a:t>: GFS T126L64 vs. GFS T126/T62L64</a:t>
            </a:r>
          </a:p>
          <a:p>
            <a:endParaRPr lang="en-US" sz="1400" dirty="0" smtClean="0"/>
          </a:p>
          <a:p>
            <a:r>
              <a:rPr lang="en-US" sz="2400" b="1" dirty="0" smtClean="0"/>
              <a:t>Observations</a:t>
            </a:r>
            <a:r>
              <a:rPr lang="en-US" sz="2400" dirty="0" smtClean="0"/>
              <a:t>: all operational data </a:t>
            </a:r>
          </a:p>
          <a:p>
            <a:endParaRPr lang="en-US" sz="1400" dirty="0" smtClean="0"/>
          </a:p>
          <a:p>
            <a:r>
              <a:rPr lang="en-US" sz="2400" b="1" dirty="0" smtClean="0"/>
              <a:t>Data assimilation configuration</a:t>
            </a:r>
            <a:r>
              <a:rPr lang="en-US" sz="2400" dirty="0" smtClean="0"/>
              <a:t>:  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ensemble 3DVAR no static B dual </a:t>
            </a:r>
            <a:r>
              <a:rPr lang="en-US" sz="2400" dirty="0" err="1" smtClean="0"/>
              <a:t>resol</a:t>
            </a:r>
            <a:r>
              <a:rPr lang="en-US" sz="2400" dirty="0" smtClean="0"/>
              <a:t>. (</a:t>
            </a:r>
            <a:r>
              <a:rPr lang="en-US" sz="2400" b="1" dirty="0" smtClean="0"/>
              <a:t>ens3dvar-dual</a:t>
            </a:r>
            <a:r>
              <a:rPr lang="en-US" sz="2400" dirty="0" smtClean="0"/>
              <a:t>)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ensemble 4DVAR no static </a:t>
            </a:r>
            <a:r>
              <a:rPr lang="en-US" sz="2400" dirty="0"/>
              <a:t>B </a:t>
            </a:r>
            <a:r>
              <a:rPr lang="en-US" sz="2400" dirty="0" smtClean="0"/>
              <a:t>dual </a:t>
            </a:r>
            <a:r>
              <a:rPr lang="en-US" sz="2400" dirty="0" err="1" smtClean="0"/>
              <a:t>resol</a:t>
            </a:r>
            <a:r>
              <a:rPr lang="en-US" sz="2400" dirty="0" smtClean="0"/>
              <a:t>. (</a:t>
            </a:r>
            <a:r>
              <a:rPr lang="en-US" sz="2400" b="1" dirty="0" smtClean="0"/>
              <a:t>ens4dvar-dual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buFont typeface="Courier New" pitchFamily="49" charset="0"/>
              <a:buChar char="o"/>
            </a:pPr>
            <a:r>
              <a:rPr lang="en-US" sz="2400" dirty="0"/>
              <a:t> ensemble 3DVAR </a:t>
            </a:r>
            <a:r>
              <a:rPr lang="en-US" sz="2400" dirty="0" smtClean="0"/>
              <a:t>w. </a:t>
            </a:r>
            <a:r>
              <a:rPr lang="en-US" sz="2400" dirty="0"/>
              <a:t>static B dual </a:t>
            </a:r>
            <a:r>
              <a:rPr lang="en-US" sz="2400" dirty="0" err="1"/>
              <a:t>resol</a:t>
            </a:r>
            <a:r>
              <a:rPr lang="en-US" sz="2400" dirty="0"/>
              <a:t>. </a:t>
            </a:r>
            <a:r>
              <a:rPr lang="en-US" sz="2400" dirty="0" smtClean="0"/>
              <a:t>(</a:t>
            </a:r>
            <a:r>
              <a:rPr lang="en-US" sz="2400" b="1" dirty="0" smtClean="0"/>
              <a:t>hyb-ens3dvar-dual</a:t>
            </a:r>
            <a:r>
              <a:rPr lang="en-US" sz="2400" dirty="0"/>
              <a:t>)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/>
              <a:t> ensemble 4DVAR </a:t>
            </a:r>
            <a:r>
              <a:rPr lang="en-US" sz="2400" dirty="0" smtClean="0"/>
              <a:t>w. </a:t>
            </a:r>
            <a:r>
              <a:rPr lang="en-US" sz="2400" dirty="0"/>
              <a:t>static B dual </a:t>
            </a:r>
            <a:r>
              <a:rPr lang="en-US" sz="2400" dirty="0" err="1"/>
              <a:t>resol</a:t>
            </a:r>
            <a:r>
              <a:rPr lang="en-US" sz="2400" dirty="0"/>
              <a:t>. </a:t>
            </a:r>
            <a:r>
              <a:rPr lang="en-US" sz="2400" dirty="0" smtClean="0"/>
              <a:t>(</a:t>
            </a:r>
            <a:r>
              <a:rPr lang="en-US" sz="2400" b="1" dirty="0" smtClean="0"/>
              <a:t>hyb-ens4dvar-dual</a:t>
            </a:r>
            <a:r>
              <a:rPr lang="en-US" sz="2400" dirty="0"/>
              <a:t>)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ensemble </a:t>
            </a:r>
            <a:r>
              <a:rPr lang="en-US" sz="2400" dirty="0"/>
              <a:t>3DVAR </a:t>
            </a:r>
            <a:r>
              <a:rPr lang="en-US" sz="2400" dirty="0" smtClean="0"/>
              <a:t>no static B single </a:t>
            </a:r>
            <a:r>
              <a:rPr lang="en-US" sz="2400" dirty="0" err="1"/>
              <a:t>resol</a:t>
            </a:r>
            <a:r>
              <a:rPr lang="en-US" sz="2400" dirty="0"/>
              <a:t>. </a:t>
            </a:r>
            <a:r>
              <a:rPr lang="en-US" sz="2400" dirty="0" smtClean="0"/>
              <a:t>(</a:t>
            </a:r>
            <a:r>
              <a:rPr lang="en-US" sz="2400" b="1" dirty="0" smtClean="0"/>
              <a:t>ens3dvar-sgl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buFont typeface="Courier New" pitchFamily="49" charset="0"/>
              <a:buChar char="o"/>
            </a:pPr>
            <a:r>
              <a:rPr lang="en-US" sz="2400" dirty="0"/>
              <a:t> ensemble 4DVAR </a:t>
            </a:r>
            <a:r>
              <a:rPr lang="en-US" sz="2400" dirty="0" smtClean="0"/>
              <a:t>no static B single </a:t>
            </a:r>
            <a:r>
              <a:rPr lang="en-US" sz="2400" dirty="0" err="1"/>
              <a:t>resol</a:t>
            </a:r>
            <a:r>
              <a:rPr lang="en-US" sz="2400" dirty="0"/>
              <a:t>. </a:t>
            </a:r>
            <a:r>
              <a:rPr lang="en-US" sz="2400" dirty="0" smtClean="0"/>
              <a:t>(</a:t>
            </a:r>
            <a:r>
              <a:rPr lang="en-US" sz="2400" b="1" dirty="0" smtClean="0"/>
              <a:t>ens4dvar-sgl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buFont typeface="Courier New" pitchFamily="49" charset="0"/>
              <a:buChar char="o"/>
            </a:pPr>
            <a:endParaRPr lang="en-US" sz="2400" dirty="0" smtClean="0"/>
          </a:p>
          <a:p>
            <a:pPr>
              <a:buFont typeface="Courier New" pitchFamily="49" charset="0"/>
              <a:buChar char="o"/>
            </a:pPr>
            <a:endParaRPr lang="en-US" sz="2400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ou_logo_400x5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100" y="78740"/>
            <a:ext cx="656643" cy="9193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1263" y="6187440"/>
            <a:ext cx="169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Lei et al.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169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0" y="1820447"/>
            <a:ext cx="5791200" cy="585840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48200" y="1788341"/>
            <a:ext cx="5749714" cy="5907859"/>
          </a:xfrm>
        </p:spPr>
      </p:pic>
      <p:sp>
        <p:nvSpPr>
          <p:cNvPr id="6" name="TextBox 5"/>
          <p:cNvSpPr txBox="1"/>
          <p:nvPr/>
        </p:nvSpPr>
        <p:spPr>
          <a:xfrm>
            <a:off x="762000" y="228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Single vs. dual resolution </a:t>
            </a:r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ou_logo_400x5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100" y="78740"/>
            <a:ext cx="656643" cy="9193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0" y="1676400"/>
            <a:ext cx="1828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1676400"/>
            <a:ext cx="1828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28800" y="17642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6h wind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17642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6h temp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876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33400" y="1828800"/>
            <a:ext cx="5715000" cy="5781324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93766" y="1788341"/>
            <a:ext cx="5898034" cy="6060259"/>
          </a:xfrm>
        </p:spPr>
      </p:pic>
      <p:sp>
        <p:nvSpPr>
          <p:cNvPr id="6" name="TextBox 5"/>
          <p:cNvSpPr txBox="1"/>
          <p:nvPr/>
        </p:nvSpPr>
        <p:spPr>
          <a:xfrm>
            <a:off x="762000" y="228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Impact of static B at dual resolution</a:t>
            </a:r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ou_logo_400x5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100" y="78740"/>
            <a:ext cx="656643" cy="9193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0" y="1676400"/>
            <a:ext cx="1828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19800" y="1676400"/>
            <a:ext cx="190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" y="17642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6h wind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19800" y="17642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6h temp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176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11527"/>
            <a:ext cx="8610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2"/>
                </a:solidFill>
              </a:rPr>
              <a:t>Summary and ongoing work</a:t>
            </a:r>
          </a:p>
          <a:p>
            <a:pPr algn="ctr"/>
            <a:endParaRPr lang="en-US" sz="2400" dirty="0" smtClean="0"/>
          </a:p>
          <a:p>
            <a:pPr>
              <a:buFont typeface="Wingdings" pitchFamily="2" charset="2"/>
              <a:buChar char="§"/>
            </a:pPr>
            <a:endParaRPr lang="en-US" sz="1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sz="2400" dirty="0" smtClean="0"/>
              <a:t>ens4dvar capabilities were developed for GSI.  Tests show that ens4dvar further improved upon ens3dvar.  </a:t>
            </a:r>
          </a:p>
          <a:p>
            <a:pPr>
              <a:buFont typeface="Wingdings" pitchFamily="2" charset="2"/>
              <a:buChar char="§"/>
            </a:pPr>
            <a:endParaRPr lang="en-US" sz="2400" dirty="0"/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Further diagnosing the difference between dual and single resolution, w/o static covariance, impact of balance constraint.</a:t>
            </a:r>
          </a:p>
          <a:p>
            <a:pPr>
              <a:buFont typeface="Wingdings" pitchFamily="2" charset="2"/>
              <a:buChar char="§"/>
            </a:pPr>
            <a:endParaRPr lang="en-US" sz="2400" dirty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Various capabilities associated with ens4dvar are in development and test: e.g.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 smtClean="0"/>
              <a:t>temporal localization,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 smtClean="0"/>
              <a:t>digital filter weak constraint,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 smtClean="0"/>
              <a:t>sophisticated weighting of static vs. ensemble covariance</a:t>
            </a:r>
          </a:p>
          <a:p>
            <a:endParaRPr lang="en-US" sz="1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ou_logo_400x5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100" y="78740"/>
            <a:ext cx="656643" cy="91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505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47800" y="2286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2"/>
                </a:solidFill>
              </a:rPr>
              <a:t>References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447800"/>
            <a:ext cx="7162800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Campbell, W. F., C. H. Bishop, D. </a:t>
            </a:r>
            <a:r>
              <a:rPr lang="en-US" sz="1000" dirty="0" err="1" smtClean="0"/>
              <a:t>Hodyss</a:t>
            </a:r>
            <a:r>
              <a:rPr lang="en-US" sz="1000" dirty="0" smtClean="0"/>
              <a:t>, 2010: Vertical Covariance Localization for Satellite Radiances in Ensemble </a:t>
            </a:r>
            <a:r>
              <a:rPr lang="en-US" sz="1000" dirty="0" err="1" smtClean="0"/>
              <a:t>Kalman</a:t>
            </a:r>
            <a:r>
              <a:rPr lang="en-US" sz="1000" dirty="0" smtClean="0"/>
              <a:t> Filters. </a:t>
            </a:r>
            <a:r>
              <a:rPr lang="en-US" sz="1000" i="1" dirty="0" smtClean="0"/>
              <a:t>Mon. </a:t>
            </a:r>
            <a:r>
              <a:rPr lang="en-US" sz="1000" i="1" dirty="0" err="1" smtClean="0"/>
              <a:t>Wea</a:t>
            </a:r>
            <a:r>
              <a:rPr lang="en-US" sz="1000" i="1" dirty="0" smtClean="0"/>
              <a:t>. Rev</a:t>
            </a:r>
            <a:r>
              <a:rPr lang="en-US" sz="1000" dirty="0" smtClean="0"/>
              <a:t>., 282-290.</a:t>
            </a:r>
          </a:p>
          <a:p>
            <a:r>
              <a:rPr lang="en-US" sz="1000" dirty="0" err="1" smtClean="0"/>
              <a:t>Lorenc</a:t>
            </a:r>
            <a:r>
              <a:rPr lang="en-US" sz="1000" dirty="0" smtClean="0"/>
              <a:t>, A. C.  2003: The potential of the ensemble </a:t>
            </a:r>
            <a:r>
              <a:rPr lang="en-US" sz="1000" dirty="0" err="1" smtClean="0"/>
              <a:t>Kalman</a:t>
            </a:r>
            <a:r>
              <a:rPr lang="en-US" sz="1000" dirty="0" smtClean="0"/>
              <a:t> filter for NWP – a comparison with 4D-VAR. </a:t>
            </a:r>
            <a:r>
              <a:rPr lang="en-US" sz="1000" i="1" dirty="0" smtClean="0"/>
              <a:t>Quart. J. Roy. Meteor. Soc.</a:t>
            </a:r>
            <a:r>
              <a:rPr lang="en-US" sz="1000" dirty="0" smtClean="0"/>
              <a:t>, </a:t>
            </a:r>
            <a:r>
              <a:rPr lang="en-US" sz="1000" b="1" dirty="0" smtClean="0"/>
              <a:t>129</a:t>
            </a:r>
            <a:r>
              <a:rPr lang="en-US" sz="1000" dirty="0" smtClean="0"/>
              <a:t>, 3183-3203.</a:t>
            </a:r>
          </a:p>
          <a:p>
            <a:r>
              <a:rPr lang="en-US" sz="1000" dirty="0" err="1" smtClean="0"/>
              <a:t>Buehner</a:t>
            </a:r>
            <a:r>
              <a:rPr lang="en-US" sz="1000" dirty="0" smtClean="0"/>
              <a:t>, M., 2005: Ensemble-derived stationary and flow-dependent background-error </a:t>
            </a:r>
            <a:r>
              <a:rPr lang="en-US" sz="1000" dirty="0" err="1" smtClean="0"/>
              <a:t>covariances</a:t>
            </a:r>
            <a:r>
              <a:rPr lang="en-US" sz="1000" dirty="0" smtClean="0"/>
              <a:t>: evaluation in a quasi-operational NWP setting. </a:t>
            </a:r>
            <a:r>
              <a:rPr lang="en-US" sz="1000" i="1" dirty="0" smtClean="0"/>
              <a:t>Quart. J. Roy. Meteor. Soc.</a:t>
            </a:r>
            <a:r>
              <a:rPr lang="en-US" sz="1000" dirty="0" smtClean="0"/>
              <a:t>, </a:t>
            </a:r>
            <a:r>
              <a:rPr lang="en-US" sz="1000" b="1" dirty="0" smtClean="0"/>
              <a:t>131</a:t>
            </a:r>
            <a:r>
              <a:rPr lang="en-US" sz="1000" dirty="0" smtClean="0"/>
              <a:t>, 1013-1043.</a:t>
            </a:r>
          </a:p>
          <a:p>
            <a:r>
              <a:rPr lang="en-US" sz="1000" dirty="0" smtClean="0"/>
              <a:t>Hamill, T. and C. Snyder, 2000: A Hybrid Ensemble </a:t>
            </a:r>
            <a:r>
              <a:rPr lang="en-US" sz="1000" dirty="0" err="1" smtClean="0"/>
              <a:t>Kalman</a:t>
            </a:r>
            <a:r>
              <a:rPr lang="en-US" sz="1000" dirty="0" smtClean="0"/>
              <a:t> Filter–3D </a:t>
            </a:r>
            <a:r>
              <a:rPr lang="en-US" sz="1000" dirty="0" err="1" smtClean="0"/>
              <a:t>Variational</a:t>
            </a:r>
            <a:r>
              <a:rPr lang="en-US" sz="1000" dirty="0" smtClean="0"/>
              <a:t> Analysis Scheme. </a:t>
            </a:r>
            <a:r>
              <a:rPr lang="en-US" sz="1000" i="1" dirty="0" smtClean="0"/>
              <a:t>Mon. </a:t>
            </a:r>
            <a:r>
              <a:rPr lang="en-US" sz="1000" i="1" dirty="0" err="1" smtClean="0"/>
              <a:t>Wea</a:t>
            </a:r>
            <a:r>
              <a:rPr lang="en-US" sz="1000" i="1" dirty="0" smtClean="0"/>
              <a:t>. Rev.</a:t>
            </a:r>
            <a:r>
              <a:rPr lang="en-US" sz="1000" dirty="0" smtClean="0"/>
              <a:t>, </a:t>
            </a:r>
            <a:r>
              <a:rPr lang="en-US" sz="1000" b="1" dirty="0" smtClean="0"/>
              <a:t>128</a:t>
            </a:r>
            <a:r>
              <a:rPr lang="en-US" sz="1000" dirty="0" smtClean="0"/>
              <a:t>, 2905-2915. </a:t>
            </a:r>
          </a:p>
          <a:p>
            <a:r>
              <a:rPr lang="en-US" sz="1000" dirty="0" smtClean="0"/>
              <a:t>Wang, X., C. Snyder, and T. M. Hamill, 2007a: On the theoretical equivalence of differently proposed ensemble/3D-Var hybrid analysis schemes. </a:t>
            </a:r>
            <a:r>
              <a:rPr lang="en-US" sz="1000" i="1" dirty="0" smtClean="0"/>
              <a:t>Mon. </a:t>
            </a:r>
            <a:r>
              <a:rPr lang="en-US" sz="1000" i="1" dirty="0" err="1" smtClean="0"/>
              <a:t>Wea</a:t>
            </a:r>
            <a:r>
              <a:rPr lang="en-US" sz="1000" i="1" dirty="0" smtClean="0"/>
              <a:t>. Rev.</a:t>
            </a:r>
            <a:r>
              <a:rPr lang="en-US" sz="1000" dirty="0" smtClean="0"/>
              <a:t>, </a:t>
            </a:r>
            <a:r>
              <a:rPr lang="en-US" sz="1000" b="1" dirty="0" smtClean="0"/>
              <a:t>135</a:t>
            </a:r>
            <a:r>
              <a:rPr lang="en-US" sz="1000" dirty="0" smtClean="0"/>
              <a:t>, 222-227. </a:t>
            </a:r>
          </a:p>
          <a:p>
            <a:r>
              <a:rPr lang="en-US" sz="1000" dirty="0" smtClean="0"/>
              <a:t>Wang, X., T. M. Hamill, J. S. Whitaker and C. H. Bishop, 2007b: A comparison of hybrid ensemble transform </a:t>
            </a:r>
            <a:r>
              <a:rPr lang="en-US" sz="1000" dirty="0" err="1" smtClean="0"/>
              <a:t>Kalman</a:t>
            </a:r>
            <a:r>
              <a:rPr lang="en-US" sz="1000" dirty="0" smtClean="0"/>
              <a:t> filter-OI and ensemble square-root filter analysis schemes. </a:t>
            </a:r>
            <a:r>
              <a:rPr lang="en-US" sz="1000" i="1" dirty="0" smtClean="0"/>
              <a:t>Mon. </a:t>
            </a:r>
            <a:r>
              <a:rPr lang="en-US" sz="1000" i="1" dirty="0" err="1" smtClean="0"/>
              <a:t>Wea</a:t>
            </a:r>
            <a:r>
              <a:rPr lang="en-US" sz="1000" i="1" dirty="0" smtClean="0"/>
              <a:t>. Rev.</a:t>
            </a:r>
            <a:r>
              <a:rPr lang="en-US" sz="1000" dirty="0" smtClean="0"/>
              <a:t>, </a:t>
            </a:r>
            <a:r>
              <a:rPr lang="en-US" sz="1000" b="1" dirty="0" smtClean="0"/>
              <a:t>135</a:t>
            </a:r>
            <a:r>
              <a:rPr lang="en-US" sz="1000" dirty="0" smtClean="0"/>
              <a:t>, 1055-1076. </a:t>
            </a:r>
          </a:p>
          <a:p>
            <a:r>
              <a:rPr lang="en-US" sz="1000" dirty="0" smtClean="0"/>
              <a:t>Wang, X., D. Barker, C. Snyder, T. M. Hamill, 2008a: A hybrid ETKF-3DVar data assimilation scheme for the WRF model. Part I: observing system simulation experiment. </a:t>
            </a:r>
            <a:r>
              <a:rPr lang="en-US" sz="1000" i="1" dirty="0" smtClean="0"/>
              <a:t>Mon. </a:t>
            </a:r>
            <a:r>
              <a:rPr lang="en-US" sz="1000" i="1" dirty="0" err="1" smtClean="0"/>
              <a:t>Wea</a:t>
            </a:r>
            <a:r>
              <a:rPr lang="en-US" sz="1000" i="1" dirty="0" smtClean="0"/>
              <a:t>. Rev.</a:t>
            </a:r>
            <a:r>
              <a:rPr lang="en-US" sz="1000" dirty="0" smtClean="0"/>
              <a:t>, </a:t>
            </a:r>
            <a:r>
              <a:rPr lang="en-US" sz="1000" b="1" dirty="0" smtClean="0"/>
              <a:t>136</a:t>
            </a:r>
            <a:r>
              <a:rPr lang="en-US" sz="1000" dirty="0" smtClean="0"/>
              <a:t>, 5116-5131. </a:t>
            </a:r>
          </a:p>
          <a:p>
            <a:r>
              <a:rPr lang="en-US" sz="1000" dirty="0" smtClean="0"/>
              <a:t>Wang, X., D. Barker, C. Snyder, T. M. Hamill, 2008b: A hybrid ETKF-3DVar data assimilation scheme for the WRF model. Part II: real observation experiments. </a:t>
            </a:r>
            <a:r>
              <a:rPr lang="en-US" sz="1000" i="1" dirty="0" smtClean="0"/>
              <a:t>Mon. </a:t>
            </a:r>
            <a:r>
              <a:rPr lang="en-US" sz="1000" i="1" dirty="0" err="1" smtClean="0"/>
              <a:t>Wea</a:t>
            </a:r>
            <a:r>
              <a:rPr lang="en-US" sz="1000" i="1" dirty="0" smtClean="0"/>
              <a:t>. Rev.</a:t>
            </a:r>
            <a:r>
              <a:rPr lang="en-US" sz="1000" dirty="0" smtClean="0"/>
              <a:t>, </a:t>
            </a:r>
            <a:r>
              <a:rPr lang="en-US" sz="1000" b="1" dirty="0" smtClean="0"/>
              <a:t>136</a:t>
            </a:r>
            <a:r>
              <a:rPr lang="en-US" sz="1000" dirty="0" smtClean="0"/>
              <a:t>, 5132-5147. </a:t>
            </a:r>
          </a:p>
          <a:p>
            <a:r>
              <a:rPr lang="en-US" sz="1000" dirty="0" smtClean="0"/>
              <a:t>Wang, X., T. M. Hamill, J. S. Whitaker, C. H. Bishop, 2009: A comparison of the hybrid and </a:t>
            </a:r>
            <a:r>
              <a:rPr lang="en-US" sz="1000" dirty="0" err="1" smtClean="0"/>
              <a:t>EnSRF</a:t>
            </a:r>
            <a:r>
              <a:rPr lang="en-US" sz="1000" dirty="0" smtClean="0"/>
              <a:t> analysis schemes in the presence of model error due to unresolved scales. </a:t>
            </a:r>
            <a:r>
              <a:rPr lang="en-US" sz="1000" i="1" dirty="0" smtClean="0"/>
              <a:t>Mon. </a:t>
            </a:r>
            <a:r>
              <a:rPr lang="en-US" sz="1000" i="1" dirty="0" err="1" smtClean="0"/>
              <a:t>Wea</a:t>
            </a:r>
            <a:r>
              <a:rPr lang="en-US" sz="1000" i="1" dirty="0" smtClean="0"/>
              <a:t>. Rev.</a:t>
            </a:r>
            <a:r>
              <a:rPr lang="en-US" sz="1000" dirty="0" smtClean="0"/>
              <a:t>, </a:t>
            </a:r>
            <a:r>
              <a:rPr lang="en-US" sz="1000" b="1" dirty="0" smtClean="0"/>
              <a:t>137</a:t>
            </a:r>
            <a:r>
              <a:rPr lang="en-US" sz="1000" dirty="0" smtClean="0"/>
              <a:t>, 3219-3232.</a:t>
            </a:r>
          </a:p>
          <a:p>
            <a:r>
              <a:rPr lang="en-US" sz="1000" dirty="0" smtClean="0"/>
              <a:t>Wang, X., 2010: Incorporating ensemble covariance in the </a:t>
            </a:r>
            <a:r>
              <a:rPr lang="en-US" sz="1000" dirty="0" err="1" smtClean="0"/>
              <a:t>Gridpoint</a:t>
            </a:r>
            <a:r>
              <a:rPr lang="en-US" sz="1000" dirty="0" smtClean="0"/>
              <a:t> Statistical Interpolation (GSI) </a:t>
            </a:r>
            <a:r>
              <a:rPr lang="en-US" sz="1000" dirty="0" err="1" smtClean="0"/>
              <a:t>variational</a:t>
            </a:r>
            <a:r>
              <a:rPr lang="en-US" sz="1000" dirty="0" smtClean="0"/>
              <a:t> minimization: a mathematical framework. </a:t>
            </a:r>
            <a:r>
              <a:rPr lang="en-US" sz="1000" i="1" dirty="0" smtClean="0"/>
              <a:t>Mon. </a:t>
            </a:r>
            <a:r>
              <a:rPr lang="en-US" sz="1000" i="1" dirty="0" err="1" smtClean="0"/>
              <a:t>Wea</a:t>
            </a:r>
            <a:r>
              <a:rPr lang="en-US" sz="1000" i="1" dirty="0" smtClean="0"/>
              <a:t>. Rev.</a:t>
            </a:r>
            <a:r>
              <a:rPr lang="en-US" sz="1000" dirty="0" smtClean="0"/>
              <a:t>, </a:t>
            </a:r>
            <a:r>
              <a:rPr lang="en-US" sz="1000" b="1" dirty="0" smtClean="0"/>
              <a:t>138</a:t>
            </a:r>
            <a:r>
              <a:rPr lang="en-US" sz="1000" dirty="0" smtClean="0"/>
              <a:t>,2990-2995. </a:t>
            </a:r>
          </a:p>
          <a:p>
            <a:r>
              <a:rPr lang="en-US" sz="1000" dirty="0" smtClean="0"/>
              <a:t>Wang, X. 2011: Application of the WRF hybrid ETKF-3DVAR data assimilation system for hurricane track forecasts. </a:t>
            </a:r>
            <a:r>
              <a:rPr lang="en-US" sz="1000" i="1" dirty="0" err="1" smtClean="0"/>
              <a:t>Wea</a:t>
            </a:r>
            <a:r>
              <a:rPr lang="en-US" sz="1000" i="1" dirty="0" smtClean="0"/>
              <a:t>. Forecasting</a:t>
            </a:r>
            <a:r>
              <a:rPr lang="en-US" sz="1000" dirty="0" smtClean="0"/>
              <a:t>, 26, 868-884. </a:t>
            </a:r>
          </a:p>
          <a:p>
            <a:r>
              <a:rPr lang="en-US" sz="1000" dirty="0" smtClean="0"/>
              <a:t>Li, Y, X. Wang and M. Xue, 2011: Radar data assimilation using a hybrid ensemble-</a:t>
            </a:r>
            <a:r>
              <a:rPr lang="en-US" sz="1000" dirty="0" err="1" smtClean="0"/>
              <a:t>variational</a:t>
            </a:r>
            <a:r>
              <a:rPr lang="en-US" sz="1000" dirty="0" smtClean="0"/>
              <a:t> analysis method for the prediction of hurricane IKE 2008. </a:t>
            </a:r>
            <a:r>
              <a:rPr lang="en-US" sz="1000" i="1" dirty="0" smtClean="0"/>
              <a:t>Mon. </a:t>
            </a:r>
            <a:r>
              <a:rPr lang="en-US" sz="1000" i="1" dirty="0" err="1" smtClean="0"/>
              <a:t>Wea</a:t>
            </a:r>
            <a:r>
              <a:rPr lang="en-US" sz="1000" i="1" dirty="0" smtClean="0"/>
              <a:t>. Rev</a:t>
            </a:r>
            <a:r>
              <a:rPr lang="en-US" sz="1000" dirty="0" smtClean="0"/>
              <a:t>., in press.</a:t>
            </a:r>
          </a:p>
          <a:p>
            <a:r>
              <a:rPr lang="de-DE" sz="1000" dirty="0" smtClean="0"/>
              <a:t>Buehner, M, P. L. Houtekamer, C. Charette, H. L. Mitchell, B. He, 2010: </a:t>
            </a:r>
            <a:r>
              <a:rPr lang="en-US" sz="1000" dirty="0" err="1" smtClean="0"/>
              <a:t>Intercomparison</a:t>
            </a:r>
            <a:r>
              <a:rPr lang="en-US" sz="1000" dirty="0" smtClean="0"/>
              <a:t> of </a:t>
            </a:r>
            <a:r>
              <a:rPr lang="en-US" sz="1000" dirty="0" err="1" smtClean="0"/>
              <a:t>Variational</a:t>
            </a:r>
            <a:r>
              <a:rPr lang="en-US" sz="1000" dirty="0" smtClean="0"/>
              <a:t> Data Assimilation and the Ensemble </a:t>
            </a:r>
            <a:r>
              <a:rPr lang="en-US" sz="1000" dirty="0" err="1" smtClean="0"/>
              <a:t>Kalman</a:t>
            </a:r>
            <a:r>
              <a:rPr lang="en-US" sz="1000" dirty="0" smtClean="0"/>
              <a:t> Filter for Global Deterministic NWP. Part I: Description and Single-Observation Experiments. </a:t>
            </a:r>
            <a:r>
              <a:rPr lang="en-US" sz="1000" i="1" dirty="0" smtClean="0"/>
              <a:t>Mon. </a:t>
            </a:r>
            <a:r>
              <a:rPr lang="en-US" sz="1000" i="1" dirty="0" err="1" smtClean="0"/>
              <a:t>Wea</a:t>
            </a:r>
            <a:r>
              <a:rPr lang="en-US" sz="1000" i="1" dirty="0" smtClean="0"/>
              <a:t>. Rev.</a:t>
            </a:r>
            <a:r>
              <a:rPr lang="en-US" sz="1000" dirty="0" smtClean="0"/>
              <a:t>, </a:t>
            </a:r>
            <a:r>
              <a:rPr lang="en-US" sz="1000" b="1" dirty="0" smtClean="0"/>
              <a:t>138</a:t>
            </a:r>
            <a:r>
              <a:rPr lang="en-US" sz="1000" dirty="0" smtClean="0"/>
              <a:t>,1550-1566. </a:t>
            </a:r>
          </a:p>
          <a:p>
            <a:r>
              <a:rPr lang="de-DE" sz="1000" dirty="0" smtClean="0"/>
              <a:t>Buehner, M, P. L. Houtekamer, C. Charette, H. L. Mitchell, B. He, 2010: </a:t>
            </a:r>
            <a:r>
              <a:rPr lang="en-US" sz="1000" dirty="0" err="1" smtClean="0"/>
              <a:t>Intercomparison</a:t>
            </a:r>
            <a:r>
              <a:rPr lang="en-US" sz="1000" dirty="0" smtClean="0"/>
              <a:t> of </a:t>
            </a:r>
            <a:r>
              <a:rPr lang="en-US" sz="1000" dirty="0" err="1" smtClean="0"/>
              <a:t>Variational</a:t>
            </a:r>
            <a:r>
              <a:rPr lang="en-US" sz="1000" dirty="0" smtClean="0"/>
              <a:t> Data Assimilation and the Ensemble </a:t>
            </a:r>
            <a:r>
              <a:rPr lang="en-US" sz="1000" dirty="0" err="1" smtClean="0"/>
              <a:t>Kalman</a:t>
            </a:r>
            <a:r>
              <a:rPr lang="en-US" sz="1000" dirty="0" smtClean="0"/>
              <a:t> Filter for Global Deterministic NWP. Part II: One-Month Experiments with Real Observations. </a:t>
            </a:r>
            <a:r>
              <a:rPr lang="en-US" sz="1000" i="1" dirty="0" smtClean="0"/>
              <a:t>Mon. </a:t>
            </a:r>
            <a:r>
              <a:rPr lang="en-US" sz="1000" i="1" dirty="0" err="1" smtClean="0"/>
              <a:t>Wea</a:t>
            </a:r>
            <a:r>
              <a:rPr lang="en-US" sz="1000" i="1" dirty="0" smtClean="0"/>
              <a:t>. Rev.</a:t>
            </a:r>
            <a:r>
              <a:rPr lang="en-US" sz="1000" dirty="0" smtClean="0"/>
              <a:t>, </a:t>
            </a:r>
            <a:r>
              <a:rPr lang="en-US" sz="1000" b="1" dirty="0" smtClean="0"/>
              <a:t>138</a:t>
            </a:r>
            <a:r>
              <a:rPr lang="en-US" sz="1000" dirty="0" smtClean="0"/>
              <a:t>,1550-1566. </a:t>
            </a:r>
          </a:p>
          <a:p>
            <a:r>
              <a:rPr lang="en-US" sz="1000" dirty="0" smtClean="0"/>
              <a:t>Wang</a:t>
            </a:r>
            <a:r>
              <a:rPr lang="en-US" sz="1000" dirty="0"/>
              <a:t>, X., </a:t>
            </a:r>
            <a:r>
              <a:rPr lang="en-US" sz="1000" dirty="0" smtClean="0"/>
              <a:t>D</a:t>
            </a:r>
            <a:r>
              <a:rPr lang="en-US" sz="1000" dirty="0"/>
              <a:t>. Parrish, D. Kleist, </a:t>
            </a:r>
            <a:r>
              <a:rPr lang="en-US" sz="1000" dirty="0" smtClean="0"/>
              <a:t> and J. Whitaker, 2012a:  </a:t>
            </a:r>
            <a:r>
              <a:rPr lang="en-US" sz="1000" dirty="0"/>
              <a:t>GSI-based hybrid ensemble-</a:t>
            </a:r>
            <a:r>
              <a:rPr lang="en-US" sz="1000" dirty="0" err="1"/>
              <a:t>variational</a:t>
            </a:r>
            <a:r>
              <a:rPr lang="en-US" sz="1000" dirty="0"/>
              <a:t> data assimilation system for NCEP Global Forecast System: </a:t>
            </a:r>
            <a:r>
              <a:rPr lang="en-US" sz="1000" dirty="0" smtClean="0"/>
              <a:t>reduced resolution experiments.  </a:t>
            </a:r>
            <a:r>
              <a:rPr lang="en-US" sz="1000" i="1" dirty="0"/>
              <a:t>Mon. </a:t>
            </a:r>
            <a:r>
              <a:rPr lang="en-US" sz="1000" i="1" dirty="0" err="1"/>
              <a:t>Wea</a:t>
            </a:r>
            <a:r>
              <a:rPr lang="en-US" sz="1000" i="1" dirty="0"/>
              <a:t>. Rev. </a:t>
            </a:r>
            <a:r>
              <a:rPr lang="en-US" sz="1000" dirty="0"/>
              <a:t>,  </a:t>
            </a:r>
            <a:r>
              <a:rPr lang="en-US" sz="1000" dirty="0" smtClean="0"/>
              <a:t>in review.</a:t>
            </a:r>
            <a:endParaRPr lang="en-US" sz="1000" dirty="0"/>
          </a:p>
          <a:p>
            <a:endParaRPr lang="en-US" sz="1000" dirty="0"/>
          </a:p>
          <a:p>
            <a:endParaRPr lang="en-US" sz="11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ou_logo_400x5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100" y="78740"/>
            <a:ext cx="656643" cy="919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11527"/>
            <a:ext cx="86106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2"/>
                </a:solidFill>
              </a:rPr>
              <a:t>Hybrid DA posters</a:t>
            </a:r>
          </a:p>
          <a:p>
            <a:pPr algn="ctr"/>
            <a:endParaRPr lang="en-US" sz="2400" dirty="0" smtClean="0"/>
          </a:p>
          <a:p>
            <a:pPr>
              <a:buFont typeface="Wingdings" pitchFamily="2" charset="2"/>
              <a:buChar char="§"/>
            </a:pPr>
            <a:endParaRPr lang="en-US" sz="1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b="1" dirty="0" err="1"/>
              <a:t>Govindan</a:t>
            </a:r>
            <a:r>
              <a:rPr lang="en-US" sz="2000" b="1" dirty="0"/>
              <a:t> </a:t>
            </a:r>
            <a:r>
              <a:rPr lang="en-US" sz="2000" b="1" dirty="0" err="1" smtClean="0"/>
              <a:t>Kutty</a:t>
            </a:r>
            <a:r>
              <a:rPr lang="en-US" sz="2000" b="1" dirty="0" smtClean="0"/>
              <a:t> (next talk) </a:t>
            </a:r>
          </a:p>
          <a:p>
            <a:endParaRPr lang="en-US" sz="2000" dirty="0"/>
          </a:p>
          <a:p>
            <a:r>
              <a:rPr lang="en-US" b="1" dirty="0" smtClean="0"/>
              <a:t>Assess </a:t>
            </a:r>
            <a:r>
              <a:rPr lang="en-US" b="1" dirty="0"/>
              <a:t>the impact of observations in NCEP GSI-</a:t>
            </a:r>
            <a:r>
              <a:rPr lang="en-US" b="1" dirty="0" err="1"/>
              <a:t>EnKF</a:t>
            </a:r>
            <a:r>
              <a:rPr lang="en-US" b="1" dirty="0"/>
              <a:t> hybrid data assimilation system through OSE and ensemble based observation impact </a:t>
            </a:r>
            <a:r>
              <a:rPr lang="en-US" b="1" dirty="0" smtClean="0"/>
              <a:t>estimate</a:t>
            </a:r>
            <a:endParaRPr lang="en-US" b="1" dirty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endParaRPr lang="en-US" sz="1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ou_logo_400x5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100" y="78740"/>
            <a:ext cx="656643" cy="919301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9936887"/>
              </p:ext>
            </p:extLst>
          </p:nvPr>
        </p:nvGraphicFramePr>
        <p:xfrm>
          <a:off x="-336959" y="2618567"/>
          <a:ext cx="5443129" cy="4239433"/>
        </p:xfrm>
        <a:graphic>
          <a:graphicData uri="http://schemas.openxmlformats.org/presentationml/2006/ole">
            <p:oleObj spid="_x0000_s8288" name="Graph" r:id="rId4" imgW="3718080" imgH="2895840" progId="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0553665"/>
              </p:ext>
            </p:extLst>
          </p:nvPr>
        </p:nvGraphicFramePr>
        <p:xfrm>
          <a:off x="4267200" y="2628725"/>
          <a:ext cx="5331942" cy="4153075"/>
        </p:xfrm>
        <a:graphic>
          <a:graphicData uri="http://schemas.openxmlformats.org/presentationml/2006/ole">
            <p:oleObj spid="_x0000_s8289" name="Graph" r:id="rId5" imgW="3718080" imgH="289584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89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943600" y="6235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9" name="Group 211"/>
          <p:cNvGrpSpPr>
            <a:grpSpLocks/>
          </p:cNvGrpSpPr>
          <p:nvPr/>
        </p:nvGrpSpPr>
        <p:grpSpPr bwMode="auto">
          <a:xfrm>
            <a:off x="533400" y="5137150"/>
            <a:ext cx="1676400" cy="954088"/>
            <a:chOff x="1248" y="3168"/>
            <a:chExt cx="1056" cy="601"/>
          </a:xfrm>
        </p:grpSpPr>
        <p:sp>
          <p:nvSpPr>
            <p:cNvPr id="20" name="Rectangle 212"/>
            <p:cNvSpPr>
              <a:spLocks noChangeArrowheads="1"/>
            </p:cNvSpPr>
            <p:nvPr/>
          </p:nvSpPr>
          <p:spPr bwMode="auto">
            <a:xfrm>
              <a:off x="1248" y="3168"/>
              <a:ext cx="624" cy="404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213"/>
            <p:cNvSpPr txBox="1">
              <a:spLocks noChangeArrowheads="1"/>
            </p:cNvSpPr>
            <p:nvPr/>
          </p:nvSpPr>
          <p:spPr bwMode="auto">
            <a:xfrm>
              <a:off x="1296" y="3168"/>
              <a:ext cx="1008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Times New Roman" pitchFamily="18" charset="0"/>
                </a:rPr>
                <a:t>control    forecast</a:t>
              </a:r>
              <a:endParaRPr lang="en-US" sz="1600" dirty="0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sp>
        <p:nvSpPr>
          <p:cNvPr id="30" name="Text Box 222"/>
          <p:cNvSpPr txBox="1">
            <a:spLocks noChangeArrowheads="1"/>
          </p:cNvSpPr>
          <p:nvPr/>
        </p:nvSpPr>
        <p:spPr bwMode="auto">
          <a:xfrm>
            <a:off x="2057400" y="5331996"/>
            <a:ext cx="16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Times New Roman" pitchFamily="18" charset="0"/>
              </a:rPr>
              <a:t>GSI-ECV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31" name="Rectangle 223"/>
          <p:cNvSpPr>
            <a:spLocks noChangeArrowheads="1"/>
          </p:cNvSpPr>
          <p:nvPr/>
        </p:nvSpPr>
        <p:spPr bwMode="auto">
          <a:xfrm>
            <a:off x="2133600" y="5181600"/>
            <a:ext cx="1447800" cy="609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" name="Group 232"/>
          <p:cNvGrpSpPr>
            <a:grpSpLocks/>
          </p:cNvGrpSpPr>
          <p:nvPr/>
        </p:nvGrpSpPr>
        <p:grpSpPr bwMode="auto">
          <a:xfrm>
            <a:off x="3733800" y="5173663"/>
            <a:ext cx="1828800" cy="954088"/>
            <a:chOff x="3312" y="3138"/>
            <a:chExt cx="1152" cy="601"/>
          </a:xfrm>
        </p:grpSpPr>
        <p:sp>
          <p:nvSpPr>
            <p:cNvPr id="41" name="Rectangle 233"/>
            <p:cNvSpPr>
              <a:spLocks noChangeArrowheads="1"/>
            </p:cNvSpPr>
            <p:nvPr/>
          </p:nvSpPr>
          <p:spPr bwMode="auto">
            <a:xfrm>
              <a:off x="3312" y="3140"/>
              <a:ext cx="768" cy="384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 Box 234"/>
            <p:cNvSpPr txBox="1">
              <a:spLocks noChangeArrowheads="1"/>
            </p:cNvSpPr>
            <p:nvPr/>
          </p:nvSpPr>
          <p:spPr bwMode="auto">
            <a:xfrm>
              <a:off x="3456" y="3138"/>
              <a:ext cx="1008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Times New Roman" pitchFamily="18" charset="0"/>
                </a:rPr>
                <a:t> </a:t>
              </a:r>
              <a:r>
                <a:rPr lang="en-US" sz="1600" dirty="0" smtClean="0">
                  <a:latin typeface="Times New Roman" pitchFamily="18" charset="0"/>
                </a:rPr>
                <a:t>control   analysis</a:t>
              </a:r>
              <a:endParaRPr lang="en-US" sz="1600" dirty="0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sp>
        <p:nvSpPr>
          <p:cNvPr id="52" name="Line 244"/>
          <p:cNvSpPr>
            <a:spLocks noChangeShapeType="1"/>
          </p:cNvSpPr>
          <p:nvPr/>
        </p:nvSpPr>
        <p:spPr bwMode="auto">
          <a:xfrm>
            <a:off x="3581400" y="5516562"/>
            <a:ext cx="152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" name="Text Box 272"/>
          <p:cNvSpPr txBox="1">
            <a:spLocks noChangeArrowheads="1"/>
          </p:cNvSpPr>
          <p:nvPr/>
        </p:nvSpPr>
        <p:spPr bwMode="auto">
          <a:xfrm>
            <a:off x="1905000" y="61722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data assimilation</a:t>
            </a:r>
          </a:p>
        </p:txBody>
      </p:sp>
      <p:sp>
        <p:nvSpPr>
          <p:cNvPr id="84" name="Text Box 279"/>
          <p:cNvSpPr txBox="1">
            <a:spLocks noChangeArrowheads="1"/>
          </p:cNvSpPr>
          <p:nvPr/>
        </p:nvSpPr>
        <p:spPr bwMode="auto">
          <a:xfrm>
            <a:off x="6934200" y="6000175"/>
            <a:ext cx="137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Times New Roman" pitchFamily="18" charset="0"/>
              </a:rPr>
              <a:t>First guess forecast</a:t>
            </a:r>
            <a:endParaRPr lang="en-US" sz="1600" b="1" dirty="0">
              <a:latin typeface="Times New Roman" pitchFamily="18" charset="0"/>
            </a:endParaRPr>
          </a:p>
        </p:txBody>
      </p:sp>
      <p:sp>
        <p:nvSpPr>
          <p:cNvPr id="85" name="Line 280"/>
          <p:cNvSpPr>
            <a:spLocks noChangeShapeType="1"/>
          </p:cNvSpPr>
          <p:nvPr/>
        </p:nvSpPr>
        <p:spPr bwMode="auto">
          <a:xfrm>
            <a:off x="3429000" y="6354762"/>
            <a:ext cx="2209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" name="Line 282"/>
          <p:cNvSpPr>
            <a:spLocks noChangeShapeType="1"/>
          </p:cNvSpPr>
          <p:nvPr/>
        </p:nvSpPr>
        <p:spPr bwMode="auto">
          <a:xfrm>
            <a:off x="1141412" y="6203950"/>
            <a:ext cx="158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" name="Line 283"/>
          <p:cNvSpPr>
            <a:spLocks noChangeShapeType="1"/>
          </p:cNvSpPr>
          <p:nvPr/>
        </p:nvSpPr>
        <p:spPr bwMode="auto">
          <a:xfrm>
            <a:off x="5638800" y="6203950"/>
            <a:ext cx="158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" name="Line 284"/>
          <p:cNvSpPr>
            <a:spLocks noChangeShapeType="1"/>
          </p:cNvSpPr>
          <p:nvPr/>
        </p:nvSpPr>
        <p:spPr bwMode="auto">
          <a:xfrm>
            <a:off x="6629400" y="6324600"/>
            <a:ext cx="304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" name="Line 286"/>
          <p:cNvSpPr>
            <a:spLocks noChangeShapeType="1"/>
          </p:cNvSpPr>
          <p:nvPr/>
        </p:nvSpPr>
        <p:spPr bwMode="auto">
          <a:xfrm>
            <a:off x="6629400" y="6172200"/>
            <a:ext cx="158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" name="Line 287"/>
          <p:cNvSpPr>
            <a:spLocks noChangeShapeType="1"/>
          </p:cNvSpPr>
          <p:nvPr/>
        </p:nvSpPr>
        <p:spPr bwMode="auto">
          <a:xfrm>
            <a:off x="8304212" y="6172200"/>
            <a:ext cx="158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7848600" y="521335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control   forecast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1524000" y="551815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7848600" y="5213350"/>
            <a:ext cx="990600" cy="609600"/>
          </a:xfrm>
          <a:prstGeom prst="rect">
            <a:avLst/>
          </a:prstGeom>
          <a:noFill/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/>
          <p:nvPr/>
        </p:nvCxnSpPr>
        <p:spPr>
          <a:xfrm>
            <a:off x="1143000" y="6356350"/>
            <a:ext cx="76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Line 278"/>
          <p:cNvSpPr>
            <a:spLocks noChangeShapeType="1"/>
          </p:cNvSpPr>
          <p:nvPr/>
        </p:nvSpPr>
        <p:spPr bwMode="auto">
          <a:xfrm>
            <a:off x="8839200" y="5637212"/>
            <a:ext cx="228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676400" y="3460750"/>
            <a:ext cx="1752600" cy="1721644"/>
            <a:chOff x="1676400" y="3460750"/>
            <a:chExt cx="1752600" cy="1721644"/>
          </a:xfrm>
        </p:grpSpPr>
        <p:cxnSp>
          <p:nvCxnSpPr>
            <p:cNvPr id="107" name="Straight Connector 106"/>
            <p:cNvCxnSpPr/>
            <p:nvPr/>
          </p:nvCxnSpPr>
          <p:spPr>
            <a:xfrm rot="10800000">
              <a:off x="1676400" y="3460750"/>
              <a:ext cx="1143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2209800" y="4070350"/>
              <a:ext cx="121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Ensemble covariance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2286000" y="4146550"/>
              <a:ext cx="1143000" cy="533400"/>
            </a:xfrm>
            <a:prstGeom prst="rect">
              <a:avLst/>
            </a:prstGeom>
            <a:noFill/>
            <a:ln w="285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Connector 128"/>
            <p:cNvCxnSpPr>
              <a:endCxn id="108" idx="0"/>
            </p:cNvCxnSpPr>
            <p:nvPr/>
          </p:nvCxnSpPr>
          <p:spPr>
            <a:xfrm rot="5400000">
              <a:off x="2514600" y="3765550"/>
              <a:ext cx="60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 rot="5400000">
              <a:off x="2569369" y="4930775"/>
              <a:ext cx="50165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Line 284"/>
          <p:cNvSpPr>
            <a:spLocks noChangeShapeType="1"/>
          </p:cNvSpPr>
          <p:nvPr/>
        </p:nvSpPr>
        <p:spPr bwMode="auto">
          <a:xfrm>
            <a:off x="8001000" y="6354762"/>
            <a:ext cx="304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4953000" y="5637212"/>
            <a:ext cx="289560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533400" y="1712912"/>
            <a:ext cx="4648200" cy="3544888"/>
            <a:chOff x="533400" y="1712912"/>
            <a:chExt cx="4648200" cy="3544888"/>
          </a:xfrm>
        </p:grpSpPr>
        <p:sp>
          <p:nvSpPr>
            <p:cNvPr id="32" name="Text Box 224"/>
            <p:cNvSpPr txBox="1">
              <a:spLocks noChangeArrowheads="1"/>
            </p:cNvSpPr>
            <p:nvPr/>
          </p:nvSpPr>
          <p:spPr bwMode="auto">
            <a:xfrm>
              <a:off x="2209800" y="2512596"/>
              <a:ext cx="1295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err="1" smtClean="0">
                  <a:latin typeface="Times New Roman" pitchFamily="18" charset="0"/>
                </a:rPr>
                <a:t>EnKF</a:t>
              </a:r>
              <a:endParaRPr lang="en-US" sz="1600" dirty="0">
                <a:latin typeface="Times New Roman" pitchFamily="18" charset="0"/>
              </a:endParaRPr>
            </a:p>
          </p:txBody>
        </p:sp>
        <p:grpSp>
          <p:nvGrpSpPr>
            <p:cNvPr id="43" name="Group 235"/>
            <p:cNvGrpSpPr>
              <a:grpSpLocks/>
            </p:cNvGrpSpPr>
            <p:nvPr/>
          </p:nvGrpSpPr>
          <p:grpSpPr bwMode="auto">
            <a:xfrm>
              <a:off x="3581400" y="4303712"/>
              <a:ext cx="1600200" cy="954088"/>
              <a:chOff x="3216" y="2256"/>
              <a:chExt cx="1008" cy="601"/>
            </a:xfrm>
          </p:grpSpPr>
          <p:sp>
            <p:nvSpPr>
              <p:cNvPr id="44" name="Rectangle 236"/>
              <p:cNvSpPr>
                <a:spLocks noChangeArrowheads="1"/>
              </p:cNvSpPr>
              <p:nvPr/>
            </p:nvSpPr>
            <p:spPr bwMode="auto">
              <a:xfrm>
                <a:off x="3312" y="2256"/>
                <a:ext cx="768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237"/>
              <p:cNvSpPr txBox="1">
                <a:spLocks noChangeArrowheads="1"/>
              </p:cNvSpPr>
              <p:nvPr/>
            </p:nvSpPr>
            <p:spPr bwMode="auto">
              <a:xfrm>
                <a:off x="3216" y="2256"/>
                <a:ext cx="1008" cy="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>
                    <a:latin typeface="Times New Roman" pitchFamily="18" charset="0"/>
                  </a:rPr>
                  <a:t> </a:t>
                </a:r>
                <a:r>
                  <a:rPr lang="en-US" sz="1600" dirty="0" err="1" smtClean="0">
                    <a:latin typeface="Times New Roman" pitchFamily="18" charset="0"/>
                  </a:rPr>
                  <a:t>EnKF</a:t>
                </a:r>
                <a:r>
                  <a:rPr lang="en-US" sz="1600" dirty="0" smtClean="0">
                    <a:latin typeface="Times New Roman" pitchFamily="18" charset="0"/>
                  </a:rPr>
                  <a:t>     analysis </a:t>
                </a:r>
                <a:r>
                  <a:rPr lang="en-US" sz="1600" dirty="0">
                    <a:latin typeface="Times New Roman" pitchFamily="18" charset="0"/>
                  </a:rPr>
                  <a:t>k</a:t>
                </a:r>
              </a:p>
              <a:p>
                <a:pPr>
                  <a:spcBef>
                    <a:spcPct val="50000"/>
                  </a:spcBef>
                </a:pPr>
                <a:endParaRPr lang="en-US" sz="1600" dirty="0">
                  <a:latin typeface="Times New Roman" pitchFamily="18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33400" y="1712912"/>
              <a:ext cx="4648200" cy="3195638"/>
              <a:chOff x="533400" y="1712912"/>
              <a:chExt cx="4648200" cy="3195638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533400" y="1736725"/>
                <a:ext cx="3048000" cy="3171825"/>
                <a:chOff x="533400" y="1736725"/>
                <a:chExt cx="3048000" cy="3171825"/>
              </a:xfrm>
            </p:grpSpPr>
            <p:sp>
              <p:nvSpPr>
                <p:cNvPr id="4" name="Rectangle 196"/>
                <p:cNvSpPr>
                  <a:spLocks noChangeArrowheads="1"/>
                </p:cNvSpPr>
                <p:nvPr/>
              </p:nvSpPr>
              <p:spPr bwMode="auto">
                <a:xfrm>
                  <a:off x="533400" y="1812925"/>
                  <a:ext cx="990600" cy="457200"/>
                </a:xfrm>
                <a:prstGeom prst="rect">
                  <a:avLst/>
                </a:prstGeom>
                <a:noFill/>
                <a:ln w="3810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" name="Text Box 197"/>
                <p:cNvSpPr txBox="1">
                  <a:spLocks noChangeArrowheads="1"/>
                </p:cNvSpPr>
                <p:nvPr/>
              </p:nvSpPr>
              <p:spPr bwMode="auto">
                <a:xfrm>
                  <a:off x="533400" y="1736725"/>
                  <a:ext cx="1219200" cy="581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>
                      <a:latin typeface="Times New Roman" pitchFamily="18" charset="0"/>
                    </a:rPr>
                    <a:t>member 1 forecast</a:t>
                  </a:r>
                </a:p>
              </p:txBody>
            </p:sp>
            <p:sp>
              <p:nvSpPr>
                <p:cNvPr id="6" name="Rectangle 198"/>
                <p:cNvSpPr>
                  <a:spLocks noChangeArrowheads="1"/>
                </p:cNvSpPr>
                <p:nvPr/>
              </p:nvSpPr>
              <p:spPr bwMode="auto">
                <a:xfrm>
                  <a:off x="533400" y="3108325"/>
                  <a:ext cx="990600" cy="457200"/>
                </a:xfrm>
                <a:prstGeom prst="rect">
                  <a:avLst/>
                </a:prstGeom>
                <a:noFill/>
                <a:ln w="3810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" name="Text Box 199"/>
                <p:cNvSpPr txBox="1">
                  <a:spLocks noChangeArrowheads="1"/>
                </p:cNvSpPr>
                <p:nvPr/>
              </p:nvSpPr>
              <p:spPr bwMode="auto">
                <a:xfrm>
                  <a:off x="533400" y="3032125"/>
                  <a:ext cx="1219200" cy="581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>
                      <a:latin typeface="Times New Roman" pitchFamily="18" charset="0"/>
                    </a:rPr>
                    <a:t>member 2 forecast</a:t>
                  </a:r>
                </a:p>
              </p:txBody>
            </p:sp>
            <p:sp>
              <p:nvSpPr>
                <p:cNvPr id="8" name="Rectangle 200"/>
                <p:cNvSpPr>
                  <a:spLocks noChangeArrowheads="1"/>
                </p:cNvSpPr>
                <p:nvPr/>
              </p:nvSpPr>
              <p:spPr bwMode="auto">
                <a:xfrm>
                  <a:off x="533400" y="4403725"/>
                  <a:ext cx="990600" cy="457200"/>
                </a:xfrm>
                <a:prstGeom prst="rect">
                  <a:avLst/>
                </a:prstGeom>
                <a:noFill/>
                <a:ln w="3810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" name="Text Box 201"/>
                <p:cNvSpPr txBox="1">
                  <a:spLocks noChangeArrowheads="1"/>
                </p:cNvSpPr>
                <p:nvPr/>
              </p:nvSpPr>
              <p:spPr bwMode="auto">
                <a:xfrm>
                  <a:off x="533400" y="4327525"/>
                  <a:ext cx="1219200" cy="581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>
                      <a:latin typeface="Times New Roman" pitchFamily="18" charset="0"/>
                    </a:rPr>
                    <a:t>member </a:t>
                  </a:r>
                  <a:r>
                    <a:rPr lang="en-US" sz="1600" dirty="0" smtClean="0">
                      <a:latin typeface="Times New Roman" pitchFamily="18" charset="0"/>
                    </a:rPr>
                    <a:t>k </a:t>
                  </a:r>
                  <a:r>
                    <a:rPr lang="en-US" sz="1600" dirty="0">
                      <a:latin typeface="Times New Roman" pitchFamily="18" charset="0"/>
                    </a:rPr>
                    <a:t>forecast</a:t>
                  </a:r>
                </a:p>
              </p:txBody>
            </p:sp>
            <p:sp>
              <p:nvSpPr>
                <p:cNvPr id="27" name="Line 219"/>
                <p:cNvSpPr>
                  <a:spLocks noChangeShapeType="1"/>
                </p:cNvSpPr>
                <p:nvPr/>
              </p:nvSpPr>
              <p:spPr bwMode="auto">
                <a:xfrm>
                  <a:off x="1524000" y="2041525"/>
                  <a:ext cx="152400" cy="15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220"/>
                <p:cNvSpPr>
                  <a:spLocks noChangeShapeType="1"/>
                </p:cNvSpPr>
                <p:nvPr/>
              </p:nvSpPr>
              <p:spPr bwMode="auto">
                <a:xfrm>
                  <a:off x="1524000" y="3336925"/>
                  <a:ext cx="152400" cy="15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221"/>
                <p:cNvSpPr>
                  <a:spLocks noChangeShapeType="1"/>
                </p:cNvSpPr>
                <p:nvPr/>
              </p:nvSpPr>
              <p:spPr bwMode="auto">
                <a:xfrm>
                  <a:off x="1524000" y="4632325"/>
                  <a:ext cx="152400" cy="15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Rectangle 225"/>
                <p:cNvSpPr>
                  <a:spLocks noChangeArrowheads="1"/>
                </p:cNvSpPr>
                <p:nvPr/>
              </p:nvSpPr>
              <p:spPr bwMode="auto">
                <a:xfrm>
                  <a:off x="2133600" y="2362200"/>
                  <a:ext cx="1447800" cy="609600"/>
                </a:xfrm>
                <a:prstGeom prst="rect">
                  <a:avLst/>
                </a:prstGeom>
                <a:noFill/>
                <a:ln w="5715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1676400" y="2027238"/>
                  <a:ext cx="0" cy="2590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/>
                <p:cNvCxnSpPr/>
                <p:nvPr/>
              </p:nvCxnSpPr>
              <p:spPr>
                <a:xfrm>
                  <a:off x="1676400" y="2622550"/>
                  <a:ext cx="4572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/>
              <p:cNvGrpSpPr/>
              <p:nvPr/>
            </p:nvGrpSpPr>
            <p:grpSpPr>
              <a:xfrm>
                <a:off x="3581400" y="1712912"/>
                <a:ext cx="1600200" cy="2971800"/>
                <a:chOff x="3581400" y="1712912"/>
                <a:chExt cx="1600200" cy="2971800"/>
              </a:xfrm>
            </p:grpSpPr>
            <p:grpSp>
              <p:nvGrpSpPr>
                <p:cNvPr id="46" name="Group 238"/>
                <p:cNvGrpSpPr>
                  <a:grpSpLocks/>
                </p:cNvGrpSpPr>
                <p:nvPr/>
              </p:nvGrpSpPr>
              <p:grpSpPr bwMode="auto">
                <a:xfrm>
                  <a:off x="3581400" y="3008312"/>
                  <a:ext cx="1600200" cy="954088"/>
                  <a:chOff x="3216" y="2256"/>
                  <a:chExt cx="1008" cy="601"/>
                </a:xfrm>
              </p:grpSpPr>
              <p:sp>
                <p:nvSpPr>
                  <p:cNvPr id="47" name="Rectangle 23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256"/>
                    <a:ext cx="768" cy="38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" name="Text Box 2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16" y="2256"/>
                    <a:ext cx="1008" cy="60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600" dirty="0">
                        <a:latin typeface="Times New Roman" pitchFamily="18" charset="0"/>
                      </a:rPr>
                      <a:t> </a:t>
                    </a:r>
                    <a:r>
                      <a:rPr lang="en-US" sz="1600" dirty="0" err="1" smtClean="0">
                        <a:latin typeface="Times New Roman" pitchFamily="18" charset="0"/>
                      </a:rPr>
                      <a:t>EnKF</a:t>
                    </a:r>
                    <a:r>
                      <a:rPr lang="en-US" sz="1600" dirty="0" smtClean="0">
                        <a:latin typeface="Times New Roman" pitchFamily="18" charset="0"/>
                      </a:rPr>
                      <a:t>     analysis 2</a:t>
                    </a:r>
                    <a:endParaRPr lang="en-US" sz="1600" dirty="0">
                      <a:latin typeface="Times New Roman" pitchFamily="18" charset="0"/>
                    </a:endParaRPr>
                  </a:p>
                  <a:p>
                    <a:pPr>
                      <a:spcBef>
                        <a:spcPct val="50000"/>
                      </a:spcBef>
                    </a:pPr>
                    <a:endParaRPr lang="en-US" sz="1600" dirty="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49" name="Group 241"/>
                <p:cNvGrpSpPr>
                  <a:grpSpLocks/>
                </p:cNvGrpSpPr>
                <p:nvPr/>
              </p:nvGrpSpPr>
              <p:grpSpPr bwMode="auto">
                <a:xfrm>
                  <a:off x="3581400" y="1712912"/>
                  <a:ext cx="1600200" cy="954088"/>
                  <a:chOff x="3216" y="2256"/>
                  <a:chExt cx="1008" cy="601"/>
                </a:xfrm>
              </p:grpSpPr>
              <p:sp>
                <p:nvSpPr>
                  <p:cNvPr id="50" name="Rectangle 242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256"/>
                    <a:ext cx="768" cy="38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" name="Text Box 2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16" y="2256"/>
                    <a:ext cx="1008" cy="60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600" dirty="0">
                        <a:latin typeface="Times New Roman" pitchFamily="18" charset="0"/>
                      </a:rPr>
                      <a:t> </a:t>
                    </a:r>
                    <a:r>
                      <a:rPr lang="en-US" sz="1600" dirty="0" err="1" smtClean="0">
                        <a:latin typeface="Times New Roman" pitchFamily="18" charset="0"/>
                      </a:rPr>
                      <a:t>EnKF</a:t>
                    </a:r>
                    <a:r>
                      <a:rPr lang="en-US" sz="1600" dirty="0" smtClean="0">
                        <a:latin typeface="Times New Roman" pitchFamily="18" charset="0"/>
                      </a:rPr>
                      <a:t>      analysis </a:t>
                    </a:r>
                    <a:r>
                      <a:rPr lang="en-US" sz="1600" dirty="0">
                        <a:latin typeface="Times New Roman" pitchFamily="18" charset="0"/>
                      </a:rPr>
                      <a:t>1</a:t>
                    </a:r>
                  </a:p>
                  <a:p>
                    <a:pPr>
                      <a:spcBef>
                        <a:spcPct val="50000"/>
                      </a:spcBef>
                    </a:pPr>
                    <a:endParaRPr lang="en-US" sz="1600" dirty="0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53" name="Line 245"/>
                <p:cNvSpPr>
                  <a:spLocks noChangeShapeType="1"/>
                </p:cNvSpPr>
                <p:nvPr/>
              </p:nvSpPr>
              <p:spPr bwMode="auto">
                <a:xfrm>
                  <a:off x="3657600" y="2017712"/>
                  <a:ext cx="1588" cy="2667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246"/>
                <p:cNvSpPr>
                  <a:spLocks noChangeShapeType="1"/>
                </p:cNvSpPr>
                <p:nvPr/>
              </p:nvSpPr>
              <p:spPr bwMode="auto">
                <a:xfrm>
                  <a:off x="3581400" y="2666206"/>
                  <a:ext cx="76200" cy="7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247"/>
                <p:cNvSpPr>
                  <a:spLocks noChangeShapeType="1"/>
                </p:cNvSpPr>
                <p:nvPr/>
              </p:nvSpPr>
              <p:spPr bwMode="auto">
                <a:xfrm>
                  <a:off x="3657600" y="2017712"/>
                  <a:ext cx="76200" cy="15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248"/>
                <p:cNvSpPr>
                  <a:spLocks noChangeShapeType="1"/>
                </p:cNvSpPr>
                <p:nvPr/>
              </p:nvSpPr>
              <p:spPr bwMode="auto">
                <a:xfrm>
                  <a:off x="3657600" y="4648200"/>
                  <a:ext cx="76200" cy="15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247"/>
                <p:cNvSpPr>
                  <a:spLocks noChangeShapeType="1"/>
                </p:cNvSpPr>
                <p:nvPr/>
              </p:nvSpPr>
              <p:spPr bwMode="auto">
                <a:xfrm>
                  <a:off x="3657600" y="3351212"/>
                  <a:ext cx="76200" cy="15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2" name="Group 11"/>
          <p:cNvGrpSpPr/>
          <p:nvPr/>
        </p:nvGrpSpPr>
        <p:grpSpPr>
          <a:xfrm>
            <a:off x="7848600" y="1752600"/>
            <a:ext cx="1219200" cy="3248025"/>
            <a:chOff x="7848600" y="1752600"/>
            <a:chExt cx="1219200" cy="3248025"/>
          </a:xfrm>
        </p:grpSpPr>
        <p:sp>
          <p:nvSpPr>
            <p:cNvPr id="71" name="Rectangle 263"/>
            <p:cNvSpPr>
              <a:spLocks noChangeArrowheads="1"/>
            </p:cNvSpPr>
            <p:nvPr/>
          </p:nvSpPr>
          <p:spPr bwMode="auto">
            <a:xfrm>
              <a:off x="7848600" y="1828800"/>
              <a:ext cx="990600" cy="457200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Text Box 264"/>
            <p:cNvSpPr txBox="1">
              <a:spLocks noChangeArrowheads="1"/>
            </p:cNvSpPr>
            <p:nvPr/>
          </p:nvSpPr>
          <p:spPr bwMode="auto">
            <a:xfrm>
              <a:off x="7848600" y="1752600"/>
              <a:ext cx="12192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Times New Roman" pitchFamily="18" charset="0"/>
                </a:rPr>
                <a:t>member 1 forecast</a:t>
              </a:r>
            </a:p>
          </p:txBody>
        </p:sp>
        <p:sp>
          <p:nvSpPr>
            <p:cNvPr id="73" name="Rectangle 265"/>
            <p:cNvSpPr>
              <a:spLocks noChangeArrowheads="1"/>
            </p:cNvSpPr>
            <p:nvPr/>
          </p:nvSpPr>
          <p:spPr bwMode="auto">
            <a:xfrm>
              <a:off x="7848600" y="3124200"/>
              <a:ext cx="990600" cy="457200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Text Box 266"/>
            <p:cNvSpPr txBox="1">
              <a:spLocks noChangeArrowheads="1"/>
            </p:cNvSpPr>
            <p:nvPr/>
          </p:nvSpPr>
          <p:spPr bwMode="auto">
            <a:xfrm>
              <a:off x="7848600" y="3048000"/>
              <a:ext cx="12192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</a:rPr>
                <a:t>member 2 forecast</a:t>
              </a:r>
            </a:p>
          </p:txBody>
        </p:sp>
        <p:sp>
          <p:nvSpPr>
            <p:cNvPr id="75" name="Rectangle 267"/>
            <p:cNvSpPr>
              <a:spLocks noChangeArrowheads="1"/>
            </p:cNvSpPr>
            <p:nvPr/>
          </p:nvSpPr>
          <p:spPr bwMode="auto">
            <a:xfrm>
              <a:off x="7848600" y="4495800"/>
              <a:ext cx="990600" cy="457200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Text Box 268"/>
            <p:cNvSpPr txBox="1">
              <a:spLocks noChangeArrowheads="1"/>
            </p:cNvSpPr>
            <p:nvPr/>
          </p:nvSpPr>
          <p:spPr bwMode="auto">
            <a:xfrm>
              <a:off x="7848600" y="4419600"/>
              <a:ext cx="12192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Times New Roman" pitchFamily="18" charset="0"/>
                </a:rPr>
                <a:t>member </a:t>
              </a:r>
              <a:r>
                <a:rPr lang="en-US" sz="1600" dirty="0" smtClean="0">
                  <a:latin typeface="Times New Roman" pitchFamily="18" charset="0"/>
                </a:rPr>
                <a:t>k </a:t>
              </a:r>
              <a:r>
                <a:rPr lang="en-US" sz="1600" dirty="0">
                  <a:latin typeface="Times New Roman" pitchFamily="18" charset="0"/>
                </a:rPr>
                <a:t>forecast</a:t>
              </a:r>
            </a:p>
          </p:txBody>
        </p:sp>
        <p:sp>
          <p:nvSpPr>
            <p:cNvPr id="81" name="Line 276"/>
            <p:cNvSpPr>
              <a:spLocks noChangeShapeType="1"/>
            </p:cNvSpPr>
            <p:nvPr/>
          </p:nvSpPr>
          <p:spPr bwMode="auto">
            <a:xfrm>
              <a:off x="8839200" y="2057400"/>
              <a:ext cx="2286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277"/>
            <p:cNvSpPr>
              <a:spLocks noChangeShapeType="1"/>
            </p:cNvSpPr>
            <p:nvPr/>
          </p:nvSpPr>
          <p:spPr bwMode="auto">
            <a:xfrm>
              <a:off x="8839200" y="3352800"/>
              <a:ext cx="2286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278"/>
            <p:cNvSpPr>
              <a:spLocks noChangeShapeType="1"/>
            </p:cNvSpPr>
            <p:nvPr/>
          </p:nvSpPr>
          <p:spPr bwMode="auto">
            <a:xfrm>
              <a:off x="8839200" y="4724400"/>
              <a:ext cx="2286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953000" y="2055812"/>
            <a:ext cx="2895600" cy="2668588"/>
            <a:chOff x="4953000" y="2055812"/>
            <a:chExt cx="2895600" cy="2668588"/>
          </a:xfrm>
        </p:grpSpPr>
        <p:cxnSp>
          <p:nvCxnSpPr>
            <p:cNvPr id="102" name="Straight Arrow Connector 101"/>
            <p:cNvCxnSpPr/>
            <p:nvPr/>
          </p:nvCxnSpPr>
          <p:spPr>
            <a:xfrm>
              <a:off x="4953000" y="2055812"/>
              <a:ext cx="28956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4953000" y="3351212"/>
              <a:ext cx="28956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4953000" y="4722812"/>
              <a:ext cx="28956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 142"/>
          <p:cNvGrpSpPr/>
          <p:nvPr/>
        </p:nvGrpSpPr>
        <p:grpSpPr>
          <a:xfrm>
            <a:off x="4953000" y="1706562"/>
            <a:ext cx="2895600" cy="3856038"/>
            <a:chOff x="4953000" y="1708150"/>
            <a:chExt cx="2895600" cy="3856038"/>
          </a:xfrm>
        </p:grpSpPr>
        <p:sp>
          <p:nvSpPr>
            <p:cNvPr id="144" name="Rectangle 249"/>
            <p:cNvSpPr>
              <a:spLocks noChangeArrowheads="1"/>
            </p:cNvSpPr>
            <p:nvPr/>
          </p:nvSpPr>
          <p:spPr bwMode="auto">
            <a:xfrm>
              <a:off x="6248400" y="1828800"/>
              <a:ext cx="990600" cy="457200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Text Box 250"/>
            <p:cNvSpPr txBox="1">
              <a:spLocks noChangeArrowheads="1"/>
            </p:cNvSpPr>
            <p:nvPr/>
          </p:nvSpPr>
          <p:spPr bwMode="auto">
            <a:xfrm>
              <a:off x="6248400" y="1752600"/>
              <a:ext cx="12192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</a:rPr>
                <a:t>member 1 analysis</a:t>
              </a:r>
            </a:p>
          </p:txBody>
        </p:sp>
        <p:sp>
          <p:nvSpPr>
            <p:cNvPr id="146" name="Rectangle 251"/>
            <p:cNvSpPr>
              <a:spLocks noChangeArrowheads="1"/>
            </p:cNvSpPr>
            <p:nvPr/>
          </p:nvSpPr>
          <p:spPr bwMode="auto">
            <a:xfrm>
              <a:off x="6248400" y="3124200"/>
              <a:ext cx="990600" cy="457200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Text Box 252"/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12192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Times New Roman" pitchFamily="18" charset="0"/>
                </a:rPr>
                <a:t>member 2 analysis</a:t>
              </a:r>
            </a:p>
          </p:txBody>
        </p:sp>
        <p:sp>
          <p:nvSpPr>
            <p:cNvPr id="148" name="Rectangle 253"/>
            <p:cNvSpPr>
              <a:spLocks noChangeArrowheads="1"/>
            </p:cNvSpPr>
            <p:nvPr/>
          </p:nvSpPr>
          <p:spPr bwMode="auto">
            <a:xfrm>
              <a:off x="6248400" y="4495800"/>
              <a:ext cx="990600" cy="457200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Text Box 254"/>
            <p:cNvSpPr txBox="1">
              <a:spLocks noChangeArrowheads="1"/>
            </p:cNvSpPr>
            <p:nvPr/>
          </p:nvSpPr>
          <p:spPr bwMode="auto">
            <a:xfrm>
              <a:off x="6248400" y="4419600"/>
              <a:ext cx="12192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Times New Roman" pitchFamily="18" charset="0"/>
                </a:rPr>
                <a:t>member </a:t>
              </a:r>
              <a:r>
                <a:rPr lang="en-US" sz="1600" dirty="0" smtClean="0">
                  <a:latin typeface="Times New Roman" pitchFamily="18" charset="0"/>
                </a:rPr>
                <a:t>k </a:t>
              </a:r>
              <a:r>
                <a:rPr lang="en-US" sz="1600" dirty="0">
                  <a:latin typeface="Times New Roman" pitchFamily="18" charset="0"/>
                </a:rPr>
                <a:t>analysis</a:t>
              </a:r>
            </a:p>
          </p:txBody>
        </p:sp>
        <p:sp>
          <p:nvSpPr>
            <p:cNvPr id="150" name="Line 256"/>
            <p:cNvSpPr>
              <a:spLocks noChangeShapeType="1"/>
            </p:cNvSpPr>
            <p:nvPr/>
          </p:nvSpPr>
          <p:spPr bwMode="auto">
            <a:xfrm>
              <a:off x="4953000" y="2017712"/>
              <a:ext cx="1524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258"/>
            <p:cNvSpPr>
              <a:spLocks noChangeShapeType="1"/>
            </p:cNvSpPr>
            <p:nvPr/>
          </p:nvSpPr>
          <p:spPr bwMode="auto">
            <a:xfrm>
              <a:off x="4953000" y="4684712"/>
              <a:ext cx="1524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259"/>
            <p:cNvSpPr>
              <a:spLocks noChangeShapeType="1"/>
            </p:cNvSpPr>
            <p:nvPr/>
          </p:nvSpPr>
          <p:spPr bwMode="auto">
            <a:xfrm>
              <a:off x="4953000" y="5562600"/>
              <a:ext cx="1524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260"/>
            <p:cNvSpPr>
              <a:spLocks noChangeShapeType="1"/>
            </p:cNvSpPr>
            <p:nvPr/>
          </p:nvSpPr>
          <p:spPr bwMode="auto">
            <a:xfrm>
              <a:off x="6096000" y="2057400"/>
              <a:ext cx="1524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261"/>
            <p:cNvSpPr>
              <a:spLocks noChangeShapeType="1"/>
            </p:cNvSpPr>
            <p:nvPr/>
          </p:nvSpPr>
          <p:spPr bwMode="auto">
            <a:xfrm>
              <a:off x="6096000" y="3352800"/>
              <a:ext cx="1524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262"/>
            <p:cNvSpPr>
              <a:spLocks noChangeShapeType="1"/>
            </p:cNvSpPr>
            <p:nvPr/>
          </p:nvSpPr>
          <p:spPr bwMode="auto">
            <a:xfrm>
              <a:off x="6096000" y="4724400"/>
              <a:ext cx="1524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269"/>
            <p:cNvSpPr>
              <a:spLocks noChangeShapeType="1"/>
            </p:cNvSpPr>
            <p:nvPr/>
          </p:nvSpPr>
          <p:spPr bwMode="auto">
            <a:xfrm>
              <a:off x="7239000" y="2057400"/>
              <a:ext cx="6096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270"/>
            <p:cNvSpPr>
              <a:spLocks noChangeShapeType="1"/>
            </p:cNvSpPr>
            <p:nvPr/>
          </p:nvSpPr>
          <p:spPr bwMode="auto">
            <a:xfrm>
              <a:off x="7239000" y="3352800"/>
              <a:ext cx="6096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271"/>
            <p:cNvSpPr>
              <a:spLocks noChangeShapeType="1"/>
            </p:cNvSpPr>
            <p:nvPr/>
          </p:nvSpPr>
          <p:spPr bwMode="auto">
            <a:xfrm>
              <a:off x="7239000" y="4724400"/>
              <a:ext cx="6096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5334000" y="1708150"/>
              <a:ext cx="677108" cy="342900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Re-center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EnKF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analysis ensemble</a:t>
              </a:r>
            </a:p>
            <a:p>
              <a:pPr algn="ctr"/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to control analysis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0" name="Straight Arrow Connector 159"/>
            <p:cNvCxnSpPr/>
            <p:nvPr/>
          </p:nvCxnSpPr>
          <p:spPr>
            <a:xfrm>
              <a:off x="5105400" y="3384550"/>
              <a:ext cx="2286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Line 256"/>
            <p:cNvSpPr>
              <a:spLocks noChangeShapeType="1"/>
            </p:cNvSpPr>
            <p:nvPr/>
          </p:nvSpPr>
          <p:spPr bwMode="auto">
            <a:xfrm>
              <a:off x="4953000" y="3352800"/>
              <a:ext cx="1524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62" name="Straight Connector 161"/>
            <p:cNvCxnSpPr>
              <a:stCxn id="150" idx="1"/>
            </p:cNvCxnSpPr>
            <p:nvPr/>
          </p:nvCxnSpPr>
          <p:spPr>
            <a:xfrm rot="16200000" flipH="1">
              <a:off x="3333750" y="3790950"/>
              <a:ext cx="35433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914400" y="152400"/>
            <a:ext cx="7391400" cy="1066800"/>
            <a:chOff x="914400" y="152400"/>
            <a:chExt cx="7391400" cy="1066800"/>
          </a:xfrm>
        </p:grpSpPr>
        <p:sp>
          <p:nvSpPr>
            <p:cNvPr id="3" name="TextBox 2"/>
            <p:cNvSpPr txBox="1"/>
            <p:nvPr/>
          </p:nvSpPr>
          <p:spPr>
            <a:xfrm>
              <a:off x="914400" y="152400"/>
              <a:ext cx="73914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</a:rPr>
                <a:t>Hybrid GSI-</a:t>
              </a:r>
              <a:r>
                <a:rPr lang="en-US" sz="3200" dirty="0" err="1" smtClean="0">
                  <a:solidFill>
                    <a:schemeClr val="accent2"/>
                  </a:solidFill>
                </a:rPr>
                <a:t>EnKF</a:t>
              </a:r>
              <a:r>
                <a:rPr lang="en-US" sz="3200" dirty="0" smtClean="0">
                  <a:solidFill>
                    <a:schemeClr val="accent2"/>
                  </a:solidFill>
                </a:rPr>
                <a:t> DA system</a:t>
              </a:r>
            </a:p>
            <a:p>
              <a:pPr algn="ctr"/>
              <a:endParaRPr lang="en-US" dirty="0" smtClean="0">
                <a:solidFill>
                  <a:srgbClr val="0070C0"/>
                </a:solidFill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3657600" y="838200"/>
              <a:ext cx="2286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Wang et al. 2012a</a:t>
              </a:r>
              <a:endParaRPr lang="en-US" dirty="0"/>
            </a:p>
          </p:txBody>
        </p:sp>
      </p:grpSp>
      <p:cxnSp>
        <p:nvCxnSpPr>
          <p:cNvPr id="101" name="Straight Connector 100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Picture 105" descr="ou_logo_400x5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100" y="78740"/>
            <a:ext cx="656643" cy="91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05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11527"/>
            <a:ext cx="8610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2"/>
                </a:solidFill>
              </a:rPr>
              <a:t>Hybrid DA posters</a:t>
            </a:r>
          </a:p>
          <a:p>
            <a:pPr algn="ctr"/>
            <a:endParaRPr lang="en-US" sz="2400" dirty="0" smtClean="0"/>
          </a:p>
          <a:p>
            <a:pPr>
              <a:buFont typeface="Wingdings" pitchFamily="2" charset="2"/>
              <a:buChar char="§"/>
            </a:pPr>
            <a:endParaRPr lang="en-US" sz="1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b="1" dirty="0" smtClean="0"/>
              <a:t>Ting Lei (poster) </a:t>
            </a:r>
          </a:p>
          <a:p>
            <a:r>
              <a:rPr lang="en-US" sz="2000" dirty="0">
                <a:solidFill>
                  <a:schemeClr val="bg1"/>
                </a:solidFill>
              </a:rPr>
              <a:t>GSI based Ensemble-4DVar for NCEP GFS at Single and dual resolutions</a:t>
            </a:r>
            <a:endParaRPr lang="en-US" altLang="zh-CN" sz="2000" dirty="0">
              <a:solidFill>
                <a:schemeClr val="bg1"/>
              </a:solidFill>
            </a:endParaRPr>
          </a:p>
          <a:p>
            <a:r>
              <a:rPr lang="en-US" b="1" dirty="0" smtClean="0"/>
              <a:t>GSI based Ensemble-4DVar for NCEP GFS at Single and Dual resolutions</a:t>
            </a:r>
            <a:endParaRPr lang="en-US" b="1" dirty="0"/>
          </a:p>
          <a:p>
            <a:r>
              <a:rPr lang="en-US" dirty="0">
                <a:solidFill>
                  <a:schemeClr val="bg1"/>
                </a:solidFill>
              </a:rPr>
              <a:t>GSI based Ensemble-4DVar for NCEP GFS at Single and dual resolutions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based </a:t>
            </a:r>
            <a:r>
              <a:rPr lang="en-US" dirty="0">
                <a:solidFill>
                  <a:schemeClr val="bg1"/>
                </a:solidFill>
              </a:rPr>
              <a:t>Ensemble-4DVar for NCEP GFS at Single and dual resolutions</a:t>
            </a:r>
            <a:endParaRPr lang="en-US" altLang="zh-CN" dirty="0">
              <a:solidFill>
                <a:schemeClr val="bg1"/>
              </a:solidFill>
            </a:endParaRPr>
          </a:p>
          <a:p>
            <a:endParaRPr lang="en-US" b="1" dirty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endParaRPr lang="en-US" sz="1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ou_logo_400x5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100" y="78740"/>
            <a:ext cx="656643" cy="919301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81000" y="2590800"/>
            <a:ext cx="5486400" cy="5550071"/>
          </a:xfrm>
          <a:prstGeom prst="rect">
            <a:avLst/>
          </a:prstGeom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48200" y="2632119"/>
            <a:ext cx="5410200" cy="555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244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11527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2"/>
                </a:solidFill>
              </a:rPr>
              <a:t>Hybrid DA posters</a:t>
            </a:r>
          </a:p>
          <a:p>
            <a:pPr algn="ctr"/>
            <a:endParaRPr lang="en-US" sz="2400" dirty="0" smtClean="0"/>
          </a:p>
          <a:p>
            <a:pPr>
              <a:buFont typeface="Wingdings" pitchFamily="2" charset="2"/>
              <a:buChar char="§"/>
            </a:pPr>
            <a:endParaRPr lang="en-US" sz="1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b="1" dirty="0" smtClean="0"/>
              <a:t>Andrew Mackenzie (poster) </a:t>
            </a:r>
          </a:p>
          <a:p>
            <a:endParaRPr lang="en-US" sz="1000" dirty="0" smtClean="0"/>
          </a:p>
          <a:p>
            <a:r>
              <a:rPr lang="en-US" sz="2000" b="1" dirty="0"/>
              <a:t>Impact of observations on tropical cyclone forecasts using the GSI-</a:t>
            </a:r>
            <a:r>
              <a:rPr lang="en-US" sz="2000" b="1" dirty="0" err="1"/>
              <a:t>EnKF</a:t>
            </a:r>
            <a:r>
              <a:rPr lang="en-US" sz="2000" b="1" dirty="0"/>
              <a:t> hybrid data assimilation system</a:t>
            </a:r>
            <a:endParaRPr lang="en-US" sz="2000" b="1" dirty="0" smtClean="0"/>
          </a:p>
          <a:p>
            <a:endParaRPr lang="en-US" sz="20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ou_logo_400x5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100" y="78740"/>
            <a:ext cx="656643" cy="919301"/>
          </a:xfrm>
          <a:prstGeom prst="rect">
            <a:avLst/>
          </a:prstGeom>
        </p:spPr>
      </p:pic>
      <p:pic>
        <p:nvPicPr>
          <p:cNvPr id="6" name="Picture 10" descr="C:\Users\ajmack\Dropbox\hurrImages\hurrImages\ALL_RMSE_new.p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52911"/>
            <a:ext cx="3936696" cy="408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674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11527"/>
            <a:ext cx="8610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2"/>
                </a:solidFill>
              </a:rPr>
              <a:t>Hybrid DA posters</a:t>
            </a:r>
          </a:p>
          <a:p>
            <a:pPr algn="ctr"/>
            <a:endParaRPr lang="en-US" sz="2400" dirty="0" smtClean="0"/>
          </a:p>
          <a:p>
            <a:pPr>
              <a:buFont typeface="Wingdings" pitchFamily="2" charset="2"/>
              <a:buChar char="§"/>
            </a:pPr>
            <a:endParaRPr lang="en-US" sz="1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b="1" dirty="0" err="1" smtClean="0"/>
              <a:t>Yongzuo</a:t>
            </a:r>
            <a:r>
              <a:rPr lang="en-US" sz="2000" b="1" dirty="0" smtClean="0"/>
              <a:t> Li (poster) </a:t>
            </a:r>
          </a:p>
          <a:p>
            <a:r>
              <a:rPr lang="en-US" sz="2000" dirty="0">
                <a:solidFill>
                  <a:schemeClr val="bg1"/>
                </a:solidFill>
              </a:rPr>
              <a:t>GSI based Ensemble-4DVar for NCEP GFS at Single and dual resolutions</a:t>
            </a:r>
            <a:endParaRPr lang="en-US" altLang="zh-CN" sz="2000" dirty="0">
              <a:solidFill>
                <a:schemeClr val="bg1"/>
              </a:solidFill>
            </a:endParaRPr>
          </a:p>
          <a:p>
            <a:r>
              <a:rPr lang="en-US" b="1" dirty="0" smtClean="0"/>
              <a:t>Assimilation of Radar Data with the hybrid data assimilation for high resolution hurricane predictions</a:t>
            </a:r>
            <a:endParaRPr lang="en-US" b="1" dirty="0"/>
          </a:p>
          <a:p>
            <a:r>
              <a:rPr lang="en-US" dirty="0">
                <a:solidFill>
                  <a:schemeClr val="bg1"/>
                </a:solidFill>
              </a:rPr>
              <a:t>GSI based Ensemble-4DVar for NCEP GFS at Single and dual resolutions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based </a:t>
            </a:r>
            <a:r>
              <a:rPr lang="en-US" dirty="0">
                <a:solidFill>
                  <a:schemeClr val="bg1"/>
                </a:solidFill>
              </a:rPr>
              <a:t>Ensemble-4DVar for NCEP GFS at Single and dual resolutions</a:t>
            </a:r>
            <a:endParaRPr lang="en-US" altLang="zh-CN" dirty="0">
              <a:solidFill>
                <a:schemeClr val="bg1"/>
              </a:solidFill>
            </a:endParaRPr>
          </a:p>
          <a:p>
            <a:endParaRPr lang="en-US" b="1" dirty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endParaRPr lang="en-US" sz="1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ou_logo_400x5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100" y="78740"/>
            <a:ext cx="656643" cy="919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240" y="2725473"/>
            <a:ext cx="3401444" cy="39745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386204" y="3276600"/>
            <a:ext cx="2740332" cy="32812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26536" y="3276601"/>
            <a:ext cx="2783230" cy="328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963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82714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An example from GSI hybrid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5181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pic>
        <p:nvPicPr>
          <p:cNvPr id="11" name="Picture 10" descr="gsifmajwoverlay027.14034n65w700mb-enkf1ob28talk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418" y="2092376"/>
            <a:ext cx="3476382" cy="4074899"/>
          </a:xfrm>
          <a:prstGeom prst="rect">
            <a:avLst/>
          </a:prstGeom>
        </p:spPr>
      </p:pic>
      <p:pic>
        <p:nvPicPr>
          <p:cNvPr id="13" name="Picture 12" descr="hybfmajwoverlay027.14034n65w700mb-enkf1ob28talk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9418" y="2092376"/>
            <a:ext cx="3476382" cy="40748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600" y="5955268"/>
            <a:ext cx="883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582780" y="55742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391018" y="55742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371600" y="1447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GSI (static covariance)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57800" y="1447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Hybrid (ensemble covariance)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ou_logo_400x5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100" y="78740"/>
            <a:ext cx="656643" cy="9193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95618" y="6167275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Wang et al. 2012a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45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381000" y="76200"/>
            <a:ext cx="107442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Hybrid?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400" noProof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“Best of both worlds”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8186070"/>
              </p:ext>
            </p:extLst>
          </p:nvPr>
        </p:nvGraphicFramePr>
        <p:xfrm>
          <a:off x="228600" y="838201"/>
          <a:ext cx="8763001" cy="5695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218"/>
                <a:gridCol w="1087582"/>
                <a:gridCol w="1066800"/>
                <a:gridCol w="1143000"/>
                <a:gridCol w="2438401"/>
              </a:tblGrid>
              <a:tr h="6358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 (3D,</a:t>
                      </a:r>
                      <a:r>
                        <a:rPr lang="en-US" baseline="0" dirty="0" smtClean="0"/>
                        <a:t> 4D)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EnKF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hybrid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References (examples)</a:t>
                      </a:r>
                      <a:endParaRPr lang="en-US" dirty="0"/>
                    </a:p>
                  </a:txBody>
                  <a:tcPr/>
                </a:tc>
              </a:tr>
              <a:tr h="1289705">
                <a:tc>
                  <a:txBody>
                    <a:bodyPr/>
                    <a:lstStyle/>
                    <a:p>
                      <a:r>
                        <a:rPr lang="en-US" dirty="0" smtClean="0"/>
                        <a:t>Benefit</a:t>
                      </a:r>
                      <a:r>
                        <a:rPr lang="en-US" baseline="0" dirty="0" smtClean="0"/>
                        <a:t> from u</a:t>
                      </a:r>
                      <a:r>
                        <a:rPr lang="en-US" dirty="0" smtClean="0"/>
                        <a:t>se of flow dependent ensemble covariance instead of static B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Hamill</a:t>
                      </a:r>
                      <a:r>
                        <a:rPr lang="en-US" sz="1600" baseline="0" dirty="0" smtClean="0"/>
                        <a:t> and Snyder 2000; </a:t>
                      </a:r>
                      <a:r>
                        <a:rPr lang="en-US" sz="1600" baseline="0" dirty="0" err="1" smtClean="0"/>
                        <a:t>Lorenc</a:t>
                      </a:r>
                      <a:r>
                        <a:rPr lang="en-US" sz="1600" baseline="0" dirty="0" smtClean="0"/>
                        <a:t> 2003, </a:t>
                      </a:r>
                      <a:r>
                        <a:rPr lang="en-US" sz="1600" dirty="0" smtClean="0"/>
                        <a:t>Wang et al. 2007ab,2008ab, 2009; Zhang et</a:t>
                      </a:r>
                      <a:r>
                        <a:rPr lang="en-US" sz="1600" baseline="0" dirty="0" smtClean="0"/>
                        <a:t> al. 2009; </a:t>
                      </a:r>
                      <a:r>
                        <a:rPr lang="en-US" sz="1600" dirty="0" err="1" smtClean="0"/>
                        <a:t>Buehner</a:t>
                      </a:r>
                      <a:r>
                        <a:rPr lang="en-US" sz="1600" dirty="0" smtClean="0"/>
                        <a:t> et al. 2010ab; Wang 2011;</a:t>
                      </a:r>
                      <a:endParaRPr lang="en-US" sz="1600" dirty="0"/>
                    </a:p>
                  </a:txBody>
                  <a:tcPr/>
                </a:tc>
              </a:tr>
              <a:tr h="635872">
                <a:tc>
                  <a:txBody>
                    <a:bodyPr/>
                    <a:lstStyle/>
                    <a:p>
                      <a:r>
                        <a:rPr lang="en-US" dirty="0" smtClean="0"/>
                        <a:t>Robust for small ensemble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Wang et al. 2007b, 2009b; </a:t>
                      </a:r>
                      <a:r>
                        <a:rPr lang="en-US" sz="1600" dirty="0" err="1" smtClean="0"/>
                        <a:t>Buehner</a:t>
                      </a:r>
                      <a:r>
                        <a:rPr lang="en-US" sz="1600" dirty="0" smtClean="0"/>
                        <a:t> et al. 2010b</a:t>
                      </a:r>
                      <a:endParaRPr lang="en-US" sz="1600" dirty="0"/>
                    </a:p>
                  </a:txBody>
                  <a:tcPr/>
                </a:tc>
              </a:tr>
              <a:tr h="1169732">
                <a:tc>
                  <a:txBody>
                    <a:bodyPr/>
                    <a:lstStyle/>
                    <a:p>
                      <a:r>
                        <a:rPr lang="en-US" dirty="0" smtClean="0"/>
                        <a:t>Better localization for integrated measure, e.g. satellite radiance; radar with attenuation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Campbell et al. 2010</a:t>
                      </a:r>
                      <a:endParaRPr lang="en-US" sz="1600" dirty="0"/>
                    </a:p>
                  </a:txBody>
                  <a:tcPr/>
                </a:tc>
              </a:tr>
              <a:tr h="635872">
                <a:tc>
                  <a:txBody>
                    <a:bodyPr/>
                    <a:lstStyle/>
                    <a:p>
                      <a:r>
                        <a:rPr lang="en-US" dirty="0" smtClean="0"/>
                        <a:t>Easiness to add various constraints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635872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Outer loops , nonlinearity treatment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635872">
                <a:tc>
                  <a:txBody>
                    <a:bodyPr/>
                    <a:lstStyle/>
                    <a:p>
                      <a:r>
                        <a:rPr lang="en-US" dirty="0" smtClean="0"/>
                        <a:t>More use of various existing capability in</a:t>
                      </a:r>
                      <a:r>
                        <a:rPr lang="en-US" baseline="0" dirty="0" smtClean="0"/>
                        <a:t> VAR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65648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Summarized in Wang 2010,  MWR</a:t>
            </a:r>
            <a:endParaRPr lang="en-US" dirty="0"/>
          </a:p>
        </p:txBody>
      </p:sp>
      <p:pic>
        <p:nvPicPr>
          <p:cNvPr id="6" name="Picture 5" descr="ou_logo_400x5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100" y="78740"/>
            <a:ext cx="656643" cy="919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52400" y="228600"/>
            <a:ext cx="8991600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NCEP pre-implementation test of ens3dvar hybrid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u_logo_400x5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100" y="78740"/>
            <a:ext cx="656643" cy="919301"/>
          </a:xfrm>
          <a:prstGeom prst="rect">
            <a:avLst/>
          </a:prstGeom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304800" y="797379"/>
            <a:ext cx="8991600" cy="1143000"/>
          </a:xfrm>
          <a:prstGeom prst="rect">
            <a:avLst/>
          </a:prstGeom>
          <a:noFill/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/>
              <a:t>http://www.emc.ncep.noaa.gov/gmb/wd20rt/experiments/prd12q3s/vsdb/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700213"/>
            <a:ext cx="68389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35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533400" y="1543139"/>
            <a:ext cx="8229600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sz="2200" dirty="0" smtClean="0"/>
              <a:t>In ens3dvar, temporal evolution of error covariance not considered </a:t>
            </a: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sz="2200" dirty="0" smtClean="0"/>
              <a:t>Observations (e.g., satellite) are </a:t>
            </a:r>
            <a:r>
              <a:rPr lang="en-US" sz="2200" dirty="0"/>
              <a:t>spreading through the DA window</a:t>
            </a:r>
            <a:r>
              <a:rPr lang="en-US" sz="2200" dirty="0" smtClean="0"/>
              <a:t>.</a:t>
            </a: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sz="2200" dirty="0" smtClean="0"/>
              <a:t>Ensemble-4DVAR (ens4dvar) is further developed.  It is a natural </a:t>
            </a:r>
            <a:r>
              <a:rPr lang="en-US" sz="2200" dirty="0"/>
              <a:t>extension of </a:t>
            </a:r>
            <a:r>
              <a:rPr lang="en-US" sz="2200" dirty="0" smtClean="0"/>
              <a:t>ens3dvar.</a:t>
            </a: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sz="2200" dirty="0" smtClean="0"/>
              <a:t>Conveniently </a:t>
            </a:r>
            <a:r>
              <a:rPr lang="en-US" sz="2200" dirty="0"/>
              <a:t>avoid TL/ADJ of the forecast model. </a:t>
            </a: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sz="2200" dirty="0" smtClean="0"/>
              <a:t>Temporal evolution of the error covariance within the assimilation window is realized through the use of ensemble perturbations (e.g., </a:t>
            </a:r>
            <a:r>
              <a:rPr lang="en-US" sz="2200" dirty="0" err="1" smtClean="0"/>
              <a:t>Buehner</a:t>
            </a:r>
            <a:r>
              <a:rPr lang="en-US" sz="2200" dirty="0" smtClean="0"/>
              <a:t> et al. 2010).</a:t>
            </a: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sz="2200" dirty="0" smtClean="0"/>
              <a:t>Cheaper compared to TL/ADJ 4DVAR being developed for GSI (</a:t>
            </a:r>
            <a:r>
              <a:rPr lang="en-US" sz="2200" dirty="0" err="1" smtClean="0"/>
              <a:t>Rancic</a:t>
            </a:r>
            <a:r>
              <a:rPr lang="en-US" sz="2200" dirty="0" smtClean="0"/>
              <a:t> et al. 2012).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57200" y="381000"/>
            <a:ext cx="8991600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ens4dvar for GSI: motivation</a:t>
            </a: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205163" y="3524250"/>
            <a:ext cx="2555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cs typeface="Times New Roman" pitchFamily="18" charset="0"/>
              </a:rPr>
              <a:t> </a:t>
            </a:r>
            <a:r>
              <a:rPr lang="en-US" sz="800"/>
              <a:t> </a:t>
            </a:r>
            <a:endParaRPr lang="en-US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3352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0" y="3733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0" y="495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0" y="510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066800" y="632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5486400" y="22098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04800" y="6488668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Wang et al. 2012b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ou_logo_400x5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100" y="78740"/>
            <a:ext cx="656643" cy="91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646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3960011"/>
              </p:ext>
            </p:extLst>
          </p:nvPr>
        </p:nvGraphicFramePr>
        <p:xfrm>
          <a:off x="1066800" y="2209800"/>
          <a:ext cx="9515475" cy="2147888"/>
        </p:xfrm>
        <a:graphic>
          <a:graphicData uri="http://schemas.openxmlformats.org/presentationml/2006/ole">
            <p:oleObj spid="_x0000_s4490" name="Document" r:id="rId3" imgW="5486400" imgH="1244600" progId="Word.Document.8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4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8520313"/>
              </p:ext>
            </p:extLst>
          </p:nvPr>
        </p:nvGraphicFramePr>
        <p:xfrm>
          <a:off x="914400" y="4648200"/>
          <a:ext cx="7669213" cy="1746250"/>
        </p:xfrm>
        <a:graphic>
          <a:graphicData uri="http://schemas.openxmlformats.org/presentationml/2006/ole">
            <p:oleObj spid="_x0000_s4491" name="Document" r:id="rId4" imgW="5486400" imgH="1257300" progId="Word.Document.8">
              <p:embed/>
            </p:oleObj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205163" y="3524250"/>
            <a:ext cx="2555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cs typeface="Times New Roman" pitchFamily="18" charset="0"/>
              </a:rPr>
              <a:t> </a:t>
            </a:r>
            <a:r>
              <a:rPr lang="en-US" sz="800"/>
              <a:t> </a:t>
            </a:r>
            <a:endParaRPr lang="en-US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3352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0" y="3733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0" y="495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0" y="510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066800" y="632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5486400" y="22098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18" name="Text Box 39"/>
          <p:cNvSpPr txBox="1">
            <a:spLocks noChangeArrowheads="1"/>
          </p:cNvSpPr>
          <p:nvPr/>
        </p:nvSpPr>
        <p:spPr bwMode="auto">
          <a:xfrm>
            <a:off x="5334000" y="3138488"/>
            <a:ext cx="350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9900"/>
                </a:solidFill>
              </a:rPr>
              <a:t>Extra term associated with extended control variable</a:t>
            </a:r>
          </a:p>
        </p:txBody>
      </p:sp>
      <p:sp>
        <p:nvSpPr>
          <p:cNvPr id="19" name="Text Box 40"/>
          <p:cNvSpPr txBox="1">
            <a:spLocks noChangeArrowheads="1"/>
          </p:cNvSpPr>
          <p:nvPr/>
        </p:nvSpPr>
        <p:spPr bwMode="auto">
          <a:xfrm>
            <a:off x="3429000" y="3900488"/>
            <a:ext cx="297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9900"/>
                </a:solidFill>
              </a:rPr>
              <a:t>Extra increment associated with ensemble</a:t>
            </a:r>
            <a:r>
              <a:rPr lang="en-US" dirty="0">
                <a:solidFill>
                  <a:srgbClr val="FF9900"/>
                </a:solidFill>
              </a:rPr>
              <a:t> </a:t>
            </a:r>
          </a:p>
        </p:txBody>
      </p:sp>
      <p:sp>
        <p:nvSpPr>
          <p:cNvPr id="20" name="Line 80"/>
          <p:cNvSpPr>
            <a:spLocks noChangeShapeType="1"/>
          </p:cNvSpPr>
          <p:nvPr/>
        </p:nvSpPr>
        <p:spPr bwMode="auto">
          <a:xfrm>
            <a:off x="2057400" y="4389438"/>
            <a:ext cx="10668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95"/>
          <p:cNvSpPr>
            <a:spLocks noChangeShapeType="1"/>
          </p:cNvSpPr>
          <p:nvPr/>
        </p:nvSpPr>
        <p:spPr bwMode="auto">
          <a:xfrm>
            <a:off x="4038600" y="3322638"/>
            <a:ext cx="11430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ou_logo_400x5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5100" y="78740"/>
            <a:ext cx="656643" cy="919301"/>
          </a:xfrm>
          <a:prstGeom prst="rect">
            <a:avLst/>
          </a:prstGeom>
        </p:spPr>
      </p:pic>
      <p:sp>
        <p:nvSpPr>
          <p:cNvPr id="25" name="Rectangle 4"/>
          <p:cNvSpPr txBox="1">
            <a:spLocks noChangeArrowheads="1"/>
          </p:cNvSpPr>
          <p:nvPr/>
        </p:nvSpPr>
        <p:spPr>
          <a:xfrm>
            <a:off x="228600" y="381000"/>
            <a:ext cx="8991600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ens4dvar for GSI: method</a:t>
            </a: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2057400" y="1954887"/>
            <a:ext cx="6477000" cy="2388513"/>
            <a:chOff x="2057400" y="1954887"/>
            <a:chExt cx="6477000" cy="2388513"/>
          </a:xfrm>
        </p:grpSpPr>
        <p:sp>
          <p:nvSpPr>
            <p:cNvPr id="26" name="Rectangle 25"/>
            <p:cNvSpPr/>
            <p:nvPr/>
          </p:nvSpPr>
          <p:spPr>
            <a:xfrm>
              <a:off x="5334000" y="2514600"/>
              <a:ext cx="3200400" cy="700087"/>
            </a:xfrm>
            <a:prstGeom prst="rect">
              <a:avLst/>
            </a:prstGeom>
            <a:noFill/>
            <a:ln w="3810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057400" y="3661569"/>
              <a:ext cx="1371600" cy="681831"/>
            </a:xfrm>
            <a:prstGeom prst="rect">
              <a:avLst/>
            </a:prstGeom>
            <a:noFill/>
            <a:ln w="3810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33900" y="1954887"/>
              <a:ext cx="3848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3333FF"/>
                  </a:solidFill>
                </a:rPr>
                <a:t>Add time dimension in ens4dvar</a:t>
              </a:r>
              <a:endParaRPr lang="en-US" dirty="0">
                <a:solidFill>
                  <a:srgbClr val="3333FF"/>
                </a:solidFill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5638800" y="2324219"/>
              <a:ext cx="990600" cy="190381"/>
            </a:xfrm>
            <a:prstGeom prst="straightConnector1">
              <a:avLst/>
            </a:prstGeom>
            <a:ln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2743200" y="2324219"/>
              <a:ext cx="2590800" cy="1200031"/>
            </a:xfrm>
            <a:prstGeom prst="straightConnector1">
              <a:avLst/>
            </a:prstGeom>
            <a:ln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304800" y="6488668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Wang et al. 2012b</a:t>
            </a:r>
            <a:endParaRPr lang="en-US" dirty="0"/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304800" y="1371600"/>
            <a:ext cx="8686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sz="2200" dirty="0"/>
              <a:t>E</a:t>
            </a:r>
            <a:r>
              <a:rPr lang="en-US" sz="2200" dirty="0" smtClean="0"/>
              <a:t>xtended control variable method in 3D GSI hybrid (Wang 2010, MWR):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90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7511" b="4765"/>
          <a:stretch/>
        </p:blipFill>
        <p:spPr>
          <a:xfrm>
            <a:off x="76200" y="2362200"/>
            <a:ext cx="9029674" cy="3260576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52400" y="228600"/>
            <a:ext cx="8991600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One obs. example for TC </a:t>
            </a:r>
            <a:endParaRPr kumimoji="0" lang="en-US" sz="4800" b="0" i="0" u="none" strike="noStrike" kern="120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ou_logo_400x5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100" y="78740"/>
            <a:ext cx="656643" cy="91930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514600" y="6096000"/>
            <a:ext cx="5562600" cy="457200"/>
            <a:chOff x="1752600" y="6248400"/>
            <a:chExt cx="5562600" cy="4572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981200" y="6324600"/>
              <a:ext cx="3733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886200" y="6248400"/>
              <a:ext cx="0" cy="76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981200" y="6248400"/>
              <a:ext cx="0" cy="76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715000" y="6248400"/>
              <a:ext cx="0" cy="76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752600" y="6324600"/>
              <a:ext cx="5562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-3h                                 0                               3h</a:t>
              </a:r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514600" y="5616714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*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4038600" y="20690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ens4dvar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934200" y="2133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ens3dvar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9600" y="15150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–3h increment propagated by model integration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" y="4495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t=0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52800" y="4495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t=0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324600" y="4495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t=0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010400" y="5943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6" descr="0114-crt-1112-lonr5d-ppt-hgt-tmp-z9-compare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63775" y="511175"/>
            <a:ext cx="4616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57800" y="3200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3212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t-3h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3200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t+3h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2514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4572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Height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5421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t-3h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54218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15200" y="54218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t+3h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24600" y="6096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Upstream impact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76400" y="61354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Downstream impact</a:t>
            </a:r>
            <a:endParaRPr lang="en-US" dirty="0"/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>
          <a:xfrm>
            <a:off x="152400" y="228600"/>
            <a:ext cx="8991600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Another example </a:t>
            </a:r>
            <a:endParaRPr kumimoji="0" lang="en-US" sz="4800" b="0" i="0" u="none" strike="noStrike" kern="120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ou_logo_400x5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100" y="78740"/>
            <a:ext cx="656643" cy="91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580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2286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</a:rPr>
              <a:t>Experiment 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024890"/>
            <a:ext cx="8077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Test period</a:t>
            </a:r>
            <a:r>
              <a:rPr lang="en-US" sz="2400" dirty="0" smtClean="0"/>
              <a:t>: Aug. 15 2010 – Sep. 20 2010</a:t>
            </a:r>
          </a:p>
          <a:p>
            <a:endParaRPr lang="en-US" sz="1400" dirty="0" smtClean="0"/>
          </a:p>
          <a:p>
            <a:r>
              <a:rPr lang="en-US" sz="2400" b="1" dirty="0" smtClean="0"/>
              <a:t>Model</a:t>
            </a:r>
            <a:r>
              <a:rPr lang="en-US" sz="2400" dirty="0" smtClean="0"/>
              <a:t>: GFS T190L64</a:t>
            </a:r>
          </a:p>
          <a:p>
            <a:endParaRPr lang="en-US" sz="1400" dirty="0" smtClean="0"/>
          </a:p>
          <a:p>
            <a:r>
              <a:rPr lang="en-US" sz="2400" b="1" dirty="0" smtClean="0"/>
              <a:t>Observations</a:t>
            </a:r>
            <a:r>
              <a:rPr lang="en-US" sz="2400" dirty="0" smtClean="0"/>
              <a:t>: all operational data </a:t>
            </a:r>
          </a:p>
          <a:p>
            <a:endParaRPr lang="en-US" sz="1400" dirty="0" smtClean="0"/>
          </a:p>
          <a:p>
            <a:r>
              <a:rPr lang="en-US" sz="2400" b="1" dirty="0" smtClean="0"/>
              <a:t>Data assimilation configuration</a:t>
            </a:r>
            <a:r>
              <a:rPr lang="en-US" sz="2400" dirty="0" smtClean="0"/>
              <a:t>:  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GSI (</a:t>
            </a:r>
            <a:r>
              <a:rPr lang="en-US" sz="2400" b="1" dirty="0" err="1" smtClean="0"/>
              <a:t>gsi</a:t>
            </a:r>
            <a:r>
              <a:rPr lang="en-US" sz="2400" dirty="0" smtClean="0"/>
              <a:t>)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ensemble 3DVAR (</a:t>
            </a:r>
            <a:r>
              <a:rPr lang="en-US" sz="2400" b="1" dirty="0" smtClean="0"/>
              <a:t>ens3dvar</a:t>
            </a:r>
            <a:r>
              <a:rPr lang="en-US" sz="2400" dirty="0" smtClean="0"/>
              <a:t>)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ensemble 4DVAR: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2-hourly frequency (</a:t>
            </a:r>
            <a:r>
              <a:rPr lang="en-US" sz="2400" b="1" dirty="0" smtClean="0"/>
              <a:t>ens4dvar</a:t>
            </a:r>
            <a:r>
              <a:rPr lang="en-US" sz="2400" dirty="0" smtClean="0"/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1-hourly frequency (</a:t>
            </a:r>
            <a:r>
              <a:rPr lang="en-US" sz="2400" b="1" dirty="0" smtClean="0"/>
              <a:t>ens4dvar-hrly</a:t>
            </a:r>
            <a:r>
              <a:rPr lang="en-US" sz="2400" dirty="0" smtClean="0"/>
              <a:t>)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 excluding the balance constraint: 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ens3dvar-nb 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ens4dvar-nb</a:t>
            </a:r>
          </a:p>
          <a:p>
            <a:pPr>
              <a:buFont typeface="Courier New" pitchFamily="49" charset="0"/>
              <a:buChar char="o"/>
            </a:pPr>
            <a:endParaRPr lang="en-US" sz="2400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u_logo_400x5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100" y="78740"/>
            <a:ext cx="656643" cy="919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8953</TotalTime>
  <Words>1931</Words>
  <Application>Microsoft Macintosh PowerPoint</Application>
  <PresentationFormat>On-screen Show (4:3)</PresentationFormat>
  <Paragraphs>269</Paragraphs>
  <Slides>23</Slides>
  <Notes>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Document</vt:lpstr>
      <vt:lpstr>Graph</vt:lpstr>
      <vt:lpstr>   Ensemble-4DVAR for NCEP hybrid GSI-EnKF data assimilation system 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test results with hybrid GSI-ensemble Kalaman filter for GFS</dc:title>
  <dc:creator>xwang</dc:creator>
  <cp:lastModifiedBy>Fuqing Zhang</cp:lastModifiedBy>
  <cp:revision>988</cp:revision>
  <cp:lastPrinted>2011-10-31T11:40:54Z</cp:lastPrinted>
  <dcterms:created xsi:type="dcterms:W3CDTF">2012-05-22T11:53:10Z</dcterms:created>
  <dcterms:modified xsi:type="dcterms:W3CDTF">2012-05-22T12:00:00Z</dcterms:modified>
</cp:coreProperties>
</file>