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embeddings/oleObject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81" r:id="rId2"/>
    <p:sldId id="682" r:id="rId3"/>
    <p:sldId id="690" r:id="rId4"/>
    <p:sldId id="691" r:id="rId5"/>
    <p:sldId id="692" r:id="rId6"/>
    <p:sldId id="693" r:id="rId7"/>
    <p:sldId id="710" r:id="rId8"/>
    <p:sldId id="695" r:id="rId9"/>
    <p:sldId id="713" r:id="rId10"/>
    <p:sldId id="715" r:id="rId11"/>
    <p:sldId id="717" r:id="rId12"/>
    <p:sldId id="699" r:id="rId13"/>
    <p:sldId id="701" r:id="rId14"/>
    <p:sldId id="700" r:id="rId15"/>
    <p:sldId id="702" r:id="rId16"/>
    <p:sldId id="718" r:id="rId17"/>
    <p:sldId id="703" r:id="rId18"/>
    <p:sldId id="719" r:id="rId19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559" autoAdjust="0"/>
    <p:restoredTop sz="96980" autoAdjust="0"/>
  </p:normalViewPr>
  <p:slideViewPr>
    <p:cSldViewPr>
      <p:cViewPr>
        <p:scale>
          <a:sx n="50" d="100"/>
          <a:sy n="50" d="100"/>
        </p:scale>
        <p:origin x="-760" y="-720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1" Type="http://schemas.openxmlformats.org/officeDocument/2006/relationships/handoutMaster" Target="handoutMasters/handout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6E85625-B91B-4629-B694-B2B997A8957F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en-US" sz="1400" b="0" i="0" u="none" strike="noStrike" kern="1200" dirty="0">
              <a:ln>
                <a:noFill/>
              </a:ln>
              <a:latin typeface="Liberation Sans" pitchFamily="18"/>
              <a:ea typeface="DejaVu Sans" pitchFamily="2"/>
              <a:cs typeface="Lohit Hindi" pitchFamily="2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2672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F0802055-AD17-4D44-8983-3825B5B33BA5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415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00ED15-74EB-483A-B1D5-6BE0D9FE64FA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6379882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D191F9-9E48-422F-AB7F-E238605D0B9F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773398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2C4755-8BAC-4827-8220-0E80074A10C7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268557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24ADBE-3F36-43A3-8580-E92572DECA50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136487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D25F6D-7C66-44CE-8A98-B7FF676F33F1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5359782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D5C513-F8DC-4941-B859-2DA7EE87B370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404958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BE500E-6D92-43BD-86FA-625F36E171ED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962588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4FDE1C-CF07-43E2-9F6C-1F27300464C8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870929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DDDACA-D5A3-4FB1-801C-018A9E6A3D39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842592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AA1543-2FE0-4891-B62C-3AD4A50EB673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058685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FF4219-0BEB-4E9D-B8A1-C95316319435}" type="slidenum">
              <a:rPr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676302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73E68F4E-6ECC-45AA-BA0F-8A3D3D81ADB9}" type="slidenum">
              <a:rPr/>
              <a:pPr lvl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hf hdr="0" ftr="0" dt="0"/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n-US" sz="3200" b="0" i="0" u="none" strike="noStrike" kern="1200">
          <a:ln>
            <a:noFill/>
          </a:ln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5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6.wmf"/><Relationship Id="rId5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2016" y="1319444"/>
            <a:ext cx="9576594" cy="2208405"/>
          </a:xfrm>
          <a:prstGeom prst="rect">
            <a:avLst/>
          </a:prstGeom>
        </p:spPr>
        <p:txBody>
          <a:bodyPr lIns="100794" tIns="50397" rIns="100794" bIns="50397"/>
          <a:lstStyle/>
          <a:p>
            <a:pPr algn="ctr" defTabSz="1007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Assess Observation Impacts in the Hybrid GSI-</a:t>
            </a:r>
            <a:r>
              <a:rPr lang="en-US" sz="28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EnKF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ata </a:t>
            </a:r>
            <a:r>
              <a:rPr lang="en-US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ssimilation Systems for NCEP Global Forecast System Model Through OSE and Ensemble Based Observation Impact Metric</a:t>
            </a:r>
            <a:endParaRPr lang="en-US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0026" y="4071549"/>
            <a:ext cx="9324578" cy="2603888"/>
          </a:xfrm>
          <a:prstGeom prst="rect">
            <a:avLst/>
          </a:prstGeom>
        </p:spPr>
        <p:txBody>
          <a:bodyPr lIns="100794" tIns="50397" rIns="100794" bIns="50397"/>
          <a:lstStyle/>
          <a:p>
            <a:pPr marL="377979" indent="-377979" algn="ctr" defTabSz="100794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dirty="0" smtClean="0"/>
              <a:t>Govindan Kutty M and </a:t>
            </a:r>
            <a:r>
              <a:rPr lang="en-US" sz="2800" dirty="0" err="1" smtClean="0"/>
              <a:t>Xuguang</a:t>
            </a:r>
            <a:r>
              <a:rPr lang="en-US" sz="2800" dirty="0" smtClean="0"/>
              <a:t> Wang</a:t>
            </a:r>
          </a:p>
          <a:p>
            <a:pPr marL="377979" indent="-377979" algn="ctr" defTabSz="1007943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dirty="0"/>
          </a:p>
          <a:p>
            <a:pPr marL="377979" indent="-377979" algn="ctr" defTabSz="1007943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dirty="0" smtClean="0"/>
              <a:t>University </a:t>
            </a:r>
            <a:r>
              <a:rPr lang="en-US" sz="2800" dirty="0"/>
              <a:t>of Oklahoma, Norman, OK, USA</a:t>
            </a:r>
          </a:p>
          <a:p>
            <a:pPr marL="377979" indent="-377979" algn="ctr" defTabSz="1007943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/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/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600" dirty="0"/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n-US" sz="35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96" y="4116456"/>
            <a:ext cx="899218" cy="124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2512" y="6294437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EnKF</a:t>
            </a:r>
            <a:r>
              <a:rPr lang="en-US" dirty="0" smtClean="0"/>
              <a:t> workshop, May 22,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DDDACA-D5A3-4FB1-801C-018A9E6A3D39}" type="slidenum">
              <a:rPr lang="en-US" smtClean="0"/>
              <a:pPr lvl="0"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179947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9293" y="503238"/>
            <a:ext cx="9576594" cy="1066799"/>
          </a:xfrm>
          <a:prstGeom prst="rect">
            <a:avLst/>
          </a:prstGeom>
        </p:spPr>
        <p:txBody>
          <a:bodyPr lIns="100794" tIns="50397" rIns="100794" bIns="50397"/>
          <a:lstStyle/>
          <a:p>
            <a:pPr algn="ctr" defTabSz="1007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Zonally averaged impact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(temp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RMSE diff.) – 72hr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0026" y="1570037"/>
            <a:ext cx="9324578" cy="4114800"/>
          </a:xfrm>
          <a:prstGeom prst="rect">
            <a:avLst/>
          </a:prstGeom>
        </p:spPr>
        <p:txBody>
          <a:bodyPr lIns="100794" tIns="50397" rIns="100794" bIns="50397"/>
          <a:lstStyle/>
          <a:p>
            <a:pPr marL="377979" indent="-377979" algn="just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i="1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defTabSz="1007943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600" dirty="0"/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35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002" y="1189037"/>
            <a:ext cx="1008062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172" y="1417637"/>
            <a:ext cx="919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0546" y="91611"/>
            <a:ext cx="636754" cy="88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293" y="1311811"/>
            <a:ext cx="945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5400000">
            <a:off x="-1125185" y="74554"/>
            <a:ext cx="8749592" cy="112014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DDDACA-D5A3-4FB1-801C-018A9E6A3D39}" type="slidenum">
              <a:rPr lang="en-US" smtClean="0"/>
              <a:pPr lvl="0"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512422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4018" y="503238"/>
            <a:ext cx="9576594" cy="1066799"/>
          </a:xfrm>
          <a:prstGeom prst="rect">
            <a:avLst/>
          </a:prstGeom>
        </p:spPr>
        <p:txBody>
          <a:bodyPr lIns="100794" tIns="50397" rIns="100794" bIns="50397"/>
          <a:lstStyle/>
          <a:p>
            <a:pPr algn="ctr" defTabSz="1007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Zonally averaged Impact (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Sp.hum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RMSE diff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 -72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0026" y="1570037"/>
            <a:ext cx="9324578" cy="4114800"/>
          </a:xfrm>
          <a:prstGeom prst="rect">
            <a:avLst/>
          </a:prstGeom>
        </p:spPr>
        <p:txBody>
          <a:bodyPr lIns="100794" tIns="50397" rIns="100794" bIns="50397"/>
          <a:lstStyle/>
          <a:p>
            <a:pPr marL="377979" indent="-377979" algn="just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i="1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defTabSz="1007943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600" dirty="0"/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35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002" y="1189037"/>
            <a:ext cx="1008062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172" y="1417637"/>
            <a:ext cx="919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0340" y="78508"/>
            <a:ext cx="636754" cy="88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293" y="1311811"/>
            <a:ext cx="945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5400000">
            <a:off x="-1613515" y="21612"/>
            <a:ext cx="9383075" cy="1215417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DDDACA-D5A3-4FB1-801C-018A9E6A3D39}" type="slidenum">
              <a:rPr lang="en-US" smtClean="0"/>
              <a:pPr lvl="0"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795422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4018" y="503238"/>
            <a:ext cx="9576594" cy="1066799"/>
          </a:xfrm>
          <a:prstGeom prst="rect">
            <a:avLst/>
          </a:prstGeom>
        </p:spPr>
        <p:txBody>
          <a:bodyPr lIns="100794" tIns="50397" rIns="100794" bIns="50397"/>
          <a:lstStyle/>
          <a:p>
            <a:pPr algn="ctr" defTabSz="1007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Anomaly correlation for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geopotential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height (GSI)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0026" y="1570037"/>
            <a:ext cx="9324578" cy="4114800"/>
          </a:xfrm>
          <a:prstGeom prst="rect">
            <a:avLst/>
          </a:prstGeom>
        </p:spPr>
        <p:txBody>
          <a:bodyPr lIns="100794" tIns="50397" rIns="100794" bIns="50397"/>
          <a:lstStyle/>
          <a:p>
            <a:pPr marL="377979" indent="-377979" algn="just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i="1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defTabSz="1007943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600" dirty="0"/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35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002" y="1189037"/>
            <a:ext cx="1008062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172" y="1417637"/>
            <a:ext cx="919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8377" y="129097"/>
            <a:ext cx="636754" cy="88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293" y="1311811"/>
            <a:ext cx="945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5400000">
            <a:off x="-1079836" y="222584"/>
            <a:ext cx="8677376" cy="1106748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DDDACA-D5A3-4FB1-801C-018A9E6A3D39}" type="slidenum">
              <a:rPr lang="en-US" smtClean="0"/>
              <a:pPr lvl="0"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942382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4018" y="503238"/>
            <a:ext cx="9576594" cy="1066799"/>
          </a:xfrm>
          <a:prstGeom prst="rect">
            <a:avLst/>
          </a:prstGeom>
        </p:spPr>
        <p:txBody>
          <a:bodyPr lIns="100794" tIns="50397" rIns="100794" bIns="50397"/>
          <a:lstStyle/>
          <a:p>
            <a:pPr algn="ctr" defTabSz="1007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Anomaly correlation for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geopotential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height (Hybrid)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0026" y="1570037"/>
            <a:ext cx="9324578" cy="4114800"/>
          </a:xfrm>
          <a:prstGeom prst="rect">
            <a:avLst/>
          </a:prstGeom>
        </p:spPr>
        <p:txBody>
          <a:bodyPr lIns="100794" tIns="50397" rIns="100794" bIns="50397"/>
          <a:lstStyle/>
          <a:p>
            <a:pPr marL="377979" indent="-377979" algn="just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i="1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defTabSz="1007943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600" dirty="0"/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35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002" y="1189037"/>
            <a:ext cx="1008062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172" y="1417637"/>
            <a:ext cx="919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8377" y="129097"/>
            <a:ext cx="636754" cy="88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293" y="1311811"/>
            <a:ext cx="945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5400000">
            <a:off x="-1485703" y="180895"/>
            <a:ext cx="9050108" cy="1154287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DDDACA-D5A3-4FB1-801C-018A9E6A3D39}" type="slidenum">
              <a:rPr lang="en-US" smtClean="0"/>
              <a:pPr lvl="0"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524195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4018" y="503238"/>
            <a:ext cx="9576594" cy="1066799"/>
          </a:xfrm>
          <a:prstGeom prst="rect">
            <a:avLst/>
          </a:prstGeom>
        </p:spPr>
        <p:txBody>
          <a:bodyPr lIns="100794" tIns="50397" rIns="100794" bIns="50397"/>
          <a:lstStyle/>
          <a:p>
            <a:pPr algn="ctr" defTabSz="1007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Relative impact for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geopotential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height (500hPa)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0026" y="1570037"/>
            <a:ext cx="9324578" cy="4114800"/>
          </a:xfrm>
          <a:prstGeom prst="rect">
            <a:avLst/>
          </a:prstGeom>
        </p:spPr>
        <p:txBody>
          <a:bodyPr lIns="100794" tIns="50397" rIns="100794" bIns="50397"/>
          <a:lstStyle/>
          <a:p>
            <a:pPr marL="377979" indent="-377979" algn="just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i="1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defTabSz="1007943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600" dirty="0"/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35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002" y="1189037"/>
            <a:ext cx="1008062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172" y="1417637"/>
            <a:ext cx="919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8377" y="129097"/>
            <a:ext cx="636754" cy="88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293" y="1311811"/>
            <a:ext cx="945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18377" y="1250494"/>
            <a:ext cx="9127205" cy="649174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DDDACA-D5A3-4FB1-801C-018A9E6A3D39}" type="slidenum">
              <a:rPr lang="en-US" smtClean="0"/>
              <a:pPr lvl="0"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9906599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4018" y="503238"/>
            <a:ext cx="9576594" cy="1066799"/>
          </a:xfrm>
          <a:prstGeom prst="rect">
            <a:avLst/>
          </a:prstGeom>
        </p:spPr>
        <p:txBody>
          <a:bodyPr lIns="100794" tIns="50397" rIns="100794" bIns="50397"/>
          <a:lstStyle/>
          <a:p>
            <a:pPr algn="ctr" defTabSz="1007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Ensemble based impact estimate for Hybrid system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0026" y="1570037"/>
            <a:ext cx="9324578" cy="4114800"/>
          </a:xfrm>
          <a:prstGeom prst="rect">
            <a:avLst/>
          </a:prstGeom>
        </p:spPr>
        <p:txBody>
          <a:bodyPr lIns="100794" tIns="50397" rIns="100794" bIns="50397"/>
          <a:lstStyle/>
          <a:p>
            <a:pPr marL="377979" indent="-377979" algn="just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i="1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defTabSz="1007943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600" dirty="0"/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35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002" y="1189037"/>
            <a:ext cx="1008062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172" y="1417637"/>
            <a:ext cx="919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8377" y="129097"/>
            <a:ext cx="636754" cy="88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293" y="1311811"/>
            <a:ext cx="945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9009542"/>
              </p:ext>
            </p:extLst>
          </p:nvPr>
        </p:nvGraphicFramePr>
        <p:xfrm>
          <a:off x="-336959" y="1874837"/>
          <a:ext cx="5834471" cy="4544233"/>
        </p:xfrm>
        <a:graphic>
          <a:graphicData uri="http://schemas.openxmlformats.org/presentationml/2006/ole">
            <p:oleObj spid="_x0000_s11400" name="Graph" r:id="rId4" imgW="3718080" imgH="2895840" progId="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7380284"/>
              </p:ext>
            </p:extLst>
          </p:nvPr>
        </p:nvGraphicFramePr>
        <p:xfrm>
          <a:off x="4583112" y="1866725"/>
          <a:ext cx="5890248" cy="4587942"/>
        </p:xfrm>
        <a:graphic>
          <a:graphicData uri="http://schemas.openxmlformats.org/presentationml/2006/ole">
            <p:oleObj spid="_x0000_s11401" name="Graph" r:id="rId5" imgW="3718080" imgH="2895840" progId="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42359" y="1445477"/>
            <a:ext cx="355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Rawinsonde temp. impact for 24 hour temp. forecast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9776" y="1446021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Rawinsonde temp. impact for 24 hour </a:t>
            </a:r>
            <a:r>
              <a:rPr lang="en-US" dirty="0" smtClean="0"/>
              <a:t>wind  </a:t>
            </a:r>
            <a:r>
              <a:rPr lang="en-US" dirty="0"/>
              <a:t>forecast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DDDACA-D5A3-4FB1-801C-018A9E6A3D39}" type="slidenum">
              <a:rPr lang="en-US" smtClean="0"/>
              <a:pPr lvl="0"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940101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72148" y="141016"/>
            <a:ext cx="9576594" cy="1066799"/>
          </a:xfrm>
          <a:prstGeom prst="rect">
            <a:avLst/>
          </a:prstGeom>
        </p:spPr>
        <p:txBody>
          <a:bodyPr lIns="100794" tIns="50397" rIns="100794" bIns="50397"/>
          <a:lstStyle/>
          <a:p>
            <a:pPr algn="ctr" defTabSz="1007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Ensemble based impact for Hybrid system </a:t>
            </a:r>
          </a:p>
          <a:p>
            <a:pPr algn="ctr" defTabSz="1007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- 5 day forecast (Adaptive localization)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0026" y="1570037"/>
            <a:ext cx="9324578" cy="4114800"/>
          </a:xfrm>
          <a:prstGeom prst="rect">
            <a:avLst/>
          </a:prstGeom>
        </p:spPr>
        <p:txBody>
          <a:bodyPr lIns="100794" tIns="50397" rIns="100794" bIns="50397"/>
          <a:lstStyle/>
          <a:p>
            <a:pPr marL="377979" indent="-377979" algn="just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i="1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defTabSz="1007943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600" dirty="0"/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35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002" y="1189037"/>
            <a:ext cx="1008062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172" y="1417637"/>
            <a:ext cx="919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8377" y="129097"/>
            <a:ext cx="636754" cy="88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293" y="1311811"/>
            <a:ext cx="945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5591877"/>
              </p:ext>
            </p:extLst>
          </p:nvPr>
        </p:nvGraphicFramePr>
        <p:xfrm>
          <a:off x="1382711" y="1347611"/>
          <a:ext cx="7526605" cy="5861225"/>
        </p:xfrm>
        <a:graphic>
          <a:graphicData uri="http://schemas.openxmlformats.org/presentationml/2006/ole">
            <p:oleObj spid="_x0000_s12334" name="Graph" r:id="rId4" imgW="3718080" imgH="2895840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DDDACA-D5A3-4FB1-801C-018A9E6A3D39}" type="slidenum">
              <a:rPr lang="en-US" smtClean="0"/>
              <a:pPr lvl="0"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134105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4018" y="503238"/>
            <a:ext cx="9576594" cy="1066799"/>
          </a:xfrm>
          <a:prstGeom prst="rect">
            <a:avLst/>
          </a:prstGeom>
        </p:spPr>
        <p:txBody>
          <a:bodyPr lIns="100794" tIns="50397" rIns="100794" bIns="50397"/>
          <a:lstStyle/>
          <a:p>
            <a:pPr algn="ctr" defTabSz="1007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Summary and ongoing work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0026" y="1570037"/>
            <a:ext cx="9324578" cy="4114800"/>
          </a:xfrm>
          <a:prstGeom prst="rect">
            <a:avLst/>
          </a:prstGeom>
        </p:spPr>
        <p:txBody>
          <a:bodyPr lIns="100794" tIns="50397" rIns="100794" bIns="50397"/>
          <a:lstStyle/>
          <a:p>
            <a:pPr marL="377979" indent="-377979" algn="just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i="1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defTabSz="1007943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600" dirty="0"/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35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002" y="1189037"/>
            <a:ext cx="1008062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172" y="1417637"/>
            <a:ext cx="919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8377" y="129097"/>
            <a:ext cx="636754" cy="88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293" y="1311811"/>
            <a:ext cx="945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172" y="1570037"/>
            <a:ext cx="936370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OSE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Forecast by Hybrid is better than GSI in both control and data denial experiments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Magnitude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istribution  of observation impact may depend on observation and data assimilation methods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relative impact between the AMSU and Rawinsonde may vary for different data assimilation and verification methods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Ensemble based observation impact for hybrid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Initial result and adaptive localization tests are promising.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Ongoing work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Extend  OSE using hybrid DA (including ensemble-4DVAR) for other data sets in the NCEP operational system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Tests of other adaptive localization methods for ensemble based observation impact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DDDACA-D5A3-4FB1-801C-018A9E6A3D39}" type="slidenum">
              <a:rPr lang="en-US" smtClean="0"/>
              <a:pPr lvl="0"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7964750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4018" y="503238"/>
            <a:ext cx="9576594" cy="1066799"/>
          </a:xfrm>
          <a:prstGeom prst="rect">
            <a:avLst/>
          </a:prstGeom>
        </p:spPr>
        <p:txBody>
          <a:bodyPr lIns="100794" tIns="50397" rIns="100794" bIns="50397"/>
          <a:lstStyle/>
          <a:p>
            <a:pPr algn="ctr" defTabSz="1007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Back up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0026" y="1570037"/>
            <a:ext cx="9324578" cy="4114800"/>
          </a:xfrm>
          <a:prstGeom prst="rect">
            <a:avLst/>
          </a:prstGeom>
        </p:spPr>
        <p:txBody>
          <a:bodyPr lIns="100794" tIns="50397" rIns="100794" bIns="50397"/>
          <a:lstStyle/>
          <a:p>
            <a:pPr marL="377979" indent="-377979" algn="just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i="1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defTabSz="1007943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600" dirty="0"/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35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002" y="1189037"/>
            <a:ext cx="1008062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172" y="1417637"/>
            <a:ext cx="919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8377" y="129097"/>
            <a:ext cx="636754" cy="88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293" y="1311811"/>
            <a:ext cx="945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DDDACA-D5A3-4FB1-801C-018A9E6A3D39}" type="slidenum">
              <a:rPr lang="en-US" smtClean="0"/>
              <a:pPr lvl="0"/>
              <a:t>18</a:t>
            </a:fld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31184" y="1311810"/>
            <a:ext cx="6936702" cy="570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55131" y="6675437"/>
            <a:ext cx="2027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1400" dirty="0" smtClean="0"/>
              <a:t>Kelly et al., 2007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1991355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4018" y="503238"/>
            <a:ext cx="9576594" cy="1066799"/>
          </a:xfrm>
          <a:prstGeom prst="rect">
            <a:avLst/>
          </a:prstGeom>
        </p:spPr>
        <p:txBody>
          <a:bodyPr lIns="100794" tIns="50397" rIns="100794" bIns="50397"/>
          <a:lstStyle/>
          <a:p>
            <a:pPr algn="ctr" defTabSz="1007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Introduction</a:t>
            </a:r>
            <a:endParaRPr lang="en-US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0026" y="1570037"/>
            <a:ext cx="9324578" cy="4114800"/>
          </a:xfrm>
          <a:prstGeom prst="rect">
            <a:avLst/>
          </a:prstGeom>
        </p:spPr>
        <p:txBody>
          <a:bodyPr lIns="100794" tIns="50397" rIns="100794" bIns="50397"/>
          <a:lstStyle/>
          <a:p>
            <a:pPr marL="377979" indent="-377979" algn="just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i="1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defTabSz="1007943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600" dirty="0"/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35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002" y="1189037"/>
            <a:ext cx="1008062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0546" y="1357903"/>
            <a:ext cx="91922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Numerical weather prediction models, in various operational weather forecast centers assimilate millions of observations each day from satellite as well as in-situ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platforms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impact of observations in a data assimilation platform may be different for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Various satellite platforms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Different data assimilation system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ways in which impacts are assessed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Hybrid GSI-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EnKF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 for NCEP GFS has been developed (Wang et al. 2012).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tudies have shown that the hybrid improved forecasts.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0546" y="91611"/>
            <a:ext cx="636754" cy="88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DDDACA-D5A3-4FB1-801C-018A9E6A3D39}" type="slidenum">
              <a:rPr lang="en-US" smtClean="0"/>
              <a:pPr lvl="0"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3730016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4018" y="503238"/>
            <a:ext cx="9576594" cy="1066799"/>
          </a:xfrm>
          <a:prstGeom prst="rect">
            <a:avLst/>
          </a:prstGeom>
        </p:spPr>
        <p:txBody>
          <a:bodyPr lIns="100794" tIns="50397" rIns="100794" bIns="50397"/>
          <a:lstStyle/>
          <a:p>
            <a:pPr algn="ctr" defTabSz="1007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Introduction</a:t>
            </a:r>
            <a:endParaRPr lang="en-US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0026" y="1570037"/>
            <a:ext cx="9324578" cy="4114800"/>
          </a:xfrm>
          <a:prstGeom prst="rect">
            <a:avLst/>
          </a:prstGeom>
        </p:spPr>
        <p:txBody>
          <a:bodyPr lIns="100794" tIns="50397" rIns="100794" bIns="50397"/>
          <a:lstStyle/>
          <a:p>
            <a:pPr marL="377979" indent="-377979" algn="just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i="1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defTabSz="1007943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600" dirty="0"/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35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002" y="1189037"/>
            <a:ext cx="1008062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/>
          <p:cNvPicPr>
            <a:picLocks noChangeAspect="1"/>
          </p:cNvPicPr>
          <p:nvPr/>
        </p:nvPicPr>
        <p:blipFill rotWithShape="1">
          <a:blip r:embed="rId2" cstate="print"/>
          <a:srcRect b="10250"/>
          <a:stretch/>
        </p:blipFill>
        <p:spPr bwMode="auto">
          <a:xfrm>
            <a:off x="809062" y="1341437"/>
            <a:ext cx="8546506" cy="504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0546" y="91611"/>
            <a:ext cx="636754" cy="88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7512" y="6387152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Wang et al., 2012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DDDACA-D5A3-4FB1-801C-018A9E6A3D39}" type="slidenum">
              <a:rPr lang="en-US" smtClean="0"/>
              <a:pPr lvl="0"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979959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4018" y="503238"/>
            <a:ext cx="9576594" cy="1066799"/>
          </a:xfrm>
          <a:prstGeom prst="rect">
            <a:avLst/>
          </a:prstGeom>
        </p:spPr>
        <p:txBody>
          <a:bodyPr lIns="100794" tIns="50397" rIns="100794" bIns="50397"/>
          <a:lstStyle/>
          <a:p>
            <a:pPr algn="ctr" defTabSz="1007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Introduction</a:t>
            </a:r>
            <a:endParaRPr lang="en-US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0026" y="1570037"/>
            <a:ext cx="9324578" cy="4114800"/>
          </a:xfrm>
          <a:prstGeom prst="rect">
            <a:avLst/>
          </a:prstGeom>
        </p:spPr>
        <p:txBody>
          <a:bodyPr lIns="100794" tIns="50397" rIns="100794" bIns="50397"/>
          <a:lstStyle/>
          <a:p>
            <a:pPr marL="377979" indent="-377979" algn="just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i="1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defTabSz="1007943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600" dirty="0"/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35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002" y="1189037"/>
            <a:ext cx="1008062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2466" r="7635"/>
          <a:stretch/>
        </p:blipFill>
        <p:spPr>
          <a:xfrm>
            <a:off x="163512" y="1605838"/>
            <a:ext cx="5085853" cy="4917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1078" r="9399"/>
          <a:stretch/>
        </p:blipFill>
        <p:spPr>
          <a:xfrm>
            <a:off x="4920284" y="1605839"/>
            <a:ext cx="5130510" cy="498390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0546" y="91611"/>
            <a:ext cx="636754" cy="88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DDDACA-D5A3-4FB1-801C-018A9E6A3D39}" type="slidenum">
              <a:rPr lang="en-US" smtClean="0"/>
              <a:pPr lvl="0"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87202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4018" y="503238"/>
            <a:ext cx="9576594" cy="1066799"/>
          </a:xfrm>
          <a:prstGeom prst="rect">
            <a:avLst/>
          </a:prstGeom>
        </p:spPr>
        <p:txBody>
          <a:bodyPr lIns="100794" tIns="50397" rIns="100794" bIns="50397"/>
          <a:lstStyle/>
          <a:p>
            <a:pPr algn="ctr" defTabSz="1007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Introduction</a:t>
            </a:r>
            <a:endParaRPr lang="en-US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0026" y="1570037"/>
            <a:ext cx="9324578" cy="4114800"/>
          </a:xfrm>
          <a:prstGeom prst="rect">
            <a:avLst/>
          </a:prstGeom>
        </p:spPr>
        <p:txBody>
          <a:bodyPr lIns="100794" tIns="50397" rIns="100794" bIns="50397"/>
          <a:lstStyle/>
          <a:p>
            <a:pPr marL="377979" indent="-377979" algn="just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i="1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defTabSz="1007943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600" dirty="0"/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35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002" y="1189037"/>
            <a:ext cx="1008062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0521" y="2179637"/>
            <a:ext cx="91922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Various methods have been used to assess the impacts of observations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Observing system experiments (OSE,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Zapotocny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al., 2007 )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Adjoint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method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Galero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al., 2008)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Ensemble based methods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Liu and Kalnay, 2008 )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0546" y="91611"/>
            <a:ext cx="636754" cy="88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DDDACA-D5A3-4FB1-801C-018A9E6A3D39}" type="slidenum">
              <a:rPr lang="en-US" smtClean="0"/>
              <a:pPr lvl="0"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244038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4018" y="503238"/>
            <a:ext cx="9576594" cy="1066799"/>
          </a:xfrm>
          <a:prstGeom prst="rect">
            <a:avLst/>
          </a:prstGeom>
        </p:spPr>
        <p:txBody>
          <a:bodyPr lIns="100794" tIns="50397" rIns="100794" bIns="50397"/>
          <a:lstStyle/>
          <a:p>
            <a:pPr algn="ctr" defTabSz="1007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Experimental design</a:t>
            </a:r>
            <a:endParaRPr lang="en-US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0026" y="1570037"/>
            <a:ext cx="9324578" cy="4114800"/>
          </a:xfrm>
          <a:prstGeom prst="rect">
            <a:avLst/>
          </a:prstGeom>
        </p:spPr>
        <p:txBody>
          <a:bodyPr lIns="100794" tIns="50397" rIns="100794" bIns="50397"/>
          <a:lstStyle/>
          <a:p>
            <a:pPr marL="377979" indent="-377979" algn="just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i="1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defTabSz="1007943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600" dirty="0"/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35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002" y="1189037"/>
            <a:ext cx="1008062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172" y="1417637"/>
            <a:ext cx="919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0546" y="91611"/>
            <a:ext cx="636754" cy="88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615" y="1311811"/>
            <a:ext cx="945058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Test period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15 December 2009 – 31 January 2010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Model: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Global Forecast System (GFS)  with resolution T190L64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Observations denied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AMSU, Rawinsonde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Data Assimilation method: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GSI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Hybrid GSI-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EnKF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xperiments for OSE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GSI assimilating all observations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GSI denied Rawinsonde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noraob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GSI denied AMSU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noamsu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Hybrid assimilating all observations (hybrid)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Hybrid denied Rawinsonde (hybrid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noraob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Hybrid denied AMSU (hybrid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noamsu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Ensemble based observation impact estimate (Liu and Kalnay, 2008, Kalnay, 2011)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Estimate of rawinsonde temp. impact for temperature and wind forecast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DDDACA-D5A3-4FB1-801C-018A9E6A3D39}" type="slidenum">
              <a:rPr lang="en-US" smtClean="0"/>
              <a:pPr lvl="0"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947735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4018" y="503238"/>
            <a:ext cx="9576594" cy="1066799"/>
          </a:xfrm>
          <a:prstGeom prst="rect">
            <a:avLst/>
          </a:prstGeom>
        </p:spPr>
        <p:txBody>
          <a:bodyPr lIns="100794" tIns="50397" rIns="100794" bIns="50397"/>
          <a:lstStyle/>
          <a:p>
            <a:pPr algn="ctr" defTabSz="1007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RMSE of global forecasts w.r.t ECMWF analysis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0026" y="1570037"/>
            <a:ext cx="9324578" cy="4114800"/>
          </a:xfrm>
          <a:prstGeom prst="rect">
            <a:avLst/>
          </a:prstGeom>
        </p:spPr>
        <p:txBody>
          <a:bodyPr lIns="100794" tIns="50397" rIns="100794" bIns="50397"/>
          <a:lstStyle/>
          <a:p>
            <a:pPr marL="377979" indent="-377979" algn="just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i="1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defTabSz="1007943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600" dirty="0"/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35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002" y="1189037"/>
            <a:ext cx="1008062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172" y="1417637"/>
            <a:ext cx="919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0546" y="91611"/>
            <a:ext cx="636754" cy="88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293" y="1311811"/>
            <a:ext cx="945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15280"/>
          <a:stretch/>
        </p:blipFill>
        <p:spPr>
          <a:xfrm rot="5400000">
            <a:off x="3954624" y="3323857"/>
            <a:ext cx="7105319" cy="4474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172" y="162289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72hr wind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44057" y="1616197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72hr temperature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92881" y="1641516"/>
            <a:ext cx="276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72hr specific humidity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5400000">
            <a:off x="-2923901" y="2805813"/>
            <a:ext cx="7030572" cy="5280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13204"/>
          <a:stretch/>
        </p:blipFill>
        <p:spPr>
          <a:xfrm rot="5400000">
            <a:off x="610349" y="3075297"/>
            <a:ext cx="7181519" cy="489556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DDDACA-D5A3-4FB1-801C-018A9E6A3D39}" type="slidenum">
              <a:rPr lang="en-US" smtClean="0"/>
              <a:pPr lvl="0"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471434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4018" y="503238"/>
            <a:ext cx="9576594" cy="1066799"/>
          </a:xfrm>
          <a:prstGeom prst="rect">
            <a:avLst/>
          </a:prstGeom>
        </p:spPr>
        <p:txBody>
          <a:bodyPr lIns="100794" tIns="50397" rIns="100794" bIns="50397"/>
          <a:lstStyle/>
          <a:p>
            <a:pPr algn="ctr" defTabSz="1007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RMSE of global forecasts w.r.t conventional observations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0026" y="1570037"/>
            <a:ext cx="9324578" cy="4114800"/>
          </a:xfrm>
          <a:prstGeom prst="rect">
            <a:avLst/>
          </a:prstGeom>
        </p:spPr>
        <p:txBody>
          <a:bodyPr lIns="100794" tIns="50397" rIns="100794" bIns="50397"/>
          <a:lstStyle/>
          <a:p>
            <a:pPr marL="377979" indent="-377979" algn="just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i="1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defTabSz="1007943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600" dirty="0"/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35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002" y="1189037"/>
            <a:ext cx="1008062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172" y="1417637"/>
            <a:ext cx="919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50528"/>
            <a:ext cx="636754" cy="88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293" y="1311811"/>
            <a:ext cx="945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6679" y="190328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24hr wind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54712" y="196270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24hr temperature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5400000">
            <a:off x="-2853489" y="1916952"/>
            <a:ext cx="7391401" cy="82215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5400000">
            <a:off x="1989078" y="2100203"/>
            <a:ext cx="7527022" cy="787184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DDDACA-D5A3-4FB1-801C-018A9E6A3D39}" type="slidenum">
              <a:rPr lang="en-US" smtClean="0"/>
              <a:pPr lvl="0"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647613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4018" y="503238"/>
            <a:ext cx="9576594" cy="1066799"/>
          </a:xfrm>
          <a:prstGeom prst="rect">
            <a:avLst/>
          </a:prstGeom>
        </p:spPr>
        <p:txBody>
          <a:bodyPr lIns="100794" tIns="50397" rIns="100794" bIns="50397"/>
          <a:lstStyle/>
          <a:p>
            <a:pPr algn="ctr" defTabSz="1007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Zonally averaged impact (wind RMSE diff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 – 72hr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0026" y="1570037"/>
            <a:ext cx="9324578" cy="4114800"/>
          </a:xfrm>
          <a:prstGeom prst="rect">
            <a:avLst/>
          </a:prstGeom>
        </p:spPr>
        <p:txBody>
          <a:bodyPr lIns="100794" tIns="50397" rIns="100794" bIns="50397"/>
          <a:lstStyle/>
          <a:p>
            <a:pPr marL="377979" indent="-377979" algn="just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i="1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377979" indent="-377979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defTabSz="1007943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2600" dirty="0"/>
          </a:p>
          <a:p>
            <a:pPr marL="457200" indent="-457200" defTabSz="1007943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endParaRPr lang="en-US" sz="35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002" y="1189037"/>
            <a:ext cx="1008062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172" y="1417637"/>
            <a:ext cx="919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7795" y="152257"/>
            <a:ext cx="636754" cy="88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293" y="1311811"/>
            <a:ext cx="945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rot="5400000">
            <a:off x="-1359931" y="-288042"/>
            <a:ext cx="8914285" cy="12268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DDDACA-D5A3-4FB1-801C-018A9E6A3D39}" type="slidenum">
              <a:rPr lang="en-US" smtClean="0"/>
              <a:pPr lvl="0"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546153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18904</TotalTime>
  <Words>564</Words>
  <Application>Microsoft Macintosh PowerPoint</Application>
  <PresentationFormat>Custom</PresentationFormat>
  <Paragraphs>183</Paragraphs>
  <Slides>18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</vt:lpstr>
      <vt:lpstr>Graph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govindankutty</dc:creator>
  <cp:lastModifiedBy>Fuqing Zhang</cp:lastModifiedBy>
  <cp:revision>932</cp:revision>
  <dcterms:created xsi:type="dcterms:W3CDTF">2012-05-22T14:11:06Z</dcterms:created>
  <dcterms:modified xsi:type="dcterms:W3CDTF">2012-05-22T14:11:56Z</dcterms:modified>
</cp:coreProperties>
</file>