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933" r:id="rId3"/>
    <p:sldId id="932" r:id="rId4"/>
    <p:sldId id="939" r:id="rId5"/>
    <p:sldId id="934" r:id="rId6"/>
    <p:sldId id="921" r:id="rId7"/>
    <p:sldId id="936" r:id="rId8"/>
    <p:sldId id="937" r:id="rId9"/>
    <p:sldId id="940" r:id="rId10"/>
    <p:sldId id="941" r:id="rId11"/>
    <p:sldId id="943" r:id="rId12"/>
    <p:sldId id="9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37"/>
    <p:restoredTop sz="92818"/>
  </p:normalViewPr>
  <p:slideViewPr>
    <p:cSldViewPr snapToGrid="0" snapToObjects="1">
      <p:cViewPr varScale="1">
        <p:scale>
          <a:sx n="118" d="100"/>
          <a:sy n="118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3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5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7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9/26/19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1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ABB422-D79D-7546-ACF0-51FDF815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280160"/>
            <a:ext cx="9144000" cy="4574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EDA84-7130-A94C-ACD0-FB233C047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96449"/>
            <a:ext cx="7772400" cy="2387600"/>
          </a:xfrm>
        </p:spPr>
        <p:txBody>
          <a:bodyPr anchor="ctr">
            <a:noAutofit/>
          </a:bodyPr>
          <a:lstStyle/>
          <a:p>
            <a:r>
              <a:rPr lang="en-US" sz="3600" dirty="0"/>
              <a:t>Convectively Forced Diurnal Gravity Waves in the Maritime Continent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D2331-6111-2A4D-A819-4BE1B3F34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793101"/>
            <a:ext cx="6858000" cy="2210184"/>
          </a:xfrm>
        </p:spPr>
        <p:txBody>
          <a:bodyPr>
            <a:normAutofit/>
          </a:bodyPr>
          <a:lstStyle/>
          <a:p>
            <a:r>
              <a:rPr lang="en-US" dirty="0"/>
              <a:t>James Ruppert, Xingchao Chen, and</a:t>
            </a:r>
            <a:br>
              <a:rPr lang="en-US" dirty="0"/>
            </a:br>
            <a:r>
              <a:rPr lang="en-US" dirty="0"/>
              <a:t>Fuqing Zhang</a:t>
            </a:r>
          </a:p>
          <a:p>
            <a:endParaRPr lang="en-US" sz="1000" dirty="0"/>
          </a:p>
          <a:p>
            <a:r>
              <a:rPr lang="en-US" sz="1800" dirty="0"/>
              <a:t>ADAPT Group Meeting</a:t>
            </a:r>
          </a:p>
          <a:p>
            <a:r>
              <a:rPr lang="en-US" sz="1800" dirty="0"/>
              <a:t>27 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59780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C64F-43BD-8B4E-8D16-77EA923E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Island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87023-145B-B643-A153-150D91E10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Gravity wave phase ~ 17 m/s</a:t>
            </a:r>
          </a:p>
          <a:p>
            <a:pPr lvl="1"/>
            <a:r>
              <a:rPr lang="en-US" dirty="0"/>
              <a:t>Zonal distance between Borneo and Sumatra ~ 1500 km</a:t>
            </a:r>
          </a:p>
          <a:p>
            <a:r>
              <a:rPr lang="en-US" dirty="0"/>
              <a:t>Gravity waves ~perfectly phase-lock with the diurnal cycle over Borneo and Sumatra over a 2-day period</a:t>
            </a:r>
          </a:p>
          <a:p>
            <a:r>
              <a:rPr lang="en-US" dirty="0"/>
              <a:t>RZ19 hypothesized that this phase locking amplifies the gravity wave response</a:t>
            </a:r>
          </a:p>
        </p:txBody>
      </p:sp>
    </p:spTree>
    <p:extLst>
      <p:ext uri="{BB962C8B-B14F-4D97-AF65-F5344CB8AC3E}">
        <p14:creationId xmlns:p14="http://schemas.microsoft.com/office/powerpoint/2010/main" val="3146466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C64F-43BD-8B4E-8D16-77EA923E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Island Interaction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F6AEB5-4788-6848-85F6-DA7B01E1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79" y="1465784"/>
            <a:ext cx="3635828" cy="51674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810542-2B5F-3044-A3AD-32EC0CE020E2}"/>
              </a:ext>
            </a:extLst>
          </p:cNvPr>
          <p:cNvGrpSpPr/>
          <p:nvPr/>
        </p:nvGrpSpPr>
        <p:grpSpPr>
          <a:xfrm>
            <a:off x="3831772" y="1838196"/>
            <a:ext cx="1315798" cy="523220"/>
            <a:chOff x="4082143" y="1870854"/>
            <a:chExt cx="1315798" cy="5232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C3354D-954D-8741-8EFA-83A3431C5181}"/>
                </a:ext>
              </a:extLst>
            </p:cNvPr>
            <p:cNvCxnSpPr/>
            <p:nvPr/>
          </p:nvCxnSpPr>
          <p:spPr>
            <a:xfrm flipH="1">
              <a:off x="4082143" y="2024743"/>
              <a:ext cx="4354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6C6B93-E244-7146-BC68-5C93B0DE0720}"/>
                </a:ext>
              </a:extLst>
            </p:cNvPr>
            <p:cNvSpPr txBox="1"/>
            <p:nvPr/>
          </p:nvSpPr>
          <p:spPr>
            <a:xfrm>
              <a:off x="4517572" y="1870854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Land</a:t>
              </a:r>
              <a:br>
                <a:rPr lang="en-US" sz="1400" dirty="0"/>
              </a:br>
              <a:r>
                <a:rPr lang="en-US" sz="1400" dirty="0"/>
                <a:t>removed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B35683-4E4F-0A47-A0FE-ADED3ED2334A}"/>
              </a:ext>
            </a:extLst>
          </p:cNvPr>
          <p:cNvGrpSpPr/>
          <p:nvPr/>
        </p:nvGrpSpPr>
        <p:grpSpPr>
          <a:xfrm>
            <a:off x="3831772" y="2813119"/>
            <a:ext cx="1315798" cy="523220"/>
            <a:chOff x="4082143" y="1870854"/>
            <a:chExt cx="1315798" cy="52322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4C32EB3-9AA0-AC4C-8757-B794638F11F8}"/>
                </a:ext>
              </a:extLst>
            </p:cNvPr>
            <p:cNvCxnSpPr/>
            <p:nvPr/>
          </p:nvCxnSpPr>
          <p:spPr>
            <a:xfrm flipH="1">
              <a:off x="4082143" y="2024743"/>
              <a:ext cx="4354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C0A5F5-6337-3349-B320-709CB3AF9C02}"/>
                </a:ext>
              </a:extLst>
            </p:cNvPr>
            <p:cNvSpPr txBox="1"/>
            <p:nvPr/>
          </p:nvSpPr>
          <p:spPr>
            <a:xfrm>
              <a:off x="4517572" y="1870854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Borneo</a:t>
              </a:r>
              <a:br>
                <a:rPr lang="en-US" sz="1400" dirty="0"/>
              </a:br>
              <a:r>
                <a:rPr lang="en-US" sz="1400" dirty="0"/>
                <a:t>removed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55BDE1-BD03-9C4F-91EE-26195C656BFE}"/>
              </a:ext>
            </a:extLst>
          </p:cNvPr>
          <p:cNvGrpSpPr/>
          <p:nvPr/>
        </p:nvGrpSpPr>
        <p:grpSpPr>
          <a:xfrm>
            <a:off x="4055454" y="3788042"/>
            <a:ext cx="1315798" cy="523220"/>
            <a:chOff x="4082143" y="1870854"/>
            <a:chExt cx="1315798" cy="52322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F1AA05C-87D3-F24B-A5D8-7EDE827BB949}"/>
                </a:ext>
              </a:extLst>
            </p:cNvPr>
            <p:cNvCxnSpPr/>
            <p:nvPr/>
          </p:nvCxnSpPr>
          <p:spPr>
            <a:xfrm flipH="1">
              <a:off x="4082143" y="2024743"/>
              <a:ext cx="4354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B4F866-FC24-764F-9AAF-E7414C4955D9}"/>
                </a:ext>
              </a:extLst>
            </p:cNvPr>
            <p:cNvSpPr txBox="1"/>
            <p:nvPr/>
          </p:nvSpPr>
          <p:spPr>
            <a:xfrm>
              <a:off x="4517572" y="1870854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Sumatra</a:t>
              </a:r>
              <a:br>
                <a:rPr lang="en-US" sz="1400" dirty="0"/>
              </a:br>
              <a:r>
                <a:rPr lang="en-US" sz="1400" dirty="0"/>
                <a:t>removed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086EDF-B6A1-B249-987A-D6FF51053650}"/>
              </a:ext>
            </a:extLst>
          </p:cNvPr>
          <p:cNvGrpSpPr/>
          <p:nvPr/>
        </p:nvGrpSpPr>
        <p:grpSpPr>
          <a:xfrm>
            <a:off x="3831772" y="4762965"/>
            <a:ext cx="1197176" cy="307777"/>
            <a:chOff x="4082143" y="1870854"/>
            <a:chExt cx="1197176" cy="30777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11DAA9A-6BF3-A947-A257-D92383B7BD33}"/>
                </a:ext>
              </a:extLst>
            </p:cNvPr>
            <p:cNvCxnSpPr/>
            <p:nvPr/>
          </p:nvCxnSpPr>
          <p:spPr>
            <a:xfrm flipH="1">
              <a:off x="4082143" y="2024743"/>
              <a:ext cx="4354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0CBCAB-4FB4-5C4A-A0DF-461737AED7DE}"/>
                </a:ext>
              </a:extLst>
            </p:cNvPr>
            <p:cNvSpPr txBox="1"/>
            <p:nvPr/>
          </p:nvSpPr>
          <p:spPr>
            <a:xfrm>
              <a:off x="4517572" y="1870854"/>
              <a:ext cx="7617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Control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CC9F8B-D1F8-AB45-B93A-FE4014BBEEC6}"/>
              </a:ext>
            </a:extLst>
          </p:cNvPr>
          <p:cNvGrpSpPr/>
          <p:nvPr/>
        </p:nvGrpSpPr>
        <p:grpSpPr>
          <a:xfrm>
            <a:off x="3831772" y="5737888"/>
            <a:ext cx="2162184" cy="307777"/>
            <a:chOff x="4082143" y="1870854"/>
            <a:chExt cx="2162184" cy="30777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E93EA10-A19A-4546-9F96-CE6CDF48256D}"/>
                </a:ext>
              </a:extLst>
            </p:cNvPr>
            <p:cNvCxnSpPr/>
            <p:nvPr/>
          </p:nvCxnSpPr>
          <p:spPr>
            <a:xfrm flipH="1">
              <a:off x="4082143" y="2024743"/>
              <a:ext cx="43542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6B366B-F727-D845-B51E-A7DE84A589C6}"/>
                </a:ext>
              </a:extLst>
            </p:cNvPr>
            <p:cNvSpPr txBox="1"/>
            <p:nvPr/>
          </p:nvSpPr>
          <p:spPr>
            <a:xfrm>
              <a:off x="4517572" y="1870854"/>
              <a:ext cx="1726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Nonlinear feedback</a:t>
              </a: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E3CC022-A62F-3844-BE40-11DD85EE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347" y="2361415"/>
            <a:ext cx="3348066" cy="3815547"/>
          </a:xfrm>
        </p:spPr>
        <p:txBody>
          <a:bodyPr>
            <a:normAutofit/>
          </a:bodyPr>
          <a:lstStyle/>
          <a:p>
            <a:r>
              <a:rPr lang="en-US" sz="2000" dirty="0"/>
              <a:t>Nonlinear feedback slightly amplifies the wave</a:t>
            </a:r>
          </a:p>
          <a:p>
            <a:r>
              <a:rPr lang="en-US" sz="2000" dirty="0"/>
              <a:t>Overall structure preserved when one island is removed</a:t>
            </a:r>
          </a:p>
          <a:p>
            <a:r>
              <a:rPr lang="en-US" sz="2000" dirty="0"/>
              <a:t>Nonlinear feedback is a secondary (at most) influence</a:t>
            </a:r>
          </a:p>
        </p:txBody>
      </p:sp>
    </p:spTree>
    <p:extLst>
      <p:ext uri="{BB962C8B-B14F-4D97-AF65-F5344CB8AC3E}">
        <p14:creationId xmlns:p14="http://schemas.microsoft.com/office/powerpoint/2010/main" val="35172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DD94-C0EA-264D-AD1F-67AA652C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221E0-E7D7-404F-952B-D5166618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Semi-idealized model experiments indicate that orography has only a small influence</a:t>
            </a:r>
          </a:p>
          <a:p>
            <a:r>
              <a:rPr lang="en-US" dirty="0"/>
              <a:t>Supports the hypothesis that gravity waves are fundamentally excited by deep convection</a:t>
            </a:r>
          </a:p>
          <a:p>
            <a:r>
              <a:rPr lang="en-US" dirty="0"/>
              <a:t>A more general hypothesis for diurnally excited gravity waves</a:t>
            </a:r>
          </a:p>
          <a:p>
            <a:pPr lvl="1"/>
            <a:r>
              <a:rPr lang="en-US" dirty="0"/>
              <a:t>The gravity are fundamentally excited by convection, and hence are only sensitive to terrain to the extent that terrain influences the convection</a:t>
            </a:r>
          </a:p>
          <a:p>
            <a:r>
              <a:rPr lang="en-US" dirty="0"/>
              <a:t>Nonlinear interaction between Borneo and Sumatra exerts only a small influence on the gravity waves</a:t>
            </a:r>
          </a:p>
        </p:txBody>
      </p:sp>
    </p:spTree>
    <p:extLst>
      <p:ext uri="{BB962C8B-B14F-4D97-AF65-F5344CB8AC3E}">
        <p14:creationId xmlns:p14="http://schemas.microsoft.com/office/powerpoint/2010/main" val="134941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ABB422-D79D-7546-ACF0-51FDF815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83243"/>
            <a:ext cx="9144000" cy="4574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F3CB6-7E83-3048-889F-6D8575974E64}"/>
              </a:ext>
            </a:extLst>
          </p:cNvPr>
          <p:cNvSpPr txBox="1"/>
          <p:nvPr/>
        </p:nvSpPr>
        <p:spPr>
          <a:xfrm>
            <a:off x="6484883" y="6096000"/>
            <a:ext cx="2661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MODIS Terra</a:t>
            </a:r>
          </a:p>
          <a:p>
            <a:pPr algn="r"/>
            <a:r>
              <a:rPr lang="en-US" sz="1400" dirty="0"/>
              <a:t>NASA Earth Observatory</a:t>
            </a:r>
          </a:p>
          <a:p>
            <a:pPr algn="r"/>
            <a:r>
              <a:rPr lang="en-US" sz="1400" dirty="0"/>
              <a:t>Image of the Day: 17 Nov 2009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995041-5D89-2640-BBD2-17F97616A93B}"/>
              </a:ext>
            </a:extLst>
          </p:cNvPr>
          <p:cNvGrpSpPr/>
          <p:nvPr/>
        </p:nvGrpSpPr>
        <p:grpSpPr>
          <a:xfrm>
            <a:off x="213249" y="6206361"/>
            <a:ext cx="2194560" cy="527934"/>
            <a:chOff x="354764" y="6053959"/>
            <a:chExt cx="2194560" cy="5279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AD8071E-D170-8447-B58D-92594B168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764" y="6348770"/>
              <a:ext cx="2194560" cy="2331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DA5091-C37B-1F42-B139-9370F5E8B610}"/>
                </a:ext>
              </a:extLst>
            </p:cNvPr>
            <p:cNvSpPr txBox="1"/>
            <p:nvPr/>
          </p:nvSpPr>
          <p:spPr>
            <a:xfrm>
              <a:off x="967776" y="6053959"/>
              <a:ext cx="9685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/>
                <a:t>cloud cover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B05392-A74A-064A-8C24-E7F870A2BA5A}"/>
              </a:ext>
            </a:extLst>
          </p:cNvPr>
          <p:cNvSpPr txBox="1">
            <a:spLocks/>
          </p:cNvSpPr>
          <p:nvPr/>
        </p:nvSpPr>
        <p:spPr>
          <a:xfrm>
            <a:off x="149678" y="149602"/>
            <a:ext cx="5467350" cy="1788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Challenges of the MC</a:t>
            </a:r>
          </a:p>
          <a:p>
            <a:pPr marL="342900" lvl="1" indent="0">
              <a:buNone/>
            </a:pPr>
            <a:r>
              <a:rPr lang="en-US" sz="2000" i="1" dirty="0"/>
              <a:t>1.  Land–sea–atmosphere coupling</a:t>
            </a:r>
          </a:p>
          <a:p>
            <a:pPr marL="342900" lvl="1" indent="0">
              <a:buNone/>
            </a:pPr>
            <a:r>
              <a:rPr lang="en-US" sz="2000" i="1" dirty="0"/>
              <a:t>2.  Rectification by the diurnal cycle</a:t>
            </a:r>
          </a:p>
        </p:txBody>
      </p:sp>
    </p:spTree>
    <p:extLst>
      <p:ext uri="{BB962C8B-B14F-4D97-AF65-F5344CB8AC3E}">
        <p14:creationId xmlns:p14="http://schemas.microsoft.com/office/powerpoint/2010/main" val="263750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DCDAA-B819-2843-B1E0-A04560F3E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743" y="401068"/>
            <a:ext cx="5094514" cy="5196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EAC295-63D5-C645-8016-6CA42070BABF}"/>
              </a:ext>
            </a:extLst>
          </p:cNvPr>
          <p:cNvSpPr txBox="1"/>
          <p:nvPr/>
        </p:nvSpPr>
        <p:spPr>
          <a:xfrm>
            <a:off x="3675761" y="6432332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Houze</a:t>
            </a:r>
            <a:r>
              <a:rPr lang="en-US" sz="1600" dirty="0"/>
              <a:t> et al. 1981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C3FDA4-06A3-6847-8BD8-1324BF5AD22B}"/>
              </a:ext>
            </a:extLst>
          </p:cNvPr>
          <p:cNvSpPr txBox="1"/>
          <p:nvPr/>
        </p:nvSpPr>
        <p:spPr>
          <a:xfrm>
            <a:off x="6705600" y="1317171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Borneo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C4FCC-B519-274F-911C-D2D086879608}"/>
              </a:ext>
            </a:extLst>
          </p:cNvPr>
          <p:cNvSpPr txBox="1"/>
          <p:nvPr/>
        </p:nvSpPr>
        <p:spPr>
          <a:xfrm>
            <a:off x="1045055" y="5691005"/>
            <a:ext cx="7053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Nocturnal mesoscale convective system (MCS) development and offshore propagation are due to land breeze</a:t>
            </a:r>
          </a:p>
        </p:txBody>
      </p:sp>
    </p:spTree>
    <p:extLst>
      <p:ext uri="{BB962C8B-B14F-4D97-AF65-F5344CB8AC3E}">
        <p14:creationId xmlns:p14="http://schemas.microsoft.com/office/powerpoint/2010/main" val="388248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DBF353-C579-FB4D-94AC-3F6C7319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28" y="1343572"/>
            <a:ext cx="5827637" cy="4085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876F3-683E-F949-841B-30C00677D585}"/>
              </a:ext>
            </a:extLst>
          </p:cNvPr>
          <p:cNvSpPr txBox="1"/>
          <p:nvPr/>
        </p:nvSpPr>
        <p:spPr>
          <a:xfrm>
            <a:off x="3663740" y="6432332"/>
            <a:ext cx="1816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Mapes et al. 2003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41041-C445-974D-8B2C-83C26240916A}"/>
              </a:ext>
            </a:extLst>
          </p:cNvPr>
          <p:cNvSpPr txBox="1"/>
          <p:nvPr/>
        </p:nvSpPr>
        <p:spPr>
          <a:xfrm>
            <a:off x="1262768" y="5691005"/>
            <a:ext cx="661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[ fast ] Nocturnal offshore propagation explained by </a:t>
            </a:r>
            <a:r>
              <a:rPr lang="en-US" sz="2000" i="1" dirty="0">
                <a:sym typeface="Wingdings" pitchFamily="2" charset="2"/>
              </a:rPr>
              <a:t>gravity waves; gravity waves excited by topography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53897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8C14C-A620-D44B-9819-458829518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2" y="210555"/>
            <a:ext cx="6966856" cy="5435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C88FFF-82D1-2E47-BD96-09D088ACB0F1}"/>
              </a:ext>
            </a:extLst>
          </p:cNvPr>
          <p:cNvSpPr txBox="1"/>
          <p:nvPr/>
        </p:nvSpPr>
        <p:spPr>
          <a:xfrm>
            <a:off x="3214842" y="2758384"/>
            <a:ext cx="979755" cy="36933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Diurnal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BEB75-2132-B745-AA69-B3B750D936E1}"/>
              </a:ext>
            </a:extLst>
          </p:cNvPr>
          <p:cNvSpPr txBox="1"/>
          <p:nvPr/>
        </p:nvSpPr>
        <p:spPr>
          <a:xfrm>
            <a:off x="6414558" y="2760859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</a:rPr>
              <a:t>Easterly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12F4DE-1CBF-CE4C-B21D-0C2522B1ADF2}"/>
              </a:ext>
            </a:extLst>
          </p:cNvPr>
          <p:cNvGrpSpPr/>
          <p:nvPr/>
        </p:nvGrpSpPr>
        <p:grpSpPr>
          <a:xfrm>
            <a:off x="6384582" y="1258632"/>
            <a:ext cx="1175257" cy="3701689"/>
            <a:chOff x="6471670" y="1759376"/>
            <a:chExt cx="1175257" cy="3701689"/>
          </a:xfrm>
          <a:solidFill>
            <a:schemeClr val="bg1"/>
          </a:solidFill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C538D4-64BE-744C-9604-2F84CF885668}"/>
                </a:ext>
              </a:extLst>
            </p:cNvPr>
            <p:cNvSpPr txBox="1"/>
            <p:nvPr/>
          </p:nvSpPr>
          <p:spPr>
            <a:xfrm>
              <a:off x="6471670" y="1759376"/>
              <a:ext cx="114229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Westerly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F1A740-F452-6D4F-959F-2A7DA4D7026E}"/>
                </a:ext>
              </a:extLst>
            </p:cNvPr>
            <p:cNvSpPr txBox="1"/>
            <p:nvPr/>
          </p:nvSpPr>
          <p:spPr>
            <a:xfrm>
              <a:off x="6504628" y="5091733"/>
              <a:ext cx="114229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0000"/>
                  </a:solidFill>
                </a:rPr>
                <a:t>Westerly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49F7C7-0561-4F41-AD34-D2D1031DDF3D}"/>
              </a:ext>
            </a:extLst>
          </p:cNvPr>
          <p:cNvSpPr txBox="1"/>
          <p:nvPr/>
        </p:nvSpPr>
        <p:spPr>
          <a:xfrm>
            <a:off x="8055428" y="424543"/>
            <a:ext cx="92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Rainfall,</a:t>
            </a:r>
          </a:p>
          <a:p>
            <a:r>
              <a:rPr lang="en-US" sz="1600" dirty="0"/>
              <a:t>U850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F8CF6-9285-3D49-B989-697B4CFD290B}"/>
              </a:ext>
            </a:extLst>
          </p:cNvPr>
          <p:cNvSpPr txBox="1"/>
          <p:nvPr/>
        </p:nvSpPr>
        <p:spPr>
          <a:xfrm>
            <a:off x="3339939" y="6432332"/>
            <a:ext cx="2464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Ruppert and Zhang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A8AFC-D529-3B4B-80FB-912B95E74668}"/>
              </a:ext>
            </a:extLst>
          </p:cNvPr>
          <p:cNvSpPr txBox="1"/>
          <p:nvPr/>
        </p:nvSpPr>
        <p:spPr>
          <a:xfrm>
            <a:off x="805569" y="5691005"/>
            <a:ext cx="753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G</a:t>
            </a:r>
            <a:r>
              <a:rPr lang="en-US" sz="2000" i="1" dirty="0">
                <a:sym typeface="Wingdings" pitchFamily="2" charset="2"/>
              </a:rPr>
              <a:t>ravity waves AND land breeze are important; gravity waves are key to explaining long-lived propagation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85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7F4-5732-2040-8988-68EA5B74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81D6F-E627-CD49-AB6F-322E8E401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91862"/>
            <a:ext cx="7886700" cy="4285101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2200"/>
              </a:spcBef>
              <a:buNone/>
            </a:pPr>
            <a:r>
              <a:rPr lang="en-US" i="1" dirty="0"/>
              <a:t>To better understand the nature and origin of these gravity waves</a:t>
            </a:r>
          </a:p>
          <a:p>
            <a:pPr marL="0" indent="0" algn="ctr">
              <a:spcBef>
                <a:spcPts val="2200"/>
              </a:spcBef>
              <a:buNone/>
            </a:pPr>
            <a:r>
              <a:rPr lang="en-US" i="1" dirty="0"/>
              <a:t>RZ19 hypothesized that the </a:t>
            </a:r>
            <a:r>
              <a:rPr lang="en-US" i="1" dirty="0">
                <a:sym typeface="Wingdings" pitchFamily="2" charset="2"/>
              </a:rPr>
              <a:t>gravity waves are excited by MCSs, not topography</a:t>
            </a:r>
            <a:endParaRPr lang="en-US" i="1" dirty="0"/>
          </a:p>
          <a:p>
            <a:pPr marL="0" indent="0" algn="ctr">
              <a:spcBef>
                <a:spcPts val="2200"/>
              </a:spcBef>
              <a:buNone/>
            </a:pPr>
            <a:r>
              <a:rPr lang="en-US" i="1" dirty="0"/>
              <a:t>Q1: What is the role of topography vs. land–sea contrast for exciting gravity waves?</a:t>
            </a:r>
          </a:p>
          <a:p>
            <a:pPr marL="0" indent="0" algn="ctr">
              <a:spcBef>
                <a:spcPts val="2200"/>
              </a:spcBef>
              <a:buNone/>
            </a:pPr>
            <a:r>
              <a:rPr lang="en-US" i="1" dirty="0"/>
              <a:t>Q2: Is the gravity wave mode amplified by interaction with the diurnal cycles of both Borneo and Sumatra?</a:t>
            </a:r>
          </a:p>
        </p:txBody>
      </p:sp>
    </p:spTree>
    <p:extLst>
      <p:ext uri="{BB962C8B-B14F-4D97-AF65-F5344CB8AC3E}">
        <p14:creationId xmlns:p14="http://schemas.microsoft.com/office/powerpoint/2010/main" val="25365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CA7E67-72FB-6C48-9946-344260803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" y="141513"/>
            <a:ext cx="5878515" cy="35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F8FD5-3FBB-C84D-84AF-F11369776584}"/>
              </a:ext>
            </a:extLst>
          </p:cNvPr>
          <p:cNvSpPr txBox="1"/>
          <p:nvPr/>
        </p:nvSpPr>
        <p:spPr>
          <a:xfrm>
            <a:off x="5862800" y="370114"/>
            <a:ext cx="306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Large-scale model domain of Ruppert and Zhang 2019</a:t>
            </a:r>
          </a:p>
          <a:p>
            <a:pPr algn="ctr"/>
            <a:r>
              <a:rPr lang="en-US" sz="1600" dirty="0"/>
              <a:t>(as in Wang et al. 2015)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3880D8-946C-7A4C-B854-1C33658073A2}"/>
              </a:ext>
            </a:extLst>
          </p:cNvPr>
          <p:cNvGrpSpPr/>
          <p:nvPr/>
        </p:nvGrpSpPr>
        <p:grpSpPr>
          <a:xfrm>
            <a:off x="982264" y="3048058"/>
            <a:ext cx="8161736" cy="3693973"/>
            <a:chOff x="982264" y="3048058"/>
            <a:chExt cx="8161736" cy="3693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C467DC-43DA-7645-983E-410A200B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0546" y="3899045"/>
              <a:ext cx="7443454" cy="2842986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E9312860-E239-8A4D-84F4-6E1E55AAE7ED}"/>
                </a:ext>
              </a:extLst>
            </p:cNvPr>
            <p:cNvSpPr/>
            <p:nvPr/>
          </p:nvSpPr>
          <p:spPr>
            <a:xfrm rot="3208603">
              <a:off x="794539" y="3702412"/>
              <a:ext cx="888271" cy="512821"/>
            </a:xfrm>
            <a:prstGeom prst="rightArrow">
              <a:avLst>
                <a:gd name="adj1" fmla="val 38438"/>
                <a:gd name="adj2" fmla="val 73879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843F42-6687-314A-9C3F-575DFC16570B}"/>
                </a:ext>
              </a:extLst>
            </p:cNvPr>
            <p:cNvSpPr txBox="1"/>
            <p:nvPr/>
          </p:nvSpPr>
          <p:spPr>
            <a:xfrm>
              <a:off x="6156715" y="3048058"/>
              <a:ext cx="2475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Smaller-scale domain to focus on MC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21894C-2366-F148-9B68-331FDBB255BB}"/>
              </a:ext>
            </a:extLst>
          </p:cNvPr>
          <p:cNvSpPr txBox="1"/>
          <p:nvPr/>
        </p:nvSpPr>
        <p:spPr>
          <a:xfrm>
            <a:off x="5862800" y="1787933"/>
            <a:ext cx="306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Model setup</a:t>
            </a:r>
          </a:p>
          <a:p>
            <a:pPr algn="ctr"/>
            <a:r>
              <a:rPr lang="en-US" sz="1600" dirty="0"/>
              <a:t>WRF–ARW, dx = 9 km, convection-permitting</a:t>
            </a:r>
          </a:p>
        </p:txBody>
      </p:sp>
    </p:spTree>
    <p:extLst>
      <p:ext uri="{BB962C8B-B14F-4D97-AF65-F5344CB8AC3E}">
        <p14:creationId xmlns:p14="http://schemas.microsoft.com/office/powerpoint/2010/main" val="11155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14B22-C023-9D40-AA0C-6150190C3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163" y="152400"/>
            <a:ext cx="4245846" cy="6553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EE22FB-C2AC-D344-8D5B-F49DD60E8723}"/>
              </a:ext>
            </a:extLst>
          </p:cNvPr>
          <p:cNvSpPr txBox="1">
            <a:spLocks/>
          </p:cNvSpPr>
          <p:nvPr/>
        </p:nvSpPr>
        <p:spPr>
          <a:xfrm>
            <a:off x="498020" y="1411968"/>
            <a:ext cx="3638551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CTL: cyclic diurnal lateral boundary conditions based on </a:t>
            </a:r>
            <a:r>
              <a:rPr lang="en-US" sz="2400" b="1" i="1" dirty="0"/>
              <a:t>easterly flow regime</a:t>
            </a:r>
          </a:p>
          <a:p>
            <a:r>
              <a:rPr lang="en-US" sz="2400" dirty="0"/>
              <a:t>Sensitivity tests:</a:t>
            </a:r>
          </a:p>
          <a:p>
            <a:pPr lvl="1"/>
            <a:r>
              <a:rPr lang="en-US" sz="2000" dirty="0"/>
              <a:t>NOOROG: orography of both islands flattened</a:t>
            </a:r>
          </a:p>
          <a:p>
            <a:pPr lvl="1"/>
            <a:r>
              <a:rPr lang="en-US" sz="2000" dirty="0"/>
              <a:t>NOLAND: both islands removed</a:t>
            </a:r>
          </a:p>
          <a:p>
            <a:pPr lvl="1"/>
            <a:r>
              <a:rPr lang="en-US" sz="2000" dirty="0"/>
              <a:t>NODC: solar insolation fixed to daily mean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F0F53-20BE-C44E-A6B5-3B75A5703A5D}"/>
              </a:ext>
            </a:extLst>
          </p:cNvPr>
          <p:cNvSpPr txBox="1"/>
          <p:nvPr/>
        </p:nvSpPr>
        <p:spPr>
          <a:xfrm>
            <a:off x="3495741" y="239486"/>
            <a:ext cx="923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Rainfall,</a:t>
            </a:r>
          </a:p>
          <a:p>
            <a:pPr algn="r"/>
            <a:r>
              <a:rPr lang="en-US" sz="1600" dirty="0"/>
              <a:t>U850</a:t>
            </a:r>
          </a:p>
        </p:txBody>
      </p:sp>
    </p:spTree>
    <p:extLst>
      <p:ext uri="{BB962C8B-B14F-4D97-AF65-F5344CB8AC3E}">
        <p14:creationId xmlns:p14="http://schemas.microsoft.com/office/powerpoint/2010/main" val="6231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0182D0-123F-CE44-9C11-1BA63549A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18" y="925285"/>
            <a:ext cx="5993564" cy="559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8BB38-B4DD-9B44-B014-A12CCBC6524F}"/>
              </a:ext>
            </a:extLst>
          </p:cNvPr>
          <p:cNvSpPr txBox="1"/>
          <p:nvPr/>
        </p:nvSpPr>
        <p:spPr>
          <a:xfrm>
            <a:off x="2345871" y="185057"/>
            <a:ext cx="445225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Diurnal Composites</a:t>
            </a:r>
          </a:p>
          <a:p>
            <a:pPr algn="ctr">
              <a:spcBef>
                <a:spcPts val="400"/>
              </a:spcBef>
            </a:pPr>
            <a:r>
              <a:rPr lang="en-US" sz="1600" i="1" dirty="0"/>
              <a:t>Average as a function of local time (last 5 days)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52BAC-6E75-0A4D-918A-CBF1361ECFE9}"/>
              </a:ext>
            </a:extLst>
          </p:cNvPr>
          <p:cNvSpPr txBox="1"/>
          <p:nvPr/>
        </p:nvSpPr>
        <p:spPr>
          <a:xfrm>
            <a:off x="62806" y="6226632"/>
            <a:ext cx="2316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Contours: rainfall </a:t>
            </a:r>
            <a:r>
              <a:rPr lang="en-US" sz="1600" i="1" dirty="0"/>
              <a:t>r’</a:t>
            </a:r>
          </a:p>
          <a:p>
            <a:r>
              <a:rPr lang="en-US" sz="1600" dirty="0"/>
              <a:t>Shading: </a:t>
            </a:r>
            <a:r>
              <a:rPr lang="en-US" sz="1600" i="1" dirty="0"/>
              <a:t>u’</a:t>
            </a:r>
            <a:r>
              <a:rPr lang="en-US" sz="1600" dirty="0"/>
              <a:t> at 150 hPa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79E5F-8F23-CF4E-B29B-1363FA9807E5}"/>
              </a:ext>
            </a:extLst>
          </p:cNvPr>
          <p:cNvSpPr txBox="1"/>
          <p:nvPr/>
        </p:nvSpPr>
        <p:spPr>
          <a:xfrm>
            <a:off x="117236" y="1436916"/>
            <a:ext cx="149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Small impact of removing orography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778B2F-1A0A-C343-A225-F60617AEB22D}"/>
              </a:ext>
            </a:extLst>
          </p:cNvPr>
          <p:cNvSpPr/>
          <p:nvPr/>
        </p:nvSpPr>
        <p:spPr>
          <a:xfrm>
            <a:off x="2852057" y="2656114"/>
            <a:ext cx="866758" cy="228600"/>
          </a:xfrm>
          <a:prstGeom prst="rect">
            <a:avLst/>
          </a:prstGeom>
          <a:noFill/>
          <a:ln w="38100">
            <a:solidFill>
              <a:srgbClr val="FA2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FE54BE-EEFC-AC49-B521-E02B1DDE7F23}"/>
              </a:ext>
            </a:extLst>
          </p:cNvPr>
          <p:cNvSpPr/>
          <p:nvPr/>
        </p:nvSpPr>
        <p:spPr>
          <a:xfrm>
            <a:off x="5421085" y="2656114"/>
            <a:ext cx="866758" cy="228600"/>
          </a:xfrm>
          <a:prstGeom prst="rect">
            <a:avLst/>
          </a:prstGeom>
          <a:noFill/>
          <a:ln w="38100">
            <a:solidFill>
              <a:srgbClr val="FA2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D1A67-AA60-7845-AD93-8D030411F489}"/>
              </a:ext>
            </a:extLst>
          </p:cNvPr>
          <p:cNvSpPr/>
          <p:nvPr/>
        </p:nvSpPr>
        <p:spPr>
          <a:xfrm>
            <a:off x="2852057" y="4386943"/>
            <a:ext cx="866758" cy="228600"/>
          </a:xfrm>
          <a:prstGeom prst="rect">
            <a:avLst/>
          </a:prstGeom>
          <a:noFill/>
          <a:ln w="38100">
            <a:solidFill>
              <a:srgbClr val="FA2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2F53C-F5D4-A14E-B791-BC69996C982E}"/>
              </a:ext>
            </a:extLst>
          </p:cNvPr>
          <p:cNvSpPr/>
          <p:nvPr/>
        </p:nvSpPr>
        <p:spPr>
          <a:xfrm>
            <a:off x="5421085" y="4386943"/>
            <a:ext cx="866758" cy="228600"/>
          </a:xfrm>
          <a:prstGeom prst="rect">
            <a:avLst/>
          </a:prstGeom>
          <a:noFill/>
          <a:ln w="38100">
            <a:solidFill>
              <a:srgbClr val="FA2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0D3309-DDDA-0D45-87EA-2021E266E8F4}"/>
              </a:ext>
            </a:extLst>
          </p:cNvPr>
          <p:cNvSpPr/>
          <p:nvPr/>
        </p:nvSpPr>
        <p:spPr>
          <a:xfrm>
            <a:off x="5421085" y="917692"/>
            <a:ext cx="866758" cy="228600"/>
          </a:xfrm>
          <a:prstGeom prst="rect">
            <a:avLst/>
          </a:prstGeom>
          <a:noFill/>
          <a:ln w="38100">
            <a:solidFill>
              <a:srgbClr val="FA2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95F79-30D1-7C40-BD6B-4EFBA2CF0792}"/>
              </a:ext>
            </a:extLst>
          </p:cNvPr>
          <p:cNvSpPr txBox="1"/>
          <p:nvPr/>
        </p:nvSpPr>
        <p:spPr>
          <a:xfrm>
            <a:off x="117236" y="4854933"/>
            <a:ext cx="149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Higher resolution </a:t>
            </a:r>
            <a:r>
              <a:rPr lang="en-US" i="1" dirty="0">
                <a:sym typeface="Wingdings" pitchFamily="2" charset="2"/>
              </a:rPr>
              <a:t> stronger GW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6512B4-4C87-4A45-BD99-EC7F511410FF}"/>
              </a:ext>
            </a:extLst>
          </p:cNvPr>
          <p:cNvSpPr txBox="1"/>
          <p:nvPr/>
        </p:nvSpPr>
        <p:spPr>
          <a:xfrm>
            <a:off x="7283670" y="4771697"/>
            <a:ext cx="1764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Results confirmed for westerly flow regime</a:t>
            </a:r>
          </a:p>
        </p:txBody>
      </p:sp>
    </p:spTree>
    <p:extLst>
      <p:ext uri="{BB962C8B-B14F-4D97-AF65-F5344CB8AC3E}">
        <p14:creationId xmlns:p14="http://schemas.microsoft.com/office/powerpoint/2010/main" val="353538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4760</TotalTime>
  <Words>453</Words>
  <Application>Microsoft Macintosh PowerPoint</Application>
  <PresentationFormat>On-screen Show (4:3)</PresentationFormat>
  <Paragraphs>70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Wingdings</vt:lpstr>
      <vt:lpstr>Office Theme</vt:lpstr>
      <vt:lpstr>Convectively Forced Diurnal Gravity Waves in the Maritime Continent</vt:lpstr>
      <vt:lpstr>PowerPoint Presentation</vt:lpstr>
      <vt:lpstr>PowerPoint Presentation</vt:lpstr>
      <vt:lpstr>PowerPoint Presentation</vt:lpstr>
      <vt:lpstr>PowerPoint Presentation</vt:lpstr>
      <vt:lpstr>Our Objective</vt:lpstr>
      <vt:lpstr>PowerPoint Presentation</vt:lpstr>
      <vt:lpstr>PowerPoint Presentation</vt:lpstr>
      <vt:lpstr>PowerPoint Presentation</vt:lpstr>
      <vt:lpstr>Nonlinear Island Interaction</vt:lpstr>
      <vt:lpstr>Nonlinear Island Interaction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Ruppert</dc:creator>
  <cp:lastModifiedBy>James Ruppert</cp:lastModifiedBy>
  <cp:revision>552</cp:revision>
  <dcterms:created xsi:type="dcterms:W3CDTF">2018-12-15T22:17:40Z</dcterms:created>
  <dcterms:modified xsi:type="dcterms:W3CDTF">2019-09-26T18:36:38Z</dcterms:modified>
</cp:coreProperties>
</file>