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77" r:id="rId3"/>
    <p:sldId id="269" r:id="rId4"/>
    <p:sldId id="270" r:id="rId5"/>
    <p:sldId id="271" r:id="rId6"/>
    <p:sldId id="272" r:id="rId7"/>
    <p:sldId id="275" r:id="rId8"/>
    <p:sldId id="273" r:id="rId9"/>
    <p:sldId id="274" r:id="rId10"/>
    <p:sldId id="276" r:id="rId11"/>
    <p:sldId id="258" r:id="rId12"/>
    <p:sldId id="259" r:id="rId13"/>
    <p:sldId id="260" r:id="rId14"/>
    <p:sldId id="261" r:id="rId15"/>
    <p:sldId id="267" r:id="rId16"/>
    <p:sldId id="262" r:id="rId17"/>
    <p:sldId id="265" r:id="rId18"/>
    <p:sldId id="263" r:id="rId19"/>
    <p:sldId id="264" r:id="rId20"/>
    <p:sldId id="279" r:id="rId21"/>
    <p:sldId id="268" r:id="rId22"/>
    <p:sldId id="282" r:id="rId23"/>
    <p:sldId id="281" r:id="rId24"/>
    <p:sldId id="266" r:id="rId25"/>
    <p:sldId id="283" r:id="rId26"/>
    <p:sldId id="284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68"/>
    <p:restoredTop sz="94663"/>
  </p:normalViewPr>
  <p:slideViewPr>
    <p:cSldViewPr snapToGrid="0" snapToObjects="1">
      <p:cViewPr varScale="1">
        <p:scale>
          <a:sx n="90" d="100"/>
          <a:sy n="90" d="100"/>
        </p:scale>
        <p:origin x="232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610160-F3DE-144F-BBEE-EDB2A92D1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9CDBBE0-7D2E-134D-8886-FA9346691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6B79D-3926-D440-8473-F3113D2D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9/25/19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11D15C-130B-F94E-9C93-524667797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62A0D0-3B1F-A746-926A-9C6D0959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5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821ACF-AA1A-884C-BEBA-C63C9A1C4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BD87AC-4187-A348-B9CB-4D164EBE5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D7D168-F92E-DC4B-BB06-AECE2D227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306841-B313-4941-930E-FBAAA50B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9940AB-3CCB-694B-B614-ABB221E7A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534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DD6F2FE-2945-D848-BE29-4E43C8377F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B94F063-AB0C-9549-8FC7-A332093DC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6016B3-2268-C244-BC58-BA01A60D0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F2AB1-0BDB-A343-B61D-BE710D5C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4939B6-637E-E84A-A612-AC80AA78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143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4DD536-DBCE-F84B-8DF0-20F09B4F8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650999-24A0-D94F-900E-63B65585F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05537-727E-274F-912C-E4D2553A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0176EF-EC86-A748-B625-C931AA18A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936D88-01F0-C940-84DA-7C3AE71D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33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F8F38C-9113-F44E-9D86-F6CA897CB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6ECAA4E-A02E-D741-9C03-B95007C78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8615A1-CD4F-6346-B009-4ED45200A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D859B5-DAFD-6E4C-9E0C-023DAB4EB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A1F8A2-08EC-FF42-B665-4DB199693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709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5F3A99-51A8-9D4C-A47C-343EB8A1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311A0F-A043-F740-9115-C306815B5E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A354D4-E8FB-1A49-9720-89A128C30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CD108C-F50C-A443-836F-47E83866C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8288AE-E654-684A-8830-2C94A0697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B36818-2CDE-6641-8994-888E7C728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76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8E3EA3-2A22-4C4E-9EAA-FDAC1AF0F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301707-4449-3C42-A49F-24445713A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BDA9B6-BE46-2548-A26C-C735B7A79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6EA7F90-447F-ED4E-BCC0-C02FECBDD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09A19FF-55E5-F248-A9E6-E1649E2986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FCDB293-C8F4-9D4B-B25A-805575CB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B408ABF-C604-3346-AF47-ACFB5711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DE1CD97-82B2-CB43-A17B-33983A245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665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C60EA-E1D2-F547-B753-FF85B8FCB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D3821B1-D6A4-5343-8990-D7A00187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5C6068C-11DF-6F4E-9718-5B290D542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9E64902-8D6B-834E-924F-8E4973B58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11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E008D0E-4536-4E42-AABF-9BEADA3C5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CB4AC7-9AAA-BD4D-828F-3C40D249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4915E2E-2210-2F41-AC31-021AE0E8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313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B189C0-F1F2-6143-A763-4C8103D2A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E25DD9-F567-CF45-B6EA-B404B9CD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D77A168-F319-DE46-A61F-0573FC70F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9F314D-101F-C447-91D9-DCEC196D2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1B3D81-28EC-F44A-A5A9-0E38A648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C34905-EACA-454D-B98B-4E0C47ADD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93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F55461-FEB4-524E-B34E-C773ECA48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ABAE99A-6E4F-3C49-B103-177849957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65CBC7-3349-034E-AA52-3CC42B1E6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32EEC1-54EF-984F-ABA8-EC8109131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F857F-059D-DD4B-9111-BDE3A1339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D7B91B-083B-3C4D-A4F6-C50D727CB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057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94E4667-CA5B-7145-8DD3-C7798587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0E0D55-4DC1-B543-8EC5-BCC0E8CEA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F99506-9CFC-CE4F-945D-A194D29729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9/25/19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027EBA-0B68-FC48-B927-0FE9BAE37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2724CA-A269-7C4C-A333-4F5FF93179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59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0" Type="http://schemas.openxmlformats.org/officeDocument/2006/relationships/image" Target="../media/image25.gif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tiff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A3DCF1-D1C2-0440-ADE4-8C9F388E83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063" y="1122363"/>
            <a:ext cx="11158537" cy="238760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brief</a:t>
            </a:r>
            <a:r>
              <a:rPr kumimoji="1" lang="zh-CN" altLang="en-US" dirty="0"/>
              <a:t> </a:t>
            </a:r>
            <a:r>
              <a:rPr kumimoji="1" lang="en-US" altLang="zh-CN" dirty="0"/>
              <a:t>self-introduction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work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progress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post-landfall typhoon torrential rain of </a:t>
            </a:r>
            <a:r>
              <a:rPr kumimoji="1" lang="en-US" altLang="zh-CN" dirty="0" err="1"/>
              <a:t>Haikui</a:t>
            </a:r>
            <a:r>
              <a:rPr kumimoji="1" lang="en-US" altLang="zh-CN" dirty="0"/>
              <a:t> (2012)</a:t>
            </a:r>
            <a:endParaRPr kumimoji="1"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7692038-0DA8-1744-B96B-9327A73B7D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zh-CN" dirty="0" err="1"/>
              <a:t>Lingli</a:t>
            </a:r>
            <a:r>
              <a:rPr kumimoji="1" lang="zh-CN" altLang="en-US" dirty="0"/>
              <a:t> </a:t>
            </a:r>
            <a:r>
              <a:rPr kumimoji="1" lang="en-US" altLang="zh-CN" dirty="0"/>
              <a:t>(Lisa)</a:t>
            </a:r>
            <a:r>
              <a:rPr kumimoji="1" lang="zh-CN" altLang="en-US" dirty="0"/>
              <a:t> </a:t>
            </a:r>
            <a:r>
              <a:rPr kumimoji="1" lang="en-US" altLang="zh-CN" dirty="0"/>
              <a:t>Zhou</a:t>
            </a:r>
          </a:p>
          <a:p>
            <a:r>
              <a:rPr kumimoji="1" lang="en-US" altLang="zh-CN" dirty="0"/>
              <a:t>Zhejiang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Province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Meterological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Observatory,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Hangzhou,</a:t>
            </a:r>
            <a:r>
              <a:rPr kumimoji="1" lang="zh-CN" altLang="en-US" dirty="0"/>
              <a:t> </a:t>
            </a:r>
            <a:r>
              <a:rPr kumimoji="1" lang="en-US" altLang="zh-CN" dirty="0"/>
              <a:t>China</a:t>
            </a:r>
          </a:p>
        </p:txBody>
      </p:sp>
    </p:spTree>
    <p:extLst>
      <p:ext uri="{BB962C8B-B14F-4D97-AF65-F5344CB8AC3E}">
        <p14:creationId xmlns:p14="http://schemas.microsoft.com/office/powerpoint/2010/main" val="4039292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D47D162-931B-454D-8965-D0C22FBBCF4E}"/>
              </a:ext>
            </a:extLst>
          </p:cNvPr>
          <p:cNvSpPr/>
          <p:nvPr/>
        </p:nvSpPr>
        <p:spPr>
          <a:xfrm>
            <a:off x="1848741" y="2819792"/>
            <a:ext cx="87992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000" dirty="0"/>
              <a:t>Work progress in PSU in past 4 months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891457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A76D503-E361-574D-A37B-CD1C58932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1" t="23085" r="25256" b="19281"/>
          <a:stretch/>
        </p:blipFill>
        <p:spPr>
          <a:xfrm>
            <a:off x="11241" y="1295717"/>
            <a:ext cx="3605131" cy="388483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04D0866-5455-1C4C-88EE-84E9D3D401AE}"/>
              </a:ext>
            </a:extLst>
          </p:cNvPr>
          <p:cNvSpPr txBox="1"/>
          <p:nvPr/>
        </p:nvSpPr>
        <p:spPr>
          <a:xfrm>
            <a:off x="103682" y="5611097"/>
            <a:ext cx="392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Surface </a:t>
            </a:r>
            <a:r>
              <a:rPr kumimoji="1" lang="en-US" altLang="zh-CN" dirty="0" err="1"/>
              <a:t>observtion</a:t>
            </a:r>
            <a:r>
              <a:rPr kumimoji="1" lang="en-US" altLang="zh-CN" dirty="0"/>
              <a:t> station distribution</a:t>
            </a:r>
            <a:endParaRPr kumimoji="1"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0FC301C-86ED-D742-BD56-5AE1870F8F7C}"/>
              </a:ext>
            </a:extLst>
          </p:cNvPr>
          <p:cNvSpPr txBox="1"/>
          <p:nvPr/>
        </p:nvSpPr>
        <p:spPr>
          <a:xfrm>
            <a:off x="4599150" y="5611097"/>
            <a:ext cx="269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AWS Observation</a:t>
            </a:r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98CEE5C-C5A6-134A-A44E-F55681EAE480}"/>
              </a:ext>
            </a:extLst>
          </p:cNvPr>
          <p:cNvSpPr txBox="1"/>
          <p:nvPr/>
        </p:nvSpPr>
        <p:spPr>
          <a:xfrm>
            <a:off x="8683677" y="5681979"/>
            <a:ext cx="269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Control experiment</a:t>
            </a:r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0479A45-1947-4F47-A4E6-F172B6656891}"/>
              </a:ext>
            </a:extLst>
          </p:cNvPr>
          <p:cNvSpPr txBox="1"/>
          <p:nvPr/>
        </p:nvSpPr>
        <p:spPr>
          <a:xfrm>
            <a:off x="2786743" y="477460"/>
            <a:ext cx="6772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/>
              <a:t>96hr Accumulative rain 1200 UTC 07 – 1200 UTC 11 2012</a:t>
            </a:r>
          </a:p>
          <a:p>
            <a:pPr algn="ctr"/>
            <a:r>
              <a:rPr kumimoji="1" lang="en-US" altLang="zh-CN" sz="2000" b="1" dirty="0"/>
              <a:t>Typhoon </a:t>
            </a:r>
            <a:r>
              <a:rPr kumimoji="1" lang="en-US" altLang="zh-CN" sz="2000" b="1" dirty="0" err="1"/>
              <a:t>Haikui</a:t>
            </a:r>
            <a:endParaRPr kumimoji="1" lang="zh-CN" altLang="en-US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6EE25D-DF08-F24D-90FA-171F5E458C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1" t="14658" r="6639" b="2319"/>
          <a:stretch/>
        </p:blipFill>
        <p:spPr>
          <a:xfrm>
            <a:off x="3517579" y="1295717"/>
            <a:ext cx="4511545" cy="4178082"/>
          </a:xfrm>
          <a:prstGeom prst="rect">
            <a:avLst/>
          </a:prstGeom>
        </p:spPr>
      </p:pic>
      <p:pic>
        <p:nvPicPr>
          <p:cNvPr id="4098" name="Picture 2" descr="page1image14264384">
            <a:extLst>
              <a:ext uri="{FF2B5EF4-FFF2-40B4-BE49-F238E27FC236}">
                <a16:creationId xmlns:a16="http://schemas.microsoft.com/office/drawing/2014/main" id="{C457E227-58E6-4E49-BEAA-B776B4578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6" t="15483" r="15674" b="24573"/>
          <a:stretch/>
        </p:blipFill>
        <p:spPr bwMode="auto">
          <a:xfrm>
            <a:off x="8029123" y="1306422"/>
            <a:ext cx="3800928" cy="42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03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age1image53176608">
            <a:extLst>
              <a:ext uri="{FF2B5EF4-FFF2-40B4-BE49-F238E27FC236}">
                <a16:creationId xmlns:a16="http://schemas.microsoft.com/office/drawing/2014/main" id="{8CDA9C77-6325-C549-9E9F-D4466109D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0"/>
          <a:stretch/>
        </p:blipFill>
        <p:spPr bwMode="auto">
          <a:xfrm>
            <a:off x="413404" y="1569192"/>
            <a:ext cx="5396459" cy="371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D906CA-2DD6-6D49-A500-9FC440AC4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030" y="919729"/>
            <a:ext cx="6042800" cy="466943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8693255-EB3D-024A-AE8E-7A46870FFC20}"/>
              </a:ext>
            </a:extLst>
          </p:cNvPr>
          <p:cNvSpPr txBox="1"/>
          <p:nvPr/>
        </p:nvSpPr>
        <p:spPr>
          <a:xfrm>
            <a:off x="1528997" y="899503"/>
            <a:ext cx="9206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96hr  typhoon track &amp; minimum sea level pressure 1200 UTC 07 – 1200 UTC 11 2012</a:t>
            </a:r>
            <a:endParaRPr kumimoji="1" lang="zh-CN" altLang="en-US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DE3A20F-2B50-A44B-9D20-3ECB8FD4B45B}"/>
              </a:ext>
            </a:extLst>
          </p:cNvPr>
          <p:cNvSpPr txBox="1"/>
          <p:nvPr/>
        </p:nvSpPr>
        <p:spPr>
          <a:xfrm>
            <a:off x="3343981" y="5376583"/>
            <a:ext cx="4931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/>
              <a:t>    CONTRL </a:t>
            </a:r>
            <a:r>
              <a:rPr kumimoji="1" lang="en-US" altLang="zh-CN" dirty="0"/>
              <a:t>                </a:t>
            </a:r>
          </a:p>
          <a:p>
            <a:pPr algn="ctr"/>
            <a:r>
              <a:rPr kumimoji="1" lang="en-US" altLang="zh-CN" dirty="0"/>
              <a:t>       </a:t>
            </a:r>
            <a:r>
              <a:rPr kumimoji="1" lang="en-US" altLang="zh-CN" b="1" dirty="0">
                <a:solidFill>
                  <a:srgbClr val="FF0000"/>
                </a:solidFill>
              </a:rPr>
              <a:t>Observation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941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ge1image52618096">
            <a:extLst>
              <a:ext uri="{FF2B5EF4-FFF2-40B4-BE49-F238E27FC236}">
                <a16:creationId xmlns:a16="http://schemas.microsoft.com/office/drawing/2014/main" id="{B0AD2722-6DDB-D94C-872F-B2C9B6E91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6"/>
          <a:stretch/>
        </p:blipFill>
        <p:spPr bwMode="auto">
          <a:xfrm>
            <a:off x="434715" y="610348"/>
            <a:ext cx="5501390" cy="609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B1BC44D-47DC-E446-98FB-742D82B7E7D2}"/>
              </a:ext>
            </a:extLst>
          </p:cNvPr>
          <p:cNvSpPr txBox="1"/>
          <p:nvPr/>
        </p:nvSpPr>
        <p:spPr>
          <a:xfrm>
            <a:off x="5831174" y="409434"/>
            <a:ext cx="6360826" cy="669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b="1" dirty="0"/>
              <a:t>Single domain</a:t>
            </a:r>
          </a:p>
          <a:p>
            <a:pPr>
              <a:lnSpc>
                <a:spcPct val="150000"/>
              </a:lnSpc>
            </a:pPr>
            <a:r>
              <a:rPr kumimoji="1" lang="en-US" altLang="zh-CN" b="1" dirty="0"/>
              <a:t>231X221 grids</a:t>
            </a:r>
          </a:p>
          <a:p>
            <a:pPr>
              <a:lnSpc>
                <a:spcPct val="150000"/>
              </a:lnSpc>
            </a:pPr>
            <a:r>
              <a:rPr kumimoji="1" lang="en-US" altLang="zh-CN" b="1" dirty="0"/>
              <a:t>30 vertical levels</a:t>
            </a:r>
          </a:p>
          <a:p>
            <a:pPr>
              <a:lnSpc>
                <a:spcPct val="150000"/>
              </a:lnSpc>
            </a:pPr>
            <a:r>
              <a:rPr kumimoji="1" lang="en-US" altLang="zh-CN" b="1" dirty="0"/>
              <a:t>9 km grid space</a:t>
            </a:r>
          </a:p>
          <a:p>
            <a:pPr>
              <a:lnSpc>
                <a:spcPct val="150000"/>
              </a:lnSpc>
            </a:pPr>
            <a:r>
              <a:rPr kumimoji="1" lang="en-US" altLang="zh-CN" b="1" dirty="0"/>
              <a:t>2012-08-07_12:00:00:00 to 2012-08-11_12:00:00:00</a:t>
            </a:r>
          </a:p>
          <a:p>
            <a:pPr>
              <a:lnSpc>
                <a:spcPct val="150000"/>
              </a:lnSpc>
            </a:pPr>
            <a:r>
              <a:rPr kumimoji="1" lang="en-US" altLang="zh-CN" b="1" dirty="0" err="1"/>
              <a:t>physics_suite</a:t>
            </a:r>
            <a:r>
              <a:rPr kumimoji="1" lang="en-US" altLang="zh-CN" b="1" dirty="0"/>
              <a:t> = “tropical”</a:t>
            </a:r>
          </a:p>
          <a:p>
            <a:pPr>
              <a:lnSpc>
                <a:spcPct val="150000"/>
              </a:lnSpc>
            </a:pPr>
            <a:r>
              <a:rPr kumimoji="1" lang="en-US" altLang="zh-CN" b="1" dirty="0" err="1"/>
              <a:t>mp_physics</a:t>
            </a:r>
            <a:r>
              <a:rPr kumimoji="1" lang="en-US" altLang="zh-CN" b="1" dirty="0"/>
              <a:t>    = 8</a:t>
            </a:r>
          </a:p>
          <a:p>
            <a:pPr>
              <a:lnSpc>
                <a:spcPct val="150000"/>
              </a:lnSpc>
            </a:pPr>
            <a:endParaRPr kumimoji="1" lang="en-US" altLang="zh-CN" b="1" dirty="0"/>
          </a:p>
          <a:p>
            <a:pPr>
              <a:lnSpc>
                <a:spcPct val="150000"/>
              </a:lnSpc>
            </a:pPr>
            <a:r>
              <a:rPr kumimoji="1" lang="en-US" altLang="zh-CN" b="1" dirty="0"/>
              <a:t>Extracting perturbations from </a:t>
            </a:r>
            <a:r>
              <a:rPr kumimoji="1" lang="en-US" altLang="zh-CN" b="1" dirty="0" err="1"/>
              <a:t>Tigge</a:t>
            </a:r>
            <a:r>
              <a:rPr kumimoji="1" lang="en-US" altLang="zh-CN" b="1" dirty="0"/>
              <a:t> dataset and add them to the initial conditions of control </a:t>
            </a:r>
            <a:r>
              <a:rPr kumimoji="1" lang="en-US" altLang="zh-CN" b="1" dirty="0" err="1"/>
              <a:t>experiement</a:t>
            </a:r>
            <a:r>
              <a:rPr kumimoji="1" lang="en-US" altLang="zh-CN" b="1" dirty="0"/>
              <a:t> to produce 50 ensemble members.</a:t>
            </a:r>
          </a:p>
          <a:p>
            <a:pPr>
              <a:lnSpc>
                <a:spcPct val="150000"/>
              </a:lnSpc>
            </a:pPr>
            <a:r>
              <a:rPr kumimoji="1" lang="en-US" altLang="zh-CN" b="1" dirty="0"/>
              <a:t>Perturbations: U, V, T, RH and GH at surface and pressure levels ( 1000, 925,850,700,500,300,250,200 </a:t>
            </a:r>
            <a:r>
              <a:rPr kumimoji="1" lang="en-US" altLang="zh-CN" b="1" dirty="0" err="1"/>
              <a:t>hPa</a:t>
            </a:r>
            <a:r>
              <a:rPr kumimoji="1" lang="en-US" altLang="zh-CN" b="1" dirty="0"/>
              <a:t>).</a:t>
            </a:r>
          </a:p>
          <a:p>
            <a:pPr>
              <a:lnSpc>
                <a:spcPct val="150000"/>
              </a:lnSpc>
            </a:pPr>
            <a:r>
              <a:rPr kumimoji="1" lang="en-US" altLang="zh-CN" b="1" dirty="0"/>
              <a:t>                        </a:t>
            </a:r>
          </a:p>
          <a:p>
            <a:pPr>
              <a:lnSpc>
                <a:spcPct val="150000"/>
              </a:lnSpc>
            </a:pPr>
            <a:r>
              <a:rPr kumimoji="1" lang="en-US" altLang="zh-CN" b="1" dirty="0"/>
              <a:t>                        </a:t>
            </a:r>
          </a:p>
          <a:p>
            <a:pPr>
              <a:lnSpc>
                <a:spcPct val="150000"/>
              </a:lnSpc>
            </a:pPr>
            <a:endParaRPr kumimoji="1"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975907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page17image52705504">
            <a:extLst>
              <a:ext uri="{FF2B5EF4-FFF2-40B4-BE49-F238E27FC236}">
                <a16:creationId xmlns:a16="http://schemas.microsoft.com/office/drawing/2014/main" id="{8A4FD481-BF44-0E4B-A833-580BEDA19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8" t="4418" r="21177" b="8304"/>
          <a:stretch/>
        </p:blipFill>
        <p:spPr bwMode="auto">
          <a:xfrm>
            <a:off x="3809722" y="1683043"/>
            <a:ext cx="3860516" cy="4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page1image52679712">
            <a:extLst>
              <a:ext uri="{FF2B5EF4-FFF2-40B4-BE49-F238E27FC236}">
                <a16:creationId xmlns:a16="http://schemas.microsoft.com/office/drawing/2014/main" id="{3B45F5BB-3113-1548-8C5E-5ABA66261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6" t="2463" r="18182" b="9165"/>
          <a:stretch/>
        </p:blipFill>
        <p:spPr bwMode="auto">
          <a:xfrm>
            <a:off x="245612" y="1596091"/>
            <a:ext cx="3876720" cy="430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age50image53171680">
            <a:extLst>
              <a:ext uri="{FF2B5EF4-FFF2-40B4-BE49-F238E27FC236}">
                <a16:creationId xmlns:a16="http://schemas.microsoft.com/office/drawing/2014/main" id="{95B42EDC-6270-894A-8477-024A0480D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0" t="5198" r="18605" b="6430"/>
          <a:stretch/>
        </p:blipFill>
        <p:spPr bwMode="auto">
          <a:xfrm>
            <a:off x="7670238" y="1683043"/>
            <a:ext cx="4082902" cy="450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线箭头连接符 3">
            <a:extLst>
              <a:ext uri="{FF2B5EF4-FFF2-40B4-BE49-F238E27FC236}">
                <a16:creationId xmlns:a16="http://schemas.microsoft.com/office/drawing/2014/main" id="{E7B3C80F-F407-924D-908C-5C3062B6E942}"/>
              </a:ext>
            </a:extLst>
          </p:cNvPr>
          <p:cNvCxnSpPr/>
          <p:nvPr/>
        </p:nvCxnSpPr>
        <p:spPr>
          <a:xfrm>
            <a:off x="2806995" y="914400"/>
            <a:ext cx="6400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右箭头 4">
            <a:extLst>
              <a:ext uri="{FF2B5EF4-FFF2-40B4-BE49-F238E27FC236}">
                <a16:creationId xmlns:a16="http://schemas.microsoft.com/office/drawing/2014/main" id="{1124AC29-512C-DE4F-B3B8-17A1D0DAA534}"/>
              </a:ext>
            </a:extLst>
          </p:cNvPr>
          <p:cNvSpPr/>
          <p:nvPr/>
        </p:nvSpPr>
        <p:spPr>
          <a:xfrm>
            <a:off x="2586946" y="669851"/>
            <a:ext cx="6840898" cy="4890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1524DF1-408B-5347-A48D-238B4848ECB2}"/>
              </a:ext>
            </a:extLst>
          </p:cNvPr>
          <p:cNvSpPr txBox="1"/>
          <p:nvPr/>
        </p:nvSpPr>
        <p:spPr>
          <a:xfrm>
            <a:off x="1009918" y="574174"/>
            <a:ext cx="1431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worst</a:t>
            </a:r>
            <a:endParaRPr kumimoji="1" lang="zh-CN" altLang="en-US" sz="32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5BEB689-586E-0A48-9EEC-E7EBCC7BFF52}"/>
              </a:ext>
            </a:extLst>
          </p:cNvPr>
          <p:cNvSpPr txBox="1"/>
          <p:nvPr/>
        </p:nvSpPr>
        <p:spPr>
          <a:xfrm>
            <a:off x="9778719" y="669851"/>
            <a:ext cx="1431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best</a:t>
            </a:r>
            <a:endParaRPr kumimoji="1" lang="zh-CN" altLang="en-US" sz="32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91F767C-5A8A-1D4B-BAB9-FC5D4CD85DC3}"/>
              </a:ext>
            </a:extLst>
          </p:cNvPr>
          <p:cNvSpPr txBox="1"/>
          <p:nvPr/>
        </p:nvSpPr>
        <p:spPr>
          <a:xfrm>
            <a:off x="2977116" y="6097038"/>
            <a:ext cx="6230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/>
              <a:t>Accumulative rain 0900 UTC to 1112 UTC Aug. 2012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673977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page1image53253376">
            <a:extLst>
              <a:ext uri="{FF2B5EF4-FFF2-40B4-BE49-F238E27FC236}">
                <a16:creationId xmlns:a16="http://schemas.microsoft.com/office/drawing/2014/main" id="{A97482AF-07F1-2F48-AE81-8398DE8B0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044"/>
            <a:ext cx="4253023" cy="55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page2image53056656">
            <a:extLst>
              <a:ext uri="{FF2B5EF4-FFF2-40B4-BE49-F238E27FC236}">
                <a16:creationId xmlns:a16="http://schemas.microsoft.com/office/drawing/2014/main" id="{E3BAE5BD-560E-C04E-8B8B-36DF21E00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488" y="677044"/>
            <a:ext cx="4253023" cy="55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page3image53340672">
            <a:extLst>
              <a:ext uri="{FF2B5EF4-FFF2-40B4-BE49-F238E27FC236}">
                <a16:creationId xmlns:a16="http://schemas.microsoft.com/office/drawing/2014/main" id="{A8D84B24-7E94-7B4A-8C07-3B8BF8864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975" y="677043"/>
            <a:ext cx="4253024" cy="550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A535C34-85AF-1343-A423-FB3BDF9720FF}"/>
              </a:ext>
            </a:extLst>
          </p:cNvPr>
          <p:cNvSpPr txBox="1"/>
          <p:nvPr/>
        </p:nvSpPr>
        <p:spPr>
          <a:xfrm>
            <a:off x="1344032" y="297617"/>
            <a:ext cx="9499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Group mean accumulative rain (0900 ~1112 UTC Aug. 2012)</a:t>
            </a:r>
            <a:endParaRPr kumimoji="1"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92950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ge1image53076624">
            <a:extLst>
              <a:ext uri="{FF2B5EF4-FFF2-40B4-BE49-F238E27FC236}">
                <a16:creationId xmlns:a16="http://schemas.microsoft.com/office/drawing/2014/main" id="{0A0004CE-129E-F945-83B6-CC159B0DE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9921"/>
            <a:ext cx="6416435" cy="49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age2image53320816">
            <a:extLst>
              <a:ext uri="{FF2B5EF4-FFF2-40B4-BE49-F238E27FC236}">
                <a16:creationId xmlns:a16="http://schemas.microsoft.com/office/drawing/2014/main" id="{7793508B-46CC-9842-BA7A-4601A819B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952" y="949921"/>
            <a:ext cx="6311048" cy="487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2A6C12B-EAF5-E14E-AB04-BC6C21225A24}"/>
              </a:ext>
            </a:extLst>
          </p:cNvPr>
          <p:cNvSpPr txBox="1"/>
          <p:nvPr/>
        </p:nvSpPr>
        <p:spPr>
          <a:xfrm>
            <a:off x="1666496" y="759708"/>
            <a:ext cx="949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Groups divided by Pearson Correlation between control and ensemble member rains</a:t>
            </a:r>
            <a:endParaRPr kumimoji="1" lang="zh-CN" altLang="en-US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538C131-AEDF-2E4B-9946-3269CF75E250}"/>
              </a:ext>
            </a:extLst>
          </p:cNvPr>
          <p:cNvSpPr/>
          <p:nvPr/>
        </p:nvSpPr>
        <p:spPr>
          <a:xfrm>
            <a:off x="4992684" y="5631077"/>
            <a:ext cx="2549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0432FF"/>
                </a:solidFill>
              </a:rPr>
              <a:t>PR_CORR &lt;0.5</a:t>
            </a:r>
          </a:p>
          <a:p>
            <a:pPr algn="ctr"/>
            <a:r>
              <a:rPr kumimoji="1" lang="en-US" altLang="zh-CN" b="1" dirty="0">
                <a:solidFill>
                  <a:srgbClr val="00B050"/>
                </a:solidFill>
              </a:rPr>
              <a:t>0.5&lt;=PR_CORR&lt;0.75</a:t>
            </a:r>
          </a:p>
          <a:p>
            <a:pPr algn="ctr"/>
            <a:r>
              <a:rPr kumimoji="1" lang="en-US" altLang="zh-CN" b="1" dirty="0">
                <a:solidFill>
                  <a:srgbClr val="FF0000"/>
                </a:solidFill>
              </a:rPr>
              <a:t>PR_CORR&gt;=0.75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DC625BB-9B55-6045-900F-C59B8E44D22E}"/>
              </a:ext>
            </a:extLst>
          </p:cNvPr>
          <p:cNvSpPr txBox="1"/>
          <p:nvPr/>
        </p:nvSpPr>
        <p:spPr>
          <a:xfrm>
            <a:off x="8093261" y="1590705"/>
            <a:ext cx="226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Group mean tracks</a:t>
            </a:r>
            <a:endParaRPr kumimoji="1" lang="zh-CN" altLang="en-US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676D49F-969B-DB4E-9862-779FBA2A70B6}"/>
              </a:ext>
            </a:extLst>
          </p:cNvPr>
          <p:cNvSpPr/>
          <p:nvPr/>
        </p:nvSpPr>
        <p:spPr>
          <a:xfrm>
            <a:off x="1676826" y="1590705"/>
            <a:ext cx="3243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/>
              <a:t>50 ensemble members tracks</a:t>
            </a:r>
            <a:endParaRPr lang="zh-CN" altLang="en-US" b="1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316FB4E-364C-E046-94BE-A227DAD1DD6C}"/>
              </a:ext>
            </a:extLst>
          </p:cNvPr>
          <p:cNvSpPr/>
          <p:nvPr/>
        </p:nvSpPr>
        <p:spPr>
          <a:xfrm rot="19440106">
            <a:off x="898482" y="2268831"/>
            <a:ext cx="3353397" cy="185579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934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page8image52959472">
            <a:extLst>
              <a:ext uri="{FF2B5EF4-FFF2-40B4-BE49-F238E27FC236}">
                <a16:creationId xmlns:a16="http://schemas.microsoft.com/office/drawing/2014/main" id="{1FADDD7A-0879-CB43-9971-C29CC85D4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4"/>
          <a:stretch/>
        </p:blipFill>
        <p:spPr bwMode="auto">
          <a:xfrm>
            <a:off x="1871329" y="1453853"/>
            <a:ext cx="8124043" cy="499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65D367A-AD2F-ED4C-B7EF-9A28929786A2}"/>
              </a:ext>
            </a:extLst>
          </p:cNvPr>
          <p:cNvSpPr txBox="1"/>
          <p:nvPr/>
        </p:nvSpPr>
        <p:spPr>
          <a:xfrm>
            <a:off x="1579250" y="672144"/>
            <a:ext cx="9499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Pearson-correlation b/w rain error statistics &amp; </a:t>
            </a:r>
          </a:p>
          <a:p>
            <a:pPr algn="ctr"/>
            <a:r>
              <a:rPr kumimoji="1" lang="en-US" altLang="zh-CN" sz="2400" b="1" dirty="0"/>
              <a:t>Ensemble forecast typhoon track deviation from control forecast</a:t>
            </a:r>
            <a:endParaRPr kumimoji="1"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30096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6D51D5F-B257-314E-99E6-D70F92054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2" t="19225" r="3676" b="15969"/>
          <a:stretch/>
        </p:blipFill>
        <p:spPr>
          <a:xfrm>
            <a:off x="35777" y="634645"/>
            <a:ext cx="5996428" cy="322708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3819B85-C2A4-F547-9D8E-9218657DE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6" t="19535" r="3917" b="15039"/>
          <a:stretch/>
        </p:blipFill>
        <p:spPr>
          <a:xfrm>
            <a:off x="6020860" y="645684"/>
            <a:ext cx="5888287" cy="322708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9C45DDE-866F-9A44-A1A6-9090F15461DB}"/>
              </a:ext>
            </a:extLst>
          </p:cNvPr>
          <p:cNvSpPr txBox="1"/>
          <p:nvPr/>
        </p:nvSpPr>
        <p:spPr>
          <a:xfrm>
            <a:off x="128029" y="128240"/>
            <a:ext cx="12101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/>
              <a:t>Groups divided by Pearson Correlation between control and ensemble member rains</a:t>
            </a:r>
            <a:endParaRPr kumimoji="1" lang="zh-CN" altLang="en-US" sz="2400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975891A-BF12-9F43-83E9-ADBCCE35C860}"/>
              </a:ext>
            </a:extLst>
          </p:cNvPr>
          <p:cNvSpPr txBox="1"/>
          <p:nvPr/>
        </p:nvSpPr>
        <p:spPr>
          <a:xfrm>
            <a:off x="7310825" y="2751281"/>
            <a:ext cx="444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Group mean minimum sea level pressure</a:t>
            </a:r>
            <a:endParaRPr kumimoji="1" lang="zh-CN" altLang="en-US" b="1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01E2B8F-1F05-154B-9880-5CA0247E773F}"/>
              </a:ext>
            </a:extLst>
          </p:cNvPr>
          <p:cNvSpPr/>
          <p:nvPr/>
        </p:nvSpPr>
        <p:spPr>
          <a:xfrm>
            <a:off x="2464668" y="2554956"/>
            <a:ext cx="3468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b="1" dirty="0"/>
              <a:t>50 ensemble members minimum sea level pressure</a:t>
            </a:r>
            <a:endParaRPr lang="zh-CN" altLang="en-US" b="1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FC14A69-BEE4-C44B-8430-F5006B63A6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85" t="4211" r="19403" b="3074"/>
          <a:stretch/>
        </p:blipFill>
        <p:spPr>
          <a:xfrm rot="16200000">
            <a:off x="1582190" y="2379933"/>
            <a:ext cx="3210031" cy="5781927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B0B50027-12A9-7B49-950C-D5C13B0CDC6C}"/>
              </a:ext>
            </a:extLst>
          </p:cNvPr>
          <p:cNvSpPr/>
          <p:nvPr/>
        </p:nvSpPr>
        <p:spPr>
          <a:xfrm>
            <a:off x="2448662" y="3768919"/>
            <a:ext cx="3468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b="1" dirty="0"/>
              <a:t>50 ensemble members maximum wind</a:t>
            </a:r>
            <a:endParaRPr lang="zh-CN" altLang="en-US" b="1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0BBB373-FC34-834E-8588-EFA2482CE3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85" t="3902" r="19001" b="3695"/>
          <a:stretch/>
        </p:blipFill>
        <p:spPr>
          <a:xfrm rot="16200000">
            <a:off x="7464090" y="2379440"/>
            <a:ext cx="3214450" cy="573596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F69593F-E446-9848-9C1D-328E4A723019}"/>
              </a:ext>
            </a:extLst>
          </p:cNvPr>
          <p:cNvSpPr/>
          <p:nvPr/>
        </p:nvSpPr>
        <p:spPr>
          <a:xfrm>
            <a:off x="9359899" y="4137885"/>
            <a:ext cx="24245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0432FF"/>
                </a:solidFill>
              </a:rPr>
              <a:t>PR_CORR &lt;0.5</a:t>
            </a:r>
          </a:p>
          <a:p>
            <a:pPr algn="ctr"/>
            <a:r>
              <a:rPr kumimoji="1" lang="en-US" altLang="zh-CN" b="1" dirty="0">
                <a:solidFill>
                  <a:srgbClr val="00B050"/>
                </a:solidFill>
              </a:rPr>
              <a:t>0.5&lt;=PR_CORR&lt;0.75</a:t>
            </a:r>
          </a:p>
          <a:p>
            <a:pPr algn="ctr"/>
            <a:r>
              <a:rPr kumimoji="1" lang="en-US" altLang="zh-CN" b="1" dirty="0">
                <a:solidFill>
                  <a:srgbClr val="FF0000"/>
                </a:solidFill>
              </a:rPr>
              <a:t>PR_CORR&gt;=0.75</a:t>
            </a:r>
          </a:p>
          <a:p>
            <a:pPr algn="ctr"/>
            <a:r>
              <a:rPr kumimoji="1" lang="en-US" altLang="zh-CN" b="1" dirty="0"/>
              <a:t>CONTROL</a:t>
            </a:r>
            <a:endParaRPr lang="zh-CN" altLang="en-US" b="1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5B2462A-1604-E44F-88AE-1EC3072BE4F7}"/>
              </a:ext>
            </a:extLst>
          </p:cNvPr>
          <p:cNvSpPr txBox="1"/>
          <p:nvPr/>
        </p:nvSpPr>
        <p:spPr>
          <a:xfrm>
            <a:off x="7347210" y="3729676"/>
            <a:ext cx="444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/>
              <a:t>Group mean maximum wind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804723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page1image53272560">
            <a:extLst>
              <a:ext uri="{FF2B5EF4-FFF2-40B4-BE49-F238E27FC236}">
                <a16:creationId xmlns:a16="http://schemas.microsoft.com/office/drawing/2014/main" id="{F2B74E4C-B796-D440-BD70-BEC99D71F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9"/>
          <a:stretch/>
        </p:blipFill>
        <p:spPr bwMode="auto">
          <a:xfrm>
            <a:off x="-190494" y="2083981"/>
            <a:ext cx="6443329" cy="395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age2image52982912">
            <a:extLst>
              <a:ext uri="{FF2B5EF4-FFF2-40B4-BE49-F238E27FC236}">
                <a16:creationId xmlns:a16="http://schemas.microsoft.com/office/drawing/2014/main" id="{9A588569-8880-0844-A788-2E19D5F32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8"/>
          <a:stretch/>
        </p:blipFill>
        <p:spPr bwMode="auto">
          <a:xfrm>
            <a:off x="5855888" y="2083981"/>
            <a:ext cx="6484968" cy="395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6BC5CAE-3670-5241-AE03-6C5CD0007086}"/>
              </a:ext>
            </a:extLst>
          </p:cNvPr>
          <p:cNvSpPr txBox="1"/>
          <p:nvPr/>
        </p:nvSpPr>
        <p:spPr>
          <a:xfrm>
            <a:off x="1579250" y="765449"/>
            <a:ext cx="9499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Pearson-correlation b/w rain error statistics &amp; </a:t>
            </a:r>
          </a:p>
          <a:p>
            <a:pPr algn="ctr"/>
            <a:r>
              <a:rPr kumimoji="1" lang="en-US" altLang="zh-CN" sz="2400" b="1" dirty="0"/>
              <a:t>ensemble forecast typhoon intensity </a:t>
            </a:r>
            <a:endParaRPr kumimoji="1" lang="zh-CN" altLang="en-US" sz="2400" b="1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84A93F5-082A-A74F-8810-BDE8601F7E79}"/>
              </a:ext>
            </a:extLst>
          </p:cNvPr>
          <p:cNvSpPr/>
          <p:nvPr/>
        </p:nvSpPr>
        <p:spPr>
          <a:xfrm>
            <a:off x="1430395" y="1714649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/>
              <a:t>Minimum central sea level pressure</a:t>
            </a:r>
            <a:endParaRPr lang="zh-CN" altLang="en-US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2F1B481-5F96-B14D-95F1-ED5F68BD8C13}"/>
              </a:ext>
            </a:extLst>
          </p:cNvPr>
          <p:cNvSpPr/>
          <p:nvPr/>
        </p:nvSpPr>
        <p:spPr>
          <a:xfrm>
            <a:off x="8540033" y="1714649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/>
              <a:t>Maximum wind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82807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D47D162-931B-454D-8965-D0C22FBBCF4E}"/>
              </a:ext>
            </a:extLst>
          </p:cNvPr>
          <p:cNvSpPr/>
          <p:nvPr/>
        </p:nvSpPr>
        <p:spPr>
          <a:xfrm>
            <a:off x="3405398" y="2721114"/>
            <a:ext cx="50000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000" dirty="0"/>
              <a:t>Brief self-introduction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861688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77E7B2D-1682-6D4F-86EC-618D1341429F}"/>
              </a:ext>
            </a:extLst>
          </p:cNvPr>
          <p:cNvSpPr txBox="1"/>
          <p:nvPr/>
        </p:nvSpPr>
        <p:spPr>
          <a:xfrm>
            <a:off x="3563433" y="58469"/>
            <a:ext cx="530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/>
              <a:t>Group mean initial Precipitable Water (cm)</a:t>
            </a:r>
            <a:endParaRPr kumimoji="1" lang="zh-CN" altLang="en-US" b="1" dirty="0"/>
          </a:p>
        </p:txBody>
      </p:sp>
      <p:pic>
        <p:nvPicPr>
          <p:cNvPr id="3079" name="Picture 7" descr="page22image46465472">
            <a:extLst>
              <a:ext uri="{FF2B5EF4-FFF2-40B4-BE49-F238E27FC236}">
                <a16:creationId xmlns:a16="http://schemas.microsoft.com/office/drawing/2014/main" id="{22F27686-4577-014A-829E-86C87BC9F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2" t="28694" r="21569" b="20881"/>
          <a:stretch/>
        </p:blipFill>
        <p:spPr bwMode="auto">
          <a:xfrm>
            <a:off x="7983750" y="486460"/>
            <a:ext cx="2803403" cy="309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age18image46177728">
            <a:extLst>
              <a:ext uri="{FF2B5EF4-FFF2-40B4-BE49-F238E27FC236}">
                <a16:creationId xmlns:a16="http://schemas.microsoft.com/office/drawing/2014/main" id="{973CE5B5-22C7-FD4D-9A37-5A1191A77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4" t="28835" r="22059" b="20881"/>
          <a:stretch/>
        </p:blipFill>
        <p:spPr bwMode="auto">
          <a:xfrm>
            <a:off x="4752479" y="486002"/>
            <a:ext cx="2797619" cy="308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page13image9972560">
            <a:extLst>
              <a:ext uri="{FF2B5EF4-FFF2-40B4-BE49-F238E27FC236}">
                <a16:creationId xmlns:a16="http://schemas.microsoft.com/office/drawing/2014/main" id="{C8A3089D-2EDE-304C-A84E-7B9798792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2" t="28835" r="21569" b="20881"/>
          <a:stretch/>
        </p:blipFill>
        <p:spPr bwMode="auto">
          <a:xfrm>
            <a:off x="1515423" y="511860"/>
            <a:ext cx="2803403" cy="308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连接器 11">
            <a:extLst>
              <a:ext uri="{FF2B5EF4-FFF2-40B4-BE49-F238E27FC236}">
                <a16:creationId xmlns:a16="http://schemas.microsoft.com/office/drawing/2014/main" id="{148652B6-F40B-4345-8530-E1900C902192}"/>
              </a:ext>
            </a:extLst>
          </p:cNvPr>
          <p:cNvSpPr/>
          <p:nvPr/>
        </p:nvSpPr>
        <p:spPr>
          <a:xfrm>
            <a:off x="2680584" y="1802273"/>
            <a:ext cx="108857" cy="108857"/>
          </a:xfrm>
          <a:prstGeom prst="flowChartConnector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连接器 12">
            <a:extLst>
              <a:ext uri="{FF2B5EF4-FFF2-40B4-BE49-F238E27FC236}">
                <a16:creationId xmlns:a16="http://schemas.microsoft.com/office/drawing/2014/main" id="{E3F3083A-513A-B042-BA54-D15A245BD71A}"/>
              </a:ext>
            </a:extLst>
          </p:cNvPr>
          <p:cNvSpPr/>
          <p:nvPr/>
        </p:nvSpPr>
        <p:spPr>
          <a:xfrm>
            <a:off x="5869110" y="1741494"/>
            <a:ext cx="108857" cy="108857"/>
          </a:xfrm>
          <a:prstGeom prst="flowChartConnector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连接器 13">
            <a:extLst>
              <a:ext uri="{FF2B5EF4-FFF2-40B4-BE49-F238E27FC236}">
                <a16:creationId xmlns:a16="http://schemas.microsoft.com/office/drawing/2014/main" id="{0570E246-D42B-0943-A44F-D8A12EEAF44C}"/>
              </a:ext>
            </a:extLst>
          </p:cNvPr>
          <p:cNvSpPr/>
          <p:nvPr/>
        </p:nvSpPr>
        <p:spPr>
          <a:xfrm>
            <a:off x="9111703" y="1747844"/>
            <a:ext cx="108857" cy="108857"/>
          </a:xfrm>
          <a:prstGeom prst="flowChartConnector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082" name="Picture 10" descr="page1image63623216">
            <a:extLst>
              <a:ext uri="{FF2B5EF4-FFF2-40B4-BE49-F238E27FC236}">
                <a16:creationId xmlns:a16="http://schemas.microsoft.com/office/drawing/2014/main" id="{18D389F7-12B8-674E-AA14-40EA5571E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16949" r="3544" b="11765"/>
          <a:stretch/>
        </p:blipFill>
        <p:spPr bwMode="auto">
          <a:xfrm>
            <a:off x="6214036" y="3687641"/>
            <a:ext cx="5301205" cy="317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AE87457-1E6B-A24A-9DF5-4B9ED5460E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61" t="4266" r="15418" b="4266"/>
          <a:stretch/>
        </p:blipFill>
        <p:spPr>
          <a:xfrm rot="16200000">
            <a:off x="1891424" y="2728493"/>
            <a:ext cx="3112966" cy="50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14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98C3D699-86A6-6344-B9E8-33B74D50A2A2}"/>
              </a:ext>
            </a:extLst>
          </p:cNvPr>
          <p:cNvGrpSpPr/>
          <p:nvPr/>
        </p:nvGrpSpPr>
        <p:grpSpPr>
          <a:xfrm>
            <a:off x="7087202" y="3742527"/>
            <a:ext cx="2802217" cy="3107694"/>
            <a:chOff x="9139620" y="666087"/>
            <a:chExt cx="2802217" cy="3107694"/>
          </a:xfrm>
        </p:grpSpPr>
        <p:pic>
          <p:nvPicPr>
            <p:cNvPr id="2064" name="Picture 16" descr="page22image12073408">
              <a:extLst>
                <a:ext uri="{FF2B5EF4-FFF2-40B4-BE49-F238E27FC236}">
                  <a16:creationId xmlns:a16="http://schemas.microsoft.com/office/drawing/2014/main" id="{27276515-A571-D74F-AFDA-0FF8E9073F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48" t="28572" r="21848" b="20779"/>
            <a:stretch/>
          </p:blipFill>
          <p:spPr bwMode="auto">
            <a:xfrm>
              <a:off x="9139620" y="666087"/>
              <a:ext cx="2802217" cy="310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连接器 23">
              <a:extLst>
                <a:ext uri="{FF2B5EF4-FFF2-40B4-BE49-F238E27FC236}">
                  <a16:creationId xmlns:a16="http://schemas.microsoft.com/office/drawing/2014/main" id="{DF510EA5-D191-DC47-94BC-863CE6CA1374}"/>
                </a:ext>
              </a:extLst>
            </p:cNvPr>
            <p:cNvSpPr/>
            <p:nvPr/>
          </p:nvSpPr>
          <p:spPr>
            <a:xfrm>
              <a:off x="10276827" y="1938928"/>
              <a:ext cx="108857" cy="108857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186BFE04-0CB9-5F49-A77C-55EFDACEA3AC}"/>
              </a:ext>
            </a:extLst>
          </p:cNvPr>
          <p:cNvSpPr txBox="1"/>
          <p:nvPr/>
        </p:nvSpPr>
        <p:spPr>
          <a:xfrm>
            <a:off x="7797800" y="5054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29" name="Picture 2" descr="page1image63278256">
            <a:extLst>
              <a:ext uri="{FF2B5EF4-FFF2-40B4-BE49-F238E27FC236}">
                <a16:creationId xmlns:a16="http://schemas.microsoft.com/office/drawing/2014/main" id="{8A051483-A4DC-C440-83AC-56383C613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t="9259" r="25381"/>
          <a:stretch/>
        </p:blipFill>
        <p:spPr bwMode="auto">
          <a:xfrm>
            <a:off x="43852" y="948005"/>
            <a:ext cx="2651764" cy="47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page1image63195216">
            <a:extLst>
              <a:ext uri="{FF2B5EF4-FFF2-40B4-BE49-F238E27FC236}">
                <a16:creationId xmlns:a16="http://schemas.microsoft.com/office/drawing/2014/main" id="{63BAC102-1D48-1C4B-BB75-35B358D59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4" t="10294" r="35480" b="6046"/>
          <a:stretch/>
        </p:blipFill>
        <p:spPr bwMode="auto">
          <a:xfrm>
            <a:off x="2832664" y="985313"/>
            <a:ext cx="2651764" cy="443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5822230-6050-B146-99BC-FE123B7D513D}"/>
              </a:ext>
            </a:extLst>
          </p:cNvPr>
          <p:cNvSpPr/>
          <p:nvPr/>
        </p:nvSpPr>
        <p:spPr>
          <a:xfrm>
            <a:off x="6284432" y="199677"/>
            <a:ext cx="4951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/>
              <a:t>Group mean 400hPa initial Potential Vorticity</a:t>
            </a:r>
            <a:endParaRPr lang="zh-CN" alt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4B76496-362E-FC41-B0A1-E7784351FFE1}"/>
              </a:ext>
            </a:extLst>
          </p:cNvPr>
          <p:cNvGrpSpPr/>
          <p:nvPr/>
        </p:nvGrpSpPr>
        <p:grpSpPr>
          <a:xfrm>
            <a:off x="5545130" y="569009"/>
            <a:ext cx="2802217" cy="3107694"/>
            <a:chOff x="4882394" y="657156"/>
            <a:chExt cx="2802217" cy="3107694"/>
          </a:xfrm>
        </p:grpSpPr>
        <p:pic>
          <p:nvPicPr>
            <p:cNvPr id="2063" name="Picture 15" descr="page18image12400080">
              <a:extLst>
                <a:ext uri="{FF2B5EF4-FFF2-40B4-BE49-F238E27FC236}">
                  <a16:creationId xmlns:a16="http://schemas.microsoft.com/office/drawing/2014/main" id="{BE7D09D8-D818-C246-AEC6-FA10A298F6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48" t="28571" r="21848" b="20779"/>
            <a:stretch/>
          </p:blipFill>
          <p:spPr bwMode="auto">
            <a:xfrm>
              <a:off x="4882394" y="657156"/>
              <a:ext cx="2802217" cy="310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连接器 22">
              <a:extLst>
                <a:ext uri="{FF2B5EF4-FFF2-40B4-BE49-F238E27FC236}">
                  <a16:creationId xmlns:a16="http://schemas.microsoft.com/office/drawing/2014/main" id="{7041C9A2-C631-A24F-87A3-512D3A02DFE9}"/>
                </a:ext>
              </a:extLst>
            </p:cNvPr>
            <p:cNvSpPr/>
            <p:nvPr/>
          </p:nvSpPr>
          <p:spPr>
            <a:xfrm>
              <a:off x="5992849" y="1923647"/>
              <a:ext cx="108857" cy="108857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1FFCACB-0535-9041-A7BB-FD42D035BC02}"/>
              </a:ext>
            </a:extLst>
          </p:cNvPr>
          <p:cNvGrpSpPr/>
          <p:nvPr/>
        </p:nvGrpSpPr>
        <p:grpSpPr>
          <a:xfrm>
            <a:off x="8569816" y="571442"/>
            <a:ext cx="2802217" cy="3023063"/>
            <a:chOff x="-13300" y="746671"/>
            <a:chExt cx="2802217" cy="3023063"/>
          </a:xfrm>
        </p:grpSpPr>
        <p:pic>
          <p:nvPicPr>
            <p:cNvPr id="2062" name="Picture 14" descr="page13image12227616">
              <a:extLst>
                <a:ext uri="{FF2B5EF4-FFF2-40B4-BE49-F238E27FC236}">
                  <a16:creationId xmlns:a16="http://schemas.microsoft.com/office/drawing/2014/main" id="{71FCD702-8346-A847-BD38-F3CD60716F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48" t="28572" r="21848" b="22158"/>
            <a:stretch/>
          </p:blipFill>
          <p:spPr bwMode="auto">
            <a:xfrm>
              <a:off x="-13300" y="746671"/>
              <a:ext cx="2802217" cy="3023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连接器 3">
              <a:extLst>
                <a:ext uri="{FF2B5EF4-FFF2-40B4-BE49-F238E27FC236}">
                  <a16:creationId xmlns:a16="http://schemas.microsoft.com/office/drawing/2014/main" id="{B496953C-6E8B-5E4A-9DED-0BF34EBF786B}"/>
                </a:ext>
              </a:extLst>
            </p:cNvPr>
            <p:cNvSpPr/>
            <p:nvPr/>
          </p:nvSpPr>
          <p:spPr>
            <a:xfrm>
              <a:off x="1161550" y="2057607"/>
              <a:ext cx="108857" cy="108857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02539AD0-D9C0-6E4C-8DD2-6C2C6FE9CC88}"/>
              </a:ext>
            </a:extLst>
          </p:cNvPr>
          <p:cNvSpPr/>
          <p:nvPr/>
        </p:nvSpPr>
        <p:spPr>
          <a:xfrm>
            <a:off x="607301" y="5688021"/>
            <a:ext cx="5272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/>
              <a:t>PR_CORR b/w initial PVO &amp; Rain error statistics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11DB404-B679-3343-8619-2AE1BBF22D41}"/>
              </a:ext>
            </a:extLst>
          </p:cNvPr>
          <p:cNvSpPr/>
          <p:nvPr/>
        </p:nvSpPr>
        <p:spPr>
          <a:xfrm>
            <a:off x="3622185" y="462093"/>
            <a:ext cx="15103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1400" b="1" dirty="0"/>
              <a:t>Partial PR_CORR</a:t>
            </a:r>
          </a:p>
          <a:p>
            <a:pPr algn="ctr"/>
            <a:r>
              <a:rPr kumimoji="1" lang="en-US" altLang="zh-CN" sz="1400" b="1" dirty="0"/>
              <a:t>(</a:t>
            </a:r>
            <a:r>
              <a:rPr kumimoji="1" lang="en-US" altLang="zh-CN" sz="1400" b="1" dirty="0" err="1"/>
              <a:t>minslp</a:t>
            </a:r>
            <a:r>
              <a:rPr kumimoji="1" lang="en-US" altLang="zh-CN" sz="1400" b="1" dirty="0"/>
              <a:t> fixed)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37443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page1image24526848">
            <a:extLst>
              <a:ext uri="{FF2B5EF4-FFF2-40B4-BE49-F238E27FC236}">
                <a16:creationId xmlns:a16="http://schemas.microsoft.com/office/drawing/2014/main" id="{63F856D4-6225-3145-BAE5-C07CD3E36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t="9343" r="25327" b="5303"/>
          <a:stretch/>
        </p:blipFill>
        <p:spPr bwMode="auto">
          <a:xfrm>
            <a:off x="288822" y="1047601"/>
            <a:ext cx="2628338" cy="44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age1image24370176">
            <a:extLst>
              <a:ext uri="{FF2B5EF4-FFF2-40B4-BE49-F238E27FC236}">
                <a16:creationId xmlns:a16="http://schemas.microsoft.com/office/drawing/2014/main" id="{64229AF2-B528-5D46-BC8C-A5742F7EB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8" t="10212" r="35354" b="5556"/>
          <a:stretch/>
        </p:blipFill>
        <p:spPr bwMode="auto">
          <a:xfrm>
            <a:off x="3088244" y="1022350"/>
            <a:ext cx="2654797" cy="444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59F11FE-D2CD-2146-8974-9F99FAD3AB5D}"/>
              </a:ext>
            </a:extLst>
          </p:cNvPr>
          <p:cNvSpPr/>
          <p:nvPr/>
        </p:nvSpPr>
        <p:spPr>
          <a:xfrm>
            <a:off x="698737" y="5625733"/>
            <a:ext cx="5176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/>
              <a:t>PR_CORR b/w initial VOR &amp; Rain error statistics</a:t>
            </a:r>
          </a:p>
          <a:p>
            <a:pPr algn="ctr"/>
            <a:r>
              <a:rPr kumimoji="1" lang="en-US" altLang="zh-CN" b="1" dirty="0"/>
              <a:t>(100 km distance from initial typhoon center)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B972000-4737-C943-AAE7-E7BC12EFCF03}"/>
              </a:ext>
            </a:extLst>
          </p:cNvPr>
          <p:cNvSpPr/>
          <p:nvPr/>
        </p:nvSpPr>
        <p:spPr>
          <a:xfrm>
            <a:off x="3874520" y="524381"/>
            <a:ext cx="1696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1400" b="1" dirty="0"/>
              <a:t>Partial PR_CORR</a:t>
            </a:r>
          </a:p>
          <a:p>
            <a:pPr algn="ctr"/>
            <a:r>
              <a:rPr kumimoji="1" lang="en-US" altLang="zh-CN" sz="1400" b="1" dirty="0"/>
              <a:t>(with</a:t>
            </a:r>
            <a:r>
              <a:rPr kumimoji="1" lang="zh-CN" altLang="en-US" sz="1400" b="1" dirty="0"/>
              <a:t> </a:t>
            </a:r>
            <a:r>
              <a:rPr kumimoji="1" lang="en-US" altLang="zh-CN" sz="1400" b="1" dirty="0" err="1"/>
              <a:t>minslp</a:t>
            </a:r>
            <a:r>
              <a:rPr kumimoji="1" lang="en-US" altLang="zh-CN" sz="1400" b="1" dirty="0"/>
              <a:t> fixed)</a:t>
            </a:r>
            <a:endParaRPr lang="zh-CN" altLang="en-US" sz="1400" dirty="0"/>
          </a:p>
        </p:txBody>
      </p:sp>
      <p:pic>
        <p:nvPicPr>
          <p:cNvPr id="3073" name="Picture 1" descr="page5image14582208">
            <a:extLst>
              <a:ext uri="{FF2B5EF4-FFF2-40B4-BE49-F238E27FC236}">
                <a16:creationId xmlns:a16="http://schemas.microsoft.com/office/drawing/2014/main" id="{30B83A38-789E-F14D-A0F4-0E3454439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" t="13824" r="9007" b="17614"/>
          <a:stretch/>
        </p:blipFill>
        <p:spPr bwMode="auto">
          <a:xfrm>
            <a:off x="5839365" y="95367"/>
            <a:ext cx="3136516" cy="340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page7image14597440">
            <a:extLst>
              <a:ext uri="{FF2B5EF4-FFF2-40B4-BE49-F238E27FC236}">
                <a16:creationId xmlns:a16="http://schemas.microsoft.com/office/drawing/2014/main" id="{C07959A9-92EA-E64A-AEA5-CE7DB65F7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" t="14204" r="9192" b="17756"/>
          <a:stretch/>
        </p:blipFill>
        <p:spPr bwMode="auto">
          <a:xfrm>
            <a:off x="5875466" y="3000640"/>
            <a:ext cx="3167667" cy="340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ge6image14584560">
            <a:extLst>
              <a:ext uri="{FF2B5EF4-FFF2-40B4-BE49-F238E27FC236}">
                <a16:creationId xmlns:a16="http://schemas.microsoft.com/office/drawing/2014/main" id="{C78230BA-C4A1-B34B-9960-EF8DF50A0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13825" r="9134" b="17342"/>
          <a:stretch/>
        </p:blipFill>
        <p:spPr bwMode="auto">
          <a:xfrm>
            <a:off x="9068561" y="95367"/>
            <a:ext cx="3123439" cy="340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age8image14258224">
            <a:extLst>
              <a:ext uri="{FF2B5EF4-FFF2-40B4-BE49-F238E27FC236}">
                <a16:creationId xmlns:a16="http://schemas.microsoft.com/office/drawing/2014/main" id="{CEDB6F3A-DB0C-AF46-B9C2-48F8DF39E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14410" r="9301" b="17692"/>
          <a:stretch/>
        </p:blipFill>
        <p:spPr bwMode="auto">
          <a:xfrm>
            <a:off x="9011982" y="3000640"/>
            <a:ext cx="3174294" cy="340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BFA1D4B-1615-2F45-988B-9831FC881BB6}"/>
              </a:ext>
            </a:extLst>
          </p:cNvPr>
          <p:cNvSpPr/>
          <p:nvPr/>
        </p:nvSpPr>
        <p:spPr>
          <a:xfrm>
            <a:off x="1155434" y="714573"/>
            <a:ext cx="14077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1400" b="1" dirty="0"/>
              <a:t>Total PR_CORR</a:t>
            </a:r>
            <a:endParaRPr lang="zh-CN" altLang="en-US" sz="1400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2F3D258-5632-014B-A412-D42AA8CB240A}"/>
              </a:ext>
            </a:extLst>
          </p:cNvPr>
          <p:cNvSpPr/>
          <p:nvPr/>
        </p:nvSpPr>
        <p:spPr>
          <a:xfrm rot="19440106">
            <a:off x="6414843" y="3996209"/>
            <a:ext cx="843843" cy="152737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2B2441D7-4600-994A-B38B-C787EBAB6AD3}"/>
              </a:ext>
            </a:extLst>
          </p:cNvPr>
          <p:cNvSpPr/>
          <p:nvPr/>
        </p:nvSpPr>
        <p:spPr>
          <a:xfrm rot="19440106">
            <a:off x="6365347" y="1200372"/>
            <a:ext cx="843843" cy="152737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67CA26A2-56AE-3F48-A998-1E65C3C0F529}"/>
              </a:ext>
            </a:extLst>
          </p:cNvPr>
          <p:cNvSpPr/>
          <p:nvPr/>
        </p:nvSpPr>
        <p:spPr>
          <a:xfrm rot="19440106">
            <a:off x="9612721" y="1200372"/>
            <a:ext cx="843843" cy="152737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B657F428-5051-F64D-9072-E4DC9394E91D}"/>
              </a:ext>
            </a:extLst>
          </p:cNvPr>
          <p:cNvSpPr/>
          <p:nvPr/>
        </p:nvSpPr>
        <p:spPr>
          <a:xfrm rot="19440106">
            <a:off x="9582329" y="3996208"/>
            <a:ext cx="843843" cy="152737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7361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page1image56180480">
            <a:extLst>
              <a:ext uri="{FF2B5EF4-FFF2-40B4-BE49-F238E27FC236}">
                <a16:creationId xmlns:a16="http://schemas.microsoft.com/office/drawing/2014/main" id="{7CEE6B59-EA7F-6C4B-8A26-A7B061E67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2" t="9967" r="35480" b="5719"/>
          <a:stretch/>
        </p:blipFill>
        <p:spPr bwMode="auto">
          <a:xfrm>
            <a:off x="4446607" y="1245234"/>
            <a:ext cx="2605941" cy="436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age1image56139984">
            <a:extLst>
              <a:ext uri="{FF2B5EF4-FFF2-40B4-BE49-F238E27FC236}">
                <a16:creationId xmlns:a16="http://schemas.microsoft.com/office/drawing/2014/main" id="{F1636843-3771-694B-9927-D85F22C24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4" t="10354" r="25981" b="5050"/>
          <a:stretch/>
        </p:blipFill>
        <p:spPr bwMode="auto">
          <a:xfrm>
            <a:off x="1283988" y="1193800"/>
            <a:ext cx="2587261" cy="442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2547378-1D29-CA41-BC2C-09914A3F162F}"/>
              </a:ext>
            </a:extLst>
          </p:cNvPr>
          <p:cNvSpPr/>
          <p:nvPr/>
        </p:nvSpPr>
        <p:spPr>
          <a:xfrm>
            <a:off x="1680199" y="5675630"/>
            <a:ext cx="5378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/>
              <a:t>PR_CORR b/w initial SHUM &amp; Rain error statistics</a:t>
            </a:r>
          </a:p>
          <a:p>
            <a:pPr algn="ctr"/>
            <a:r>
              <a:rPr kumimoji="1" lang="en-US" altLang="zh-CN" b="1" dirty="0"/>
              <a:t>(100 km distance from initial typhoon center)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D39137F-7B9C-7240-8204-51E22B5896B6}"/>
              </a:ext>
            </a:extLst>
          </p:cNvPr>
          <p:cNvSpPr/>
          <p:nvPr/>
        </p:nvSpPr>
        <p:spPr>
          <a:xfrm>
            <a:off x="5236934" y="727729"/>
            <a:ext cx="1696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1400" b="1" dirty="0"/>
              <a:t>Partial PR_CORR</a:t>
            </a:r>
          </a:p>
          <a:p>
            <a:pPr algn="ctr"/>
            <a:r>
              <a:rPr kumimoji="1" lang="en-US" altLang="zh-CN" sz="1400" b="1" dirty="0"/>
              <a:t>(with </a:t>
            </a:r>
            <a:r>
              <a:rPr kumimoji="1" lang="en-US" altLang="zh-CN" sz="1400" b="1" dirty="0" err="1"/>
              <a:t>minslp</a:t>
            </a:r>
            <a:r>
              <a:rPr kumimoji="1" lang="en-US" altLang="zh-CN" sz="1400" b="1" dirty="0"/>
              <a:t> fixed)</a:t>
            </a:r>
            <a:endParaRPr lang="zh-CN" altLang="en-US" sz="1400" dirty="0"/>
          </a:p>
        </p:txBody>
      </p:sp>
      <p:pic>
        <p:nvPicPr>
          <p:cNvPr id="1025" name="Picture 1" descr="page8image10245600">
            <a:extLst>
              <a:ext uri="{FF2B5EF4-FFF2-40B4-BE49-F238E27FC236}">
                <a16:creationId xmlns:a16="http://schemas.microsoft.com/office/drawing/2014/main" id="{D737CF00-52A6-AA4D-9A89-4D3522AB6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" t="18180" r="8899" b="17395"/>
          <a:stretch/>
        </p:blipFill>
        <p:spPr bwMode="auto">
          <a:xfrm>
            <a:off x="7765274" y="785812"/>
            <a:ext cx="3024829" cy="305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10113744">
            <a:extLst>
              <a:ext uri="{FF2B5EF4-FFF2-40B4-BE49-F238E27FC236}">
                <a16:creationId xmlns:a16="http://schemas.microsoft.com/office/drawing/2014/main" id="{BE7F3B2E-ABAA-7943-AA18-58F57C659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" t="18385" r="9007" b="17614"/>
          <a:stretch/>
        </p:blipFill>
        <p:spPr bwMode="auto">
          <a:xfrm>
            <a:off x="7789365" y="3380959"/>
            <a:ext cx="3000738" cy="303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B013590-298C-9748-9C3C-3BD5F0C68892}"/>
              </a:ext>
            </a:extLst>
          </p:cNvPr>
          <p:cNvSpPr/>
          <p:nvPr/>
        </p:nvSpPr>
        <p:spPr>
          <a:xfrm>
            <a:off x="8343471" y="282312"/>
            <a:ext cx="1696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1400" b="1" dirty="0"/>
              <a:t>Partial PR_CORR</a:t>
            </a:r>
          </a:p>
          <a:p>
            <a:pPr algn="ctr"/>
            <a:r>
              <a:rPr kumimoji="1" lang="en-US" altLang="zh-CN" sz="1400" b="1" dirty="0"/>
              <a:t>(with </a:t>
            </a:r>
            <a:r>
              <a:rPr kumimoji="1" lang="en-US" altLang="zh-CN" sz="1400" b="1" dirty="0" err="1"/>
              <a:t>minslp</a:t>
            </a:r>
            <a:r>
              <a:rPr kumimoji="1" lang="en-US" altLang="zh-CN" sz="1400" b="1" dirty="0"/>
              <a:t> fixed)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0413DF1-A5AA-8E43-BE77-3CCA7DEE73EC}"/>
              </a:ext>
            </a:extLst>
          </p:cNvPr>
          <p:cNvSpPr/>
          <p:nvPr/>
        </p:nvSpPr>
        <p:spPr>
          <a:xfrm>
            <a:off x="9604810" y="2807144"/>
            <a:ext cx="7841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1400" b="1" dirty="0"/>
              <a:t>300hPa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BAA9F4F-7693-9A40-A08C-C457E3B2F23B}"/>
              </a:ext>
            </a:extLst>
          </p:cNvPr>
          <p:cNvSpPr/>
          <p:nvPr/>
        </p:nvSpPr>
        <p:spPr>
          <a:xfrm>
            <a:off x="9604810" y="5365658"/>
            <a:ext cx="7841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1400" b="1" dirty="0"/>
              <a:t>700hPa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15640E22-856F-E34B-8973-F7304CA8271D}"/>
              </a:ext>
            </a:extLst>
          </p:cNvPr>
          <p:cNvSpPr/>
          <p:nvPr/>
        </p:nvSpPr>
        <p:spPr>
          <a:xfrm>
            <a:off x="9472664" y="2047112"/>
            <a:ext cx="170969" cy="170969"/>
          </a:xfrm>
          <a:prstGeom prst="ellipse">
            <a:avLst/>
          </a:prstGeom>
          <a:noFill/>
          <a:ln w="63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08876BD1-0EEC-E64D-9D6A-7F5EB434B35E}"/>
              </a:ext>
            </a:extLst>
          </p:cNvPr>
          <p:cNvSpPr/>
          <p:nvPr/>
        </p:nvSpPr>
        <p:spPr>
          <a:xfrm>
            <a:off x="9467896" y="4642680"/>
            <a:ext cx="170969" cy="170969"/>
          </a:xfrm>
          <a:prstGeom prst="ellipse">
            <a:avLst/>
          </a:prstGeom>
          <a:noFill/>
          <a:ln w="63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E4AEF99A-4E9E-C54A-AE19-4391558AE925}"/>
              </a:ext>
            </a:extLst>
          </p:cNvPr>
          <p:cNvSpPr/>
          <p:nvPr/>
        </p:nvSpPr>
        <p:spPr>
          <a:xfrm>
            <a:off x="9055808" y="1639860"/>
            <a:ext cx="983961" cy="983961"/>
          </a:xfrm>
          <a:prstGeom prst="ellipse">
            <a:avLst/>
          </a:prstGeom>
          <a:noFill/>
          <a:ln w="63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303BE7C-68FE-4E41-9DED-59BC6EBAA9BB}"/>
              </a:ext>
            </a:extLst>
          </p:cNvPr>
          <p:cNvSpPr/>
          <p:nvPr/>
        </p:nvSpPr>
        <p:spPr>
          <a:xfrm>
            <a:off x="8751734" y="1332478"/>
            <a:ext cx="1594402" cy="1594402"/>
          </a:xfrm>
          <a:prstGeom prst="ellipse">
            <a:avLst/>
          </a:prstGeom>
          <a:noFill/>
          <a:ln w="63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1A86C56D-F69A-934A-8DEE-79605F3A0C3D}"/>
              </a:ext>
            </a:extLst>
          </p:cNvPr>
          <p:cNvSpPr/>
          <p:nvPr/>
        </p:nvSpPr>
        <p:spPr>
          <a:xfrm>
            <a:off x="9093905" y="4206852"/>
            <a:ext cx="983961" cy="983961"/>
          </a:xfrm>
          <a:prstGeom prst="ellipse">
            <a:avLst/>
          </a:prstGeom>
          <a:noFill/>
          <a:ln w="63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BC3468BD-1125-4F4A-832F-4C0AEB832AD1}"/>
              </a:ext>
            </a:extLst>
          </p:cNvPr>
          <p:cNvSpPr/>
          <p:nvPr/>
        </p:nvSpPr>
        <p:spPr>
          <a:xfrm>
            <a:off x="8789831" y="3885182"/>
            <a:ext cx="1594402" cy="1594402"/>
          </a:xfrm>
          <a:prstGeom prst="ellipse">
            <a:avLst/>
          </a:prstGeom>
          <a:noFill/>
          <a:ln w="63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3C9B94A1-51D1-B543-A7B8-E86FC2ED746D}"/>
              </a:ext>
            </a:extLst>
          </p:cNvPr>
          <p:cNvCxnSpPr>
            <a:cxnSpLocks/>
          </p:cNvCxnSpPr>
          <p:nvPr/>
        </p:nvCxnSpPr>
        <p:spPr>
          <a:xfrm flipH="1" flipV="1">
            <a:off x="9586313" y="2143275"/>
            <a:ext cx="757530" cy="196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251DBDE0-AB26-2D43-B1D7-9B7E5C4731A6}"/>
              </a:ext>
            </a:extLst>
          </p:cNvPr>
          <p:cNvCxnSpPr>
            <a:cxnSpLocks/>
          </p:cNvCxnSpPr>
          <p:nvPr/>
        </p:nvCxnSpPr>
        <p:spPr>
          <a:xfrm flipH="1">
            <a:off x="9558389" y="1644650"/>
            <a:ext cx="1" cy="46355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48668D6B-C4D1-4C45-B35F-96561E1BF047}"/>
              </a:ext>
            </a:extLst>
          </p:cNvPr>
          <p:cNvSpPr txBox="1"/>
          <p:nvPr/>
        </p:nvSpPr>
        <p:spPr>
          <a:xfrm>
            <a:off x="9450359" y="1767956"/>
            <a:ext cx="589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/>
              <a:t>450km</a:t>
            </a:r>
            <a:endParaRPr kumimoji="1" lang="zh-CN" altLang="en-US" sz="1000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BC95659-FB4F-864D-8B4F-402548DBB82F}"/>
              </a:ext>
            </a:extLst>
          </p:cNvPr>
          <p:cNvSpPr txBox="1"/>
          <p:nvPr/>
        </p:nvSpPr>
        <p:spPr>
          <a:xfrm>
            <a:off x="9691049" y="2094970"/>
            <a:ext cx="589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/>
              <a:t>700km</a:t>
            </a:r>
            <a:endParaRPr kumimoji="1" lang="zh-CN" altLang="en-US" sz="1000" dirty="0"/>
          </a:p>
        </p:txBody>
      </p: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BB8A824D-1256-A84E-99FE-EE530162D537}"/>
              </a:ext>
            </a:extLst>
          </p:cNvPr>
          <p:cNvCxnSpPr>
            <a:cxnSpLocks/>
          </p:cNvCxnSpPr>
          <p:nvPr/>
        </p:nvCxnSpPr>
        <p:spPr>
          <a:xfrm flipH="1" flipV="1">
            <a:off x="6638925" y="2143275"/>
            <a:ext cx="2811434" cy="1975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线箭头连接符 44">
            <a:extLst>
              <a:ext uri="{FF2B5EF4-FFF2-40B4-BE49-F238E27FC236}">
                <a16:creationId xmlns:a16="http://schemas.microsoft.com/office/drawing/2014/main" id="{F26DED6F-91ED-1B47-BF47-994E57D8047D}"/>
              </a:ext>
            </a:extLst>
          </p:cNvPr>
          <p:cNvCxnSpPr>
            <a:cxnSpLocks/>
          </p:cNvCxnSpPr>
          <p:nvPr/>
        </p:nvCxnSpPr>
        <p:spPr>
          <a:xfrm flipH="1" flipV="1">
            <a:off x="5910231" y="3868145"/>
            <a:ext cx="3540129" cy="86001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>
            <a:extLst>
              <a:ext uri="{FF2B5EF4-FFF2-40B4-BE49-F238E27FC236}">
                <a16:creationId xmlns:a16="http://schemas.microsoft.com/office/drawing/2014/main" id="{7563E752-6D88-DE4E-B422-D92FD48DBB8C}"/>
              </a:ext>
            </a:extLst>
          </p:cNvPr>
          <p:cNvSpPr/>
          <p:nvPr/>
        </p:nvSpPr>
        <p:spPr>
          <a:xfrm>
            <a:off x="2170286" y="803340"/>
            <a:ext cx="14077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1400" b="1" dirty="0"/>
              <a:t>Total PR_CORR</a:t>
            </a:r>
          </a:p>
        </p:txBody>
      </p:sp>
    </p:spTree>
    <p:extLst>
      <p:ext uri="{BB962C8B-B14F-4D97-AF65-F5344CB8AC3E}">
        <p14:creationId xmlns:p14="http://schemas.microsoft.com/office/powerpoint/2010/main" val="2404920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page22image6816864">
            <a:extLst>
              <a:ext uri="{FF2B5EF4-FFF2-40B4-BE49-F238E27FC236}">
                <a16:creationId xmlns:a16="http://schemas.microsoft.com/office/drawing/2014/main" id="{09E81498-9709-4A46-BFF2-C9B7E09B6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8" t="14635" r="11152" b="22181"/>
          <a:stretch/>
        </p:blipFill>
        <p:spPr bwMode="auto">
          <a:xfrm>
            <a:off x="7999823" y="1150224"/>
            <a:ext cx="3957638" cy="419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page18image6465376">
            <a:extLst>
              <a:ext uri="{FF2B5EF4-FFF2-40B4-BE49-F238E27FC236}">
                <a16:creationId xmlns:a16="http://schemas.microsoft.com/office/drawing/2014/main" id="{22693495-9C48-7242-B673-3FB707D4A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8" t="14799" r="11398" b="22159"/>
          <a:stretch/>
        </p:blipFill>
        <p:spPr bwMode="auto">
          <a:xfrm>
            <a:off x="4018497" y="1188845"/>
            <a:ext cx="3932184" cy="418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ge13image6417792">
            <a:extLst>
              <a:ext uri="{FF2B5EF4-FFF2-40B4-BE49-F238E27FC236}">
                <a16:creationId xmlns:a16="http://schemas.microsoft.com/office/drawing/2014/main" id="{3DC7EF62-6A6F-AA4D-8018-9117FAB81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8" t="14799" r="11102" b="22017"/>
          <a:stretch/>
        </p:blipFill>
        <p:spPr bwMode="auto">
          <a:xfrm>
            <a:off x="21986" y="1174943"/>
            <a:ext cx="3947369" cy="419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B707990-897F-BA49-8DD2-B20D569BEBEF}"/>
              </a:ext>
            </a:extLst>
          </p:cNvPr>
          <p:cNvSpPr txBox="1"/>
          <p:nvPr/>
        </p:nvSpPr>
        <p:spPr>
          <a:xfrm>
            <a:off x="1685575" y="613048"/>
            <a:ext cx="9499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Group mean initial 700hPa equivalent potential temperature (K)</a:t>
            </a:r>
            <a:endParaRPr kumimoji="1" lang="zh-CN" altLang="en-US" sz="2400" b="1" dirty="0"/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E762052C-5BD3-BF43-8A22-69D628FF9E23}"/>
              </a:ext>
            </a:extLst>
          </p:cNvPr>
          <p:cNvSpPr/>
          <p:nvPr/>
        </p:nvSpPr>
        <p:spPr>
          <a:xfrm rot="2601760">
            <a:off x="672526" y="1231983"/>
            <a:ext cx="796777" cy="17253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221AE689-4D19-C744-9732-5D0E8F5DCDE0}"/>
              </a:ext>
            </a:extLst>
          </p:cNvPr>
          <p:cNvSpPr/>
          <p:nvPr/>
        </p:nvSpPr>
        <p:spPr>
          <a:xfrm rot="2601760">
            <a:off x="4651567" y="1479662"/>
            <a:ext cx="796777" cy="14494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CAD4699D-917D-1045-A129-6CDD8B26B63F}"/>
              </a:ext>
            </a:extLst>
          </p:cNvPr>
          <p:cNvSpPr/>
          <p:nvPr/>
        </p:nvSpPr>
        <p:spPr>
          <a:xfrm rot="2601760">
            <a:off x="8639586" y="1501771"/>
            <a:ext cx="796777" cy="135719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7222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40CF1D4-EAF5-6E4F-9A2B-9F02AA268AE5}"/>
              </a:ext>
            </a:extLst>
          </p:cNvPr>
          <p:cNvSpPr txBox="1"/>
          <p:nvPr/>
        </p:nvSpPr>
        <p:spPr>
          <a:xfrm>
            <a:off x="1800225" y="1443038"/>
            <a:ext cx="832961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/>
              <a:t>Next work:</a:t>
            </a:r>
          </a:p>
          <a:p>
            <a:endParaRPr kumimoji="1" lang="en-US" altLang="zh-CN" sz="2800" dirty="0"/>
          </a:p>
          <a:p>
            <a:r>
              <a:rPr kumimoji="1" lang="en-US" altLang="zh-CN" sz="2800" dirty="0"/>
              <a:t>1</a:t>
            </a:r>
            <a:r>
              <a:rPr kumimoji="1" lang="zh-CN" altLang="en-US" sz="2800" dirty="0"/>
              <a:t>、</a:t>
            </a:r>
            <a:r>
              <a:rPr kumimoji="1" lang="en-US" altLang="zh-CN" sz="2800" dirty="0"/>
              <a:t>Group mean initial condition experiments</a:t>
            </a:r>
          </a:p>
          <a:p>
            <a:endParaRPr kumimoji="1" lang="en-US" altLang="zh-CN" sz="2800" dirty="0"/>
          </a:p>
          <a:p>
            <a:r>
              <a:rPr kumimoji="1" lang="en-US" altLang="zh-CN" sz="2800" dirty="0"/>
              <a:t>2</a:t>
            </a:r>
            <a:r>
              <a:rPr kumimoji="1" lang="zh-CN" altLang="en-US" sz="2800" dirty="0"/>
              <a:t>、</a:t>
            </a:r>
            <a:r>
              <a:rPr kumimoji="1" lang="en-US" altLang="zh-CN" sz="2800" dirty="0"/>
              <a:t>Sensitive experiments with</a:t>
            </a:r>
          </a:p>
          <a:p>
            <a:endParaRPr kumimoji="1" lang="en-US" altLang="zh-CN" sz="2800" dirty="0"/>
          </a:p>
          <a:p>
            <a:r>
              <a:rPr kumimoji="1" lang="en-US" altLang="zh-CN" sz="2800" dirty="0"/>
              <a:t>  Different initial conditions in environment area?</a:t>
            </a:r>
          </a:p>
          <a:p>
            <a:endParaRPr kumimoji="1" lang="en-US" altLang="zh-CN" sz="2800" dirty="0"/>
          </a:p>
          <a:p>
            <a:r>
              <a:rPr kumimoji="1" lang="en-US" altLang="zh-CN" sz="2800" dirty="0"/>
              <a:t>  Different initial conditions in  typhoon core area ?</a:t>
            </a:r>
          </a:p>
        </p:txBody>
      </p:sp>
    </p:spTree>
    <p:extLst>
      <p:ext uri="{BB962C8B-B14F-4D97-AF65-F5344CB8AC3E}">
        <p14:creationId xmlns:p14="http://schemas.microsoft.com/office/powerpoint/2010/main" val="98316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68A5DBB-65D5-AD42-ADF8-4005E4E4E9DD}"/>
              </a:ext>
            </a:extLst>
          </p:cNvPr>
          <p:cNvSpPr txBox="1"/>
          <p:nvPr/>
        </p:nvSpPr>
        <p:spPr>
          <a:xfrm>
            <a:off x="2509837" y="3044279"/>
            <a:ext cx="7172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b="1" i="1" dirty="0"/>
              <a:t>Thanks for your attention!</a:t>
            </a:r>
            <a:endParaRPr kumimoji="1" lang="zh-CN" altLang="en-US" sz="4400" b="1" i="1" dirty="0"/>
          </a:p>
        </p:txBody>
      </p:sp>
    </p:spTree>
    <p:extLst>
      <p:ext uri="{BB962C8B-B14F-4D97-AF65-F5344CB8AC3E}">
        <p14:creationId xmlns:p14="http://schemas.microsoft.com/office/powerpoint/2010/main" val="1660040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18011DD-8E30-994C-9A83-DACEA513C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881" y="3939763"/>
            <a:ext cx="3508260" cy="234997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6B14BFB-0C85-C94D-B619-8DDA381BC8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" t="2037"/>
          <a:stretch/>
        </p:blipFill>
        <p:spPr>
          <a:xfrm>
            <a:off x="607805" y="691923"/>
            <a:ext cx="3638339" cy="288320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393DAB6-4E4C-5243-9804-6786AF639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345" y="322516"/>
            <a:ext cx="3301564" cy="3252613"/>
          </a:xfrm>
          <a:prstGeom prst="rect">
            <a:avLst/>
          </a:prstGeom>
        </p:spPr>
      </p:pic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88B77D63-6777-1045-AC2F-293B1FE29075}"/>
              </a:ext>
            </a:extLst>
          </p:cNvPr>
          <p:cNvCxnSpPr>
            <a:cxnSpLocks/>
          </p:cNvCxnSpPr>
          <p:nvPr/>
        </p:nvCxnSpPr>
        <p:spPr>
          <a:xfrm flipV="1">
            <a:off x="3642531" y="1948821"/>
            <a:ext cx="1008300" cy="5403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>
            <a:extLst>
              <a:ext uri="{FF2B5EF4-FFF2-40B4-BE49-F238E27FC236}">
                <a16:creationId xmlns:a16="http://schemas.microsoft.com/office/drawing/2014/main" id="{E7B30E17-FF0B-AC49-BBE3-13AD5F2DD65E}"/>
              </a:ext>
            </a:extLst>
          </p:cNvPr>
          <p:cNvSpPr/>
          <p:nvPr/>
        </p:nvSpPr>
        <p:spPr>
          <a:xfrm>
            <a:off x="5638800" y="806017"/>
            <a:ext cx="457200" cy="48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1ED44938-B6A5-F742-84F7-115F9EDA588D}"/>
              </a:ext>
            </a:extLst>
          </p:cNvPr>
          <p:cNvCxnSpPr>
            <a:cxnSpLocks/>
          </p:cNvCxnSpPr>
          <p:nvPr/>
        </p:nvCxnSpPr>
        <p:spPr>
          <a:xfrm flipV="1">
            <a:off x="5308382" y="1249775"/>
            <a:ext cx="355600" cy="4438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A32D83F5-A7AB-DE4B-AE0C-C93FE60B2A48}"/>
              </a:ext>
            </a:extLst>
          </p:cNvPr>
          <p:cNvSpPr/>
          <p:nvPr/>
        </p:nvSpPr>
        <p:spPr>
          <a:xfrm>
            <a:off x="6609652" y="322516"/>
            <a:ext cx="292100" cy="1271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EB1B1C76-8707-1449-89FB-72F8FAB64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096" y="2211892"/>
            <a:ext cx="3734690" cy="210076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28168B8-AE4A-7544-BE6C-D20442FA8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6517" y="278223"/>
            <a:ext cx="3830184" cy="190304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D452001-C1A2-1442-B1B3-150D223D4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239" y="4254931"/>
            <a:ext cx="3636462" cy="241461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E0BA9E15-C88F-1A42-B89F-3D55833B2D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246" y="3796495"/>
            <a:ext cx="4376537" cy="217368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32DA7D0-6C24-9142-9D19-6EA7D7CA7A42}"/>
              </a:ext>
            </a:extLst>
          </p:cNvPr>
          <p:cNvSpPr txBox="1"/>
          <p:nvPr/>
        </p:nvSpPr>
        <p:spPr>
          <a:xfrm>
            <a:off x="5448458" y="1625656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Zhejiang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Province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E95326-7CE7-604F-89DF-03A99021079B}"/>
              </a:ext>
            </a:extLst>
          </p:cNvPr>
          <p:cNvSpPr txBox="1"/>
          <p:nvPr/>
        </p:nvSpPr>
        <p:spPr>
          <a:xfrm>
            <a:off x="5228745" y="441383"/>
            <a:ext cx="1256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Hangzhou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6BBACC3-52F8-2B49-94B8-DAA6162AC82D}"/>
              </a:ext>
            </a:extLst>
          </p:cNvPr>
          <p:cNvSpPr txBox="1"/>
          <p:nvPr/>
        </p:nvSpPr>
        <p:spPr>
          <a:xfrm>
            <a:off x="6625296" y="392141"/>
            <a:ext cx="1256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Shanghai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A27C657-4F3E-4D40-B4DF-A1B6F3005B09}"/>
              </a:ext>
            </a:extLst>
          </p:cNvPr>
          <p:cNvSpPr txBox="1"/>
          <p:nvPr/>
        </p:nvSpPr>
        <p:spPr>
          <a:xfrm>
            <a:off x="7843472" y="1844909"/>
            <a:ext cx="1256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i="1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West</a:t>
            </a:r>
            <a:r>
              <a:rPr kumimoji="1" lang="zh-CN" altLang="en-US" i="1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Lake</a:t>
            </a:r>
            <a:endParaRPr kumimoji="1" lang="zh-CN" altLang="en-US" i="1" dirty="0">
              <a:solidFill>
                <a:schemeClr val="bg1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B652CDB-FDD0-DE47-8D31-BB55B3F742A5}"/>
              </a:ext>
            </a:extLst>
          </p:cNvPr>
          <p:cNvSpPr/>
          <p:nvPr/>
        </p:nvSpPr>
        <p:spPr>
          <a:xfrm>
            <a:off x="160246" y="5589318"/>
            <a:ext cx="1701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Qiantang</a:t>
            </a:r>
            <a:r>
              <a:rPr kumimoji="1" lang="zh-CN" altLang="en-US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kumimoji="1" lang="en-US" altLang="zh-CN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River</a:t>
            </a:r>
            <a:endParaRPr kumimoji="1" lang="zh-CN" altLang="en-US" i="1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23B292A-4508-DB47-BF8B-559B2DBA5D4C}"/>
              </a:ext>
            </a:extLst>
          </p:cNvPr>
          <p:cNvSpPr/>
          <p:nvPr/>
        </p:nvSpPr>
        <p:spPr>
          <a:xfrm>
            <a:off x="9294084" y="3796495"/>
            <a:ext cx="1484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Grand Canal</a:t>
            </a:r>
            <a:endParaRPr kumimoji="1" lang="zh-CN" altLang="en-US" i="1" dirty="0">
              <a:solidFill>
                <a:schemeClr val="bg1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C6CFED4-20BE-2144-8417-4EBACCF82564}"/>
              </a:ext>
            </a:extLst>
          </p:cNvPr>
          <p:cNvSpPr/>
          <p:nvPr/>
        </p:nvSpPr>
        <p:spPr>
          <a:xfrm>
            <a:off x="8471904" y="6320830"/>
            <a:ext cx="2908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i="1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Dragon Well Tea Mountain</a:t>
            </a:r>
            <a:endParaRPr kumimoji="1" lang="zh-CN" altLang="en-US" i="1" dirty="0">
              <a:solidFill>
                <a:schemeClr val="bg1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3C95ECB-74A3-3748-858B-68A735E41EB1}"/>
              </a:ext>
            </a:extLst>
          </p:cNvPr>
          <p:cNvSpPr/>
          <p:nvPr/>
        </p:nvSpPr>
        <p:spPr>
          <a:xfrm>
            <a:off x="4575041" y="5953283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Alibaba</a:t>
            </a:r>
            <a:endParaRPr kumimoji="1" lang="zh-CN" altLang="en-US" i="1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EE29234-9FDA-9747-8A21-9DC006BD6412}"/>
              </a:ext>
            </a:extLst>
          </p:cNvPr>
          <p:cNvSpPr txBox="1"/>
          <p:nvPr/>
        </p:nvSpPr>
        <p:spPr>
          <a:xfrm>
            <a:off x="380778" y="36576"/>
            <a:ext cx="4261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i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Where am I from?</a:t>
            </a:r>
            <a:endParaRPr kumimoji="1" lang="zh-CN" altLang="en-US" sz="4400" b="1" i="1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48482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F3A6530-3BCB-4D44-9B75-35E3E12759E3}"/>
              </a:ext>
            </a:extLst>
          </p:cNvPr>
          <p:cNvGrpSpPr>
            <a:grpSpLocks/>
          </p:cNvGrpSpPr>
          <p:nvPr/>
        </p:nvGrpSpPr>
        <p:grpSpPr bwMode="auto">
          <a:xfrm>
            <a:off x="0" y="1745256"/>
            <a:ext cx="8339837" cy="3626008"/>
            <a:chOff x="528" y="144"/>
            <a:chExt cx="5088" cy="2262"/>
          </a:xfrm>
        </p:grpSpPr>
        <p:pic>
          <p:nvPicPr>
            <p:cNvPr id="3" name="Picture 36">
              <a:extLst>
                <a:ext uri="{FF2B5EF4-FFF2-40B4-BE49-F238E27FC236}">
                  <a16:creationId xmlns:a16="http://schemas.microsoft.com/office/drawing/2014/main" id="{B89CF5A5-17B5-8D4F-B2DC-060BDBB3DA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40"/>
              <a:ext cx="2304" cy="2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2" descr="terrain">
              <a:extLst>
                <a:ext uri="{FF2B5EF4-FFF2-40B4-BE49-F238E27FC236}">
                  <a16:creationId xmlns:a16="http://schemas.microsoft.com/office/drawing/2014/main" id="{70CE2E78-9AA3-A84E-A608-26DD8648E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4" t="12546" r="8981" b="9630"/>
            <a:stretch>
              <a:fillRect/>
            </a:stretch>
          </p:blipFill>
          <p:spPr bwMode="auto">
            <a:xfrm>
              <a:off x="528" y="144"/>
              <a:ext cx="2779" cy="2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5622334A-5F0C-0F49-A962-2E8DBB917D83}"/>
              </a:ext>
            </a:extLst>
          </p:cNvPr>
          <p:cNvGrpSpPr>
            <a:grpSpLocks/>
          </p:cNvGrpSpPr>
          <p:nvPr/>
        </p:nvGrpSpPr>
        <p:grpSpPr bwMode="auto">
          <a:xfrm>
            <a:off x="22794" y="1749284"/>
            <a:ext cx="3491977" cy="2649156"/>
            <a:chOff x="-332" y="276"/>
            <a:chExt cx="2365" cy="1148"/>
          </a:xfrm>
        </p:grpSpPr>
        <p:grpSp>
          <p:nvGrpSpPr>
            <p:cNvPr id="6" name="Group 56">
              <a:extLst>
                <a:ext uri="{FF2B5EF4-FFF2-40B4-BE49-F238E27FC236}">
                  <a16:creationId xmlns:a16="http://schemas.microsoft.com/office/drawing/2014/main" id="{700DBC93-D7ED-044A-B9B8-7FA7A1A6CB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32" y="701"/>
              <a:ext cx="1228" cy="723"/>
              <a:chOff x="-332" y="559"/>
              <a:chExt cx="1228" cy="723"/>
            </a:xfrm>
          </p:grpSpPr>
          <p:sp>
            <p:nvSpPr>
              <p:cNvPr id="11" name="Text Box 33">
                <a:extLst>
                  <a:ext uri="{FF2B5EF4-FFF2-40B4-BE49-F238E27FC236}">
                    <a16:creationId xmlns:a16="http://schemas.microsoft.com/office/drawing/2014/main" id="{4DA8A196-DA2A-B444-9346-6BEC3A8F7F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32" y="559"/>
                <a:ext cx="1008" cy="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b="1" dirty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basin</a:t>
                </a:r>
                <a:endParaRPr lang="zh-CN" altLang="en-US" b="1" dirty="0">
                  <a:solidFill>
                    <a:srgbClr val="FF0000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Line 34">
                <a:extLst>
                  <a:ext uri="{FF2B5EF4-FFF2-40B4-BE49-F238E27FC236}">
                    <a16:creationId xmlns:a16="http://schemas.microsoft.com/office/drawing/2014/main" id="{BB8FE326-D944-3140-A256-1ED46A7BB6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68" y="723"/>
                <a:ext cx="480" cy="192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" name="Freeform 35">
                <a:extLst>
                  <a:ext uri="{FF2B5EF4-FFF2-40B4-BE49-F238E27FC236}">
                    <a16:creationId xmlns:a16="http://schemas.microsoft.com/office/drawing/2014/main" id="{0FBAE2A7-FB8F-ED43-9C79-D09DE4978C92}"/>
                  </a:ext>
                </a:extLst>
              </p:cNvPr>
              <p:cNvSpPr>
                <a:spLocks/>
              </p:cNvSpPr>
              <p:nvPr/>
            </p:nvSpPr>
            <p:spPr bwMode="auto">
              <a:xfrm rot="296500">
                <a:off x="106" y="913"/>
                <a:ext cx="790" cy="369"/>
              </a:xfrm>
              <a:custGeom>
                <a:avLst/>
                <a:gdLst>
                  <a:gd name="T0" fmla="*/ 48 w 1016"/>
                  <a:gd name="T1" fmla="*/ 384 h 624"/>
                  <a:gd name="T2" fmla="*/ 144 w 1016"/>
                  <a:gd name="T3" fmla="*/ 336 h 624"/>
                  <a:gd name="T4" fmla="*/ 288 w 1016"/>
                  <a:gd name="T5" fmla="*/ 240 h 624"/>
                  <a:gd name="T6" fmla="*/ 384 w 1016"/>
                  <a:gd name="T7" fmla="*/ 192 h 624"/>
                  <a:gd name="T8" fmla="*/ 576 w 1016"/>
                  <a:gd name="T9" fmla="*/ 96 h 624"/>
                  <a:gd name="T10" fmla="*/ 720 w 1016"/>
                  <a:gd name="T11" fmla="*/ 96 h 624"/>
                  <a:gd name="T12" fmla="*/ 864 w 1016"/>
                  <a:gd name="T13" fmla="*/ 0 h 624"/>
                  <a:gd name="T14" fmla="*/ 960 w 1016"/>
                  <a:gd name="T15" fmla="*/ 96 h 624"/>
                  <a:gd name="T16" fmla="*/ 1008 w 1016"/>
                  <a:gd name="T17" fmla="*/ 144 h 624"/>
                  <a:gd name="T18" fmla="*/ 912 w 1016"/>
                  <a:gd name="T19" fmla="*/ 288 h 624"/>
                  <a:gd name="T20" fmla="*/ 720 w 1016"/>
                  <a:gd name="T21" fmla="*/ 288 h 624"/>
                  <a:gd name="T22" fmla="*/ 672 w 1016"/>
                  <a:gd name="T23" fmla="*/ 288 h 624"/>
                  <a:gd name="T24" fmla="*/ 432 w 1016"/>
                  <a:gd name="T25" fmla="*/ 288 h 624"/>
                  <a:gd name="T26" fmla="*/ 288 w 1016"/>
                  <a:gd name="T27" fmla="*/ 432 h 624"/>
                  <a:gd name="T28" fmla="*/ 192 w 1016"/>
                  <a:gd name="T29" fmla="*/ 528 h 624"/>
                  <a:gd name="T30" fmla="*/ 0 w 1016"/>
                  <a:gd name="T31" fmla="*/ 624 h 62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6"/>
                  <a:gd name="T49" fmla="*/ 0 h 624"/>
                  <a:gd name="T50" fmla="*/ 1016 w 1016"/>
                  <a:gd name="T51" fmla="*/ 624 h 62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6" h="624">
                    <a:moveTo>
                      <a:pt x="48" y="384"/>
                    </a:moveTo>
                    <a:cubicBezTo>
                      <a:pt x="76" y="372"/>
                      <a:pt x="104" y="360"/>
                      <a:pt x="144" y="336"/>
                    </a:cubicBezTo>
                    <a:cubicBezTo>
                      <a:pt x="184" y="312"/>
                      <a:pt x="248" y="264"/>
                      <a:pt x="288" y="240"/>
                    </a:cubicBezTo>
                    <a:cubicBezTo>
                      <a:pt x="328" y="216"/>
                      <a:pt x="336" y="216"/>
                      <a:pt x="384" y="192"/>
                    </a:cubicBezTo>
                    <a:cubicBezTo>
                      <a:pt x="432" y="168"/>
                      <a:pt x="520" y="112"/>
                      <a:pt x="576" y="96"/>
                    </a:cubicBezTo>
                    <a:cubicBezTo>
                      <a:pt x="632" y="80"/>
                      <a:pt x="672" y="112"/>
                      <a:pt x="720" y="96"/>
                    </a:cubicBezTo>
                    <a:cubicBezTo>
                      <a:pt x="768" y="80"/>
                      <a:pt x="824" y="0"/>
                      <a:pt x="864" y="0"/>
                    </a:cubicBezTo>
                    <a:cubicBezTo>
                      <a:pt x="904" y="0"/>
                      <a:pt x="936" y="72"/>
                      <a:pt x="960" y="96"/>
                    </a:cubicBezTo>
                    <a:cubicBezTo>
                      <a:pt x="984" y="120"/>
                      <a:pt x="1016" y="112"/>
                      <a:pt x="1008" y="144"/>
                    </a:cubicBezTo>
                    <a:cubicBezTo>
                      <a:pt x="1000" y="176"/>
                      <a:pt x="960" y="264"/>
                      <a:pt x="912" y="288"/>
                    </a:cubicBezTo>
                    <a:cubicBezTo>
                      <a:pt x="864" y="312"/>
                      <a:pt x="760" y="288"/>
                      <a:pt x="720" y="288"/>
                    </a:cubicBezTo>
                    <a:cubicBezTo>
                      <a:pt x="680" y="288"/>
                      <a:pt x="720" y="288"/>
                      <a:pt x="672" y="288"/>
                    </a:cubicBezTo>
                    <a:cubicBezTo>
                      <a:pt x="624" y="288"/>
                      <a:pt x="496" y="264"/>
                      <a:pt x="432" y="288"/>
                    </a:cubicBezTo>
                    <a:cubicBezTo>
                      <a:pt x="368" y="312"/>
                      <a:pt x="328" y="392"/>
                      <a:pt x="288" y="432"/>
                    </a:cubicBezTo>
                    <a:cubicBezTo>
                      <a:pt x="248" y="472"/>
                      <a:pt x="240" y="496"/>
                      <a:pt x="192" y="528"/>
                    </a:cubicBezTo>
                    <a:cubicBezTo>
                      <a:pt x="144" y="560"/>
                      <a:pt x="72" y="592"/>
                      <a:pt x="0" y="624"/>
                    </a:cubicBezTo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7" name="Group 58">
              <a:extLst>
                <a:ext uri="{FF2B5EF4-FFF2-40B4-BE49-F238E27FC236}">
                  <a16:creationId xmlns:a16="http://schemas.microsoft.com/office/drawing/2014/main" id="{F5BBBA65-E1FB-3045-8279-234217D530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8" y="276"/>
              <a:ext cx="1215" cy="708"/>
              <a:chOff x="818" y="86"/>
              <a:chExt cx="1215" cy="708"/>
            </a:xfrm>
          </p:grpSpPr>
          <p:sp>
            <p:nvSpPr>
              <p:cNvPr id="8" name="Freeform 41">
                <a:extLst>
                  <a:ext uri="{FF2B5EF4-FFF2-40B4-BE49-F238E27FC236}">
                    <a16:creationId xmlns:a16="http://schemas.microsoft.com/office/drawing/2014/main" id="{3A00E6CE-9BED-A04E-969E-23F320664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" y="362"/>
                <a:ext cx="864" cy="432"/>
              </a:xfrm>
              <a:custGeom>
                <a:avLst/>
                <a:gdLst>
                  <a:gd name="T0" fmla="*/ 148 w 872"/>
                  <a:gd name="T1" fmla="*/ 0 h 512"/>
                  <a:gd name="T2" fmla="*/ 8 w 872"/>
                  <a:gd name="T3" fmla="*/ 146 h 512"/>
                  <a:gd name="T4" fmla="*/ 100 w 872"/>
                  <a:gd name="T5" fmla="*/ 244 h 512"/>
                  <a:gd name="T6" fmla="*/ 424 w 872"/>
                  <a:gd name="T7" fmla="*/ 244 h 512"/>
                  <a:gd name="T8" fmla="*/ 701 w 872"/>
                  <a:gd name="T9" fmla="*/ 244 h 512"/>
                  <a:gd name="T10" fmla="*/ 840 w 872"/>
                  <a:gd name="T11" fmla="*/ 244 h 5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72"/>
                  <a:gd name="T19" fmla="*/ 0 h 512"/>
                  <a:gd name="T20" fmla="*/ 872 w 872"/>
                  <a:gd name="T21" fmla="*/ 512 h 5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72" h="512">
                    <a:moveTo>
                      <a:pt x="152" y="0"/>
                    </a:moveTo>
                    <a:cubicBezTo>
                      <a:pt x="84" y="104"/>
                      <a:pt x="16" y="208"/>
                      <a:pt x="8" y="288"/>
                    </a:cubicBezTo>
                    <a:cubicBezTo>
                      <a:pt x="0" y="368"/>
                      <a:pt x="32" y="448"/>
                      <a:pt x="104" y="480"/>
                    </a:cubicBezTo>
                    <a:cubicBezTo>
                      <a:pt x="176" y="512"/>
                      <a:pt x="336" y="480"/>
                      <a:pt x="440" y="480"/>
                    </a:cubicBezTo>
                    <a:cubicBezTo>
                      <a:pt x="544" y="480"/>
                      <a:pt x="656" y="480"/>
                      <a:pt x="728" y="480"/>
                    </a:cubicBezTo>
                    <a:cubicBezTo>
                      <a:pt x="800" y="480"/>
                      <a:pt x="836" y="480"/>
                      <a:pt x="872" y="480"/>
                    </a:cubicBezTo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" name="Text Box 42">
                <a:extLst>
                  <a:ext uri="{FF2B5EF4-FFF2-40B4-BE49-F238E27FC236}">
                    <a16:creationId xmlns:a16="http://schemas.microsoft.com/office/drawing/2014/main" id="{BFE7E661-B297-414A-9258-A1E17AB968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2" y="86"/>
                <a:ext cx="551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b="1" dirty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plain</a:t>
                </a:r>
                <a:endParaRPr lang="zh-CN" altLang="en-US" b="1" dirty="0">
                  <a:solidFill>
                    <a:srgbClr val="FF0000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Line 43">
                <a:extLst>
                  <a:ext uri="{FF2B5EF4-FFF2-40B4-BE49-F238E27FC236}">
                    <a16:creationId xmlns:a16="http://schemas.microsoft.com/office/drawing/2014/main" id="{7084DEB6-31F1-9C4D-B4AF-1DE2861A17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27" y="210"/>
                <a:ext cx="561" cy="367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15409084-E0C0-524F-AA85-EC9EDD893AA6}"/>
              </a:ext>
            </a:extLst>
          </p:cNvPr>
          <p:cNvSpPr txBox="1"/>
          <p:nvPr/>
        </p:nvSpPr>
        <p:spPr>
          <a:xfrm>
            <a:off x="4817405" y="5347948"/>
            <a:ext cx="3268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b="1" dirty="0"/>
              <a:t>Accumulative rain </a:t>
            </a:r>
          </a:p>
          <a:p>
            <a:pPr algn="ctr"/>
            <a:r>
              <a:rPr kumimoji="1" lang="en-US" altLang="zh-CN" sz="1400" b="1" dirty="0"/>
              <a:t>during 2011 </a:t>
            </a:r>
            <a:r>
              <a:rPr kumimoji="1" lang="en-US" altLang="zh-CN" sz="1400" b="1" dirty="0" err="1"/>
              <a:t>Meiyu</a:t>
            </a:r>
            <a:r>
              <a:rPr kumimoji="1" lang="en-US" altLang="zh-CN" sz="1400" b="1" dirty="0"/>
              <a:t> period</a:t>
            </a:r>
            <a:endParaRPr kumimoji="1" lang="zh-CN" altLang="en-US" sz="1400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B621B2F-5F83-D448-A440-FCD977FC9F58}"/>
              </a:ext>
            </a:extLst>
          </p:cNvPr>
          <p:cNvSpPr txBox="1"/>
          <p:nvPr/>
        </p:nvSpPr>
        <p:spPr>
          <a:xfrm>
            <a:off x="635003" y="5414246"/>
            <a:ext cx="2680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b="1" dirty="0"/>
              <a:t>Terrain of Zhejiang Province</a:t>
            </a:r>
            <a:endParaRPr kumimoji="1" lang="zh-CN" altLang="en-US" sz="14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CAEC51F-6898-A945-9ADB-75DF2C90C7E7}"/>
              </a:ext>
            </a:extLst>
          </p:cNvPr>
          <p:cNvSpPr txBox="1"/>
          <p:nvPr/>
        </p:nvSpPr>
        <p:spPr>
          <a:xfrm>
            <a:off x="3514771" y="673285"/>
            <a:ext cx="4261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b="1" i="1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Meiyu</a:t>
            </a:r>
            <a:r>
              <a:rPr kumimoji="1" lang="en-US" altLang="zh-CN" sz="4400" b="1" i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front</a:t>
            </a:r>
            <a:endParaRPr kumimoji="1" lang="zh-CN" altLang="en-US" sz="4400" b="1" i="1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2DB11F8-D624-0748-BD95-7EDD33C5B0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94"/>
          <a:stretch/>
        </p:blipFill>
        <p:spPr>
          <a:xfrm>
            <a:off x="9011719" y="730687"/>
            <a:ext cx="2545278" cy="277563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4DF61CB-AA29-904C-805C-6BFE7A62B7E9}"/>
              </a:ext>
            </a:extLst>
          </p:cNvPr>
          <p:cNvSpPr txBox="1"/>
          <p:nvPr/>
        </p:nvSpPr>
        <p:spPr>
          <a:xfrm>
            <a:off x="8368910" y="168281"/>
            <a:ext cx="3599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b="1" dirty="0"/>
              <a:t>Area</a:t>
            </a:r>
            <a:r>
              <a:rPr kumimoji="1" lang="zh-CN" altLang="en-US" sz="1400" b="1" dirty="0"/>
              <a:t> </a:t>
            </a:r>
            <a:r>
              <a:rPr kumimoji="1" lang="en-US" altLang="zh-CN" sz="1400" b="1" dirty="0"/>
              <a:t>average</a:t>
            </a:r>
            <a:r>
              <a:rPr kumimoji="1" lang="zh-CN" altLang="en-US" sz="1400" b="1" dirty="0"/>
              <a:t> </a:t>
            </a:r>
            <a:r>
              <a:rPr kumimoji="1" lang="en-US" altLang="zh-CN" sz="1400" b="1" dirty="0"/>
              <a:t>rain</a:t>
            </a:r>
            <a:r>
              <a:rPr kumimoji="1" lang="zh-CN" altLang="en-US" sz="1400" b="1" dirty="0"/>
              <a:t> </a:t>
            </a:r>
            <a:r>
              <a:rPr kumimoji="1" lang="en-US" altLang="zh-CN" sz="1400" b="1" dirty="0"/>
              <a:t>during</a:t>
            </a:r>
            <a:r>
              <a:rPr kumimoji="1" lang="zh-CN" altLang="en-US" sz="1400" b="1" dirty="0"/>
              <a:t> </a:t>
            </a:r>
            <a:r>
              <a:rPr kumimoji="1" lang="en-US" altLang="zh-CN" sz="1400" b="1" dirty="0" err="1"/>
              <a:t>Meiyu</a:t>
            </a:r>
            <a:r>
              <a:rPr kumimoji="1" lang="zh-CN" altLang="en-US" sz="1400" b="1" dirty="0"/>
              <a:t> </a:t>
            </a:r>
            <a:r>
              <a:rPr kumimoji="1" lang="en-US" altLang="zh-CN" sz="1400" b="1" dirty="0"/>
              <a:t>period</a:t>
            </a:r>
            <a:r>
              <a:rPr kumimoji="1" lang="zh-CN" altLang="en-US" sz="1400" b="1" dirty="0"/>
              <a:t> </a:t>
            </a:r>
            <a:r>
              <a:rPr kumimoji="1" lang="en-US" altLang="zh-CN" sz="1400" b="1" dirty="0"/>
              <a:t>in</a:t>
            </a:r>
            <a:r>
              <a:rPr kumimoji="1" lang="zh-CN" altLang="en-US" sz="1400" b="1" dirty="0"/>
              <a:t> </a:t>
            </a:r>
            <a:r>
              <a:rPr kumimoji="1" lang="en-US" altLang="zh-CN" sz="1400" b="1" dirty="0"/>
              <a:t>last</a:t>
            </a:r>
            <a:r>
              <a:rPr kumimoji="1" lang="zh-CN" altLang="en-US" sz="1400" b="1" dirty="0"/>
              <a:t> </a:t>
            </a:r>
            <a:r>
              <a:rPr kumimoji="1" lang="en-US" altLang="zh-CN" sz="1400" b="1" dirty="0"/>
              <a:t>10</a:t>
            </a:r>
            <a:r>
              <a:rPr kumimoji="1" lang="zh-CN" altLang="en-US" sz="1400" b="1" dirty="0"/>
              <a:t> </a:t>
            </a:r>
            <a:r>
              <a:rPr kumimoji="1" lang="en-US" altLang="zh-CN" sz="1400" b="1" dirty="0"/>
              <a:t>years</a:t>
            </a:r>
            <a:endParaRPr kumimoji="1" lang="zh-CN" altLang="en-US" sz="1400" b="1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0F97851-E16A-2049-B796-DB3B7AE64F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43"/>
          <a:stretch/>
        </p:blipFill>
        <p:spPr>
          <a:xfrm>
            <a:off x="9011719" y="3972683"/>
            <a:ext cx="2777095" cy="2650919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A4FB0E98-8EE0-2F4E-838A-7B35BF88821C}"/>
              </a:ext>
            </a:extLst>
          </p:cNvPr>
          <p:cNvSpPr txBox="1"/>
          <p:nvPr/>
        </p:nvSpPr>
        <p:spPr>
          <a:xfrm>
            <a:off x="8426227" y="3530252"/>
            <a:ext cx="35990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b="1" dirty="0"/>
              <a:t>Days of </a:t>
            </a:r>
            <a:r>
              <a:rPr kumimoji="1" lang="en-US" altLang="zh-CN" sz="1400" b="1" dirty="0" err="1"/>
              <a:t>Meiyu</a:t>
            </a:r>
            <a:r>
              <a:rPr kumimoji="1" lang="en-US" altLang="zh-CN" sz="1400" b="1" dirty="0"/>
              <a:t> period in</a:t>
            </a:r>
            <a:r>
              <a:rPr kumimoji="1" lang="zh-CN" altLang="en-US" sz="1400" b="1" dirty="0"/>
              <a:t> </a:t>
            </a:r>
            <a:r>
              <a:rPr kumimoji="1" lang="en-US" altLang="zh-CN" sz="1400" b="1" dirty="0"/>
              <a:t>last</a:t>
            </a:r>
            <a:r>
              <a:rPr kumimoji="1" lang="zh-CN" altLang="en-US" sz="1400" b="1" dirty="0"/>
              <a:t> </a:t>
            </a:r>
            <a:r>
              <a:rPr kumimoji="1" lang="en-US" altLang="zh-CN" sz="1400" b="1" dirty="0"/>
              <a:t>10</a:t>
            </a:r>
            <a:r>
              <a:rPr kumimoji="1" lang="zh-CN" altLang="en-US" sz="1400" b="1" dirty="0"/>
              <a:t> </a:t>
            </a:r>
            <a:r>
              <a:rPr kumimoji="1" lang="en-US" altLang="zh-CN" sz="1400" b="1" dirty="0"/>
              <a:t>years</a:t>
            </a:r>
            <a:endParaRPr kumimoji="1"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82333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>
            <a:extLst>
              <a:ext uri="{FF2B5EF4-FFF2-40B4-BE49-F238E27FC236}">
                <a16:creationId xmlns:a16="http://schemas.microsoft.com/office/drawing/2014/main" id="{5C8F719A-18A6-2B4C-ACF1-58521DD75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188" y="3723401"/>
            <a:ext cx="3798691" cy="3165576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F73F49E9-CD3F-E94D-A333-7EE89E28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463" y="3808237"/>
            <a:ext cx="3652255" cy="3080740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D7298D6-E163-5E49-910F-B184F2A18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812" y="463837"/>
            <a:ext cx="4343764" cy="2912728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6F5AE97-7437-BD44-BD48-52E4FED02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813" y="463837"/>
            <a:ext cx="4240499" cy="2874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EC3A4F2B-BDC5-0C4F-9465-BADF8E042AD2}"/>
                  </a:ext>
                </a:extLst>
              </p:cNvPr>
              <p:cNvSpPr txBox="1"/>
              <p:nvPr/>
            </p:nvSpPr>
            <p:spPr>
              <a:xfrm>
                <a:off x="2301918" y="-10070"/>
                <a:ext cx="77666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b="1" dirty="0"/>
                  <a:t>Observed hourly rain with simulated stream field (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𝟗𝟕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b="1" dirty="0">
                  <a:ea typeface="Cambria Math" panose="02040503050406030204" pitchFamily="18" charset="0"/>
                </a:endParaRPr>
              </a:p>
              <a:p>
                <a:pPr algn="ctr"/>
                <a:r>
                  <a:rPr kumimoji="1" lang="en-US" altLang="zh-CN" b="1" dirty="0">
                    <a:ea typeface="Cambria Math" panose="02040503050406030204" pitchFamily="18" charset="0"/>
                  </a:rPr>
                  <a:t>during a </a:t>
                </a:r>
                <a:r>
                  <a:rPr kumimoji="1" lang="en-US" altLang="zh-CN" b="1" dirty="0" err="1">
                    <a:ea typeface="Cambria Math" panose="02040503050406030204" pitchFamily="18" charset="0"/>
                  </a:rPr>
                  <a:t>Meiyu</a:t>
                </a:r>
                <a:r>
                  <a:rPr kumimoji="1" lang="en-US" altLang="zh-CN" b="1" dirty="0">
                    <a:ea typeface="Cambria Math" panose="02040503050406030204" pitchFamily="18" charset="0"/>
                  </a:rPr>
                  <a:t> rainstorm case in 1999 </a:t>
                </a:r>
              </a:p>
            </p:txBody>
          </p:sp>
        </mc:Choice>
        <mc:Fallback xmlns="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EC3A4F2B-BDC5-0C4F-9465-BADF8E042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918" y="-10070"/>
                <a:ext cx="7766690" cy="646331"/>
              </a:xfrm>
              <a:prstGeom prst="rect">
                <a:avLst/>
              </a:prstGeom>
              <a:blipFill>
                <a:blip r:embed="rId6"/>
                <a:stretch>
                  <a:fillRect t="-1961" b="-13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文本框 69">
            <a:extLst>
              <a:ext uri="{FF2B5EF4-FFF2-40B4-BE49-F238E27FC236}">
                <a16:creationId xmlns:a16="http://schemas.microsoft.com/office/drawing/2014/main" id="{3D3F77BA-87C7-1C4E-974F-A58AC35AB30B}"/>
              </a:ext>
            </a:extLst>
          </p:cNvPr>
          <p:cNvSpPr txBox="1"/>
          <p:nvPr/>
        </p:nvSpPr>
        <p:spPr>
          <a:xfrm>
            <a:off x="2179667" y="3307336"/>
            <a:ext cx="3798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/>
              <a:t>Horizontal wind perpendicular to to C-D cross section </a:t>
            </a:r>
            <a:endParaRPr kumimoji="1" lang="zh-CN" altLang="en-US" b="1" dirty="0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BF264E9-F7BE-5249-A290-EDB584FE4F98}"/>
              </a:ext>
            </a:extLst>
          </p:cNvPr>
          <p:cNvSpPr txBox="1"/>
          <p:nvPr/>
        </p:nvSpPr>
        <p:spPr>
          <a:xfrm>
            <a:off x="6727117" y="3496317"/>
            <a:ext cx="379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/>
              <a:t>Vorticity (10</a:t>
            </a:r>
            <a:r>
              <a:rPr kumimoji="1" lang="en-US" altLang="zh-CN" b="1" baseline="30000" dirty="0"/>
              <a:t>-5</a:t>
            </a:r>
            <a:r>
              <a:rPr kumimoji="1" lang="en-US" altLang="zh-CN" b="1" dirty="0"/>
              <a:t> m s</a:t>
            </a:r>
            <a:r>
              <a:rPr kumimoji="1" lang="en-US" altLang="zh-CN" b="1" baseline="30000" dirty="0"/>
              <a:t>-1</a:t>
            </a:r>
            <a:r>
              <a:rPr kumimoji="1" lang="en-US" altLang="zh-CN" b="1" dirty="0"/>
              <a:t>)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745484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12542832">
            <a:extLst>
              <a:ext uri="{FF2B5EF4-FFF2-40B4-BE49-F238E27FC236}">
                <a16:creationId xmlns:a16="http://schemas.microsoft.com/office/drawing/2014/main" id="{C3A608EF-D969-9842-B382-383D05079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015" y="566057"/>
            <a:ext cx="7409969" cy="572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C272434-3697-AD41-B586-ABA377BAB3DB}"/>
              </a:ext>
            </a:extLst>
          </p:cNvPr>
          <p:cNvSpPr txBox="1"/>
          <p:nvPr/>
        </p:nvSpPr>
        <p:spPr>
          <a:xfrm>
            <a:off x="4267198" y="181337"/>
            <a:ext cx="4261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b="1" i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Typhoon</a:t>
            </a:r>
            <a:endParaRPr kumimoji="1" lang="zh-CN" altLang="en-US" sz="4400" b="1" i="1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381C930-BF33-9F43-A4F0-A0E0CA7F2B59}"/>
              </a:ext>
            </a:extLst>
          </p:cNvPr>
          <p:cNvSpPr txBox="1"/>
          <p:nvPr/>
        </p:nvSpPr>
        <p:spPr>
          <a:xfrm>
            <a:off x="1972426" y="5968776"/>
            <a:ext cx="8432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/>
              <a:t>291 typhoons affecting Zhejiang Province, average 4.2 typhoons per year</a:t>
            </a:r>
          </a:p>
          <a:p>
            <a:pPr algn="ctr"/>
            <a:r>
              <a:rPr kumimoji="1" lang="en-US" altLang="zh-CN" b="1" dirty="0"/>
              <a:t>46 typhoons landing Zhejiang Province, average 0.65 landing typhoon per year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267121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W:\data\Kanu\ERA-Interim\cwc_dhgt_www_anom5_cs1_topo_2017101412.png">
            <a:extLst>
              <a:ext uri="{FF2B5EF4-FFF2-40B4-BE49-F238E27FC236}">
                <a16:creationId xmlns:a16="http://schemas.microsoft.com/office/drawing/2014/main" id="{0C5A1219-68B7-5642-9D37-66BD8D96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6574" t="7077" r="19277" b="1902"/>
          <a:stretch>
            <a:fillRect/>
          </a:stretch>
        </p:blipFill>
        <p:spPr bwMode="auto">
          <a:xfrm>
            <a:off x="5432365" y="964027"/>
            <a:ext cx="2603606" cy="3196046"/>
          </a:xfrm>
          <a:prstGeom prst="rect">
            <a:avLst/>
          </a:prstGeom>
          <a:noFill/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4E3D2A2-2D38-B84B-96F6-495C9B84C784}"/>
              </a:ext>
            </a:extLst>
          </p:cNvPr>
          <p:cNvGrpSpPr/>
          <p:nvPr/>
        </p:nvGrpSpPr>
        <p:grpSpPr>
          <a:xfrm>
            <a:off x="5432365" y="3159107"/>
            <a:ext cx="2685896" cy="2808312"/>
            <a:chOff x="5911160" y="2708920"/>
            <a:chExt cx="2685896" cy="2808312"/>
          </a:xfrm>
        </p:grpSpPr>
        <p:pic>
          <p:nvPicPr>
            <p:cNvPr id="4" name="Picture 7" descr="W:\data\Kanu\ERA-Interim\cwc_dhgt_www_anom5_cs1_topo_2017101518.png">
              <a:extLst>
                <a:ext uri="{FF2B5EF4-FFF2-40B4-BE49-F238E27FC236}">
                  <a16:creationId xmlns:a16="http://schemas.microsoft.com/office/drawing/2014/main" id="{CD9FECDA-E053-844C-B114-6CC362A1C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6429" t="6963" r="18918" b="25363"/>
            <a:stretch>
              <a:fillRect/>
            </a:stretch>
          </p:blipFill>
          <p:spPr bwMode="auto">
            <a:xfrm>
              <a:off x="5911160" y="2708920"/>
              <a:ext cx="2621280" cy="2376264"/>
            </a:xfrm>
            <a:prstGeom prst="rect">
              <a:avLst/>
            </a:prstGeom>
            <a:noFill/>
          </p:spPr>
        </p:pic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CF772AD-8078-1543-A1CF-E1C2BE2C5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00192" y="5136426"/>
              <a:ext cx="2296864" cy="380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7E66B55E-07F0-AA42-9AED-4AC9AD7108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64288" y="5064418"/>
              <a:ext cx="648072" cy="108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3" descr="W:\data\Kanu\ERA-Interim\cwc_dhgt_www_anom5_cs1_topo_2017101406.png">
            <a:extLst>
              <a:ext uri="{FF2B5EF4-FFF2-40B4-BE49-F238E27FC236}">
                <a16:creationId xmlns:a16="http://schemas.microsoft.com/office/drawing/2014/main" id="{224FCEB7-65BC-9C40-9439-8A6801604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6792" t="7224" r="18555"/>
          <a:stretch>
            <a:fillRect/>
          </a:stretch>
        </p:blipFill>
        <p:spPr bwMode="auto">
          <a:xfrm>
            <a:off x="2782877" y="972099"/>
            <a:ext cx="2621280" cy="3257651"/>
          </a:xfrm>
          <a:prstGeom prst="rect">
            <a:avLst/>
          </a:prstGeom>
          <a:noFill/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7DD2D-9522-8B4B-99D3-5AC6BDCE2FF4}"/>
              </a:ext>
            </a:extLst>
          </p:cNvPr>
          <p:cNvGrpSpPr/>
          <p:nvPr/>
        </p:nvGrpSpPr>
        <p:grpSpPr>
          <a:xfrm>
            <a:off x="2802377" y="3159107"/>
            <a:ext cx="2651588" cy="2829078"/>
            <a:chOff x="3281172" y="2708920"/>
            <a:chExt cx="2651588" cy="2829078"/>
          </a:xfrm>
        </p:grpSpPr>
        <p:pic>
          <p:nvPicPr>
            <p:cNvPr id="9" name="Picture 6" descr="W:\data\Kanu\ERA-Interim\cwc_dhgt_www_anom5_cs1_topo_2017101506.png">
              <a:extLst>
                <a:ext uri="{FF2B5EF4-FFF2-40B4-BE49-F238E27FC236}">
                  <a16:creationId xmlns:a16="http://schemas.microsoft.com/office/drawing/2014/main" id="{196558F1-08C3-694E-8C0E-5A32934268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6652" t="7147" r="18695" b="25178"/>
            <a:stretch>
              <a:fillRect/>
            </a:stretch>
          </p:blipFill>
          <p:spPr bwMode="auto">
            <a:xfrm>
              <a:off x="3281172" y="2708920"/>
              <a:ext cx="2621280" cy="2376264"/>
            </a:xfrm>
            <a:prstGeom prst="rect">
              <a:avLst/>
            </a:prstGeom>
            <a:noFill/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596674C9-7F25-5643-B87E-433F2B8201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35896" y="5157192"/>
              <a:ext cx="2296864" cy="380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1B6364AA-3A57-1B4B-B5DB-745FDD57D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9992" y="5085184"/>
              <a:ext cx="648072" cy="108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2" descr="W:\data\Kanu\ERA-Interim\cwc_dhgt_www_anom5_cs1_topo_2017101312.png">
            <a:extLst>
              <a:ext uri="{FF2B5EF4-FFF2-40B4-BE49-F238E27FC236}">
                <a16:creationId xmlns:a16="http://schemas.microsoft.com/office/drawing/2014/main" id="{79F6A537-173D-5040-A482-9EF6E1423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6519" t="6939" r="18349"/>
          <a:stretch>
            <a:fillRect/>
          </a:stretch>
        </p:blipFill>
        <p:spPr bwMode="auto">
          <a:xfrm>
            <a:off x="182015" y="964784"/>
            <a:ext cx="2621280" cy="3246795"/>
          </a:xfrm>
          <a:prstGeom prst="rect">
            <a:avLst/>
          </a:prstGeom>
          <a:noFill/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27C0FEAE-D9CD-6448-973F-1709CE10214C}"/>
              </a:ext>
            </a:extLst>
          </p:cNvPr>
          <p:cNvGrpSpPr/>
          <p:nvPr/>
        </p:nvGrpSpPr>
        <p:grpSpPr>
          <a:xfrm>
            <a:off x="165247" y="3180890"/>
            <a:ext cx="2693288" cy="2806510"/>
            <a:chOff x="654576" y="2731488"/>
            <a:chExt cx="2693288" cy="2806510"/>
          </a:xfrm>
        </p:grpSpPr>
        <p:pic>
          <p:nvPicPr>
            <p:cNvPr id="14" name="Picture 5" descr="W:\data\Kanu\ERA-Interim\cwc_dhgt_www_anom5_cs1_topo_2017101418.png">
              <a:extLst>
                <a:ext uri="{FF2B5EF4-FFF2-40B4-BE49-F238E27FC236}">
                  <a16:creationId xmlns:a16="http://schemas.microsoft.com/office/drawing/2014/main" id="{55680F95-884A-7E48-954A-57866D759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 l="6544" t="7214" r="18555" b="23703"/>
            <a:stretch>
              <a:fillRect/>
            </a:stretch>
          </p:blipFill>
          <p:spPr bwMode="auto">
            <a:xfrm>
              <a:off x="654576" y="2731488"/>
              <a:ext cx="2629988" cy="2425704"/>
            </a:xfrm>
            <a:prstGeom prst="rect">
              <a:avLst/>
            </a:prstGeom>
            <a:noFill/>
          </p:spPr>
        </p:pic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33EF8B12-04AB-4B47-8D57-D73BE7332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1000" y="5157192"/>
              <a:ext cx="2296864" cy="380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11F70FEE-4A4B-9E40-A8AA-63236811F6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15096" y="5085184"/>
              <a:ext cx="648072" cy="108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165A782E-AA7B-3543-87C8-D962CA6CD4CF}"/>
              </a:ext>
            </a:extLst>
          </p:cNvPr>
          <p:cNvSpPr/>
          <p:nvPr/>
        </p:nvSpPr>
        <p:spPr>
          <a:xfrm>
            <a:off x="959835" y="1001943"/>
            <a:ext cx="1522363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/>
              <a:t>1200 UTC  13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60606C5-5E8C-1649-9369-FF2604D5956D}"/>
              </a:ext>
            </a:extLst>
          </p:cNvPr>
          <p:cNvSpPr/>
          <p:nvPr/>
        </p:nvSpPr>
        <p:spPr>
          <a:xfrm>
            <a:off x="3524563" y="1014791"/>
            <a:ext cx="1535372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/>
              <a:t>0600 UTC 14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68AE8E0-ED63-D043-8D55-06938A11D47B}"/>
              </a:ext>
            </a:extLst>
          </p:cNvPr>
          <p:cNvSpPr/>
          <p:nvPr/>
        </p:nvSpPr>
        <p:spPr>
          <a:xfrm>
            <a:off x="6173685" y="1014413"/>
            <a:ext cx="1489858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/>
              <a:t>1200 UTC 14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CD1D3B3-6BC1-8546-B869-01A0AA2D139F}"/>
              </a:ext>
            </a:extLst>
          </p:cNvPr>
          <p:cNvSpPr/>
          <p:nvPr/>
        </p:nvSpPr>
        <p:spPr>
          <a:xfrm>
            <a:off x="965016" y="3214245"/>
            <a:ext cx="1488976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/>
              <a:t>1800 UTC 14</a:t>
            </a:r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44615CD-8EDE-5442-809E-45756FC9B4BC}"/>
              </a:ext>
            </a:extLst>
          </p:cNvPr>
          <p:cNvSpPr/>
          <p:nvPr/>
        </p:nvSpPr>
        <p:spPr>
          <a:xfrm>
            <a:off x="3523142" y="3206908"/>
            <a:ext cx="1536793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/>
              <a:t>0600 UTC 15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4308144-6636-7E45-A99D-C24EBC48F6B2}"/>
              </a:ext>
            </a:extLst>
          </p:cNvPr>
          <p:cNvSpPr/>
          <p:nvPr/>
        </p:nvSpPr>
        <p:spPr>
          <a:xfrm>
            <a:off x="6189804" y="3212007"/>
            <a:ext cx="1473738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/>
              <a:t>1800 UTC 15</a:t>
            </a:r>
            <a:endParaRPr lang="zh-CN" altLang="en-US" dirty="0"/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7617E99B-CB74-FD49-A43E-29C1FCD9A095}"/>
              </a:ext>
            </a:extLst>
          </p:cNvPr>
          <p:cNvSpPr txBox="1"/>
          <p:nvPr/>
        </p:nvSpPr>
        <p:spPr>
          <a:xfrm>
            <a:off x="871507" y="474430"/>
            <a:ext cx="6947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+mn-ea"/>
              </a:rPr>
              <a:t>MCS in inverted trough of typhoon </a:t>
            </a:r>
            <a:r>
              <a:rPr lang="en-US" altLang="zh-CN" sz="2400" b="1" dirty="0" err="1">
                <a:latin typeface="+mn-ea"/>
              </a:rPr>
              <a:t>Kanu</a:t>
            </a:r>
            <a:r>
              <a:rPr lang="en-US" altLang="zh-CN" sz="2400" b="1" dirty="0">
                <a:latin typeface="+mn-ea"/>
              </a:rPr>
              <a:t>(1720)</a:t>
            </a:r>
            <a:endParaRPr lang="zh-CN" altLang="en-US" sz="2400" b="1" dirty="0">
              <a:latin typeface="+mn-ea"/>
            </a:endParaRPr>
          </a:p>
        </p:txBody>
      </p:sp>
      <p:pic>
        <p:nvPicPr>
          <p:cNvPr id="26" name="Picture 3" descr="W:\data\Kanu\ERA-Interim\temp_adv_wind925_53.gif">
            <a:extLst>
              <a:ext uri="{FF2B5EF4-FFF2-40B4-BE49-F238E27FC236}">
                <a16:creationId xmlns:a16="http://schemas.microsoft.com/office/drawing/2014/main" id="{94B08974-AE37-D543-8FDC-2FDF928F2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5658" t="7785" r="9999" b="1853"/>
          <a:stretch>
            <a:fillRect/>
          </a:stretch>
        </p:blipFill>
        <p:spPr bwMode="auto">
          <a:xfrm>
            <a:off x="8118261" y="285739"/>
            <a:ext cx="3739418" cy="3004706"/>
          </a:xfrm>
          <a:prstGeom prst="rect">
            <a:avLst/>
          </a:prstGeom>
          <a:noFill/>
        </p:spPr>
      </p:pic>
      <p:pic>
        <p:nvPicPr>
          <p:cNvPr id="27" name="Picture 6" descr="W:\data\Kanu\fy2G\TBB\74.gif">
            <a:extLst>
              <a:ext uri="{FF2B5EF4-FFF2-40B4-BE49-F238E27FC236}">
                <a16:creationId xmlns:a16="http://schemas.microsoft.com/office/drawing/2014/main" id="{B976E395-A317-CC46-8C5A-C64C28B0C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8661" t="7589" r="9222" b="5266"/>
          <a:stretch>
            <a:fillRect/>
          </a:stretch>
        </p:blipFill>
        <p:spPr bwMode="auto">
          <a:xfrm>
            <a:off x="8555709" y="3727432"/>
            <a:ext cx="3454276" cy="3130568"/>
          </a:xfrm>
          <a:prstGeom prst="rect">
            <a:avLst/>
          </a:prstGeom>
          <a:noFill/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90184504-6E21-1C4F-B4A4-8E56B0DA9D1A}"/>
              </a:ext>
            </a:extLst>
          </p:cNvPr>
          <p:cNvSpPr/>
          <p:nvPr/>
        </p:nvSpPr>
        <p:spPr>
          <a:xfrm>
            <a:off x="9097960" y="3382865"/>
            <a:ext cx="1983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/>
              <a:t>0000 UTC 15 TBB</a:t>
            </a:r>
            <a:endParaRPr lang="zh-CN" altLang="en-US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B925DAA-376D-A947-A85C-6064BA97EE09}"/>
              </a:ext>
            </a:extLst>
          </p:cNvPr>
          <p:cNvSpPr/>
          <p:nvPr/>
        </p:nvSpPr>
        <p:spPr>
          <a:xfrm>
            <a:off x="8035971" y="-40832"/>
            <a:ext cx="4107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/>
              <a:t>1200 UTC 14 925hPa </a:t>
            </a:r>
            <a:r>
              <a:rPr kumimoji="1" lang="en-US" altLang="zh-CN" b="1" dirty="0" err="1"/>
              <a:t>wind&amp;advT&amp;slp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5482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99CE37C0-3CF5-E649-A453-AE165873C789}"/>
              </a:ext>
            </a:extLst>
          </p:cNvPr>
          <p:cNvGrpSpPr/>
          <p:nvPr/>
        </p:nvGrpSpPr>
        <p:grpSpPr>
          <a:xfrm>
            <a:off x="700966" y="168239"/>
            <a:ext cx="4261582" cy="2936598"/>
            <a:chOff x="838200" y="1143000"/>
            <a:chExt cx="7391400" cy="5394325"/>
          </a:xfrm>
        </p:grpSpPr>
        <p:pic>
          <p:nvPicPr>
            <p:cNvPr id="3" name="Picture 11" descr="1">
              <a:extLst>
                <a:ext uri="{FF2B5EF4-FFF2-40B4-BE49-F238E27FC236}">
                  <a16:creationId xmlns:a16="http://schemas.microsoft.com/office/drawing/2014/main" id="{0F6648C5-59D4-5A45-9911-09801C833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143000"/>
              <a:ext cx="7391400" cy="539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20">
              <a:extLst>
                <a:ext uri="{FF2B5EF4-FFF2-40B4-BE49-F238E27FC236}">
                  <a16:creationId xmlns:a16="http://schemas.microsoft.com/office/drawing/2014/main" id="{9FC3EE84-9AEB-FB46-B89D-D1135B7242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8200" y="1295400"/>
              <a:ext cx="1371600" cy="1476375"/>
              <a:chOff x="2928" y="794"/>
              <a:chExt cx="864" cy="930"/>
            </a:xfrm>
          </p:grpSpPr>
          <p:sp>
            <p:nvSpPr>
              <p:cNvPr id="5" name="Line 16">
                <a:extLst>
                  <a:ext uri="{FF2B5EF4-FFF2-40B4-BE49-F238E27FC236}">
                    <a16:creationId xmlns:a16="http://schemas.microsoft.com/office/drawing/2014/main" id="{77D86FFA-EC01-6942-A4B7-41D8F7F6D8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28" y="1536"/>
                <a:ext cx="46" cy="1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" name="Freeform 17">
                <a:extLst>
                  <a:ext uri="{FF2B5EF4-FFF2-40B4-BE49-F238E27FC236}">
                    <a16:creationId xmlns:a16="http://schemas.microsoft.com/office/drawing/2014/main" id="{8966B1FF-9947-C24F-8EDB-60579450F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6" y="1082"/>
                <a:ext cx="333" cy="460"/>
              </a:xfrm>
              <a:custGeom>
                <a:avLst/>
                <a:gdLst>
                  <a:gd name="T0" fmla="*/ 0 w 336"/>
                  <a:gd name="T1" fmla="*/ 480 h 480"/>
                  <a:gd name="T2" fmla="*/ 336 w 336"/>
                  <a:gd name="T3" fmla="*/ 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36" h="480">
                    <a:moveTo>
                      <a:pt x="0" y="480"/>
                    </a:moveTo>
                    <a:cubicBezTo>
                      <a:pt x="140" y="280"/>
                      <a:pt x="280" y="80"/>
                      <a:pt x="336" y="0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" name="Line 18">
                <a:extLst>
                  <a:ext uri="{FF2B5EF4-FFF2-40B4-BE49-F238E27FC236}">
                    <a16:creationId xmlns:a16="http://schemas.microsoft.com/office/drawing/2014/main" id="{FDBCBB12-C89D-3D41-B5CC-1B3E15DBDB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2" y="794"/>
                <a:ext cx="48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9" name="Text Box 8">
            <a:extLst>
              <a:ext uri="{FF2B5EF4-FFF2-40B4-BE49-F238E27FC236}">
                <a16:creationId xmlns:a16="http://schemas.microsoft.com/office/drawing/2014/main" id="{D6CEB3EB-CBA5-F748-B37C-57E19BC6E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579" y="1544403"/>
            <a:ext cx="2084213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dirty="0"/>
              <a:t>declined into TD</a:t>
            </a:r>
          </a:p>
          <a:p>
            <a:pPr algn="ctr">
              <a:spcBef>
                <a:spcPct val="50000"/>
              </a:spcBef>
            </a:pPr>
            <a:r>
              <a:rPr lang="en-US" altLang="zh-CN" sz="1400" b="1" dirty="0"/>
              <a:t>1800 UTC 10 Sep. 2010  </a:t>
            </a:r>
            <a:endParaRPr lang="zh-CN" altLang="en-US" sz="1400" b="1" dirty="0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E21CDD24-C1E4-994F-9FF3-6D6CA0E6DB3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20067" y="1133019"/>
            <a:ext cx="773144" cy="3350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Oval 25">
            <a:extLst>
              <a:ext uri="{FF2B5EF4-FFF2-40B4-BE49-F238E27FC236}">
                <a16:creationId xmlns:a16="http://schemas.microsoft.com/office/drawing/2014/main" id="{73354D65-9727-024D-9F91-222D7AA75192}"/>
              </a:ext>
            </a:extLst>
          </p:cNvPr>
          <p:cNvSpPr>
            <a:spLocks noChangeArrowheads="1"/>
          </p:cNvSpPr>
          <p:nvPr/>
        </p:nvSpPr>
        <p:spPr bwMode="auto">
          <a:xfrm rot="3910420">
            <a:off x="2973586" y="478027"/>
            <a:ext cx="340653" cy="253549"/>
          </a:xfrm>
          <a:prstGeom prst="ellipse">
            <a:avLst/>
          </a:prstGeom>
          <a:noFill/>
          <a:ln w="38100" algn="ctr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F70A7A2-4829-B149-B784-F8E3239E64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9" t="19119" r="27143" b="19726"/>
          <a:stretch/>
        </p:blipFill>
        <p:spPr>
          <a:xfrm>
            <a:off x="5430976" y="168845"/>
            <a:ext cx="3586421" cy="29365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E7A3938-76A5-6143-A52E-E7DF8B66EA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1"/>
          <a:stretch/>
        </p:blipFill>
        <p:spPr>
          <a:xfrm>
            <a:off x="8632314" y="101632"/>
            <a:ext cx="2858720" cy="2972716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7148079-0CB2-5F41-B53F-6879E0CB71AB}"/>
              </a:ext>
            </a:extLst>
          </p:cNvPr>
          <p:cNvSpPr/>
          <p:nvPr/>
        </p:nvSpPr>
        <p:spPr>
          <a:xfrm>
            <a:off x="5430976" y="179845"/>
            <a:ext cx="16129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dirty="0">
                <a:solidFill>
                  <a:schemeClr val="bg1"/>
                </a:solidFill>
              </a:rPr>
              <a:t>1500 UTC 10 Sep.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BE71BB1-C28A-0841-B77F-A4E850B753DF}"/>
              </a:ext>
            </a:extLst>
          </p:cNvPr>
          <p:cNvSpPr/>
          <p:nvPr/>
        </p:nvSpPr>
        <p:spPr>
          <a:xfrm>
            <a:off x="8924088" y="119941"/>
            <a:ext cx="16129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dirty="0">
                <a:solidFill>
                  <a:schemeClr val="bg1"/>
                </a:solidFill>
              </a:rPr>
              <a:t>0100 UTC 11 Sep.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FB95F6D-77A1-9649-8B3F-067AAFEE5E74}"/>
              </a:ext>
            </a:extLst>
          </p:cNvPr>
          <p:cNvSpPr/>
          <p:nvPr/>
        </p:nvSpPr>
        <p:spPr>
          <a:xfrm>
            <a:off x="768810" y="5996870"/>
            <a:ext cx="2531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dirty="0" err="1"/>
              <a:t>AccPre</a:t>
            </a:r>
            <a:r>
              <a:rPr lang="en-US" altLang="zh-CN" sz="1400" b="1" dirty="0"/>
              <a:t> 2100 UTC~0400 UTC 11 Sep. 2010  </a:t>
            </a:r>
            <a:endParaRPr lang="zh-CN" altLang="en-US" sz="1400" b="1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F7E5029-37F9-EE45-A70B-E69985056036}"/>
              </a:ext>
            </a:extLst>
          </p:cNvPr>
          <p:cNvSpPr/>
          <p:nvPr/>
        </p:nvSpPr>
        <p:spPr>
          <a:xfrm>
            <a:off x="-11764" y="118637"/>
            <a:ext cx="5745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Redevelopment of remnant clouds  Meranti (2010)</a:t>
            </a:r>
            <a:endParaRPr lang="zh-CN" altLang="en-US" dirty="0"/>
          </a:p>
        </p:txBody>
      </p:sp>
      <p:pic>
        <p:nvPicPr>
          <p:cNvPr id="25" name="Picture 5" descr="rain">
            <a:extLst>
              <a:ext uri="{FF2B5EF4-FFF2-40B4-BE49-F238E27FC236}">
                <a16:creationId xmlns:a16="http://schemas.microsoft.com/office/drawing/2014/main" id="{0C353954-CD1E-1946-90CD-5954F15FB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7" y="3466884"/>
            <a:ext cx="3431753" cy="242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rain_stn">
            <a:extLst>
              <a:ext uri="{FF2B5EF4-FFF2-40B4-BE49-F238E27FC236}">
                <a16:creationId xmlns:a16="http://schemas.microsoft.com/office/drawing/2014/main" id="{DA4BD2CD-AFB7-BE4D-8363-85D590D75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905" y="3405100"/>
            <a:ext cx="3309977" cy="239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3189393E-41C3-E246-9CB8-229BA0FCD7DA}"/>
              </a:ext>
            </a:extLst>
          </p:cNvPr>
          <p:cNvSpPr/>
          <p:nvPr/>
        </p:nvSpPr>
        <p:spPr>
          <a:xfrm>
            <a:off x="4535414" y="5801689"/>
            <a:ext cx="15605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/>
              <a:t>Hourly rainfall</a:t>
            </a:r>
            <a:endParaRPr lang="zh-CN" altLang="en-US" sz="1400" dirty="0"/>
          </a:p>
        </p:txBody>
      </p:sp>
      <p:pic>
        <p:nvPicPr>
          <p:cNvPr id="27" name="Picture 4" descr="domains_ncl">
            <a:extLst>
              <a:ext uri="{FF2B5EF4-FFF2-40B4-BE49-F238E27FC236}">
                <a16:creationId xmlns:a16="http://schemas.microsoft.com/office/drawing/2014/main" id="{A5BCB44D-5432-1A4B-9E47-CAF5CA0EF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6" t="18927" r="12038" b="18784"/>
          <a:stretch>
            <a:fillRect/>
          </a:stretch>
        </p:blipFill>
        <p:spPr bwMode="auto">
          <a:xfrm>
            <a:off x="6921538" y="3270443"/>
            <a:ext cx="2675395" cy="253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9" descr="0019b91ec9230df7bf7a0d">
            <a:extLst>
              <a:ext uri="{FF2B5EF4-FFF2-40B4-BE49-F238E27FC236}">
                <a16:creationId xmlns:a16="http://schemas.microsoft.com/office/drawing/2014/main" id="{ABA1ABD2-363A-B74B-90DC-95021A620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5" b="12949"/>
          <a:stretch>
            <a:fillRect/>
          </a:stretch>
        </p:blipFill>
        <p:spPr bwMode="auto">
          <a:xfrm>
            <a:off x="9730559" y="3270443"/>
            <a:ext cx="1659093" cy="188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5613861843054964282">
            <a:extLst>
              <a:ext uri="{FF2B5EF4-FFF2-40B4-BE49-F238E27FC236}">
                <a16:creationId xmlns:a16="http://schemas.microsoft.com/office/drawing/2014/main" id="{8075B709-DB71-4440-A7BC-9E738D1F3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05" y="5238449"/>
            <a:ext cx="2425439" cy="16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C8A22BDC-B384-0547-AF70-ACB8C8F5FECE}"/>
              </a:ext>
            </a:extLst>
          </p:cNvPr>
          <p:cNvSpPr/>
          <p:nvPr/>
        </p:nvSpPr>
        <p:spPr>
          <a:xfrm>
            <a:off x="7186759" y="5380557"/>
            <a:ext cx="570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</a:rPr>
              <a:t>27km</a:t>
            </a:r>
            <a:endParaRPr lang="zh-CN" altLang="en-US" sz="1200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50795E6-C085-9846-A12B-4A7B72CEF877}"/>
              </a:ext>
            </a:extLst>
          </p:cNvPr>
          <p:cNvSpPr/>
          <p:nvPr/>
        </p:nvSpPr>
        <p:spPr>
          <a:xfrm>
            <a:off x="7757749" y="4681658"/>
            <a:ext cx="4860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</a:rPr>
              <a:t>9km</a:t>
            </a:r>
            <a:endParaRPr lang="zh-CN" altLang="en-US" sz="1200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3B98191-60B5-8F46-93B5-C20F835BFF28}"/>
              </a:ext>
            </a:extLst>
          </p:cNvPr>
          <p:cNvSpPr/>
          <p:nvPr/>
        </p:nvSpPr>
        <p:spPr>
          <a:xfrm>
            <a:off x="8000764" y="4516657"/>
            <a:ext cx="4860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</a:rPr>
              <a:t>3km</a:t>
            </a:r>
            <a:endParaRPr lang="zh-CN" altLang="en-US" sz="1200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E7E42DD-905A-2347-8584-554444620755}"/>
              </a:ext>
            </a:extLst>
          </p:cNvPr>
          <p:cNvSpPr/>
          <p:nvPr/>
        </p:nvSpPr>
        <p:spPr>
          <a:xfrm>
            <a:off x="8201299" y="4315509"/>
            <a:ext cx="4860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</a:rPr>
              <a:t>1km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24297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8D575113-D44A-F945-95F0-133E7BCC3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2" y="457196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/>
              <a:t>MPV</a:t>
            </a:r>
            <a:endParaRPr lang="zh-CN" altLang="en-US" sz="2400" b="1" dirty="0"/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A0071A38-B0DE-C346-BF98-00C2E2238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500" y="1288614"/>
            <a:ext cx="1371600" cy="646331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dirty="0">
                <a:ea typeface="华文隶书" panose="02010800040101010101" pitchFamily="2" charset="-122"/>
              </a:rPr>
              <a:t>Sudden rainstorm</a:t>
            </a:r>
            <a:endParaRPr lang="zh-CN" altLang="en-US" dirty="0">
              <a:ea typeface="华文隶书" panose="02010800040101010101" pitchFamily="2" charset="-122"/>
            </a:endParaRPr>
          </a:p>
        </p:txBody>
      </p:sp>
      <p:sp>
        <p:nvSpPr>
          <p:cNvPr id="4" name="AutoShape 11">
            <a:extLst>
              <a:ext uri="{FF2B5EF4-FFF2-40B4-BE49-F238E27FC236}">
                <a16:creationId xmlns:a16="http://schemas.microsoft.com/office/drawing/2014/main" id="{D70EC519-5283-F446-BD62-1F4C2A399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9278" y="1405588"/>
            <a:ext cx="838200" cy="304800"/>
          </a:xfrm>
          <a:prstGeom prst="leftArrow">
            <a:avLst>
              <a:gd name="adj1" fmla="val 50000"/>
              <a:gd name="adj2" fmla="val 6875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B1C5C37D-5D72-E14C-A226-2A7ED2342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2544" y="1275661"/>
            <a:ext cx="1774369" cy="646331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dirty="0">
                <a:ea typeface="华文隶书" panose="02010800040101010101" pitchFamily="2" charset="-122"/>
              </a:rPr>
              <a:t>Remnant clouds re-developed</a:t>
            </a:r>
            <a:endParaRPr lang="zh-CN" altLang="en-US" dirty="0">
              <a:ea typeface="华文隶书" panose="02010800040101010101" pitchFamily="2" charset="-122"/>
            </a:endParaRPr>
          </a:p>
        </p:txBody>
      </p:sp>
      <p:sp>
        <p:nvSpPr>
          <p:cNvPr id="6" name="AutoShape 13">
            <a:extLst>
              <a:ext uri="{FF2B5EF4-FFF2-40B4-BE49-F238E27FC236}">
                <a16:creationId xmlns:a16="http://schemas.microsoft.com/office/drawing/2014/main" id="{5B87BD76-953E-4E4A-AFAB-24038FFA5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2" y="1447796"/>
            <a:ext cx="838200" cy="304800"/>
          </a:xfrm>
          <a:prstGeom prst="leftArrow">
            <a:avLst>
              <a:gd name="adj1" fmla="val 50000"/>
              <a:gd name="adj2" fmla="val 6875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Text Box 15">
            <a:extLst>
              <a:ext uri="{FF2B5EF4-FFF2-40B4-BE49-F238E27FC236}">
                <a16:creationId xmlns:a16="http://schemas.microsoft.com/office/drawing/2014/main" id="{8C66EEB5-358B-F949-BD11-094F6F39E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380" y="1276622"/>
            <a:ext cx="1774369" cy="646331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dirty="0">
                <a:ea typeface="华文隶书" panose="02010800040101010101" pitchFamily="2" charset="-122"/>
              </a:rPr>
              <a:t>Vertical vorticity </a:t>
            </a:r>
            <a:r>
              <a:rPr lang="en-US" altLang="zh-CN" dirty="0" err="1">
                <a:ea typeface="华文隶书" panose="02010800040101010101" pitchFamily="2" charset="-122"/>
              </a:rPr>
              <a:t>strenghtened</a:t>
            </a:r>
            <a:endParaRPr lang="zh-CN" altLang="en-US" dirty="0">
              <a:ea typeface="华文隶书" panose="02010800040101010101" pitchFamily="2" charset="-122"/>
            </a:endParaRPr>
          </a:p>
        </p:txBody>
      </p:sp>
      <p:sp>
        <p:nvSpPr>
          <p:cNvPr id="8" name="AutoShape 16">
            <a:extLst>
              <a:ext uri="{FF2B5EF4-FFF2-40B4-BE49-F238E27FC236}">
                <a16:creationId xmlns:a16="http://schemas.microsoft.com/office/drawing/2014/main" id="{82ECF0B9-FE8F-0C4C-95D9-C6C1DAEE7DC7}"/>
              </a:ext>
            </a:extLst>
          </p:cNvPr>
          <p:cNvSpPr>
            <a:spLocks noChangeArrowheads="1"/>
          </p:cNvSpPr>
          <p:nvPr/>
        </p:nvSpPr>
        <p:spPr bwMode="auto">
          <a:xfrm rot="8080147">
            <a:off x="6427394" y="2331990"/>
            <a:ext cx="990600" cy="304800"/>
          </a:xfrm>
          <a:prstGeom prst="leftArrow">
            <a:avLst>
              <a:gd name="adj1" fmla="val 50000"/>
              <a:gd name="adj2" fmla="val 8125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A98ABCB1-204B-CE48-8A86-17C781B4C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075" y="2345705"/>
            <a:ext cx="4234545" cy="1323439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华文隶书" panose="02010800040101010101" pitchFamily="2" charset="-122"/>
                <a:cs typeface="Arial" panose="020B0604020202020204" pitchFamily="34" charset="0"/>
              </a:rPr>
              <a:t>SVD</a:t>
            </a:r>
          </a:p>
          <a:p>
            <a:pPr algn="ctr">
              <a:spcBef>
                <a:spcPct val="5000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Slantwise vorticity development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ea typeface="Apple Symbols" panose="02000000000000000000" pitchFamily="2" charset="-79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zh-CN" sz="2000" b="1" dirty="0"/>
              <a:t>(Wu et al. 1995)</a:t>
            </a:r>
          </a:p>
        </p:txBody>
      </p:sp>
      <p:grpSp>
        <p:nvGrpSpPr>
          <p:cNvPr id="10" name="Group 26">
            <a:extLst>
              <a:ext uri="{FF2B5EF4-FFF2-40B4-BE49-F238E27FC236}">
                <a16:creationId xmlns:a16="http://schemas.microsoft.com/office/drawing/2014/main" id="{27264E6B-6763-F445-AB7F-A39FC5389971}"/>
              </a:ext>
            </a:extLst>
          </p:cNvPr>
          <p:cNvGrpSpPr>
            <a:grpSpLocks/>
          </p:cNvGrpSpPr>
          <p:nvPr/>
        </p:nvGrpSpPr>
        <p:grpSpPr bwMode="auto">
          <a:xfrm>
            <a:off x="328305" y="4225015"/>
            <a:ext cx="3799105" cy="1630140"/>
            <a:chOff x="144" y="3072"/>
            <a:chExt cx="2742" cy="1167"/>
          </a:xfrm>
        </p:grpSpPr>
        <p:pic>
          <p:nvPicPr>
            <p:cNvPr id="11" name="Picture 18">
              <a:extLst>
                <a:ext uri="{FF2B5EF4-FFF2-40B4-BE49-F238E27FC236}">
                  <a16:creationId xmlns:a16="http://schemas.microsoft.com/office/drawing/2014/main" id="{3A86CF60-9F5D-EE44-B447-CBC812D2F7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072"/>
              <a:ext cx="2736" cy="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9">
              <a:extLst>
                <a:ext uri="{FF2B5EF4-FFF2-40B4-BE49-F238E27FC236}">
                  <a16:creationId xmlns:a16="http://schemas.microsoft.com/office/drawing/2014/main" id="{3AA11FD6-E62B-FE4A-8B6A-F1AB1E262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" r="1457"/>
            <a:stretch>
              <a:fillRect/>
            </a:stretch>
          </p:blipFill>
          <p:spPr bwMode="auto">
            <a:xfrm>
              <a:off x="144" y="3360"/>
              <a:ext cx="2742" cy="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ext Box 20">
            <a:extLst>
              <a:ext uri="{FF2B5EF4-FFF2-40B4-BE49-F238E27FC236}">
                <a16:creationId xmlns:a16="http://schemas.microsoft.com/office/drawing/2014/main" id="{9E7A29E4-49F0-4740-AF82-52AA33BE0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977" y="3768730"/>
            <a:ext cx="2057403" cy="646331"/>
          </a:xfrm>
          <a:prstGeom prst="rect">
            <a:avLst/>
          </a:prstGeom>
          <a:noFill/>
          <a:ln w="25400" algn="ctr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dirty="0">
                <a:solidFill>
                  <a:srgbClr val="009900"/>
                </a:solidFill>
                <a:ea typeface="华文隶书" panose="02010800040101010101" pitchFamily="2" charset="-122"/>
              </a:rPr>
              <a:t>Stability decreased</a:t>
            </a:r>
            <a:endParaRPr lang="zh-CN" altLang="en-US" b="1" dirty="0">
              <a:solidFill>
                <a:srgbClr val="009900"/>
              </a:solidFill>
              <a:ea typeface="华文隶书" panose="02010800040101010101" pitchFamily="2" charset="-122"/>
            </a:endParaRPr>
          </a:p>
        </p:txBody>
      </p:sp>
      <p:sp>
        <p:nvSpPr>
          <p:cNvPr id="14" name="Text Box 21">
            <a:extLst>
              <a:ext uri="{FF2B5EF4-FFF2-40B4-BE49-F238E27FC236}">
                <a16:creationId xmlns:a16="http://schemas.microsoft.com/office/drawing/2014/main" id="{B7363844-4078-6A40-A3C5-863DCD3A1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977" y="4585164"/>
            <a:ext cx="2057403" cy="646331"/>
          </a:xfrm>
          <a:prstGeom prst="rect">
            <a:avLst/>
          </a:prstGeom>
          <a:noFill/>
          <a:ln w="25400" algn="ctr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dirty="0">
                <a:solidFill>
                  <a:srgbClr val="009900"/>
                </a:solidFill>
                <a:ea typeface="华文隶书" panose="02010800040101010101" pitchFamily="2" charset="-122"/>
              </a:rPr>
              <a:t>Horizontal wind shear increased</a:t>
            </a:r>
            <a:endParaRPr lang="zh-CN" altLang="en-US" b="1" dirty="0">
              <a:solidFill>
                <a:srgbClr val="009900"/>
              </a:solidFill>
              <a:ea typeface="华文隶书" panose="02010800040101010101" pitchFamily="2" charset="-122"/>
            </a:endParaRP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8D4CB29D-2EB5-EB44-8E2F-F2D0B4D93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977" y="5401590"/>
            <a:ext cx="2057403" cy="923330"/>
          </a:xfrm>
          <a:prstGeom prst="rect">
            <a:avLst/>
          </a:prstGeom>
          <a:noFill/>
          <a:ln w="25400" algn="ctr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dirty="0">
                <a:solidFill>
                  <a:srgbClr val="009900"/>
                </a:solidFill>
                <a:ea typeface="华文隶书" panose="02010800040101010101" pitchFamily="2" charset="-122"/>
              </a:rPr>
              <a:t>Horizontal moist baroclinicity increased</a:t>
            </a:r>
            <a:endParaRPr lang="zh-CN" altLang="en-US" b="1" dirty="0">
              <a:solidFill>
                <a:srgbClr val="009900"/>
              </a:solidFill>
              <a:ea typeface="华文隶书" panose="02010800040101010101" pitchFamily="2" charset="-122"/>
            </a:endParaRPr>
          </a:p>
        </p:txBody>
      </p:sp>
      <p:grpSp>
        <p:nvGrpSpPr>
          <p:cNvPr id="16" name="Group 25">
            <a:extLst>
              <a:ext uri="{FF2B5EF4-FFF2-40B4-BE49-F238E27FC236}">
                <a16:creationId xmlns:a16="http://schemas.microsoft.com/office/drawing/2014/main" id="{92CAA01D-5AC5-DB46-96E4-E2DCDD0CC20D}"/>
              </a:ext>
            </a:extLst>
          </p:cNvPr>
          <p:cNvGrpSpPr>
            <a:grpSpLocks/>
          </p:cNvGrpSpPr>
          <p:nvPr/>
        </p:nvGrpSpPr>
        <p:grpSpPr bwMode="auto">
          <a:xfrm>
            <a:off x="6574981" y="3964676"/>
            <a:ext cx="2255838" cy="2133600"/>
            <a:chOff x="4272" y="2880"/>
            <a:chExt cx="1421" cy="1344"/>
          </a:xfrm>
        </p:grpSpPr>
        <p:sp>
          <p:nvSpPr>
            <p:cNvPr id="17" name="AutoShape 23">
              <a:extLst>
                <a:ext uri="{FF2B5EF4-FFF2-40B4-BE49-F238E27FC236}">
                  <a16:creationId xmlns:a16="http://schemas.microsoft.com/office/drawing/2014/main" id="{95182B96-676A-0F4A-A060-70DD9A009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2880"/>
              <a:ext cx="240" cy="1344"/>
            </a:xfrm>
            <a:prstGeom prst="rightBrace">
              <a:avLst>
                <a:gd name="adj1" fmla="val 46667"/>
                <a:gd name="adj2" fmla="val 50000"/>
              </a:avLst>
            </a:prstGeom>
            <a:noFill/>
            <a:ln w="635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8" name="Text Box 24">
              <a:extLst>
                <a:ext uri="{FF2B5EF4-FFF2-40B4-BE49-F238E27FC236}">
                  <a16:creationId xmlns:a16="http://schemas.microsoft.com/office/drawing/2014/main" id="{33C0B10A-DD0C-9746-B3DD-7257B6E6EC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8" y="3269"/>
              <a:ext cx="1105" cy="582"/>
            </a:xfrm>
            <a:prstGeom prst="rect">
              <a:avLst/>
            </a:prstGeom>
            <a:noFill/>
            <a:ln w="25400" algn="ctr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b="1" dirty="0">
                  <a:solidFill>
                    <a:srgbClr val="009900"/>
                  </a:solidFill>
                  <a:ea typeface="华文隶书" panose="02010800040101010101" pitchFamily="2" charset="-122"/>
                </a:rPr>
                <a:t>Vertical vorticity </a:t>
              </a:r>
              <a:r>
                <a:rPr lang="en-US" altLang="zh-CN" b="1" dirty="0" err="1">
                  <a:solidFill>
                    <a:srgbClr val="009900"/>
                  </a:solidFill>
                  <a:ea typeface="华文隶书" panose="02010800040101010101" pitchFamily="2" charset="-122"/>
                </a:rPr>
                <a:t>strenghtened</a:t>
              </a:r>
              <a:endParaRPr lang="zh-CN" altLang="en-US" b="1" dirty="0">
                <a:solidFill>
                  <a:srgbClr val="009900"/>
                </a:solidFill>
                <a:ea typeface="华文隶书" panose="02010800040101010101" pitchFamily="2" charset="-122"/>
              </a:endParaRPr>
            </a:p>
          </p:txBody>
        </p:sp>
      </p:grpSp>
      <p:pic>
        <p:nvPicPr>
          <p:cNvPr id="19" name="Picture 18" descr="cs">
            <a:extLst>
              <a:ext uri="{FF2B5EF4-FFF2-40B4-BE49-F238E27FC236}">
                <a16:creationId xmlns:a16="http://schemas.microsoft.com/office/drawing/2014/main" id="{0ABEB9C1-0964-2A4E-96C4-EEE7ADA5E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26" r="50000"/>
          <a:stretch/>
        </p:blipFill>
        <p:spPr bwMode="auto">
          <a:xfrm>
            <a:off x="8926191" y="3669144"/>
            <a:ext cx="3147697" cy="276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7" descr="MPV">
            <a:extLst>
              <a:ext uri="{FF2B5EF4-FFF2-40B4-BE49-F238E27FC236}">
                <a16:creationId xmlns:a16="http://schemas.microsoft.com/office/drawing/2014/main" id="{4C626900-D3ED-DD44-A5B5-D19DB68F3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9"/>
          <a:stretch>
            <a:fillRect/>
          </a:stretch>
        </p:blipFill>
        <p:spPr bwMode="auto">
          <a:xfrm>
            <a:off x="8714990" y="792681"/>
            <a:ext cx="3415165" cy="28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1">
            <a:extLst>
              <a:ext uri="{FF2B5EF4-FFF2-40B4-BE49-F238E27FC236}">
                <a16:creationId xmlns:a16="http://schemas.microsoft.com/office/drawing/2014/main" id="{BA2CDB5A-90E2-DE4F-8971-E46C04572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076" y="269461"/>
            <a:ext cx="33238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dirty="0"/>
              <a:t>350 K stream field +750 </a:t>
            </a:r>
            <a:r>
              <a:rPr lang="en-US" altLang="zh-CN" sz="1400" b="1" dirty="0" err="1"/>
              <a:t>hPa</a:t>
            </a:r>
            <a:r>
              <a:rPr lang="en-US" altLang="zh-CN" sz="1400" b="1" dirty="0"/>
              <a:t> MPV+    1hr Rain(&gt;=50mm)</a:t>
            </a:r>
          </a:p>
        </p:txBody>
      </p:sp>
      <p:sp>
        <p:nvSpPr>
          <p:cNvPr id="29" name="Text Box 21">
            <a:extLst>
              <a:ext uri="{FF2B5EF4-FFF2-40B4-BE49-F238E27FC236}">
                <a16:creationId xmlns:a16="http://schemas.microsoft.com/office/drawing/2014/main" id="{CFEFCA5A-52D9-FA4F-A5E9-CE588F884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0896" y="6367589"/>
            <a:ext cx="29211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dirty="0"/>
              <a:t>Vertical velocity &amp; MCS (</a:t>
            </a:r>
            <a:r>
              <a:rPr lang="en-US" altLang="zh-CN" sz="1400" b="1" dirty="0" err="1"/>
              <a:t>water+rain</a:t>
            </a:r>
            <a:r>
              <a:rPr lang="en-US" altLang="zh-CN" sz="1400" b="1" dirty="0"/>
              <a:t> mixing ratio &gt; 4g/kg)</a:t>
            </a:r>
          </a:p>
        </p:txBody>
      </p:sp>
    </p:spTree>
    <p:extLst>
      <p:ext uri="{BB962C8B-B14F-4D97-AF65-F5344CB8AC3E}">
        <p14:creationId xmlns:p14="http://schemas.microsoft.com/office/powerpoint/2010/main" val="50766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8115</TotalTime>
  <Words>716</Words>
  <Application>Microsoft Macintosh PowerPoint</Application>
  <PresentationFormat>宽屏</PresentationFormat>
  <Paragraphs>139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3" baseType="lpstr">
      <vt:lpstr>等线</vt:lpstr>
      <vt:lpstr>等线 Light</vt:lpstr>
      <vt:lpstr>Apple Chancery</vt:lpstr>
      <vt:lpstr>Apple Symbols</vt:lpstr>
      <vt:lpstr>Arial</vt:lpstr>
      <vt:lpstr>Cambria Math</vt:lpstr>
      <vt:lpstr>Office 主题​​</vt:lpstr>
      <vt:lpstr>A brief self-introduction &amp; work progress on post-landfall typhoon torrential rain of Haikui (2012)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</dc:creator>
  <cp:lastModifiedBy>Office</cp:lastModifiedBy>
  <cp:revision>163</cp:revision>
  <dcterms:created xsi:type="dcterms:W3CDTF">2019-09-19T20:01:55Z</dcterms:created>
  <dcterms:modified xsi:type="dcterms:W3CDTF">2019-09-26T18:58:58Z</dcterms:modified>
</cp:coreProperties>
</file>