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2" r:id="rId5"/>
    <p:sldId id="258" r:id="rId6"/>
    <p:sldId id="259" r:id="rId7"/>
    <p:sldId id="260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9"/>
    <p:restoredTop sz="94673"/>
  </p:normalViewPr>
  <p:slideViewPr>
    <p:cSldViewPr snapToGrid="0" snapToObjects="1">
      <p:cViewPr varScale="1">
        <p:scale>
          <a:sx n="148" d="100"/>
          <a:sy n="148" d="100"/>
        </p:scale>
        <p:origin x="21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AEAC-7FFA-E24B-9D9E-4E6968F8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0984D-DFA2-144E-892D-49E3DBB22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0011-5CF9-C744-81E9-6F699C66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7AE0-736D-BE42-8638-34A57E40A85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4872-D827-824D-B6CF-0BEEB447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4D412-B83B-9546-AF03-2586AE5A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A85-A7FE-0141-AE63-2F15E96E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4405-5EAF-E84C-ACC0-FC713CB5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4B343-F6B6-5B40-A55A-E200FEB3D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B65F-2680-644F-9CF2-8305AFBF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7AE0-736D-BE42-8638-34A57E40A85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464FF-096A-FF47-A9E4-262872F1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362D1-6D1A-D348-B8F5-DCE98BBA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A85-A7FE-0141-AE63-2F15E96E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5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8EAED4-DB65-F642-A5C8-54AE104ED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C35CB-D564-6B47-9DF1-C329B7052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88365-8917-3C42-846D-703CA692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7AE0-736D-BE42-8638-34A57E40A85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A69EA-76D2-2846-A61D-8F53E3AB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ECCE1-D885-684B-9396-AF7CE636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A85-A7FE-0141-AE63-2F15E96E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8C48-5DE9-C749-A10C-2B0548D8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68D7F-E652-6643-9B34-EC973119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E4D2-DF80-6944-9C74-45F9DCCC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7AE0-736D-BE42-8638-34A57E40A85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2B9E3-60D1-E048-8882-5BFEFAD3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D7F75-51D3-A240-A107-CB14F967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A85-A7FE-0141-AE63-2F15E96E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7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7AC2-9CF6-B545-A4DB-D746D658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CC101-D613-9D49-8EB1-D7F4B4585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46F5F-4B28-F645-99C7-3C3F24C1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7AE0-736D-BE42-8638-34A57E40A85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8B008-05D2-5F40-A686-F5B82A7C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23393-DE1D-064C-8C51-0286788A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A85-A7FE-0141-AE63-2F15E96E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2318-7AAD-4449-9D4D-97BF2E1C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FC65-4C31-534A-B9BC-6ABE4AF17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8C657-A1F2-C44D-907D-BE873144F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B7A21-80B5-A34A-AABC-71112C618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7AE0-736D-BE42-8638-34A57E40A85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73127-DB18-DC46-A41E-58D7AD72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16522-CD5C-7C45-96CB-6C79B8EF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A85-A7FE-0141-AE63-2F15E96E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9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BD56-74EC-F349-984C-BD00D76B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419FA-42A4-D34F-878A-473CC580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F91A1-6CE9-CE43-83B0-976288517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701EF-0664-A24F-BA73-26E0AC9AB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71ED5-2C04-9244-BEC6-4DE7374AD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860F52-D48F-D743-8E1F-29271AFA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7AE0-736D-BE42-8638-34A57E40A85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DB520-663C-6447-B176-710F5903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C9B2FD-2700-9E4B-AD53-AB1CA32D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A85-A7FE-0141-AE63-2F15E96E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D129-4670-5E49-8BA4-9EA56437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85931-7382-8D43-BAA4-2922EC426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7AE0-736D-BE42-8638-34A57E40A85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70677-B12B-284E-95A0-2ABD8000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A5A03-1BC6-7743-A74D-1C1260E8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A85-A7FE-0141-AE63-2F15E96E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8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9BE79-BA51-9E47-8D70-308AB34B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7AE0-736D-BE42-8638-34A57E40A85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6CCCE-F6DE-E245-B61D-9BAFA6EA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85BC3-7834-E141-8278-D598D4D3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A85-A7FE-0141-AE63-2F15E96E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B314-1BD2-8C4C-885D-17875921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2EB31-F9FB-E342-B11F-15862CE97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9C8E4-5875-9B4E-A9B5-D46AD96A0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00E44-65F3-F146-AB2C-859BE6C7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7AE0-736D-BE42-8638-34A57E40A85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08C09-2418-1040-A980-AF68702A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80B5B-86EA-544F-A1CD-75671533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A85-A7FE-0141-AE63-2F15E96E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6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5A0AE-22F6-BA40-9D52-B7CA16FF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04899-79B0-FF4E-AE24-4BE623E05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22E14-D3C1-2148-B164-5F3D974C8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A37C8-5188-FC4C-B9E7-1F37A4BD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7AE0-736D-BE42-8638-34A57E40A85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A5B28-ED2A-8846-B227-67D9E088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CC3CC-0FE8-1147-8EEE-2EF0B740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CA85-A7FE-0141-AE63-2F15E96E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8C21B-6DFE-ED45-B304-33C34478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A8614-4D87-BA49-A7FD-BEBE337FF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54CBB-7A81-5542-8640-79746C7F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7AE0-736D-BE42-8638-34A57E40A859}" type="datetimeFigureOut">
              <a:rPr lang="en-US" smtClean="0"/>
              <a:t>9/24/19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1384E-5EFE-0A4E-99D5-B1B3FDE55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AD905-3979-7443-B3E0-64428F6E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CA85-A7FE-0141-AE63-2F15E96E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55B2-C975-5E47-A96E-453A5EB30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Slant-path radiative transfer in microwave satellite data assimilation (preliminary)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B8069-2486-A74B-96E4-AA1F5BA538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Yinghui</a:t>
            </a:r>
            <a:r>
              <a:rPr lang="en-US" dirty="0"/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53618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C085-8AFA-264D-807E-46D246BD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slant path?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A484CC-C31C-724B-82F1-16C8A54857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“Dislocation”</a:t>
            </a:r>
          </a:p>
          <a:p>
            <a:pPr lvl="1"/>
            <a:r>
              <a:rPr lang="en-US" dirty="0"/>
              <a:t>Higher altitude </a:t>
            </a:r>
            <a:br>
              <a:rPr lang="en-US" dirty="0"/>
            </a:br>
            <a:r>
              <a:rPr lang="en-US" dirty="0"/>
              <a:t>(stratosphere sounding)</a:t>
            </a:r>
          </a:p>
          <a:p>
            <a:pPr lvl="1"/>
            <a:r>
              <a:rPr lang="en-US" dirty="0"/>
              <a:t>Finer horizontal resolution</a:t>
            </a:r>
          </a:p>
          <a:p>
            <a:pPr lvl="1"/>
            <a:r>
              <a:rPr lang="en-US" dirty="0"/>
              <a:t>ECMWF (Bormann, </a:t>
            </a:r>
            <a:r>
              <a:rPr lang="en-US" i="1" dirty="0" err="1"/>
              <a:t>Tellus</a:t>
            </a:r>
            <a:r>
              <a:rPr lang="en-US" i="1" dirty="0"/>
              <a:t> A</a:t>
            </a:r>
            <a:r>
              <a:rPr lang="en-US" dirty="0"/>
              <a:t>, 2017)</a:t>
            </a:r>
          </a:p>
          <a:p>
            <a:pPr lvl="1"/>
            <a:r>
              <a:rPr lang="en-US" dirty="0"/>
              <a:t>Canada (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Shahabadi</a:t>
            </a:r>
            <a:r>
              <a:rPr lang="en-US" dirty="0"/>
              <a:t> et al., </a:t>
            </a:r>
            <a:r>
              <a:rPr lang="en-US" i="1" dirty="0"/>
              <a:t>MWR</a:t>
            </a:r>
            <a:r>
              <a:rPr lang="en-US" dirty="0"/>
              <a:t>, 2018)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9544A3C-D417-DB40-B5D7-82C8748CC8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791915"/>
              </p:ext>
            </p:extLst>
          </p:nvPr>
        </p:nvGraphicFramePr>
        <p:xfrm>
          <a:off x="838197" y="2805340"/>
          <a:ext cx="3907968" cy="296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664">
                  <a:extLst>
                    <a:ext uri="{9D8B030D-6E8A-4147-A177-3AD203B41FA5}">
                      <a16:colId xmlns:a16="http://schemas.microsoft.com/office/drawing/2014/main" val="402973355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3361435263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374824468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4207104866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802767034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3072293502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3412473304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678200367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683026187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1366459570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692394742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2016164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4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88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10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49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34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288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1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01977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E3F029B4-08EF-EF47-8B5F-F8D7577E5A53}"/>
              </a:ext>
            </a:extLst>
          </p:cNvPr>
          <p:cNvGrpSpPr/>
          <p:nvPr/>
        </p:nvGrpSpPr>
        <p:grpSpPr>
          <a:xfrm>
            <a:off x="1142999" y="2409371"/>
            <a:ext cx="3211287" cy="3362689"/>
            <a:chOff x="1142999" y="2409371"/>
            <a:chExt cx="3211287" cy="336268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2B3E96C-1BD8-2045-A492-D94B184469EE}"/>
                </a:ext>
              </a:extLst>
            </p:cNvPr>
            <p:cNvCxnSpPr>
              <a:cxnSpLocks/>
            </p:cNvCxnSpPr>
            <p:nvPr/>
          </p:nvCxnSpPr>
          <p:spPr>
            <a:xfrm>
              <a:off x="1651001" y="2805340"/>
              <a:ext cx="0" cy="296672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57BF8C8-CC02-7A44-84CE-6C0EF9DD12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7286" y="2727235"/>
              <a:ext cx="266700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28B125-95C2-F54D-BC11-01DD3367C132}"/>
                </a:ext>
              </a:extLst>
            </p:cNvPr>
            <p:cNvSpPr txBox="1"/>
            <p:nvPr/>
          </p:nvSpPr>
          <p:spPr>
            <a:xfrm>
              <a:off x="2852057" y="2409371"/>
              <a:ext cx="42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n>
                    <a:solidFill>
                      <a:schemeClr val="accent1"/>
                    </a:solidFill>
                  </a:ln>
                </a:rPr>
                <a:t>Δx</a:t>
              </a:r>
              <a:endParaRPr lang="en-US" dirty="0">
                <a:ln>
                  <a:solidFill>
                    <a:schemeClr val="accent1"/>
                  </a:solidFill>
                </a:ln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396295-7399-0844-9830-F953B18C024F}"/>
                </a:ext>
              </a:extLst>
            </p:cNvPr>
            <p:cNvSpPr txBox="1"/>
            <p:nvPr/>
          </p:nvSpPr>
          <p:spPr>
            <a:xfrm>
              <a:off x="1142999" y="3931449"/>
              <a:ext cx="428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n>
                    <a:solidFill>
                      <a:schemeClr val="accent1"/>
                    </a:solidFill>
                  </a:ln>
                </a:rPr>
                <a:t>Δz</a:t>
              </a:r>
              <a:endParaRPr lang="en-US" dirty="0">
                <a:ln>
                  <a:solidFill>
                    <a:schemeClr val="accent1"/>
                  </a:solidFill>
                </a:ln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C3CC57-A1E3-4D46-9143-70032C25B0E9}"/>
              </a:ext>
            </a:extLst>
          </p:cNvPr>
          <p:cNvGrpSpPr/>
          <p:nvPr/>
        </p:nvGrpSpPr>
        <p:grpSpPr>
          <a:xfrm>
            <a:off x="1665515" y="1759020"/>
            <a:ext cx="3781802" cy="4013040"/>
            <a:chOff x="1665515" y="1759020"/>
            <a:chExt cx="3781802" cy="401304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9355C4D-7B74-0147-9B83-C001B459DB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5515" y="2460171"/>
              <a:ext cx="3058879" cy="3311889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Content Placeholder 8" descr="Satellite">
              <a:extLst>
                <a:ext uri="{FF2B5EF4-FFF2-40B4-BE49-F238E27FC236}">
                  <a16:creationId xmlns:a16="http://schemas.microsoft.com/office/drawing/2014/main" id="{F0D6820C-360F-7E46-9BED-37AFF2215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 flipV="1">
              <a:off x="4787935" y="1759020"/>
              <a:ext cx="659382" cy="65938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7F9DCE8-62CD-134D-9949-0B19D3CFF075}"/>
              </a:ext>
            </a:extLst>
          </p:cNvPr>
          <p:cNvGrpSpPr/>
          <p:nvPr/>
        </p:nvGrpSpPr>
        <p:grpSpPr>
          <a:xfrm>
            <a:off x="1509486" y="2460171"/>
            <a:ext cx="3356430" cy="3311889"/>
            <a:chOff x="1509486" y="2460171"/>
            <a:chExt cx="3356430" cy="331188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76EBA-B71C-E44B-9765-51ECC18258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9486" y="2460171"/>
              <a:ext cx="3062514" cy="33118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E6C8956-0127-5A45-B0EB-D625237FA3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3402" y="2460171"/>
              <a:ext cx="3062514" cy="33118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4F043C-18EC-344C-B182-E7AA94FC21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9486" y="5772060"/>
              <a:ext cx="2866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9F1AD1-4E73-B84B-AB9C-7A85DE18E0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2000" y="2470060"/>
              <a:ext cx="2866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181449-1633-5C48-93E1-F8755AE1668F}"/>
              </a:ext>
            </a:extLst>
          </p:cNvPr>
          <p:cNvGrpSpPr/>
          <p:nvPr/>
        </p:nvGrpSpPr>
        <p:grpSpPr>
          <a:xfrm>
            <a:off x="1509486" y="2540000"/>
            <a:ext cx="286658" cy="3247029"/>
            <a:chOff x="1509486" y="2540000"/>
            <a:chExt cx="286658" cy="324702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29BBC83-421A-DE49-A970-6A7898129EBB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86" y="2540000"/>
              <a:ext cx="0" cy="3247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98ED73C-3C34-FE48-B1F4-F90938095789}"/>
                </a:ext>
              </a:extLst>
            </p:cNvPr>
            <p:cNvCxnSpPr>
              <a:cxnSpLocks/>
            </p:cNvCxnSpPr>
            <p:nvPr/>
          </p:nvCxnSpPr>
          <p:spPr>
            <a:xfrm>
              <a:off x="1796144" y="2540000"/>
              <a:ext cx="0" cy="3247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6CA50B1-E52A-D241-A5AA-D93CE11399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1" y="2557600"/>
              <a:ext cx="25762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63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C085-8AFA-264D-807E-46D246BD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slant path?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A484CC-C31C-724B-82F1-16C8A54857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“Dislocation”</a:t>
            </a:r>
          </a:p>
          <a:p>
            <a:r>
              <a:rPr lang="en-US" dirty="0"/>
              <a:t>“Broadening”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9544A3C-D417-DB40-B5D7-82C8748CC8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197" y="2805340"/>
          <a:ext cx="3907968" cy="296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664">
                  <a:extLst>
                    <a:ext uri="{9D8B030D-6E8A-4147-A177-3AD203B41FA5}">
                      <a16:colId xmlns:a16="http://schemas.microsoft.com/office/drawing/2014/main" val="402973355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3361435263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374824468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4207104866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802767034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3072293502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3412473304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678200367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683026187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1366459570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692394742"/>
                    </a:ext>
                  </a:extLst>
                </a:gridCol>
                <a:gridCol w="325664">
                  <a:extLst>
                    <a:ext uri="{9D8B030D-6E8A-4147-A177-3AD203B41FA5}">
                      <a16:colId xmlns:a16="http://schemas.microsoft.com/office/drawing/2014/main" val="2016164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4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88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105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49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34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288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1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01977"/>
                  </a:ext>
                </a:extLst>
              </a:tr>
            </a:tbl>
          </a:graphicData>
        </a:graphic>
      </p:graphicFrame>
      <p:sp>
        <p:nvSpPr>
          <p:cNvPr id="9" name="Freeform 8">
            <a:extLst>
              <a:ext uri="{FF2B5EF4-FFF2-40B4-BE49-F238E27FC236}">
                <a16:creationId xmlns:a16="http://schemas.microsoft.com/office/drawing/2014/main" id="{92887E8F-7625-7F44-B412-1F70309017A0}"/>
              </a:ext>
            </a:extLst>
          </p:cNvPr>
          <p:cNvSpPr/>
          <p:nvPr/>
        </p:nvSpPr>
        <p:spPr>
          <a:xfrm>
            <a:off x="2928264" y="2976070"/>
            <a:ext cx="979714" cy="2625260"/>
          </a:xfrm>
          <a:custGeom>
            <a:avLst/>
            <a:gdLst>
              <a:gd name="connsiteX0" fmla="*/ 936172 w 979714"/>
              <a:gd name="connsiteY0" fmla="*/ 0 h 2097314"/>
              <a:gd name="connsiteX1" fmla="*/ 936172 w 979714"/>
              <a:gd name="connsiteY1" fmla="*/ 0 h 2097314"/>
              <a:gd name="connsiteX2" fmla="*/ 319314 w 979714"/>
              <a:gd name="connsiteY2" fmla="*/ 7257 h 2097314"/>
              <a:gd name="connsiteX3" fmla="*/ 195943 w 979714"/>
              <a:gd name="connsiteY3" fmla="*/ 14514 h 2097314"/>
              <a:gd name="connsiteX4" fmla="*/ 43543 w 979714"/>
              <a:gd name="connsiteY4" fmla="*/ 21771 h 2097314"/>
              <a:gd name="connsiteX5" fmla="*/ 21772 w 979714"/>
              <a:gd name="connsiteY5" fmla="*/ 29028 h 2097314"/>
              <a:gd name="connsiteX6" fmla="*/ 0 w 979714"/>
              <a:gd name="connsiteY6" fmla="*/ 101600 h 2097314"/>
              <a:gd name="connsiteX7" fmla="*/ 14514 w 979714"/>
              <a:gd name="connsiteY7" fmla="*/ 174171 h 2097314"/>
              <a:gd name="connsiteX8" fmla="*/ 29029 w 979714"/>
              <a:gd name="connsiteY8" fmla="*/ 195942 h 2097314"/>
              <a:gd name="connsiteX9" fmla="*/ 36286 w 979714"/>
              <a:gd name="connsiteY9" fmla="*/ 224971 h 2097314"/>
              <a:gd name="connsiteX10" fmla="*/ 43543 w 979714"/>
              <a:gd name="connsiteY10" fmla="*/ 261257 h 2097314"/>
              <a:gd name="connsiteX11" fmla="*/ 58057 w 979714"/>
              <a:gd name="connsiteY11" fmla="*/ 304800 h 2097314"/>
              <a:gd name="connsiteX12" fmla="*/ 72572 w 979714"/>
              <a:gd name="connsiteY12" fmla="*/ 348342 h 2097314"/>
              <a:gd name="connsiteX13" fmla="*/ 79829 w 979714"/>
              <a:gd name="connsiteY13" fmla="*/ 370114 h 2097314"/>
              <a:gd name="connsiteX14" fmla="*/ 79829 w 979714"/>
              <a:gd name="connsiteY14" fmla="*/ 849085 h 2097314"/>
              <a:gd name="connsiteX15" fmla="*/ 94343 w 979714"/>
              <a:gd name="connsiteY15" fmla="*/ 1240971 h 2097314"/>
              <a:gd name="connsiteX16" fmla="*/ 108857 w 979714"/>
              <a:gd name="connsiteY16" fmla="*/ 1393371 h 2097314"/>
              <a:gd name="connsiteX17" fmla="*/ 130629 w 979714"/>
              <a:gd name="connsiteY17" fmla="*/ 1509485 h 2097314"/>
              <a:gd name="connsiteX18" fmla="*/ 137886 w 979714"/>
              <a:gd name="connsiteY18" fmla="*/ 1531257 h 2097314"/>
              <a:gd name="connsiteX19" fmla="*/ 145143 w 979714"/>
              <a:gd name="connsiteY19" fmla="*/ 1712685 h 2097314"/>
              <a:gd name="connsiteX20" fmla="*/ 130629 w 979714"/>
              <a:gd name="connsiteY20" fmla="*/ 1865085 h 2097314"/>
              <a:gd name="connsiteX21" fmla="*/ 123372 w 979714"/>
              <a:gd name="connsiteY21" fmla="*/ 1901371 h 2097314"/>
              <a:gd name="connsiteX22" fmla="*/ 130629 w 979714"/>
              <a:gd name="connsiteY22" fmla="*/ 2061028 h 2097314"/>
              <a:gd name="connsiteX23" fmla="*/ 166914 w 979714"/>
              <a:gd name="connsiteY23" fmla="*/ 2090057 h 2097314"/>
              <a:gd name="connsiteX24" fmla="*/ 319314 w 979714"/>
              <a:gd name="connsiteY24" fmla="*/ 2097314 h 2097314"/>
              <a:gd name="connsiteX25" fmla="*/ 566057 w 979714"/>
              <a:gd name="connsiteY25" fmla="*/ 2082800 h 2097314"/>
              <a:gd name="connsiteX26" fmla="*/ 645886 w 979714"/>
              <a:gd name="connsiteY26" fmla="*/ 2068285 h 2097314"/>
              <a:gd name="connsiteX27" fmla="*/ 711200 w 979714"/>
              <a:gd name="connsiteY27" fmla="*/ 2061028 h 2097314"/>
              <a:gd name="connsiteX28" fmla="*/ 762000 w 979714"/>
              <a:gd name="connsiteY28" fmla="*/ 2024742 h 2097314"/>
              <a:gd name="connsiteX29" fmla="*/ 754743 w 979714"/>
              <a:gd name="connsiteY29" fmla="*/ 1778000 h 2097314"/>
              <a:gd name="connsiteX30" fmla="*/ 740229 w 979714"/>
              <a:gd name="connsiteY30" fmla="*/ 1400628 h 2097314"/>
              <a:gd name="connsiteX31" fmla="*/ 732972 w 979714"/>
              <a:gd name="connsiteY31" fmla="*/ 1088571 h 2097314"/>
              <a:gd name="connsiteX32" fmla="*/ 718457 w 979714"/>
              <a:gd name="connsiteY32" fmla="*/ 319314 h 2097314"/>
              <a:gd name="connsiteX33" fmla="*/ 732972 w 979714"/>
              <a:gd name="connsiteY33" fmla="*/ 203200 h 2097314"/>
              <a:gd name="connsiteX34" fmla="*/ 747486 w 979714"/>
              <a:gd name="connsiteY34" fmla="*/ 159657 h 2097314"/>
              <a:gd name="connsiteX35" fmla="*/ 754743 w 979714"/>
              <a:gd name="connsiteY35" fmla="*/ 137885 h 2097314"/>
              <a:gd name="connsiteX36" fmla="*/ 762000 w 979714"/>
              <a:gd name="connsiteY36" fmla="*/ 116114 h 2097314"/>
              <a:gd name="connsiteX37" fmla="*/ 783772 w 979714"/>
              <a:gd name="connsiteY37" fmla="*/ 108857 h 2097314"/>
              <a:gd name="connsiteX38" fmla="*/ 827314 w 979714"/>
              <a:gd name="connsiteY38" fmla="*/ 79828 h 2097314"/>
              <a:gd name="connsiteX39" fmla="*/ 914400 w 979714"/>
              <a:gd name="connsiteY39" fmla="*/ 50800 h 2097314"/>
              <a:gd name="connsiteX40" fmla="*/ 957943 w 979714"/>
              <a:gd name="connsiteY40" fmla="*/ 36285 h 2097314"/>
              <a:gd name="connsiteX41" fmla="*/ 979714 w 979714"/>
              <a:gd name="connsiteY41" fmla="*/ 29028 h 2097314"/>
              <a:gd name="connsiteX42" fmla="*/ 936172 w 979714"/>
              <a:gd name="connsiteY42" fmla="*/ 0 h 209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79714" h="2097314">
                <a:moveTo>
                  <a:pt x="936172" y="0"/>
                </a:moveTo>
                <a:lnTo>
                  <a:pt x="936172" y="0"/>
                </a:lnTo>
                <a:lnTo>
                  <a:pt x="319314" y="7257"/>
                </a:lnTo>
                <a:cubicBezTo>
                  <a:pt x="278127" y="8065"/>
                  <a:pt x="237081" y="12349"/>
                  <a:pt x="195943" y="14514"/>
                </a:cubicBezTo>
                <a:lnTo>
                  <a:pt x="43543" y="21771"/>
                </a:lnTo>
                <a:cubicBezTo>
                  <a:pt x="36286" y="24190"/>
                  <a:pt x="27745" y="24249"/>
                  <a:pt x="21772" y="29028"/>
                </a:cubicBezTo>
                <a:cubicBezTo>
                  <a:pt x="478" y="46063"/>
                  <a:pt x="3176" y="79366"/>
                  <a:pt x="0" y="101600"/>
                </a:cubicBezTo>
                <a:cubicBezTo>
                  <a:pt x="2674" y="120318"/>
                  <a:pt x="4381" y="153906"/>
                  <a:pt x="14514" y="174171"/>
                </a:cubicBezTo>
                <a:cubicBezTo>
                  <a:pt x="18415" y="181972"/>
                  <a:pt x="24191" y="188685"/>
                  <a:pt x="29029" y="195942"/>
                </a:cubicBezTo>
                <a:cubicBezTo>
                  <a:pt x="31448" y="205618"/>
                  <a:pt x="34122" y="215234"/>
                  <a:pt x="36286" y="224971"/>
                </a:cubicBezTo>
                <a:cubicBezTo>
                  <a:pt x="38962" y="237012"/>
                  <a:pt x="40298" y="249357"/>
                  <a:pt x="43543" y="261257"/>
                </a:cubicBezTo>
                <a:cubicBezTo>
                  <a:pt x="47568" y="276017"/>
                  <a:pt x="53219" y="290286"/>
                  <a:pt x="58057" y="304800"/>
                </a:cubicBezTo>
                <a:lnTo>
                  <a:pt x="72572" y="348342"/>
                </a:lnTo>
                <a:lnTo>
                  <a:pt x="79829" y="370114"/>
                </a:lnTo>
                <a:cubicBezTo>
                  <a:pt x="108177" y="568554"/>
                  <a:pt x="79829" y="350982"/>
                  <a:pt x="79829" y="849085"/>
                </a:cubicBezTo>
                <a:cubicBezTo>
                  <a:pt x="79829" y="940813"/>
                  <a:pt x="87292" y="1131677"/>
                  <a:pt x="94343" y="1240971"/>
                </a:cubicBezTo>
                <a:cubicBezTo>
                  <a:pt x="97327" y="1287218"/>
                  <a:pt x="102965" y="1346233"/>
                  <a:pt x="108857" y="1393371"/>
                </a:cubicBezTo>
                <a:cubicBezTo>
                  <a:pt x="113738" y="1432422"/>
                  <a:pt x="119795" y="1471566"/>
                  <a:pt x="130629" y="1509485"/>
                </a:cubicBezTo>
                <a:cubicBezTo>
                  <a:pt x="132731" y="1516841"/>
                  <a:pt x="135467" y="1524000"/>
                  <a:pt x="137886" y="1531257"/>
                </a:cubicBezTo>
                <a:cubicBezTo>
                  <a:pt x="140305" y="1591733"/>
                  <a:pt x="145143" y="1652161"/>
                  <a:pt x="145143" y="1712685"/>
                </a:cubicBezTo>
                <a:cubicBezTo>
                  <a:pt x="145143" y="1756556"/>
                  <a:pt x="138418" y="1818352"/>
                  <a:pt x="130629" y="1865085"/>
                </a:cubicBezTo>
                <a:cubicBezTo>
                  <a:pt x="128601" y="1877252"/>
                  <a:pt x="125791" y="1889276"/>
                  <a:pt x="123372" y="1901371"/>
                </a:cubicBezTo>
                <a:cubicBezTo>
                  <a:pt x="125791" y="1954590"/>
                  <a:pt x="124282" y="2008134"/>
                  <a:pt x="130629" y="2061028"/>
                </a:cubicBezTo>
                <a:cubicBezTo>
                  <a:pt x="132812" y="2079219"/>
                  <a:pt x="151405" y="2088765"/>
                  <a:pt x="166914" y="2090057"/>
                </a:cubicBezTo>
                <a:cubicBezTo>
                  <a:pt x="217596" y="2094280"/>
                  <a:pt x="268514" y="2094895"/>
                  <a:pt x="319314" y="2097314"/>
                </a:cubicBezTo>
                <a:cubicBezTo>
                  <a:pt x="430642" y="2075049"/>
                  <a:pt x="307927" y="2097551"/>
                  <a:pt x="566057" y="2082800"/>
                </a:cubicBezTo>
                <a:cubicBezTo>
                  <a:pt x="590900" y="2081380"/>
                  <a:pt x="621046" y="2071834"/>
                  <a:pt x="645886" y="2068285"/>
                </a:cubicBezTo>
                <a:cubicBezTo>
                  <a:pt x="667571" y="2065187"/>
                  <a:pt x="689429" y="2063447"/>
                  <a:pt x="711200" y="2061028"/>
                </a:cubicBezTo>
                <a:cubicBezTo>
                  <a:pt x="762000" y="2044095"/>
                  <a:pt x="749905" y="2061028"/>
                  <a:pt x="762000" y="2024742"/>
                </a:cubicBezTo>
                <a:cubicBezTo>
                  <a:pt x="759581" y="1942495"/>
                  <a:pt x="756852" y="1860256"/>
                  <a:pt x="754743" y="1778000"/>
                </a:cubicBezTo>
                <a:cubicBezTo>
                  <a:pt x="745801" y="1429251"/>
                  <a:pt x="760919" y="1566149"/>
                  <a:pt x="740229" y="1400628"/>
                </a:cubicBezTo>
                <a:cubicBezTo>
                  <a:pt x="737810" y="1296609"/>
                  <a:pt x="734692" y="1192604"/>
                  <a:pt x="732972" y="1088571"/>
                </a:cubicBezTo>
                <a:cubicBezTo>
                  <a:pt x="720470" y="332241"/>
                  <a:pt x="734020" y="755094"/>
                  <a:pt x="718457" y="319314"/>
                </a:cubicBezTo>
                <a:cubicBezTo>
                  <a:pt x="721910" y="281327"/>
                  <a:pt x="722745" y="240699"/>
                  <a:pt x="732972" y="203200"/>
                </a:cubicBezTo>
                <a:cubicBezTo>
                  <a:pt x="736998" y="188440"/>
                  <a:pt x="742648" y="174171"/>
                  <a:pt x="747486" y="159657"/>
                </a:cubicBezTo>
                <a:lnTo>
                  <a:pt x="754743" y="137885"/>
                </a:lnTo>
                <a:cubicBezTo>
                  <a:pt x="757162" y="130628"/>
                  <a:pt x="754743" y="118533"/>
                  <a:pt x="762000" y="116114"/>
                </a:cubicBezTo>
                <a:lnTo>
                  <a:pt x="783772" y="108857"/>
                </a:lnTo>
                <a:cubicBezTo>
                  <a:pt x="798286" y="99181"/>
                  <a:pt x="810765" y="85344"/>
                  <a:pt x="827314" y="79828"/>
                </a:cubicBezTo>
                <a:lnTo>
                  <a:pt x="914400" y="50800"/>
                </a:lnTo>
                <a:lnTo>
                  <a:pt x="957943" y="36285"/>
                </a:lnTo>
                <a:lnTo>
                  <a:pt x="979714" y="29028"/>
                </a:lnTo>
                <a:lnTo>
                  <a:pt x="93617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7B07A6-B348-BC4C-BE8D-3A06182A976C}"/>
              </a:ext>
            </a:extLst>
          </p:cNvPr>
          <p:cNvGrpSpPr/>
          <p:nvPr/>
        </p:nvGrpSpPr>
        <p:grpSpPr>
          <a:xfrm>
            <a:off x="327554" y="1773989"/>
            <a:ext cx="3937831" cy="4013040"/>
            <a:chOff x="1509486" y="1759020"/>
            <a:chExt cx="3937831" cy="4013040"/>
          </a:xfrm>
        </p:grpSpPr>
        <p:pic>
          <p:nvPicPr>
            <p:cNvPr id="18" name="Content Placeholder 8" descr="Satellite">
              <a:extLst>
                <a:ext uri="{FF2B5EF4-FFF2-40B4-BE49-F238E27FC236}">
                  <a16:creationId xmlns:a16="http://schemas.microsoft.com/office/drawing/2014/main" id="{F0D6820C-360F-7E46-9BED-37AFF2215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 flipV="1">
              <a:off x="4787935" y="1759020"/>
              <a:ext cx="659382" cy="65938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D2AD8F7-993A-7541-9CE5-7CED160A08FA}"/>
                </a:ext>
              </a:extLst>
            </p:cNvPr>
            <p:cNvGrpSpPr/>
            <p:nvPr/>
          </p:nvGrpSpPr>
          <p:grpSpPr>
            <a:xfrm>
              <a:off x="1509486" y="2460171"/>
              <a:ext cx="3356430" cy="3311889"/>
              <a:chOff x="1509486" y="2460171"/>
              <a:chExt cx="3356430" cy="3311889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39355C4D-7B74-0147-9B83-C001B459DB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5515" y="2460171"/>
                <a:ext cx="3058879" cy="3311889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2476EBA-B71C-E44B-9765-51ECC18258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09486" y="2460171"/>
                <a:ext cx="3062514" cy="331188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E6C8956-0127-5A45-B0EB-D625237FA3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03402" y="2460171"/>
                <a:ext cx="3062514" cy="331188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F4F043C-18EC-344C-B182-E7AA94FC21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09486" y="5772060"/>
                <a:ext cx="28665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E9F1AD1-4E73-B84B-AB9C-7A85DE18E0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72000" y="2470060"/>
                <a:ext cx="28665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FB2C75-1EF7-584B-BCF0-7326EAED1F05}"/>
              </a:ext>
            </a:extLst>
          </p:cNvPr>
          <p:cNvGrpSpPr/>
          <p:nvPr/>
        </p:nvGrpSpPr>
        <p:grpSpPr>
          <a:xfrm>
            <a:off x="4859530" y="3048809"/>
            <a:ext cx="4933980" cy="1483360"/>
            <a:chOff x="4859530" y="3048809"/>
            <a:chExt cx="4933980" cy="1483360"/>
          </a:xfrm>
        </p:grpSpPr>
        <p:graphicFrame>
          <p:nvGraphicFramePr>
            <p:cNvPr id="24" name="Content Placeholder 3">
              <a:extLst>
                <a:ext uri="{FF2B5EF4-FFF2-40B4-BE49-F238E27FC236}">
                  <a16:creationId xmlns:a16="http://schemas.microsoft.com/office/drawing/2014/main" id="{6AF680FE-3AF3-7B4F-90CE-AE4DF3C5044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18946821"/>
                </p:ext>
              </p:extLst>
            </p:nvPr>
          </p:nvGraphicFramePr>
          <p:xfrm>
            <a:off x="5885542" y="3048809"/>
            <a:ext cx="3907968" cy="1483360"/>
          </p:xfrm>
          <a:graphic>
            <a:graphicData uri="http://schemas.openxmlformats.org/drawingml/2006/table">
              <a:tbl>
                <a:tblPr>
                  <a:tableStyleId>{5C22544A-7EE6-4342-B048-85BDC9FD1C3A}</a:tableStyleId>
                </a:tblPr>
                <a:tblGrid>
                  <a:gridCol w="325664">
                    <a:extLst>
                      <a:ext uri="{9D8B030D-6E8A-4147-A177-3AD203B41FA5}">
                        <a16:colId xmlns:a16="http://schemas.microsoft.com/office/drawing/2014/main" val="402973355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3361435263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374824468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4207104866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802767034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3072293502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3412473304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678200367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683026187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1366459570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692394742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2016164916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84134503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61328822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8491960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648401977"/>
                    </a:ext>
                  </a:extLst>
                </a:tr>
              </a:tbl>
            </a:graphicData>
          </a:graphic>
        </p:graphicFrame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00733F9-1DB3-8C47-9EA5-E16A47558CF3}"/>
                </a:ext>
              </a:extLst>
            </p:cNvPr>
            <p:cNvSpPr/>
            <p:nvPr/>
          </p:nvSpPr>
          <p:spPr>
            <a:xfrm>
              <a:off x="5744020" y="3443254"/>
              <a:ext cx="3011791" cy="6728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6F6A81FD-4C2D-C444-8E22-DC4C5854C2D8}"/>
                </a:ext>
              </a:extLst>
            </p:cNvPr>
            <p:cNvSpPr/>
            <p:nvPr/>
          </p:nvSpPr>
          <p:spPr>
            <a:xfrm rot="19887420">
              <a:off x="4859530" y="4201838"/>
              <a:ext cx="680869" cy="20788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D4A965A-F397-424B-A0DF-F26E02E728BF}"/>
              </a:ext>
            </a:extLst>
          </p:cNvPr>
          <p:cNvGrpSpPr/>
          <p:nvPr/>
        </p:nvGrpSpPr>
        <p:grpSpPr>
          <a:xfrm>
            <a:off x="4927113" y="5088048"/>
            <a:ext cx="4866397" cy="1483360"/>
            <a:chOff x="4927113" y="5088048"/>
            <a:chExt cx="4866397" cy="1483360"/>
          </a:xfrm>
        </p:grpSpPr>
        <p:graphicFrame>
          <p:nvGraphicFramePr>
            <p:cNvPr id="27" name="Content Placeholder 3">
              <a:extLst>
                <a:ext uri="{FF2B5EF4-FFF2-40B4-BE49-F238E27FC236}">
                  <a16:creationId xmlns:a16="http://schemas.microsoft.com/office/drawing/2014/main" id="{D2F08646-36F0-114E-9483-AE1CFC5DBF9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6434130"/>
                </p:ext>
              </p:extLst>
            </p:nvPr>
          </p:nvGraphicFramePr>
          <p:xfrm>
            <a:off x="5885542" y="5088048"/>
            <a:ext cx="3907968" cy="1483360"/>
          </p:xfrm>
          <a:graphic>
            <a:graphicData uri="http://schemas.openxmlformats.org/drawingml/2006/table">
              <a:tbl>
                <a:tblPr>
                  <a:tableStyleId>{5C22544A-7EE6-4342-B048-85BDC9FD1C3A}</a:tableStyleId>
                </a:tblPr>
                <a:tblGrid>
                  <a:gridCol w="325664">
                    <a:extLst>
                      <a:ext uri="{9D8B030D-6E8A-4147-A177-3AD203B41FA5}">
                        <a16:colId xmlns:a16="http://schemas.microsoft.com/office/drawing/2014/main" val="402973355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3361435263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374824468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4207104866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802767034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3072293502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3412473304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678200367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683026187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1366459570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692394742"/>
                      </a:ext>
                    </a:extLst>
                  </a:gridCol>
                  <a:gridCol w="325664">
                    <a:extLst>
                      <a:ext uri="{9D8B030D-6E8A-4147-A177-3AD203B41FA5}">
                        <a16:colId xmlns:a16="http://schemas.microsoft.com/office/drawing/2014/main" val="2016164916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84134503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61328822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08491960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648401977"/>
                    </a:ext>
                  </a:extLst>
                </a:tr>
              </a:tbl>
            </a:graphicData>
          </a:graphic>
        </p:graphicFrame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93ACF41-D4AE-FD46-A680-E5BAE1DE76E3}"/>
                </a:ext>
              </a:extLst>
            </p:cNvPr>
            <p:cNvSpPr/>
            <p:nvPr/>
          </p:nvSpPr>
          <p:spPr>
            <a:xfrm>
              <a:off x="7772401" y="5471620"/>
              <a:ext cx="950768" cy="6728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7E48EB40-CBE1-5746-98A6-BEA43C53A437}"/>
                </a:ext>
              </a:extLst>
            </p:cNvPr>
            <p:cNvSpPr/>
            <p:nvPr/>
          </p:nvSpPr>
          <p:spPr>
            <a:xfrm rot="2053527">
              <a:off x="4927113" y="5405666"/>
              <a:ext cx="680869" cy="2078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CE864F-5C8E-FA4F-9064-D6109617B03A}"/>
              </a:ext>
            </a:extLst>
          </p:cNvPr>
          <p:cNvGrpSpPr/>
          <p:nvPr/>
        </p:nvGrpSpPr>
        <p:grpSpPr>
          <a:xfrm>
            <a:off x="2931886" y="2540000"/>
            <a:ext cx="286658" cy="3247029"/>
            <a:chOff x="1509486" y="2540000"/>
            <a:chExt cx="286658" cy="324702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29BBC83-421A-DE49-A970-6A7898129EBB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86" y="2540000"/>
              <a:ext cx="0" cy="3247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98ED73C-3C34-FE48-B1F4-F90938095789}"/>
                </a:ext>
              </a:extLst>
            </p:cNvPr>
            <p:cNvCxnSpPr>
              <a:cxnSpLocks/>
            </p:cNvCxnSpPr>
            <p:nvPr/>
          </p:nvCxnSpPr>
          <p:spPr>
            <a:xfrm>
              <a:off x="1796144" y="2540000"/>
              <a:ext cx="0" cy="32470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6CA50B1-E52A-D241-A5AA-D93CE11399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4001" y="2557600"/>
              <a:ext cx="25762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F0579D-705C-AA45-BCD5-F0AAF1168C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9486" y="5772060"/>
              <a:ext cx="25762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93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23086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05612 0.00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0957-644F-5240-A79F-20C3C059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Slant path radiative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8198D-84DA-334C-9AD5-591C9C262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 is simple: interpolate model state variables along satellite path!</a:t>
            </a:r>
          </a:p>
          <a:p>
            <a:pPr lvl="1"/>
            <a:r>
              <a:rPr lang="en-US" dirty="0"/>
              <a:t>T, P, …</a:t>
            </a:r>
          </a:p>
          <a:p>
            <a:pPr lvl="1"/>
            <a:r>
              <a:rPr lang="en-US" dirty="0"/>
              <a:t>Qv, …</a:t>
            </a:r>
          </a:p>
          <a:p>
            <a:pPr lvl="1"/>
            <a:r>
              <a:rPr lang="en-US" dirty="0"/>
              <a:t>Qc, Qi, </a:t>
            </a:r>
            <a:r>
              <a:rPr lang="en-US" dirty="0" err="1"/>
              <a:t>Qr</a:t>
            </a:r>
            <a:r>
              <a:rPr lang="en-US" dirty="0"/>
              <a:t>, Qs, </a:t>
            </a:r>
            <a:r>
              <a:rPr lang="en-US" dirty="0" err="1"/>
              <a:t>Qg</a:t>
            </a:r>
            <a:r>
              <a:rPr lang="en-US" dirty="0"/>
              <a:t>, …</a:t>
            </a:r>
          </a:p>
          <a:p>
            <a:r>
              <a:rPr lang="en-US" dirty="0"/>
              <a:t>Use the interpolated variables along the ‘slant path’ instead of that along the vertical model grids as input to CRTM</a:t>
            </a:r>
          </a:p>
        </p:txBody>
      </p:sp>
    </p:spTree>
    <p:extLst>
      <p:ext uri="{BB962C8B-B14F-4D97-AF65-F5344CB8AC3E}">
        <p14:creationId xmlns:p14="http://schemas.microsoft.com/office/powerpoint/2010/main" val="246809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3AA38B-7BD9-724B-AEA8-142E93205A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Simulated TB: 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3AA38B-7BD9-724B-AEA8-142E93205A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37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3323D2-CF65-5140-9FFF-39AE8BFC83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947" r="3947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DBA438-0917-1743-8DB6-56A970719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49888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WRF model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Simulated GPM TB at 2017-08-23 12:00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Slant path looks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‘blur’ (possibly from interpolation)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Away from satellite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1F1704-D6CC-3A47-9F5D-9BDE16623225}"/>
              </a:ext>
            </a:extLst>
          </p:cNvPr>
          <p:cNvSpPr/>
          <p:nvPr/>
        </p:nvSpPr>
        <p:spPr>
          <a:xfrm>
            <a:off x="5011947" y="707366"/>
            <a:ext cx="2173857" cy="5161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DDF03-10C7-004D-994A-EAE1F3BA56BE}"/>
              </a:ext>
            </a:extLst>
          </p:cNvPr>
          <p:cNvSpPr txBox="1"/>
          <p:nvPr/>
        </p:nvSpPr>
        <p:spPr>
          <a:xfrm>
            <a:off x="7703389" y="5227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Slant OFF</a:t>
            </a:r>
          </a:p>
        </p:txBody>
      </p:sp>
      <p:pic>
        <p:nvPicPr>
          <p:cNvPr id="7" name="Content Placeholder 8" descr="Satellite">
            <a:extLst>
              <a:ext uri="{FF2B5EF4-FFF2-40B4-BE49-F238E27FC236}">
                <a16:creationId xmlns:a16="http://schemas.microsoft.com/office/drawing/2014/main" id="{07F975A4-E977-BB49-9F41-D6E48D1BF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V="1">
            <a:off x="8745298" y="842400"/>
            <a:ext cx="659382" cy="65938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023681D-BFB8-DC49-B09B-C34D43398BBE}"/>
              </a:ext>
            </a:extLst>
          </p:cNvPr>
          <p:cNvGrpSpPr/>
          <p:nvPr/>
        </p:nvGrpSpPr>
        <p:grpSpPr>
          <a:xfrm>
            <a:off x="5011947" y="1233770"/>
            <a:ext cx="1844869" cy="1629036"/>
            <a:chOff x="5011947" y="1233770"/>
            <a:chExt cx="1844869" cy="162903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2EC31F9-CC4D-1E4E-93CC-DB7CBB5A6065}"/>
                </a:ext>
              </a:extLst>
            </p:cNvPr>
            <p:cNvSpPr/>
            <p:nvPr/>
          </p:nvSpPr>
          <p:spPr>
            <a:xfrm>
              <a:off x="6098875" y="1587239"/>
              <a:ext cx="266747" cy="940322"/>
            </a:xfrm>
            <a:custGeom>
              <a:avLst/>
              <a:gdLst>
                <a:gd name="connsiteX0" fmla="*/ 936172 w 979714"/>
                <a:gd name="connsiteY0" fmla="*/ 0 h 2097314"/>
                <a:gd name="connsiteX1" fmla="*/ 936172 w 979714"/>
                <a:gd name="connsiteY1" fmla="*/ 0 h 2097314"/>
                <a:gd name="connsiteX2" fmla="*/ 319314 w 979714"/>
                <a:gd name="connsiteY2" fmla="*/ 7257 h 2097314"/>
                <a:gd name="connsiteX3" fmla="*/ 195943 w 979714"/>
                <a:gd name="connsiteY3" fmla="*/ 14514 h 2097314"/>
                <a:gd name="connsiteX4" fmla="*/ 43543 w 979714"/>
                <a:gd name="connsiteY4" fmla="*/ 21771 h 2097314"/>
                <a:gd name="connsiteX5" fmla="*/ 21772 w 979714"/>
                <a:gd name="connsiteY5" fmla="*/ 29028 h 2097314"/>
                <a:gd name="connsiteX6" fmla="*/ 0 w 979714"/>
                <a:gd name="connsiteY6" fmla="*/ 101600 h 2097314"/>
                <a:gd name="connsiteX7" fmla="*/ 14514 w 979714"/>
                <a:gd name="connsiteY7" fmla="*/ 174171 h 2097314"/>
                <a:gd name="connsiteX8" fmla="*/ 29029 w 979714"/>
                <a:gd name="connsiteY8" fmla="*/ 195942 h 2097314"/>
                <a:gd name="connsiteX9" fmla="*/ 36286 w 979714"/>
                <a:gd name="connsiteY9" fmla="*/ 224971 h 2097314"/>
                <a:gd name="connsiteX10" fmla="*/ 43543 w 979714"/>
                <a:gd name="connsiteY10" fmla="*/ 261257 h 2097314"/>
                <a:gd name="connsiteX11" fmla="*/ 58057 w 979714"/>
                <a:gd name="connsiteY11" fmla="*/ 304800 h 2097314"/>
                <a:gd name="connsiteX12" fmla="*/ 72572 w 979714"/>
                <a:gd name="connsiteY12" fmla="*/ 348342 h 2097314"/>
                <a:gd name="connsiteX13" fmla="*/ 79829 w 979714"/>
                <a:gd name="connsiteY13" fmla="*/ 370114 h 2097314"/>
                <a:gd name="connsiteX14" fmla="*/ 79829 w 979714"/>
                <a:gd name="connsiteY14" fmla="*/ 849085 h 2097314"/>
                <a:gd name="connsiteX15" fmla="*/ 94343 w 979714"/>
                <a:gd name="connsiteY15" fmla="*/ 1240971 h 2097314"/>
                <a:gd name="connsiteX16" fmla="*/ 108857 w 979714"/>
                <a:gd name="connsiteY16" fmla="*/ 1393371 h 2097314"/>
                <a:gd name="connsiteX17" fmla="*/ 130629 w 979714"/>
                <a:gd name="connsiteY17" fmla="*/ 1509485 h 2097314"/>
                <a:gd name="connsiteX18" fmla="*/ 137886 w 979714"/>
                <a:gd name="connsiteY18" fmla="*/ 1531257 h 2097314"/>
                <a:gd name="connsiteX19" fmla="*/ 145143 w 979714"/>
                <a:gd name="connsiteY19" fmla="*/ 1712685 h 2097314"/>
                <a:gd name="connsiteX20" fmla="*/ 130629 w 979714"/>
                <a:gd name="connsiteY20" fmla="*/ 1865085 h 2097314"/>
                <a:gd name="connsiteX21" fmla="*/ 123372 w 979714"/>
                <a:gd name="connsiteY21" fmla="*/ 1901371 h 2097314"/>
                <a:gd name="connsiteX22" fmla="*/ 130629 w 979714"/>
                <a:gd name="connsiteY22" fmla="*/ 2061028 h 2097314"/>
                <a:gd name="connsiteX23" fmla="*/ 166914 w 979714"/>
                <a:gd name="connsiteY23" fmla="*/ 2090057 h 2097314"/>
                <a:gd name="connsiteX24" fmla="*/ 319314 w 979714"/>
                <a:gd name="connsiteY24" fmla="*/ 2097314 h 2097314"/>
                <a:gd name="connsiteX25" fmla="*/ 566057 w 979714"/>
                <a:gd name="connsiteY25" fmla="*/ 2082800 h 2097314"/>
                <a:gd name="connsiteX26" fmla="*/ 645886 w 979714"/>
                <a:gd name="connsiteY26" fmla="*/ 2068285 h 2097314"/>
                <a:gd name="connsiteX27" fmla="*/ 711200 w 979714"/>
                <a:gd name="connsiteY27" fmla="*/ 2061028 h 2097314"/>
                <a:gd name="connsiteX28" fmla="*/ 762000 w 979714"/>
                <a:gd name="connsiteY28" fmla="*/ 2024742 h 2097314"/>
                <a:gd name="connsiteX29" fmla="*/ 754743 w 979714"/>
                <a:gd name="connsiteY29" fmla="*/ 1778000 h 2097314"/>
                <a:gd name="connsiteX30" fmla="*/ 740229 w 979714"/>
                <a:gd name="connsiteY30" fmla="*/ 1400628 h 2097314"/>
                <a:gd name="connsiteX31" fmla="*/ 732972 w 979714"/>
                <a:gd name="connsiteY31" fmla="*/ 1088571 h 2097314"/>
                <a:gd name="connsiteX32" fmla="*/ 718457 w 979714"/>
                <a:gd name="connsiteY32" fmla="*/ 319314 h 2097314"/>
                <a:gd name="connsiteX33" fmla="*/ 732972 w 979714"/>
                <a:gd name="connsiteY33" fmla="*/ 203200 h 2097314"/>
                <a:gd name="connsiteX34" fmla="*/ 747486 w 979714"/>
                <a:gd name="connsiteY34" fmla="*/ 159657 h 2097314"/>
                <a:gd name="connsiteX35" fmla="*/ 754743 w 979714"/>
                <a:gd name="connsiteY35" fmla="*/ 137885 h 2097314"/>
                <a:gd name="connsiteX36" fmla="*/ 762000 w 979714"/>
                <a:gd name="connsiteY36" fmla="*/ 116114 h 2097314"/>
                <a:gd name="connsiteX37" fmla="*/ 783772 w 979714"/>
                <a:gd name="connsiteY37" fmla="*/ 108857 h 2097314"/>
                <a:gd name="connsiteX38" fmla="*/ 827314 w 979714"/>
                <a:gd name="connsiteY38" fmla="*/ 79828 h 2097314"/>
                <a:gd name="connsiteX39" fmla="*/ 914400 w 979714"/>
                <a:gd name="connsiteY39" fmla="*/ 50800 h 2097314"/>
                <a:gd name="connsiteX40" fmla="*/ 957943 w 979714"/>
                <a:gd name="connsiteY40" fmla="*/ 36285 h 2097314"/>
                <a:gd name="connsiteX41" fmla="*/ 979714 w 979714"/>
                <a:gd name="connsiteY41" fmla="*/ 29028 h 2097314"/>
                <a:gd name="connsiteX42" fmla="*/ 936172 w 979714"/>
                <a:gd name="connsiteY42" fmla="*/ 0 h 209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79714" h="2097314">
                  <a:moveTo>
                    <a:pt x="936172" y="0"/>
                  </a:moveTo>
                  <a:lnTo>
                    <a:pt x="936172" y="0"/>
                  </a:lnTo>
                  <a:lnTo>
                    <a:pt x="319314" y="7257"/>
                  </a:lnTo>
                  <a:cubicBezTo>
                    <a:pt x="278127" y="8065"/>
                    <a:pt x="237081" y="12349"/>
                    <a:pt x="195943" y="14514"/>
                  </a:cubicBezTo>
                  <a:lnTo>
                    <a:pt x="43543" y="21771"/>
                  </a:lnTo>
                  <a:cubicBezTo>
                    <a:pt x="36286" y="24190"/>
                    <a:pt x="27745" y="24249"/>
                    <a:pt x="21772" y="29028"/>
                  </a:cubicBezTo>
                  <a:cubicBezTo>
                    <a:pt x="478" y="46063"/>
                    <a:pt x="3176" y="79366"/>
                    <a:pt x="0" y="101600"/>
                  </a:cubicBezTo>
                  <a:cubicBezTo>
                    <a:pt x="2674" y="120318"/>
                    <a:pt x="4381" y="153906"/>
                    <a:pt x="14514" y="174171"/>
                  </a:cubicBezTo>
                  <a:cubicBezTo>
                    <a:pt x="18415" y="181972"/>
                    <a:pt x="24191" y="188685"/>
                    <a:pt x="29029" y="195942"/>
                  </a:cubicBezTo>
                  <a:cubicBezTo>
                    <a:pt x="31448" y="205618"/>
                    <a:pt x="34122" y="215234"/>
                    <a:pt x="36286" y="224971"/>
                  </a:cubicBezTo>
                  <a:cubicBezTo>
                    <a:pt x="38962" y="237012"/>
                    <a:pt x="40298" y="249357"/>
                    <a:pt x="43543" y="261257"/>
                  </a:cubicBezTo>
                  <a:cubicBezTo>
                    <a:pt x="47568" y="276017"/>
                    <a:pt x="53219" y="290286"/>
                    <a:pt x="58057" y="304800"/>
                  </a:cubicBezTo>
                  <a:lnTo>
                    <a:pt x="72572" y="348342"/>
                  </a:lnTo>
                  <a:lnTo>
                    <a:pt x="79829" y="370114"/>
                  </a:lnTo>
                  <a:cubicBezTo>
                    <a:pt x="108177" y="568554"/>
                    <a:pt x="79829" y="350982"/>
                    <a:pt x="79829" y="849085"/>
                  </a:cubicBezTo>
                  <a:cubicBezTo>
                    <a:pt x="79829" y="940813"/>
                    <a:pt x="87292" y="1131677"/>
                    <a:pt x="94343" y="1240971"/>
                  </a:cubicBezTo>
                  <a:cubicBezTo>
                    <a:pt x="97327" y="1287218"/>
                    <a:pt x="102965" y="1346233"/>
                    <a:pt x="108857" y="1393371"/>
                  </a:cubicBezTo>
                  <a:cubicBezTo>
                    <a:pt x="113738" y="1432422"/>
                    <a:pt x="119795" y="1471566"/>
                    <a:pt x="130629" y="1509485"/>
                  </a:cubicBezTo>
                  <a:cubicBezTo>
                    <a:pt x="132731" y="1516841"/>
                    <a:pt x="135467" y="1524000"/>
                    <a:pt x="137886" y="1531257"/>
                  </a:cubicBezTo>
                  <a:cubicBezTo>
                    <a:pt x="140305" y="1591733"/>
                    <a:pt x="145143" y="1652161"/>
                    <a:pt x="145143" y="1712685"/>
                  </a:cubicBezTo>
                  <a:cubicBezTo>
                    <a:pt x="145143" y="1756556"/>
                    <a:pt x="138418" y="1818352"/>
                    <a:pt x="130629" y="1865085"/>
                  </a:cubicBezTo>
                  <a:cubicBezTo>
                    <a:pt x="128601" y="1877252"/>
                    <a:pt x="125791" y="1889276"/>
                    <a:pt x="123372" y="1901371"/>
                  </a:cubicBezTo>
                  <a:cubicBezTo>
                    <a:pt x="125791" y="1954590"/>
                    <a:pt x="124282" y="2008134"/>
                    <a:pt x="130629" y="2061028"/>
                  </a:cubicBezTo>
                  <a:cubicBezTo>
                    <a:pt x="132812" y="2079219"/>
                    <a:pt x="151405" y="2088765"/>
                    <a:pt x="166914" y="2090057"/>
                  </a:cubicBezTo>
                  <a:cubicBezTo>
                    <a:pt x="217596" y="2094280"/>
                    <a:pt x="268514" y="2094895"/>
                    <a:pt x="319314" y="2097314"/>
                  </a:cubicBezTo>
                  <a:cubicBezTo>
                    <a:pt x="430642" y="2075049"/>
                    <a:pt x="307927" y="2097551"/>
                    <a:pt x="566057" y="2082800"/>
                  </a:cubicBezTo>
                  <a:cubicBezTo>
                    <a:pt x="590900" y="2081380"/>
                    <a:pt x="621046" y="2071834"/>
                    <a:pt x="645886" y="2068285"/>
                  </a:cubicBezTo>
                  <a:cubicBezTo>
                    <a:pt x="667571" y="2065187"/>
                    <a:pt x="689429" y="2063447"/>
                    <a:pt x="711200" y="2061028"/>
                  </a:cubicBezTo>
                  <a:cubicBezTo>
                    <a:pt x="762000" y="2044095"/>
                    <a:pt x="749905" y="2061028"/>
                    <a:pt x="762000" y="2024742"/>
                  </a:cubicBezTo>
                  <a:cubicBezTo>
                    <a:pt x="759581" y="1942495"/>
                    <a:pt x="756852" y="1860256"/>
                    <a:pt x="754743" y="1778000"/>
                  </a:cubicBezTo>
                  <a:cubicBezTo>
                    <a:pt x="745801" y="1429251"/>
                    <a:pt x="760919" y="1566149"/>
                    <a:pt x="740229" y="1400628"/>
                  </a:cubicBezTo>
                  <a:cubicBezTo>
                    <a:pt x="737810" y="1296609"/>
                    <a:pt x="734692" y="1192604"/>
                    <a:pt x="732972" y="1088571"/>
                  </a:cubicBezTo>
                  <a:cubicBezTo>
                    <a:pt x="720470" y="332241"/>
                    <a:pt x="734020" y="755094"/>
                    <a:pt x="718457" y="319314"/>
                  </a:cubicBezTo>
                  <a:cubicBezTo>
                    <a:pt x="721910" y="281327"/>
                    <a:pt x="722745" y="240699"/>
                    <a:pt x="732972" y="203200"/>
                  </a:cubicBezTo>
                  <a:cubicBezTo>
                    <a:pt x="736998" y="188440"/>
                    <a:pt x="742648" y="174171"/>
                    <a:pt x="747486" y="159657"/>
                  </a:cubicBezTo>
                  <a:lnTo>
                    <a:pt x="754743" y="137885"/>
                  </a:lnTo>
                  <a:cubicBezTo>
                    <a:pt x="757162" y="130628"/>
                    <a:pt x="754743" y="118533"/>
                    <a:pt x="762000" y="116114"/>
                  </a:cubicBezTo>
                  <a:lnTo>
                    <a:pt x="783772" y="108857"/>
                  </a:lnTo>
                  <a:cubicBezTo>
                    <a:pt x="798286" y="99181"/>
                    <a:pt x="810765" y="85344"/>
                    <a:pt x="827314" y="79828"/>
                  </a:cubicBezTo>
                  <a:lnTo>
                    <a:pt x="914400" y="50800"/>
                  </a:lnTo>
                  <a:lnTo>
                    <a:pt x="957943" y="36285"/>
                  </a:lnTo>
                  <a:lnTo>
                    <a:pt x="979714" y="29028"/>
                  </a:lnTo>
                  <a:lnTo>
                    <a:pt x="936172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D307D30-BFE8-3A45-9286-AE1E995886E8}"/>
                </a:ext>
              </a:extLst>
            </p:cNvPr>
            <p:cNvGrpSpPr/>
            <p:nvPr/>
          </p:nvGrpSpPr>
          <p:grpSpPr>
            <a:xfrm>
              <a:off x="5011947" y="2708033"/>
              <a:ext cx="1544128" cy="154773"/>
              <a:chOff x="5011947" y="2708033"/>
              <a:chExt cx="1544128" cy="154773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141F29D-543C-CF41-80E0-E5BECD589C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11947" y="2708694"/>
                <a:ext cx="1544128" cy="132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EF398D7-DB51-BD4C-AFAE-BA0BFB20C2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4276" y="2714403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98BB0AC-3447-304A-AE80-92841A7AF8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46998" y="2721908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9E0CE6A-A4A8-E044-86F9-32B4F06C69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2294" y="2716387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E0E294-2BEA-4E4B-A5E8-D1D28C3163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7441" y="2720699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1E08B29-6F57-034C-A325-DBD3717973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22651" y="2708033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2D9C737-21CB-8642-A06B-04AE3A7B37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24593" y="2713742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2BE2710-99D4-F64A-ACC8-77EF34D24C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37398" y="2721304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F2067C-C3C2-C844-ADAD-E8A6B19923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476" y="1601741"/>
              <a:ext cx="934528" cy="105859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Content Placeholder 8" descr="Satellite">
              <a:extLst>
                <a:ext uri="{FF2B5EF4-FFF2-40B4-BE49-F238E27FC236}">
                  <a16:creationId xmlns:a16="http://schemas.microsoft.com/office/drawing/2014/main" id="{C914FD7D-D07C-6A40-93C7-903B78D01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 flipV="1">
              <a:off x="6524827" y="1233770"/>
              <a:ext cx="331989" cy="331989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87C8AA7-FAD1-F346-93AF-7FBBBDC946EE}"/>
              </a:ext>
            </a:extLst>
          </p:cNvPr>
          <p:cNvSpPr txBox="1"/>
          <p:nvPr/>
        </p:nvSpPr>
        <p:spPr>
          <a:xfrm>
            <a:off x="9874370" y="5227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02FB27-AD59-854B-BB74-EF066FA0B9C4}"/>
              </a:ext>
            </a:extLst>
          </p:cNvPr>
          <p:cNvSpPr txBox="1"/>
          <p:nvPr/>
        </p:nvSpPr>
        <p:spPr>
          <a:xfrm rot="16200000">
            <a:off x="6408914" y="1764573"/>
            <a:ext cx="154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183 GHz V-pol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BFEF55-30FB-424A-8780-BD617048C3D2}"/>
              </a:ext>
            </a:extLst>
          </p:cNvPr>
          <p:cNvSpPr txBox="1"/>
          <p:nvPr/>
        </p:nvSpPr>
        <p:spPr>
          <a:xfrm rot="16200000">
            <a:off x="6410202" y="4144162"/>
            <a:ext cx="154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 GHz V-pol</a:t>
            </a:r>
          </a:p>
        </p:txBody>
      </p:sp>
    </p:spTree>
    <p:extLst>
      <p:ext uri="{BB962C8B-B14F-4D97-AF65-F5344CB8AC3E}">
        <p14:creationId xmlns:p14="http://schemas.microsoft.com/office/powerpoint/2010/main" val="193330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3AA38B-7BD9-724B-AEA8-142E93205A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Simulated TB: H(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3AA38B-7BD9-724B-AEA8-142E93205A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37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FDCBE-C28A-CE41-93E0-792D1CD8C0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947" r="3947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A489BF-1586-5647-9940-632DB1EDD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WRF model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Simulated GPM TB at 2017-08-23 12:00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Slant path looks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‘blur’ (possibly from interpolation)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Away from satellite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38475F-0CEE-9142-B5E2-9797C8953E88}"/>
              </a:ext>
            </a:extLst>
          </p:cNvPr>
          <p:cNvSpPr/>
          <p:nvPr/>
        </p:nvSpPr>
        <p:spPr>
          <a:xfrm>
            <a:off x="5011947" y="707366"/>
            <a:ext cx="2173857" cy="5161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BCA37-9EBD-0B43-B96A-A8D53079F128}"/>
              </a:ext>
            </a:extLst>
          </p:cNvPr>
          <p:cNvSpPr txBox="1"/>
          <p:nvPr/>
        </p:nvSpPr>
        <p:spPr>
          <a:xfrm>
            <a:off x="7703389" y="5227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Slant ON</a:t>
            </a:r>
          </a:p>
        </p:txBody>
      </p:sp>
      <p:pic>
        <p:nvPicPr>
          <p:cNvPr id="9" name="Content Placeholder 8" descr="Satellite">
            <a:extLst>
              <a:ext uri="{FF2B5EF4-FFF2-40B4-BE49-F238E27FC236}">
                <a16:creationId xmlns:a16="http://schemas.microsoft.com/office/drawing/2014/main" id="{C5235799-0115-7B44-942F-DE82E5FC0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V="1">
            <a:off x="8745298" y="842400"/>
            <a:ext cx="659382" cy="6593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E78DE2D-3608-5549-86CF-D8AF95E96E0B}"/>
              </a:ext>
            </a:extLst>
          </p:cNvPr>
          <p:cNvGrpSpPr/>
          <p:nvPr/>
        </p:nvGrpSpPr>
        <p:grpSpPr>
          <a:xfrm>
            <a:off x="5011947" y="1233770"/>
            <a:ext cx="1844869" cy="1629036"/>
            <a:chOff x="5011947" y="1233770"/>
            <a:chExt cx="1844869" cy="16290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C81A296-5351-B647-8590-2F6B199E1517}"/>
                </a:ext>
              </a:extLst>
            </p:cNvPr>
            <p:cNvSpPr/>
            <p:nvPr/>
          </p:nvSpPr>
          <p:spPr>
            <a:xfrm>
              <a:off x="6098875" y="1587239"/>
              <a:ext cx="266747" cy="940322"/>
            </a:xfrm>
            <a:custGeom>
              <a:avLst/>
              <a:gdLst>
                <a:gd name="connsiteX0" fmla="*/ 936172 w 979714"/>
                <a:gd name="connsiteY0" fmla="*/ 0 h 2097314"/>
                <a:gd name="connsiteX1" fmla="*/ 936172 w 979714"/>
                <a:gd name="connsiteY1" fmla="*/ 0 h 2097314"/>
                <a:gd name="connsiteX2" fmla="*/ 319314 w 979714"/>
                <a:gd name="connsiteY2" fmla="*/ 7257 h 2097314"/>
                <a:gd name="connsiteX3" fmla="*/ 195943 w 979714"/>
                <a:gd name="connsiteY3" fmla="*/ 14514 h 2097314"/>
                <a:gd name="connsiteX4" fmla="*/ 43543 w 979714"/>
                <a:gd name="connsiteY4" fmla="*/ 21771 h 2097314"/>
                <a:gd name="connsiteX5" fmla="*/ 21772 w 979714"/>
                <a:gd name="connsiteY5" fmla="*/ 29028 h 2097314"/>
                <a:gd name="connsiteX6" fmla="*/ 0 w 979714"/>
                <a:gd name="connsiteY6" fmla="*/ 101600 h 2097314"/>
                <a:gd name="connsiteX7" fmla="*/ 14514 w 979714"/>
                <a:gd name="connsiteY7" fmla="*/ 174171 h 2097314"/>
                <a:gd name="connsiteX8" fmla="*/ 29029 w 979714"/>
                <a:gd name="connsiteY8" fmla="*/ 195942 h 2097314"/>
                <a:gd name="connsiteX9" fmla="*/ 36286 w 979714"/>
                <a:gd name="connsiteY9" fmla="*/ 224971 h 2097314"/>
                <a:gd name="connsiteX10" fmla="*/ 43543 w 979714"/>
                <a:gd name="connsiteY10" fmla="*/ 261257 h 2097314"/>
                <a:gd name="connsiteX11" fmla="*/ 58057 w 979714"/>
                <a:gd name="connsiteY11" fmla="*/ 304800 h 2097314"/>
                <a:gd name="connsiteX12" fmla="*/ 72572 w 979714"/>
                <a:gd name="connsiteY12" fmla="*/ 348342 h 2097314"/>
                <a:gd name="connsiteX13" fmla="*/ 79829 w 979714"/>
                <a:gd name="connsiteY13" fmla="*/ 370114 h 2097314"/>
                <a:gd name="connsiteX14" fmla="*/ 79829 w 979714"/>
                <a:gd name="connsiteY14" fmla="*/ 849085 h 2097314"/>
                <a:gd name="connsiteX15" fmla="*/ 94343 w 979714"/>
                <a:gd name="connsiteY15" fmla="*/ 1240971 h 2097314"/>
                <a:gd name="connsiteX16" fmla="*/ 108857 w 979714"/>
                <a:gd name="connsiteY16" fmla="*/ 1393371 h 2097314"/>
                <a:gd name="connsiteX17" fmla="*/ 130629 w 979714"/>
                <a:gd name="connsiteY17" fmla="*/ 1509485 h 2097314"/>
                <a:gd name="connsiteX18" fmla="*/ 137886 w 979714"/>
                <a:gd name="connsiteY18" fmla="*/ 1531257 h 2097314"/>
                <a:gd name="connsiteX19" fmla="*/ 145143 w 979714"/>
                <a:gd name="connsiteY19" fmla="*/ 1712685 h 2097314"/>
                <a:gd name="connsiteX20" fmla="*/ 130629 w 979714"/>
                <a:gd name="connsiteY20" fmla="*/ 1865085 h 2097314"/>
                <a:gd name="connsiteX21" fmla="*/ 123372 w 979714"/>
                <a:gd name="connsiteY21" fmla="*/ 1901371 h 2097314"/>
                <a:gd name="connsiteX22" fmla="*/ 130629 w 979714"/>
                <a:gd name="connsiteY22" fmla="*/ 2061028 h 2097314"/>
                <a:gd name="connsiteX23" fmla="*/ 166914 w 979714"/>
                <a:gd name="connsiteY23" fmla="*/ 2090057 h 2097314"/>
                <a:gd name="connsiteX24" fmla="*/ 319314 w 979714"/>
                <a:gd name="connsiteY24" fmla="*/ 2097314 h 2097314"/>
                <a:gd name="connsiteX25" fmla="*/ 566057 w 979714"/>
                <a:gd name="connsiteY25" fmla="*/ 2082800 h 2097314"/>
                <a:gd name="connsiteX26" fmla="*/ 645886 w 979714"/>
                <a:gd name="connsiteY26" fmla="*/ 2068285 h 2097314"/>
                <a:gd name="connsiteX27" fmla="*/ 711200 w 979714"/>
                <a:gd name="connsiteY27" fmla="*/ 2061028 h 2097314"/>
                <a:gd name="connsiteX28" fmla="*/ 762000 w 979714"/>
                <a:gd name="connsiteY28" fmla="*/ 2024742 h 2097314"/>
                <a:gd name="connsiteX29" fmla="*/ 754743 w 979714"/>
                <a:gd name="connsiteY29" fmla="*/ 1778000 h 2097314"/>
                <a:gd name="connsiteX30" fmla="*/ 740229 w 979714"/>
                <a:gd name="connsiteY30" fmla="*/ 1400628 h 2097314"/>
                <a:gd name="connsiteX31" fmla="*/ 732972 w 979714"/>
                <a:gd name="connsiteY31" fmla="*/ 1088571 h 2097314"/>
                <a:gd name="connsiteX32" fmla="*/ 718457 w 979714"/>
                <a:gd name="connsiteY32" fmla="*/ 319314 h 2097314"/>
                <a:gd name="connsiteX33" fmla="*/ 732972 w 979714"/>
                <a:gd name="connsiteY33" fmla="*/ 203200 h 2097314"/>
                <a:gd name="connsiteX34" fmla="*/ 747486 w 979714"/>
                <a:gd name="connsiteY34" fmla="*/ 159657 h 2097314"/>
                <a:gd name="connsiteX35" fmla="*/ 754743 w 979714"/>
                <a:gd name="connsiteY35" fmla="*/ 137885 h 2097314"/>
                <a:gd name="connsiteX36" fmla="*/ 762000 w 979714"/>
                <a:gd name="connsiteY36" fmla="*/ 116114 h 2097314"/>
                <a:gd name="connsiteX37" fmla="*/ 783772 w 979714"/>
                <a:gd name="connsiteY37" fmla="*/ 108857 h 2097314"/>
                <a:gd name="connsiteX38" fmla="*/ 827314 w 979714"/>
                <a:gd name="connsiteY38" fmla="*/ 79828 h 2097314"/>
                <a:gd name="connsiteX39" fmla="*/ 914400 w 979714"/>
                <a:gd name="connsiteY39" fmla="*/ 50800 h 2097314"/>
                <a:gd name="connsiteX40" fmla="*/ 957943 w 979714"/>
                <a:gd name="connsiteY40" fmla="*/ 36285 h 2097314"/>
                <a:gd name="connsiteX41" fmla="*/ 979714 w 979714"/>
                <a:gd name="connsiteY41" fmla="*/ 29028 h 2097314"/>
                <a:gd name="connsiteX42" fmla="*/ 936172 w 979714"/>
                <a:gd name="connsiteY42" fmla="*/ 0 h 209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79714" h="2097314">
                  <a:moveTo>
                    <a:pt x="936172" y="0"/>
                  </a:moveTo>
                  <a:lnTo>
                    <a:pt x="936172" y="0"/>
                  </a:lnTo>
                  <a:lnTo>
                    <a:pt x="319314" y="7257"/>
                  </a:lnTo>
                  <a:cubicBezTo>
                    <a:pt x="278127" y="8065"/>
                    <a:pt x="237081" y="12349"/>
                    <a:pt x="195943" y="14514"/>
                  </a:cubicBezTo>
                  <a:lnTo>
                    <a:pt x="43543" y="21771"/>
                  </a:lnTo>
                  <a:cubicBezTo>
                    <a:pt x="36286" y="24190"/>
                    <a:pt x="27745" y="24249"/>
                    <a:pt x="21772" y="29028"/>
                  </a:cubicBezTo>
                  <a:cubicBezTo>
                    <a:pt x="478" y="46063"/>
                    <a:pt x="3176" y="79366"/>
                    <a:pt x="0" y="101600"/>
                  </a:cubicBezTo>
                  <a:cubicBezTo>
                    <a:pt x="2674" y="120318"/>
                    <a:pt x="4381" y="153906"/>
                    <a:pt x="14514" y="174171"/>
                  </a:cubicBezTo>
                  <a:cubicBezTo>
                    <a:pt x="18415" y="181972"/>
                    <a:pt x="24191" y="188685"/>
                    <a:pt x="29029" y="195942"/>
                  </a:cubicBezTo>
                  <a:cubicBezTo>
                    <a:pt x="31448" y="205618"/>
                    <a:pt x="34122" y="215234"/>
                    <a:pt x="36286" y="224971"/>
                  </a:cubicBezTo>
                  <a:cubicBezTo>
                    <a:pt x="38962" y="237012"/>
                    <a:pt x="40298" y="249357"/>
                    <a:pt x="43543" y="261257"/>
                  </a:cubicBezTo>
                  <a:cubicBezTo>
                    <a:pt x="47568" y="276017"/>
                    <a:pt x="53219" y="290286"/>
                    <a:pt x="58057" y="304800"/>
                  </a:cubicBezTo>
                  <a:lnTo>
                    <a:pt x="72572" y="348342"/>
                  </a:lnTo>
                  <a:lnTo>
                    <a:pt x="79829" y="370114"/>
                  </a:lnTo>
                  <a:cubicBezTo>
                    <a:pt x="108177" y="568554"/>
                    <a:pt x="79829" y="350982"/>
                    <a:pt x="79829" y="849085"/>
                  </a:cubicBezTo>
                  <a:cubicBezTo>
                    <a:pt x="79829" y="940813"/>
                    <a:pt x="87292" y="1131677"/>
                    <a:pt x="94343" y="1240971"/>
                  </a:cubicBezTo>
                  <a:cubicBezTo>
                    <a:pt x="97327" y="1287218"/>
                    <a:pt x="102965" y="1346233"/>
                    <a:pt x="108857" y="1393371"/>
                  </a:cubicBezTo>
                  <a:cubicBezTo>
                    <a:pt x="113738" y="1432422"/>
                    <a:pt x="119795" y="1471566"/>
                    <a:pt x="130629" y="1509485"/>
                  </a:cubicBezTo>
                  <a:cubicBezTo>
                    <a:pt x="132731" y="1516841"/>
                    <a:pt x="135467" y="1524000"/>
                    <a:pt x="137886" y="1531257"/>
                  </a:cubicBezTo>
                  <a:cubicBezTo>
                    <a:pt x="140305" y="1591733"/>
                    <a:pt x="145143" y="1652161"/>
                    <a:pt x="145143" y="1712685"/>
                  </a:cubicBezTo>
                  <a:cubicBezTo>
                    <a:pt x="145143" y="1756556"/>
                    <a:pt x="138418" y="1818352"/>
                    <a:pt x="130629" y="1865085"/>
                  </a:cubicBezTo>
                  <a:cubicBezTo>
                    <a:pt x="128601" y="1877252"/>
                    <a:pt x="125791" y="1889276"/>
                    <a:pt x="123372" y="1901371"/>
                  </a:cubicBezTo>
                  <a:cubicBezTo>
                    <a:pt x="125791" y="1954590"/>
                    <a:pt x="124282" y="2008134"/>
                    <a:pt x="130629" y="2061028"/>
                  </a:cubicBezTo>
                  <a:cubicBezTo>
                    <a:pt x="132812" y="2079219"/>
                    <a:pt x="151405" y="2088765"/>
                    <a:pt x="166914" y="2090057"/>
                  </a:cubicBezTo>
                  <a:cubicBezTo>
                    <a:pt x="217596" y="2094280"/>
                    <a:pt x="268514" y="2094895"/>
                    <a:pt x="319314" y="2097314"/>
                  </a:cubicBezTo>
                  <a:cubicBezTo>
                    <a:pt x="430642" y="2075049"/>
                    <a:pt x="307927" y="2097551"/>
                    <a:pt x="566057" y="2082800"/>
                  </a:cubicBezTo>
                  <a:cubicBezTo>
                    <a:pt x="590900" y="2081380"/>
                    <a:pt x="621046" y="2071834"/>
                    <a:pt x="645886" y="2068285"/>
                  </a:cubicBezTo>
                  <a:cubicBezTo>
                    <a:pt x="667571" y="2065187"/>
                    <a:pt x="689429" y="2063447"/>
                    <a:pt x="711200" y="2061028"/>
                  </a:cubicBezTo>
                  <a:cubicBezTo>
                    <a:pt x="762000" y="2044095"/>
                    <a:pt x="749905" y="2061028"/>
                    <a:pt x="762000" y="2024742"/>
                  </a:cubicBezTo>
                  <a:cubicBezTo>
                    <a:pt x="759581" y="1942495"/>
                    <a:pt x="756852" y="1860256"/>
                    <a:pt x="754743" y="1778000"/>
                  </a:cubicBezTo>
                  <a:cubicBezTo>
                    <a:pt x="745801" y="1429251"/>
                    <a:pt x="760919" y="1566149"/>
                    <a:pt x="740229" y="1400628"/>
                  </a:cubicBezTo>
                  <a:cubicBezTo>
                    <a:pt x="737810" y="1296609"/>
                    <a:pt x="734692" y="1192604"/>
                    <a:pt x="732972" y="1088571"/>
                  </a:cubicBezTo>
                  <a:cubicBezTo>
                    <a:pt x="720470" y="332241"/>
                    <a:pt x="734020" y="755094"/>
                    <a:pt x="718457" y="319314"/>
                  </a:cubicBezTo>
                  <a:cubicBezTo>
                    <a:pt x="721910" y="281327"/>
                    <a:pt x="722745" y="240699"/>
                    <a:pt x="732972" y="203200"/>
                  </a:cubicBezTo>
                  <a:cubicBezTo>
                    <a:pt x="736998" y="188440"/>
                    <a:pt x="742648" y="174171"/>
                    <a:pt x="747486" y="159657"/>
                  </a:cubicBezTo>
                  <a:lnTo>
                    <a:pt x="754743" y="137885"/>
                  </a:lnTo>
                  <a:cubicBezTo>
                    <a:pt x="757162" y="130628"/>
                    <a:pt x="754743" y="118533"/>
                    <a:pt x="762000" y="116114"/>
                  </a:cubicBezTo>
                  <a:lnTo>
                    <a:pt x="783772" y="108857"/>
                  </a:lnTo>
                  <a:cubicBezTo>
                    <a:pt x="798286" y="99181"/>
                    <a:pt x="810765" y="85344"/>
                    <a:pt x="827314" y="79828"/>
                  </a:cubicBezTo>
                  <a:lnTo>
                    <a:pt x="914400" y="50800"/>
                  </a:lnTo>
                  <a:lnTo>
                    <a:pt x="957943" y="36285"/>
                  </a:lnTo>
                  <a:lnTo>
                    <a:pt x="979714" y="29028"/>
                  </a:lnTo>
                  <a:lnTo>
                    <a:pt x="936172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26E9FC-0B98-5145-AEBD-6B58427B85DA}"/>
                </a:ext>
              </a:extLst>
            </p:cNvPr>
            <p:cNvGrpSpPr/>
            <p:nvPr/>
          </p:nvGrpSpPr>
          <p:grpSpPr>
            <a:xfrm>
              <a:off x="5011947" y="2708033"/>
              <a:ext cx="1544128" cy="154773"/>
              <a:chOff x="5011947" y="2708033"/>
              <a:chExt cx="1544128" cy="154773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B91A5F-C749-2244-83D5-0F5A0299E1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11947" y="2708694"/>
                <a:ext cx="1544128" cy="132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C2B090C-C3B8-4047-A827-B52A48CCC6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4276" y="2714403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213A314-6FFA-F947-A274-4436660B8D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46998" y="2721908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A7D1CA0-09C9-4845-A80A-4845152F72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2294" y="2716387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E785BE9-70AF-9E4D-970C-927287757B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7441" y="2720699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9EC5777-1F10-1B41-9C9A-F86CD18EFD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22651" y="2708033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068F27A-9E04-7E47-A0E6-F514D4E464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24593" y="2713742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D263EAC-7E18-B545-8C5F-E08FC39DF8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37398" y="2721304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AC7F6D7-FB9B-1448-BE08-2219C7616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476" y="1601741"/>
              <a:ext cx="934528" cy="105859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Content Placeholder 8" descr="Satellite">
              <a:extLst>
                <a:ext uri="{FF2B5EF4-FFF2-40B4-BE49-F238E27FC236}">
                  <a16:creationId xmlns:a16="http://schemas.microsoft.com/office/drawing/2014/main" id="{2007F41B-4421-A24D-9A85-A3EDBDA30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 flipV="1">
              <a:off x="6524827" y="1233770"/>
              <a:ext cx="331989" cy="33198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52AF4A7-F345-5B4C-9FCE-DEACD4D3EBF4}"/>
              </a:ext>
            </a:extLst>
          </p:cNvPr>
          <p:cNvSpPr txBox="1"/>
          <p:nvPr/>
        </p:nvSpPr>
        <p:spPr>
          <a:xfrm>
            <a:off x="9874370" y="5227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03EC4F-1CBE-AF47-887F-2A16752AB469}"/>
              </a:ext>
            </a:extLst>
          </p:cNvPr>
          <p:cNvSpPr txBox="1"/>
          <p:nvPr/>
        </p:nvSpPr>
        <p:spPr>
          <a:xfrm rot="16200000">
            <a:off x="6408914" y="1764573"/>
            <a:ext cx="154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183 GHz V-pol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6B310F-99F0-154A-AAC1-E23C962AFDF8}"/>
              </a:ext>
            </a:extLst>
          </p:cNvPr>
          <p:cNvSpPr txBox="1"/>
          <p:nvPr/>
        </p:nvSpPr>
        <p:spPr>
          <a:xfrm rot="16200000">
            <a:off x="6410202" y="4144162"/>
            <a:ext cx="154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 GHz V-pol</a:t>
            </a:r>
          </a:p>
        </p:txBody>
      </p:sp>
    </p:spTree>
    <p:extLst>
      <p:ext uri="{BB962C8B-B14F-4D97-AF65-F5344CB8AC3E}">
        <p14:creationId xmlns:p14="http://schemas.microsoft.com/office/powerpoint/2010/main" val="197759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3AA38B-7BD9-724B-AEA8-142E93205A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Analysis field: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3AA38B-7BD9-724B-AEA8-142E93205A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37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62A3DF-0202-BE49-8782-33D0F4F473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947" r="3947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48806E-14D4-4D4D-8A2D-CF8B4D4CF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assimilating GPM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Slant path looks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Precipitation area smaller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Precipitation center towards the satellite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C508C-0E8E-B54A-B5AC-E312D65615C2}"/>
              </a:ext>
            </a:extLst>
          </p:cNvPr>
          <p:cNvSpPr/>
          <p:nvPr/>
        </p:nvSpPr>
        <p:spPr>
          <a:xfrm>
            <a:off x="5011947" y="707366"/>
            <a:ext cx="2173857" cy="5161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FD4AD-56B8-0642-934D-ECECC95F0473}"/>
              </a:ext>
            </a:extLst>
          </p:cNvPr>
          <p:cNvSpPr txBox="1"/>
          <p:nvPr/>
        </p:nvSpPr>
        <p:spPr>
          <a:xfrm>
            <a:off x="7703389" y="5227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Slant OFF</a:t>
            </a:r>
          </a:p>
        </p:txBody>
      </p:sp>
      <p:pic>
        <p:nvPicPr>
          <p:cNvPr id="9" name="Content Placeholder 8" descr="Satellite">
            <a:extLst>
              <a:ext uri="{FF2B5EF4-FFF2-40B4-BE49-F238E27FC236}">
                <a16:creationId xmlns:a16="http://schemas.microsoft.com/office/drawing/2014/main" id="{34FECE61-B48C-344A-9428-06E1EA677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V="1">
            <a:off x="8745298" y="842400"/>
            <a:ext cx="659382" cy="6593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346C4ED-B445-5346-86D2-A1F283070AD9}"/>
              </a:ext>
            </a:extLst>
          </p:cNvPr>
          <p:cNvGrpSpPr/>
          <p:nvPr/>
        </p:nvGrpSpPr>
        <p:grpSpPr>
          <a:xfrm>
            <a:off x="5011947" y="1233770"/>
            <a:ext cx="1844869" cy="1629036"/>
            <a:chOff x="5011947" y="1233770"/>
            <a:chExt cx="1844869" cy="16290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84119EF-EBE0-0045-ACA9-EEFE22596456}"/>
                </a:ext>
              </a:extLst>
            </p:cNvPr>
            <p:cNvSpPr/>
            <p:nvPr/>
          </p:nvSpPr>
          <p:spPr>
            <a:xfrm>
              <a:off x="6098875" y="1587239"/>
              <a:ext cx="266747" cy="940322"/>
            </a:xfrm>
            <a:custGeom>
              <a:avLst/>
              <a:gdLst>
                <a:gd name="connsiteX0" fmla="*/ 936172 w 979714"/>
                <a:gd name="connsiteY0" fmla="*/ 0 h 2097314"/>
                <a:gd name="connsiteX1" fmla="*/ 936172 w 979714"/>
                <a:gd name="connsiteY1" fmla="*/ 0 h 2097314"/>
                <a:gd name="connsiteX2" fmla="*/ 319314 w 979714"/>
                <a:gd name="connsiteY2" fmla="*/ 7257 h 2097314"/>
                <a:gd name="connsiteX3" fmla="*/ 195943 w 979714"/>
                <a:gd name="connsiteY3" fmla="*/ 14514 h 2097314"/>
                <a:gd name="connsiteX4" fmla="*/ 43543 w 979714"/>
                <a:gd name="connsiteY4" fmla="*/ 21771 h 2097314"/>
                <a:gd name="connsiteX5" fmla="*/ 21772 w 979714"/>
                <a:gd name="connsiteY5" fmla="*/ 29028 h 2097314"/>
                <a:gd name="connsiteX6" fmla="*/ 0 w 979714"/>
                <a:gd name="connsiteY6" fmla="*/ 101600 h 2097314"/>
                <a:gd name="connsiteX7" fmla="*/ 14514 w 979714"/>
                <a:gd name="connsiteY7" fmla="*/ 174171 h 2097314"/>
                <a:gd name="connsiteX8" fmla="*/ 29029 w 979714"/>
                <a:gd name="connsiteY8" fmla="*/ 195942 h 2097314"/>
                <a:gd name="connsiteX9" fmla="*/ 36286 w 979714"/>
                <a:gd name="connsiteY9" fmla="*/ 224971 h 2097314"/>
                <a:gd name="connsiteX10" fmla="*/ 43543 w 979714"/>
                <a:gd name="connsiteY10" fmla="*/ 261257 h 2097314"/>
                <a:gd name="connsiteX11" fmla="*/ 58057 w 979714"/>
                <a:gd name="connsiteY11" fmla="*/ 304800 h 2097314"/>
                <a:gd name="connsiteX12" fmla="*/ 72572 w 979714"/>
                <a:gd name="connsiteY12" fmla="*/ 348342 h 2097314"/>
                <a:gd name="connsiteX13" fmla="*/ 79829 w 979714"/>
                <a:gd name="connsiteY13" fmla="*/ 370114 h 2097314"/>
                <a:gd name="connsiteX14" fmla="*/ 79829 w 979714"/>
                <a:gd name="connsiteY14" fmla="*/ 849085 h 2097314"/>
                <a:gd name="connsiteX15" fmla="*/ 94343 w 979714"/>
                <a:gd name="connsiteY15" fmla="*/ 1240971 h 2097314"/>
                <a:gd name="connsiteX16" fmla="*/ 108857 w 979714"/>
                <a:gd name="connsiteY16" fmla="*/ 1393371 h 2097314"/>
                <a:gd name="connsiteX17" fmla="*/ 130629 w 979714"/>
                <a:gd name="connsiteY17" fmla="*/ 1509485 h 2097314"/>
                <a:gd name="connsiteX18" fmla="*/ 137886 w 979714"/>
                <a:gd name="connsiteY18" fmla="*/ 1531257 h 2097314"/>
                <a:gd name="connsiteX19" fmla="*/ 145143 w 979714"/>
                <a:gd name="connsiteY19" fmla="*/ 1712685 h 2097314"/>
                <a:gd name="connsiteX20" fmla="*/ 130629 w 979714"/>
                <a:gd name="connsiteY20" fmla="*/ 1865085 h 2097314"/>
                <a:gd name="connsiteX21" fmla="*/ 123372 w 979714"/>
                <a:gd name="connsiteY21" fmla="*/ 1901371 h 2097314"/>
                <a:gd name="connsiteX22" fmla="*/ 130629 w 979714"/>
                <a:gd name="connsiteY22" fmla="*/ 2061028 h 2097314"/>
                <a:gd name="connsiteX23" fmla="*/ 166914 w 979714"/>
                <a:gd name="connsiteY23" fmla="*/ 2090057 h 2097314"/>
                <a:gd name="connsiteX24" fmla="*/ 319314 w 979714"/>
                <a:gd name="connsiteY24" fmla="*/ 2097314 h 2097314"/>
                <a:gd name="connsiteX25" fmla="*/ 566057 w 979714"/>
                <a:gd name="connsiteY25" fmla="*/ 2082800 h 2097314"/>
                <a:gd name="connsiteX26" fmla="*/ 645886 w 979714"/>
                <a:gd name="connsiteY26" fmla="*/ 2068285 h 2097314"/>
                <a:gd name="connsiteX27" fmla="*/ 711200 w 979714"/>
                <a:gd name="connsiteY27" fmla="*/ 2061028 h 2097314"/>
                <a:gd name="connsiteX28" fmla="*/ 762000 w 979714"/>
                <a:gd name="connsiteY28" fmla="*/ 2024742 h 2097314"/>
                <a:gd name="connsiteX29" fmla="*/ 754743 w 979714"/>
                <a:gd name="connsiteY29" fmla="*/ 1778000 h 2097314"/>
                <a:gd name="connsiteX30" fmla="*/ 740229 w 979714"/>
                <a:gd name="connsiteY30" fmla="*/ 1400628 h 2097314"/>
                <a:gd name="connsiteX31" fmla="*/ 732972 w 979714"/>
                <a:gd name="connsiteY31" fmla="*/ 1088571 h 2097314"/>
                <a:gd name="connsiteX32" fmla="*/ 718457 w 979714"/>
                <a:gd name="connsiteY32" fmla="*/ 319314 h 2097314"/>
                <a:gd name="connsiteX33" fmla="*/ 732972 w 979714"/>
                <a:gd name="connsiteY33" fmla="*/ 203200 h 2097314"/>
                <a:gd name="connsiteX34" fmla="*/ 747486 w 979714"/>
                <a:gd name="connsiteY34" fmla="*/ 159657 h 2097314"/>
                <a:gd name="connsiteX35" fmla="*/ 754743 w 979714"/>
                <a:gd name="connsiteY35" fmla="*/ 137885 h 2097314"/>
                <a:gd name="connsiteX36" fmla="*/ 762000 w 979714"/>
                <a:gd name="connsiteY36" fmla="*/ 116114 h 2097314"/>
                <a:gd name="connsiteX37" fmla="*/ 783772 w 979714"/>
                <a:gd name="connsiteY37" fmla="*/ 108857 h 2097314"/>
                <a:gd name="connsiteX38" fmla="*/ 827314 w 979714"/>
                <a:gd name="connsiteY38" fmla="*/ 79828 h 2097314"/>
                <a:gd name="connsiteX39" fmla="*/ 914400 w 979714"/>
                <a:gd name="connsiteY39" fmla="*/ 50800 h 2097314"/>
                <a:gd name="connsiteX40" fmla="*/ 957943 w 979714"/>
                <a:gd name="connsiteY40" fmla="*/ 36285 h 2097314"/>
                <a:gd name="connsiteX41" fmla="*/ 979714 w 979714"/>
                <a:gd name="connsiteY41" fmla="*/ 29028 h 2097314"/>
                <a:gd name="connsiteX42" fmla="*/ 936172 w 979714"/>
                <a:gd name="connsiteY42" fmla="*/ 0 h 209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79714" h="2097314">
                  <a:moveTo>
                    <a:pt x="936172" y="0"/>
                  </a:moveTo>
                  <a:lnTo>
                    <a:pt x="936172" y="0"/>
                  </a:lnTo>
                  <a:lnTo>
                    <a:pt x="319314" y="7257"/>
                  </a:lnTo>
                  <a:cubicBezTo>
                    <a:pt x="278127" y="8065"/>
                    <a:pt x="237081" y="12349"/>
                    <a:pt x="195943" y="14514"/>
                  </a:cubicBezTo>
                  <a:lnTo>
                    <a:pt x="43543" y="21771"/>
                  </a:lnTo>
                  <a:cubicBezTo>
                    <a:pt x="36286" y="24190"/>
                    <a:pt x="27745" y="24249"/>
                    <a:pt x="21772" y="29028"/>
                  </a:cubicBezTo>
                  <a:cubicBezTo>
                    <a:pt x="478" y="46063"/>
                    <a:pt x="3176" y="79366"/>
                    <a:pt x="0" y="101600"/>
                  </a:cubicBezTo>
                  <a:cubicBezTo>
                    <a:pt x="2674" y="120318"/>
                    <a:pt x="4381" y="153906"/>
                    <a:pt x="14514" y="174171"/>
                  </a:cubicBezTo>
                  <a:cubicBezTo>
                    <a:pt x="18415" y="181972"/>
                    <a:pt x="24191" y="188685"/>
                    <a:pt x="29029" y="195942"/>
                  </a:cubicBezTo>
                  <a:cubicBezTo>
                    <a:pt x="31448" y="205618"/>
                    <a:pt x="34122" y="215234"/>
                    <a:pt x="36286" y="224971"/>
                  </a:cubicBezTo>
                  <a:cubicBezTo>
                    <a:pt x="38962" y="237012"/>
                    <a:pt x="40298" y="249357"/>
                    <a:pt x="43543" y="261257"/>
                  </a:cubicBezTo>
                  <a:cubicBezTo>
                    <a:pt x="47568" y="276017"/>
                    <a:pt x="53219" y="290286"/>
                    <a:pt x="58057" y="304800"/>
                  </a:cubicBezTo>
                  <a:lnTo>
                    <a:pt x="72572" y="348342"/>
                  </a:lnTo>
                  <a:lnTo>
                    <a:pt x="79829" y="370114"/>
                  </a:lnTo>
                  <a:cubicBezTo>
                    <a:pt x="108177" y="568554"/>
                    <a:pt x="79829" y="350982"/>
                    <a:pt x="79829" y="849085"/>
                  </a:cubicBezTo>
                  <a:cubicBezTo>
                    <a:pt x="79829" y="940813"/>
                    <a:pt x="87292" y="1131677"/>
                    <a:pt x="94343" y="1240971"/>
                  </a:cubicBezTo>
                  <a:cubicBezTo>
                    <a:pt x="97327" y="1287218"/>
                    <a:pt x="102965" y="1346233"/>
                    <a:pt x="108857" y="1393371"/>
                  </a:cubicBezTo>
                  <a:cubicBezTo>
                    <a:pt x="113738" y="1432422"/>
                    <a:pt x="119795" y="1471566"/>
                    <a:pt x="130629" y="1509485"/>
                  </a:cubicBezTo>
                  <a:cubicBezTo>
                    <a:pt x="132731" y="1516841"/>
                    <a:pt x="135467" y="1524000"/>
                    <a:pt x="137886" y="1531257"/>
                  </a:cubicBezTo>
                  <a:cubicBezTo>
                    <a:pt x="140305" y="1591733"/>
                    <a:pt x="145143" y="1652161"/>
                    <a:pt x="145143" y="1712685"/>
                  </a:cubicBezTo>
                  <a:cubicBezTo>
                    <a:pt x="145143" y="1756556"/>
                    <a:pt x="138418" y="1818352"/>
                    <a:pt x="130629" y="1865085"/>
                  </a:cubicBezTo>
                  <a:cubicBezTo>
                    <a:pt x="128601" y="1877252"/>
                    <a:pt x="125791" y="1889276"/>
                    <a:pt x="123372" y="1901371"/>
                  </a:cubicBezTo>
                  <a:cubicBezTo>
                    <a:pt x="125791" y="1954590"/>
                    <a:pt x="124282" y="2008134"/>
                    <a:pt x="130629" y="2061028"/>
                  </a:cubicBezTo>
                  <a:cubicBezTo>
                    <a:pt x="132812" y="2079219"/>
                    <a:pt x="151405" y="2088765"/>
                    <a:pt x="166914" y="2090057"/>
                  </a:cubicBezTo>
                  <a:cubicBezTo>
                    <a:pt x="217596" y="2094280"/>
                    <a:pt x="268514" y="2094895"/>
                    <a:pt x="319314" y="2097314"/>
                  </a:cubicBezTo>
                  <a:cubicBezTo>
                    <a:pt x="430642" y="2075049"/>
                    <a:pt x="307927" y="2097551"/>
                    <a:pt x="566057" y="2082800"/>
                  </a:cubicBezTo>
                  <a:cubicBezTo>
                    <a:pt x="590900" y="2081380"/>
                    <a:pt x="621046" y="2071834"/>
                    <a:pt x="645886" y="2068285"/>
                  </a:cubicBezTo>
                  <a:cubicBezTo>
                    <a:pt x="667571" y="2065187"/>
                    <a:pt x="689429" y="2063447"/>
                    <a:pt x="711200" y="2061028"/>
                  </a:cubicBezTo>
                  <a:cubicBezTo>
                    <a:pt x="762000" y="2044095"/>
                    <a:pt x="749905" y="2061028"/>
                    <a:pt x="762000" y="2024742"/>
                  </a:cubicBezTo>
                  <a:cubicBezTo>
                    <a:pt x="759581" y="1942495"/>
                    <a:pt x="756852" y="1860256"/>
                    <a:pt x="754743" y="1778000"/>
                  </a:cubicBezTo>
                  <a:cubicBezTo>
                    <a:pt x="745801" y="1429251"/>
                    <a:pt x="760919" y="1566149"/>
                    <a:pt x="740229" y="1400628"/>
                  </a:cubicBezTo>
                  <a:cubicBezTo>
                    <a:pt x="737810" y="1296609"/>
                    <a:pt x="734692" y="1192604"/>
                    <a:pt x="732972" y="1088571"/>
                  </a:cubicBezTo>
                  <a:cubicBezTo>
                    <a:pt x="720470" y="332241"/>
                    <a:pt x="734020" y="755094"/>
                    <a:pt x="718457" y="319314"/>
                  </a:cubicBezTo>
                  <a:cubicBezTo>
                    <a:pt x="721910" y="281327"/>
                    <a:pt x="722745" y="240699"/>
                    <a:pt x="732972" y="203200"/>
                  </a:cubicBezTo>
                  <a:cubicBezTo>
                    <a:pt x="736998" y="188440"/>
                    <a:pt x="742648" y="174171"/>
                    <a:pt x="747486" y="159657"/>
                  </a:cubicBezTo>
                  <a:lnTo>
                    <a:pt x="754743" y="137885"/>
                  </a:lnTo>
                  <a:cubicBezTo>
                    <a:pt x="757162" y="130628"/>
                    <a:pt x="754743" y="118533"/>
                    <a:pt x="762000" y="116114"/>
                  </a:cubicBezTo>
                  <a:lnTo>
                    <a:pt x="783772" y="108857"/>
                  </a:lnTo>
                  <a:cubicBezTo>
                    <a:pt x="798286" y="99181"/>
                    <a:pt x="810765" y="85344"/>
                    <a:pt x="827314" y="79828"/>
                  </a:cubicBezTo>
                  <a:lnTo>
                    <a:pt x="914400" y="50800"/>
                  </a:lnTo>
                  <a:lnTo>
                    <a:pt x="957943" y="36285"/>
                  </a:lnTo>
                  <a:lnTo>
                    <a:pt x="979714" y="29028"/>
                  </a:lnTo>
                  <a:lnTo>
                    <a:pt x="936172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573DDA-DCE4-7E4F-9361-136A969BD041}"/>
                </a:ext>
              </a:extLst>
            </p:cNvPr>
            <p:cNvGrpSpPr/>
            <p:nvPr/>
          </p:nvGrpSpPr>
          <p:grpSpPr>
            <a:xfrm>
              <a:off x="5011947" y="2708033"/>
              <a:ext cx="1544128" cy="154773"/>
              <a:chOff x="5011947" y="2708033"/>
              <a:chExt cx="1544128" cy="154773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D670FEE-39C3-AC45-88C8-3C38859334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11947" y="2708694"/>
                <a:ext cx="1544128" cy="132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D9AB0E7-89A4-584F-B442-CE0FC41BCB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4276" y="2714403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84AC520-118C-774D-8276-D02D6A3C1D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46998" y="2721908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611A9AC-FB3B-8F41-9064-22756E40B7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2294" y="2716387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3C8FA1A-F827-5F42-8825-A9D15B64F0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7441" y="2720699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936AFDD-F31A-3D44-8082-DAE990F5F6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22651" y="2708033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1458B62-E7D4-3A45-8BC7-F2D6F53D66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24593" y="2713742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789C5E8-E7AB-EB4C-90A6-2DC0D3C392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37398" y="2721304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0EA1F5C-2B72-5849-8D5B-BCB2ED1C5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476" y="1601741"/>
              <a:ext cx="934528" cy="105859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Content Placeholder 8" descr="Satellite">
              <a:extLst>
                <a:ext uri="{FF2B5EF4-FFF2-40B4-BE49-F238E27FC236}">
                  <a16:creationId xmlns:a16="http://schemas.microsoft.com/office/drawing/2014/main" id="{D3C212C4-D44C-E443-9809-64FD2E058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 flipV="1">
              <a:off x="6524827" y="1233770"/>
              <a:ext cx="331989" cy="33198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02B5B7B-223B-C148-8F4D-13058A85D449}"/>
              </a:ext>
            </a:extLst>
          </p:cNvPr>
          <p:cNvSpPr txBox="1"/>
          <p:nvPr/>
        </p:nvSpPr>
        <p:spPr>
          <a:xfrm>
            <a:off x="9874370" y="5227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AEC409-0C66-2E4C-97ED-8CFC0C5D839C}"/>
              </a:ext>
            </a:extLst>
          </p:cNvPr>
          <p:cNvSpPr txBox="1"/>
          <p:nvPr/>
        </p:nvSpPr>
        <p:spPr>
          <a:xfrm rot="16200000">
            <a:off x="6408914" y="1764573"/>
            <a:ext cx="154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800 hPa </a:t>
            </a:r>
            <a:r>
              <a:rPr lang="en-US" dirty="0" err="1"/>
              <a:t>Qrain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680AB-8A6A-264C-979A-D6E6870C2F66}"/>
              </a:ext>
            </a:extLst>
          </p:cNvPr>
          <p:cNvSpPr txBox="1"/>
          <p:nvPr/>
        </p:nvSpPr>
        <p:spPr>
          <a:xfrm rot="16200000">
            <a:off x="6287592" y="4090276"/>
            <a:ext cx="178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 hPa </a:t>
            </a:r>
            <a:r>
              <a:rPr lang="en-US" dirty="0" err="1"/>
              <a:t>Qsnow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5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3AA38B-7BD9-724B-AEA8-142E93205A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Analysis field: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23AA38B-7BD9-724B-AEA8-142E93205A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537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1EF5F9-BB06-DA4D-A19D-0574C0E11A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947" r="3947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89F07E-E2D9-524E-9451-F43C3FFBD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assimilating GPM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Slant path looks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Precipitation area smaller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Precipitation center towards the satellite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3D110E-F2FA-FB4B-8F88-51B418A639E1}"/>
              </a:ext>
            </a:extLst>
          </p:cNvPr>
          <p:cNvSpPr/>
          <p:nvPr/>
        </p:nvSpPr>
        <p:spPr>
          <a:xfrm>
            <a:off x="5011947" y="707366"/>
            <a:ext cx="2173857" cy="5161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FC4F6-7151-CD47-B84F-0BC1CAB72AB6}"/>
              </a:ext>
            </a:extLst>
          </p:cNvPr>
          <p:cNvSpPr txBox="1"/>
          <p:nvPr/>
        </p:nvSpPr>
        <p:spPr>
          <a:xfrm>
            <a:off x="7703389" y="5227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Slant ON</a:t>
            </a:r>
          </a:p>
        </p:txBody>
      </p:sp>
      <p:pic>
        <p:nvPicPr>
          <p:cNvPr id="9" name="Content Placeholder 8" descr="Satellite">
            <a:extLst>
              <a:ext uri="{FF2B5EF4-FFF2-40B4-BE49-F238E27FC236}">
                <a16:creationId xmlns:a16="http://schemas.microsoft.com/office/drawing/2014/main" id="{A1F75D36-0168-8549-95D5-43F905777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V="1">
            <a:off x="8745298" y="842400"/>
            <a:ext cx="659382" cy="6593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A71A427-97AF-0644-B916-9EE91259B2FC}"/>
              </a:ext>
            </a:extLst>
          </p:cNvPr>
          <p:cNvGrpSpPr/>
          <p:nvPr/>
        </p:nvGrpSpPr>
        <p:grpSpPr>
          <a:xfrm>
            <a:off x="5011947" y="1233770"/>
            <a:ext cx="1844869" cy="1629036"/>
            <a:chOff x="5011947" y="1233770"/>
            <a:chExt cx="1844869" cy="162903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AEEB71F-233D-8E44-B662-4EA1FCA8998C}"/>
                </a:ext>
              </a:extLst>
            </p:cNvPr>
            <p:cNvSpPr/>
            <p:nvPr/>
          </p:nvSpPr>
          <p:spPr>
            <a:xfrm>
              <a:off x="6098875" y="1587239"/>
              <a:ext cx="266747" cy="940322"/>
            </a:xfrm>
            <a:custGeom>
              <a:avLst/>
              <a:gdLst>
                <a:gd name="connsiteX0" fmla="*/ 936172 w 979714"/>
                <a:gd name="connsiteY0" fmla="*/ 0 h 2097314"/>
                <a:gd name="connsiteX1" fmla="*/ 936172 w 979714"/>
                <a:gd name="connsiteY1" fmla="*/ 0 h 2097314"/>
                <a:gd name="connsiteX2" fmla="*/ 319314 w 979714"/>
                <a:gd name="connsiteY2" fmla="*/ 7257 h 2097314"/>
                <a:gd name="connsiteX3" fmla="*/ 195943 w 979714"/>
                <a:gd name="connsiteY3" fmla="*/ 14514 h 2097314"/>
                <a:gd name="connsiteX4" fmla="*/ 43543 w 979714"/>
                <a:gd name="connsiteY4" fmla="*/ 21771 h 2097314"/>
                <a:gd name="connsiteX5" fmla="*/ 21772 w 979714"/>
                <a:gd name="connsiteY5" fmla="*/ 29028 h 2097314"/>
                <a:gd name="connsiteX6" fmla="*/ 0 w 979714"/>
                <a:gd name="connsiteY6" fmla="*/ 101600 h 2097314"/>
                <a:gd name="connsiteX7" fmla="*/ 14514 w 979714"/>
                <a:gd name="connsiteY7" fmla="*/ 174171 h 2097314"/>
                <a:gd name="connsiteX8" fmla="*/ 29029 w 979714"/>
                <a:gd name="connsiteY8" fmla="*/ 195942 h 2097314"/>
                <a:gd name="connsiteX9" fmla="*/ 36286 w 979714"/>
                <a:gd name="connsiteY9" fmla="*/ 224971 h 2097314"/>
                <a:gd name="connsiteX10" fmla="*/ 43543 w 979714"/>
                <a:gd name="connsiteY10" fmla="*/ 261257 h 2097314"/>
                <a:gd name="connsiteX11" fmla="*/ 58057 w 979714"/>
                <a:gd name="connsiteY11" fmla="*/ 304800 h 2097314"/>
                <a:gd name="connsiteX12" fmla="*/ 72572 w 979714"/>
                <a:gd name="connsiteY12" fmla="*/ 348342 h 2097314"/>
                <a:gd name="connsiteX13" fmla="*/ 79829 w 979714"/>
                <a:gd name="connsiteY13" fmla="*/ 370114 h 2097314"/>
                <a:gd name="connsiteX14" fmla="*/ 79829 w 979714"/>
                <a:gd name="connsiteY14" fmla="*/ 849085 h 2097314"/>
                <a:gd name="connsiteX15" fmla="*/ 94343 w 979714"/>
                <a:gd name="connsiteY15" fmla="*/ 1240971 h 2097314"/>
                <a:gd name="connsiteX16" fmla="*/ 108857 w 979714"/>
                <a:gd name="connsiteY16" fmla="*/ 1393371 h 2097314"/>
                <a:gd name="connsiteX17" fmla="*/ 130629 w 979714"/>
                <a:gd name="connsiteY17" fmla="*/ 1509485 h 2097314"/>
                <a:gd name="connsiteX18" fmla="*/ 137886 w 979714"/>
                <a:gd name="connsiteY18" fmla="*/ 1531257 h 2097314"/>
                <a:gd name="connsiteX19" fmla="*/ 145143 w 979714"/>
                <a:gd name="connsiteY19" fmla="*/ 1712685 h 2097314"/>
                <a:gd name="connsiteX20" fmla="*/ 130629 w 979714"/>
                <a:gd name="connsiteY20" fmla="*/ 1865085 h 2097314"/>
                <a:gd name="connsiteX21" fmla="*/ 123372 w 979714"/>
                <a:gd name="connsiteY21" fmla="*/ 1901371 h 2097314"/>
                <a:gd name="connsiteX22" fmla="*/ 130629 w 979714"/>
                <a:gd name="connsiteY22" fmla="*/ 2061028 h 2097314"/>
                <a:gd name="connsiteX23" fmla="*/ 166914 w 979714"/>
                <a:gd name="connsiteY23" fmla="*/ 2090057 h 2097314"/>
                <a:gd name="connsiteX24" fmla="*/ 319314 w 979714"/>
                <a:gd name="connsiteY24" fmla="*/ 2097314 h 2097314"/>
                <a:gd name="connsiteX25" fmla="*/ 566057 w 979714"/>
                <a:gd name="connsiteY25" fmla="*/ 2082800 h 2097314"/>
                <a:gd name="connsiteX26" fmla="*/ 645886 w 979714"/>
                <a:gd name="connsiteY26" fmla="*/ 2068285 h 2097314"/>
                <a:gd name="connsiteX27" fmla="*/ 711200 w 979714"/>
                <a:gd name="connsiteY27" fmla="*/ 2061028 h 2097314"/>
                <a:gd name="connsiteX28" fmla="*/ 762000 w 979714"/>
                <a:gd name="connsiteY28" fmla="*/ 2024742 h 2097314"/>
                <a:gd name="connsiteX29" fmla="*/ 754743 w 979714"/>
                <a:gd name="connsiteY29" fmla="*/ 1778000 h 2097314"/>
                <a:gd name="connsiteX30" fmla="*/ 740229 w 979714"/>
                <a:gd name="connsiteY30" fmla="*/ 1400628 h 2097314"/>
                <a:gd name="connsiteX31" fmla="*/ 732972 w 979714"/>
                <a:gd name="connsiteY31" fmla="*/ 1088571 h 2097314"/>
                <a:gd name="connsiteX32" fmla="*/ 718457 w 979714"/>
                <a:gd name="connsiteY32" fmla="*/ 319314 h 2097314"/>
                <a:gd name="connsiteX33" fmla="*/ 732972 w 979714"/>
                <a:gd name="connsiteY33" fmla="*/ 203200 h 2097314"/>
                <a:gd name="connsiteX34" fmla="*/ 747486 w 979714"/>
                <a:gd name="connsiteY34" fmla="*/ 159657 h 2097314"/>
                <a:gd name="connsiteX35" fmla="*/ 754743 w 979714"/>
                <a:gd name="connsiteY35" fmla="*/ 137885 h 2097314"/>
                <a:gd name="connsiteX36" fmla="*/ 762000 w 979714"/>
                <a:gd name="connsiteY36" fmla="*/ 116114 h 2097314"/>
                <a:gd name="connsiteX37" fmla="*/ 783772 w 979714"/>
                <a:gd name="connsiteY37" fmla="*/ 108857 h 2097314"/>
                <a:gd name="connsiteX38" fmla="*/ 827314 w 979714"/>
                <a:gd name="connsiteY38" fmla="*/ 79828 h 2097314"/>
                <a:gd name="connsiteX39" fmla="*/ 914400 w 979714"/>
                <a:gd name="connsiteY39" fmla="*/ 50800 h 2097314"/>
                <a:gd name="connsiteX40" fmla="*/ 957943 w 979714"/>
                <a:gd name="connsiteY40" fmla="*/ 36285 h 2097314"/>
                <a:gd name="connsiteX41" fmla="*/ 979714 w 979714"/>
                <a:gd name="connsiteY41" fmla="*/ 29028 h 2097314"/>
                <a:gd name="connsiteX42" fmla="*/ 936172 w 979714"/>
                <a:gd name="connsiteY42" fmla="*/ 0 h 209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79714" h="2097314">
                  <a:moveTo>
                    <a:pt x="936172" y="0"/>
                  </a:moveTo>
                  <a:lnTo>
                    <a:pt x="936172" y="0"/>
                  </a:lnTo>
                  <a:lnTo>
                    <a:pt x="319314" y="7257"/>
                  </a:lnTo>
                  <a:cubicBezTo>
                    <a:pt x="278127" y="8065"/>
                    <a:pt x="237081" y="12349"/>
                    <a:pt x="195943" y="14514"/>
                  </a:cubicBezTo>
                  <a:lnTo>
                    <a:pt x="43543" y="21771"/>
                  </a:lnTo>
                  <a:cubicBezTo>
                    <a:pt x="36286" y="24190"/>
                    <a:pt x="27745" y="24249"/>
                    <a:pt x="21772" y="29028"/>
                  </a:cubicBezTo>
                  <a:cubicBezTo>
                    <a:pt x="478" y="46063"/>
                    <a:pt x="3176" y="79366"/>
                    <a:pt x="0" y="101600"/>
                  </a:cubicBezTo>
                  <a:cubicBezTo>
                    <a:pt x="2674" y="120318"/>
                    <a:pt x="4381" y="153906"/>
                    <a:pt x="14514" y="174171"/>
                  </a:cubicBezTo>
                  <a:cubicBezTo>
                    <a:pt x="18415" y="181972"/>
                    <a:pt x="24191" y="188685"/>
                    <a:pt x="29029" y="195942"/>
                  </a:cubicBezTo>
                  <a:cubicBezTo>
                    <a:pt x="31448" y="205618"/>
                    <a:pt x="34122" y="215234"/>
                    <a:pt x="36286" y="224971"/>
                  </a:cubicBezTo>
                  <a:cubicBezTo>
                    <a:pt x="38962" y="237012"/>
                    <a:pt x="40298" y="249357"/>
                    <a:pt x="43543" y="261257"/>
                  </a:cubicBezTo>
                  <a:cubicBezTo>
                    <a:pt x="47568" y="276017"/>
                    <a:pt x="53219" y="290286"/>
                    <a:pt x="58057" y="304800"/>
                  </a:cubicBezTo>
                  <a:lnTo>
                    <a:pt x="72572" y="348342"/>
                  </a:lnTo>
                  <a:lnTo>
                    <a:pt x="79829" y="370114"/>
                  </a:lnTo>
                  <a:cubicBezTo>
                    <a:pt x="108177" y="568554"/>
                    <a:pt x="79829" y="350982"/>
                    <a:pt x="79829" y="849085"/>
                  </a:cubicBezTo>
                  <a:cubicBezTo>
                    <a:pt x="79829" y="940813"/>
                    <a:pt x="87292" y="1131677"/>
                    <a:pt x="94343" y="1240971"/>
                  </a:cubicBezTo>
                  <a:cubicBezTo>
                    <a:pt x="97327" y="1287218"/>
                    <a:pt x="102965" y="1346233"/>
                    <a:pt x="108857" y="1393371"/>
                  </a:cubicBezTo>
                  <a:cubicBezTo>
                    <a:pt x="113738" y="1432422"/>
                    <a:pt x="119795" y="1471566"/>
                    <a:pt x="130629" y="1509485"/>
                  </a:cubicBezTo>
                  <a:cubicBezTo>
                    <a:pt x="132731" y="1516841"/>
                    <a:pt x="135467" y="1524000"/>
                    <a:pt x="137886" y="1531257"/>
                  </a:cubicBezTo>
                  <a:cubicBezTo>
                    <a:pt x="140305" y="1591733"/>
                    <a:pt x="145143" y="1652161"/>
                    <a:pt x="145143" y="1712685"/>
                  </a:cubicBezTo>
                  <a:cubicBezTo>
                    <a:pt x="145143" y="1756556"/>
                    <a:pt x="138418" y="1818352"/>
                    <a:pt x="130629" y="1865085"/>
                  </a:cubicBezTo>
                  <a:cubicBezTo>
                    <a:pt x="128601" y="1877252"/>
                    <a:pt x="125791" y="1889276"/>
                    <a:pt x="123372" y="1901371"/>
                  </a:cubicBezTo>
                  <a:cubicBezTo>
                    <a:pt x="125791" y="1954590"/>
                    <a:pt x="124282" y="2008134"/>
                    <a:pt x="130629" y="2061028"/>
                  </a:cubicBezTo>
                  <a:cubicBezTo>
                    <a:pt x="132812" y="2079219"/>
                    <a:pt x="151405" y="2088765"/>
                    <a:pt x="166914" y="2090057"/>
                  </a:cubicBezTo>
                  <a:cubicBezTo>
                    <a:pt x="217596" y="2094280"/>
                    <a:pt x="268514" y="2094895"/>
                    <a:pt x="319314" y="2097314"/>
                  </a:cubicBezTo>
                  <a:cubicBezTo>
                    <a:pt x="430642" y="2075049"/>
                    <a:pt x="307927" y="2097551"/>
                    <a:pt x="566057" y="2082800"/>
                  </a:cubicBezTo>
                  <a:cubicBezTo>
                    <a:pt x="590900" y="2081380"/>
                    <a:pt x="621046" y="2071834"/>
                    <a:pt x="645886" y="2068285"/>
                  </a:cubicBezTo>
                  <a:cubicBezTo>
                    <a:pt x="667571" y="2065187"/>
                    <a:pt x="689429" y="2063447"/>
                    <a:pt x="711200" y="2061028"/>
                  </a:cubicBezTo>
                  <a:cubicBezTo>
                    <a:pt x="762000" y="2044095"/>
                    <a:pt x="749905" y="2061028"/>
                    <a:pt x="762000" y="2024742"/>
                  </a:cubicBezTo>
                  <a:cubicBezTo>
                    <a:pt x="759581" y="1942495"/>
                    <a:pt x="756852" y="1860256"/>
                    <a:pt x="754743" y="1778000"/>
                  </a:cubicBezTo>
                  <a:cubicBezTo>
                    <a:pt x="745801" y="1429251"/>
                    <a:pt x="760919" y="1566149"/>
                    <a:pt x="740229" y="1400628"/>
                  </a:cubicBezTo>
                  <a:cubicBezTo>
                    <a:pt x="737810" y="1296609"/>
                    <a:pt x="734692" y="1192604"/>
                    <a:pt x="732972" y="1088571"/>
                  </a:cubicBezTo>
                  <a:cubicBezTo>
                    <a:pt x="720470" y="332241"/>
                    <a:pt x="734020" y="755094"/>
                    <a:pt x="718457" y="319314"/>
                  </a:cubicBezTo>
                  <a:cubicBezTo>
                    <a:pt x="721910" y="281327"/>
                    <a:pt x="722745" y="240699"/>
                    <a:pt x="732972" y="203200"/>
                  </a:cubicBezTo>
                  <a:cubicBezTo>
                    <a:pt x="736998" y="188440"/>
                    <a:pt x="742648" y="174171"/>
                    <a:pt x="747486" y="159657"/>
                  </a:cubicBezTo>
                  <a:lnTo>
                    <a:pt x="754743" y="137885"/>
                  </a:lnTo>
                  <a:cubicBezTo>
                    <a:pt x="757162" y="130628"/>
                    <a:pt x="754743" y="118533"/>
                    <a:pt x="762000" y="116114"/>
                  </a:cubicBezTo>
                  <a:lnTo>
                    <a:pt x="783772" y="108857"/>
                  </a:lnTo>
                  <a:cubicBezTo>
                    <a:pt x="798286" y="99181"/>
                    <a:pt x="810765" y="85344"/>
                    <a:pt x="827314" y="79828"/>
                  </a:cubicBezTo>
                  <a:lnTo>
                    <a:pt x="914400" y="50800"/>
                  </a:lnTo>
                  <a:lnTo>
                    <a:pt x="957943" y="36285"/>
                  </a:lnTo>
                  <a:lnTo>
                    <a:pt x="979714" y="29028"/>
                  </a:lnTo>
                  <a:lnTo>
                    <a:pt x="936172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655CDF-BA26-D746-B204-B45438697797}"/>
                </a:ext>
              </a:extLst>
            </p:cNvPr>
            <p:cNvGrpSpPr/>
            <p:nvPr/>
          </p:nvGrpSpPr>
          <p:grpSpPr>
            <a:xfrm>
              <a:off x="5011947" y="2708033"/>
              <a:ext cx="1544128" cy="154773"/>
              <a:chOff x="5011947" y="2708033"/>
              <a:chExt cx="1544128" cy="154773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143FF0-241F-484B-9AD7-DF82E8E095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11947" y="2708694"/>
                <a:ext cx="1544128" cy="132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AE91903-3256-1749-9C3F-A550F966C2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4276" y="2714403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A63AFB4-F47D-BC41-8B8D-1F87D0D9C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46998" y="2721908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AB69534-9E05-CD48-BEDD-4B4B2F387E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2294" y="2716387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F3F83C0-E420-E043-85FC-E2A26690E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87441" y="2720699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657F494-BF1A-5D4E-8A86-8CA5288D99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22651" y="2708033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5BE61E4-2F77-8847-AA00-2E41C76168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24593" y="2713742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54C962E-E501-FE46-A2EE-D166D01D49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37398" y="2721304"/>
                <a:ext cx="152400" cy="1408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9D9ACA-460E-4643-9A0C-488A52780D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476" y="1601741"/>
              <a:ext cx="934528" cy="105859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Content Placeholder 8" descr="Satellite">
              <a:extLst>
                <a:ext uri="{FF2B5EF4-FFF2-40B4-BE49-F238E27FC236}">
                  <a16:creationId xmlns:a16="http://schemas.microsoft.com/office/drawing/2014/main" id="{A4EE5206-6771-1C46-ABE4-05625D788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 flipV="1">
              <a:off x="6524827" y="1233770"/>
              <a:ext cx="331989" cy="33198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E069D36-A801-AA41-9625-9863C1EEE128}"/>
              </a:ext>
            </a:extLst>
          </p:cNvPr>
          <p:cNvSpPr txBox="1"/>
          <p:nvPr/>
        </p:nvSpPr>
        <p:spPr>
          <a:xfrm>
            <a:off x="9874370" y="5227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F5377B-90E1-DF4C-A69F-5B7A8F66E80D}"/>
              </a:ext>
            </a:extLst>
          </p:cNvPr>
          <p:cNvSpPr txBox="1"/>
          <p:nvPr/>
        </p:nvSpPr>
        <p:spPr>
          <a:xfrm rot="16200000">
            <a:off x="6408914" y="1764573"/>
            <a:ext cx="154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800 hPa </a:t>
            </a:r>
            <a:r>
              <a:rPr lang="en-US" dirty="0" err="1"/>
              <a:t>Qrain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96F972-F84E-284E-8D59-3E8A9E6DD005}"/>
              </a:ext>
            </a:extLst>
          </p:cNvPr>
          <p:cNvSpPr txBox="1"/>
          <p:nvPr/>
        </p:nvSpPr>
        <p:spPr>
          <a:xfrm rot="16200000">
            <a:off x="6287592" y="4090276"/>
            <a:ext cx="178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 hPa </a:t>
            </a:r>
            <a:r>
              <a:rPr lang="en-US" dirty="0" err="1"/>
              <a:t>Qsnow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6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D38040-305E-C54B-BFFB-9849E76F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F27D9-B2CE-3F46-B55C-2345F30A8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Slant-path effect in radiative transfer can be important for highly inhomogeneous fields (e.g., hydrometer) and fine model horizontal resolution</a:t>
            </a:r>
          </a:p>
          <a:p>
            <a:r>
              <a:rPr lang="en-US" dirty="0"/>
              <a:t>Not considering slant-path effect in radiative transfer may lead to error in precipitation increments (location, area, and strength)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5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276</Words>
  <Application>Microsoft Macintosh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Slant-path radiative transfer in microwave satellite data assimilation (preliminary)</vt:lpstr>
      <vt:lpstr>Why slant path?</vt:lpstr>
      <vt:lpstr>Why slant path?</vt:lpstr>
      <vt:lpstr>Slant path radiative transfer</vt:lpstr>
      <vt:lpstr>Simulated TB: H(x^b)</vt:lpstr>
      <vt:lpstr>Simulated TB: H(x^b)</vt:lpstr>
      <vt:lpstr>Analysis field: x^a</vt:lpstr>
      <vt:lpstr>Analysis field: x^a</vt:lpstr>
      <vt:lpstr>Summary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Slant path radiative transfer</dc:title>
  <dc:creator>Microsoft Office User</dc:creator>
  <cp:lastModifiedBy>Microsoft Office User</cp:lastModifiedBy>
  <cp:revision>15</cp:revision>
  <dcterms:created xsi:type="dcterms:W3CDTF">2019-09-18T22:54:57Z</dcterms:created>
  <dcterms:modified xsi:type="dcterms:W3CDTF">2019-09-24T21:24:31Z</dcterms:modified>
</cp:coreProperties>
</file>