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60" r:id="rId2"/>
    <p:sldId id="302" r:id="rId3"/>
    <p:sldId id="258" r:id="rId4"/>
    <p:sldId id="259" r:id="rId5"/>
    <p:sldId id="312" r:id="rId6"/>
    <p:sldId id="272" r:id="rId7"/>
    <p:sldId id="273" r:id="rId8"/>
    <p:sldId id="308" r:id="rId9"/>
    <p:sldId id="277" r:id="rId10"/>
    <p:sldId id="279" r:id="rId11"/>
    <p:sldId id="286" r:id="rId12"/>
    <p:sldId id="320" r:id="rId13"/>
    <p:sldId id="321" r:id="rId14"/>
    <p:sldId id="319" r:id="rId15"/>
    <p:sldId id="309" r:id="rId16"/>
    <p:sldId id="300" r:id="rId17"/>
    <p:sldId id="317" r:id="rId18"/>
    <p:sldId id="318" r:id="rId19"/>
    <p:sldId id="280" r:id="rId20"/>
    <p:sldId id="281" r:id="rId21"/>
    <p:sldId id="285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E731"/>
    <a:srgbClr val="00F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4" autoAdjust="0"/>
    <p:restoredTop sz="87942" autoAdjust="0"/>
  </p:normalViewPr>
  <p:slideViewPr>
    <p:cSldViewPr snapToGrid="0">
      <p:cViewPr varScale="1">
        <p:scale>
          <a:sx n="140" d="100"/>
          <a:sy n="140" d="100"/>
        </p:scale>
        <p:origin x="216" y="68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okazaki\Desktop\rmse_anal_t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okazaki\Desktop\rmse_anal_t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work!$B$20</c:f>
              <c:strCache>
                <c:ptCount val="1"/>
                <c:pt idx="0">
                  <c:v>SAT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work!$C$20:$I$20</c:f>
              <c:numCache>
                <c:formatCode>General</c:formatCode>
                <c:ptCount val="7"/>
                <c:pt idx="0">
                  <c:v>10.256295266497748</c:v>
                </c:pt>
                <c:pt idx="1">
                  <c:v>3.746263390211916</c:v>
                </c:pt>
                <c:pt idx="2">
                  <c:v>5.0920058319595203</c:v>
                </c:pt>
                <c:pt idx="3">
                  <c:v>0.23264853658887014</c:v>
                </c:pt>
                <c:pt idx="4">
                  <c:v>-1.5142407723433993</c:v>
                </c:pt>
                <c:pt idx="5">
                  <c:v>1.0235294789045086</c:v>
                </c:pt>
                <c:pt idx="6">
                  <c:v>-3.3095456207612748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6-4F0A-8427-B6A58BD0594F}"/>
            </c:ext>
          </c:extLst>
        </c:ser>
        <c:ser>
          <c:idx val="1"/>
          <c:order val="1"/>
          <c:tx>
            <c:strRef>
              <c:f>work!$B$21</c:f>
              <c:strCache>
                <c:ptCount val="1"/>
                <c:pt idx="0">
                  <c:v>SST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work!$C$21:$I$21</c:f>
              <c:numCache>
                <c:formatCode>General</c:formatCode>
                <c:ptCount val="7"/>
                <c:pt idx="0">
                  <c:v>20.810396662141788</c:v>
                </c:pt>
                <c:pt idx="1">
                  <c:v>10.295406551009449</c:v>
                </c:pt>
                <c:pt idx="2">
                  <c:v>3.7051868661025646</c:v>
                </c:pt>
                <c:pt idx="3">
                  <c:v>6.3830662645073355</c:v>
                </c:pt>
                <c:pt idx="4">
                  <c:v>2.9759574297898821</c:v>
                </c:pt>
                <c:pt idx="5">
                  <c:v>0.74926685466578336</c:v>
                </c:pt>
                <c:pt idx="6">
                  <c:v>-2.5877028034546745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A6-4F0A-8427-B6A58BD0594F}"/>
            </c:ext>
          </c:extLst>
        </c:ser>
        <c:ser>
          <c:idx val="2"/>
          <c:order val="2"/>
          <c:tx>
            <c:strRef>
              <c:f>work!$B$22</c:f>
              <c:strCache>
                <c:ptCount val="1"/>
                <c:pt idx="0">
                  <c:v>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work!$C$22:$I$22</c:f>
              <c:numCache>
                <c:formatCode>General</c:formatCode>
                <c:ptCount val="7"/>
                <c:pt idx="0">
                  <c:v>12.108278596024185</c:v>
                </c:pt>
                <c:pt idx="1">
                  <c:v>3.4462958730300302</c:v>
                </c:pt>
                <c:pt idx="2">
                  <c:v>1.1985024485120577</c:v>
                </c:pt>
                <c:pt idx="3">
                  <c:v>0.44816542355394184</c:v>
                </c:pt>
                <c:pt idx="4">
                  <c:v>6.5318539727979366E-2</c:v>
                </c:pt>
                <c:pt idx="5">
                  <c:v>-1.1244745979532156</c:v>
                </c:pt>
                <c:pt idx="6">
                  <c:v>-5.3167350235938162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A6-4F0A-8427-B6A58BD0594F}"/>
            </c:ext>
          </c:extLst>
        </c:ser>
        <c:ser>
          <c:idx val="3"/>
          <c:order val="3"/>
          <c:tx>
            <c:strRef>
              <c:f>work!$B$23</c:f>
              <c:strCache>
                <c:ptCount val="1"/>
                <c:pt idx="0">
                  <c:v>SLP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work!$C$23:$I$23</c:f>
              <c:numCache>
                <c:formatCode>General</c:formatCode>
                <c:ptCount val="7"/>
                <c:pt idx="0">
                  <c:v>10.056514305446766</c:v>
                </c:pt>
                <c:pt idx="1">
                  <c:v>3.8316273572397379</c:v>
                </c:pt>
                <c:pt idx="2">
                  <c:v>0.98456585066694358</c:v>
                </c:pt>
                <c:pt idx="3">
                  <c:v>0.42889726299087116</c:v>
                </c:pt>
                <c:pt idx="4">
                  <c:v>0.61296882582672851</c:v>
                </c:pt>
                <c:pt idx="5">
                  <c:v>-0.3477807242533682</c:v>
                </c:pt>
                <c:pt idx="6">
                  <c:v>-9.5460306105326467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A6-4F0A-8427-B6A58BD05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17"/>
        <c:axId val="420389040"/>
        <c:axId val="420390024"/>
      </c:barChart>
      <c:catAx>
        <c:axId val="42038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90024"/>
        <c:crosses val="autoZero"/>
        <c:auto val="1"/>
        <c:lblAlgn val="ctr"/>
        <c:lblOffset val="100"/>
        <c:noMultiLvlLbl val="0"/>
      </c:catAx>
      <c:valAx>
        <c:axId val="420390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89040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5700990798454399"/>
          <c:y val="0.11519824469971177"/>
          <c:w val="0.49958311461067367"/>
          <c:h val="0.12849628171478567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work!$B$20</c:f>
              <c:strCache>
                <c:ptCount val="1"/>
                <c:pt idx="0">
                  <c:v>SAT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work!$C$20:$I$20</c:f>
              <c:numCache>
                <c:formatCode>General</c:formatCode>
                <c:ptCount val="7"/>
                <c:pt idx="0">
                  <c:v>10.256295266497748</c:v>
                </c:pt>
                <c:pt idx="1">
                  <c:v>3.746263390211916</c:v>
                </c:pt>
                <c:pt idx="2">
                  <c:v>5.0920058319595203</c:v>
                </c:pt>
                <c:pt idx="3">
                  <c:v>0.23264853658887014</c:v>
                </c:pt>
                <c:pt idx="4">
                  <c:v>-1.5142407723433993</c:v>
                </c:pt>
                <c:pt idx="5">
                  <c:v>1.0235294789045086</c:v>
                </c:pt>
                <c:pt idx="6">
                  <c:v>-3.3095456207612748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6-4F0A-8427-B6A58BD0594F}"/>
            </c:ext>
          </c:extLst>
        </c:ser>
        <c:ser>
          <c:idx val="1"/>
          <c:order val="1"/>
          <c:tx>
            <c:strRef>
              <c:f>work!$B$21</c:f>
              <c:strCache>
                <c:ptCount val="1"/>
                <c:pt idx="0">
                  <c:v>SST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work!$C$21:$I$21</c:f>
              <c:numCache>
                <c:formatCode>General</c:formatCode>
                <c:ptCount val="7"/>
                <c:pt idx="0">
                  <c:v>20.810396662141788</c:v>
                </c:pt>
                <c:pt idx="1">
                  <c:v>10.295406551009449</c:v>
                </c:pt>
                <c:pt idx="2">
                  <c:v>3.7051868661025646</c:v>
                </c:pt>
                <c:pt idx="3">
                  <c:v>6.3830662645073355</c:v>
                </c:pt>
                <c:pt idx="4">
                  <c:v>2.9759574297898821</c:v>
                </c:pt>
                <c:pt idx="5">
                  <c:v>0.74926685466578336</c:v>
                </c:pt>
                <c:pt idx="6">
                  <c:v>-2.5877028034546745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A6-4F0A-8427-B6A58BD0594F}"/>
            </c:ext>
          </c:extLst>
        </c:ser>
        <c:ser>
          <c:idx val="2"/>
          <c:order val="2"/>
          <c:tx>
            <c:strRef>
              <c:f>work!$B$22</c:f>
              <c:strCache>
                <c:ptCount val="1"/>
                <c:pt idx="0">
                  <c:v>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work!$C$22:$I$22</c:f>
              <c:numCache>
                <c:formatCode>General</c:formatCode>
                <c:ptCount val="7"/>
                <c:pt idx="0">
                  <c:v>12.108278596024185</c:v>
                </c:pt>
                <c:pt idx="1">
                  <c:v>3.4462958730300302</c:v>
                </c:pt>
                <c:pt idx="2">
                  <c:v>1.1985024485120577</c:v>
                </c:pt>
                <c:pt idx="3">
                  <c:v>0.44816542355394184</c:v>
                </c:pt>
                <c:pt idx="4">
                  <c:v>6.5318539727979366E-2</c:v>
                </c:pt>
                <c:pt idx="5">
                  <c:v>-1.1244745979532156</c:v>
                </c:pt>
                <c:pt idx="6">
                  <c:v>-5.3167350235938162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A6-4F0A-8427-B6A58BD0594F}"/>
            </c:ext>
          </c:extLst>
        </c:ser>
        <c:ser>
          <c:idx val="3"/>
          <c:order val="3"/>
          <c:tx>
            <c:strRef>
              <c:f>work!$B$23</c:f>
              <c:strCache>
                <c:ptCount val="1"/>
                <c:pt idx="0">
                  <c:v>SLP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work!$C$19:$I$19</c:f>
              <c:strCache>
                <c:ptCount val="7"/>
                <c:pt idx="0">
                  <c:v>1dy</c:v>
                </c:pt>
                <c:pt idx="1">
                  <c:v>3dy</c:v>
                </c:pt>
                <c:pt idx="2">
                  <c:v>10dy</c:v>
                </c:pt>
                <c:pt idx="3">
                  <c:v>1mo</c:v>
                </c:pt>
                <c:pt idx="4">
                  <c:v>3mo</c:v>
                </c:pt>
                <c:pt idx="5">
                  <c:v>6mo</c:v>
                </c:pt>
                <c:pt idx="6">
                  <c:v>1yr</c:v>
                </c:pt>
              </c:strCache>
            </c:strRef>
          </c:cat>
          <c:val>
            <c:numRef>
              <c:f>work!$C$23:$I$23</c:f>
              <c:numCache>
                <c:formatCode>General</c:formatCode>
                <c:ptCount val="7"/>
                <c:pt idx="0">
                  <c:v>10.056514305446766</c:v>
                </c:pt>
                <c:pt idx="1">
                  <c:v>3.8316273572397379</c:v>
                </c:pt>
                <c:pt idx="2">
                  <c:v>0.98456585066694358</c:v>
                </c:pt>
                <c:pt idx="3">
                  <c:v>0.42889726299087116</c:v>
                </c:pt>
                <c:pt idx="4">
                  <c:v>0.61296882582672851</c:v>
                </c:pt>
                <c:pt idx="5">
                  <c:v>-0.3477807242533682</c:v>
                </c:pt>
                <c:pt idx="6">
                  <c:v>-9.5460306105326467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A6-4F0A-8427-B6A58BD05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17"/>
        <c:axId val="420389040"/>
        <c:axId val="420390024"/>
      </c:barChart>
      <c:catAx>
        <c:axId val="42038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90024"/>
        <c:crosses val="autoZero"/>
        <c:auto val="1"/>
        <c:lblAlgn val="ctr"/>
        <c:lblOffset val="100"/>
        <c:noMultiLvlLbl val="0"/>
      </c:catAx>
      <c:valAx>
        <c:axId val="420390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89040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5700990798454399"/>
          <c:y val="0.11519824469971177"/>
          <c:w val="0.49958311461067367"/>
          <c:h val="0.12849628171478567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FDAC0-DC26-43EB-8702-CF7F0EE313F8}" type="datetimeFigureOut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9569E-F891-447F-9E93-25372C4C75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03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955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But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question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is the skill of IAU relative to offline.</a:t>
            </a:r>
          </a:p>
          <a:p>
            <a:r>
              <a:rPr kumimoji="1" lang="en-US" altLang="ja-JP" dirty="0"/>
              <a:t>The figure is the same as the previous one but for the RMSE relative to the offline.</a:t>
            </a:r>
          </a:p>
          <a:p>
            <a:r>
              <a:rPr kumimoji="1" lang="en-US" altLang="ja-JP" dirty="0"/>
              <a:t>With daily mean data, IAU is better than offline for both atmosphere and ocean</a:t>
            </a:r>
          </a:p>
          <a:p>
            <a:r>
              <a:rPr kumimoji="1" lang="en-US" altLang="ja-JP" dirty="0"/>
              <a:t>The result shows that the IAU is better than offline for atmosphere up to 10-day mean. It is reasonable considering that the </a:t>
            </a:r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 predictability is on the order of two weeks</a:t>
            </a:r>
            <a:endParaRPr kumimoji="1" lang="en-US" altLang="ja-JP" dirty="0"/>
          </a:p>
          <a:p>
            <a:r>
              <a:rPr kumimoji="1" lang="en-US" altLang="ja-JP" dirty="0"/>
              <a:t>While the ocean skill in IAU is better than that in offline up to 3 to 6 months.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933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3 months?</a:t>
            </a:r>
          </a:p>
          <a:p>
            <a:r>
              <a:rPr lang="en-US" dirty="0"/>
              <a:t>The answer is because the predictability is 3 months.</a:t>
            </a:r>
          </a:p>
          <a:p>
            <a:endParaRPr lang="en-US" dirty="0"/>
          </a:p>
          <a:p>
            <a:r>
              <a:rPr lang="en-US" dirty="0"/>
              <a:t>The figures show the global mean of anomaly correlation between the nature run and the ensemble forecast from the perturbed initial condition of the nature run.</a:t>
            </a:r>
          </a:p>
          <a:p>
            <a:r>
              <a:rPr lang="en-US" dirty="0"/>
              <a:t>Anomaly correlation is a metric of predictability. If the value is significantly larger than zero, that variable is considered to be predictable.</a:t>
            </a:r>
          </a:p>
          <a:p>
            <a:endParaRPr lang="en-US" dirty="0"/>
          </a:p>
          <a:p>
            <a:r>
              <a:rPr lang="en-US" dirty="0"/>
              <a:t>According to the figures, the predictability of monthly SST is around 2-4 months. </a:t>
            </a:r>
          </a:p>
          <a:p>
            <a:r>
              <a:rPr lang="en-US" dirty="0"/>
              <a:t>Predictability is a necessary condition for online-DA to beat offline-DA. </a:t>
            </a:r>
          </a:p>
          <a:p>
            <a:r>
              <a:rPr lang="en-US" dirty="0"/>
              <a:t>Therefore, online-DA does not outperform offline-DA with 6-month data and longer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57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190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that is the case, online-DA is promising for paleoclimate reconstruction.</a:t>
            </a:r>
          </a:p>
          <a:p>
            <a:r>
              <a:rPr lang="en-US" dirty="0"/>
              <a:t>The figure shows the predictable years of ocean temperature for real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491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683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idea can be confirmed by changing the predictability and comparing online-DA and offline-DA.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259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But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question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is the skill of IAU relative to offline.</a:t>
            </a:r>
          </a:p>
          <a:p>
            <a:r>
              <a:rPr kumimoji="1" lang="en-US" altLang="ja-JP" dirty="0"/>
              <a:t>The figure is the same as the previous one but for the RMSE relative to the offline.</a:t>
            </a:r>
          </a:p>
          <a:p>
            <a:r>
              <a:rPr kumimoji="1" lang="en-US" altLang="ja-JP" dirty="0"/>
              <a:t>With daily mean data, IAU is better than offline for both atmosphere and ocean</a:t>
            </a:r>
          </a:p>
          <a:p>
            <a:r>
              <a:rPr kumimoji="1" lang="en-US" altLang="ja-JP" dirty="0"/>
              <a:t>The result shows that the IAU is better than offline for atmosphere up to 10-day mean. It is reasonable considering that the </a:t>
            </a:r>
            <a:r>
              <a:rPr kumimoji="1" lang="en-US" altLang="ja-JP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 predictability is on the order of two weeks</a:t>
            </a:r>
            <a:endParaRPr kumimoji="1" lang="en-US" altLang="ja-JP" dirty="0"/>
          </a:p>
          <a:p>
            <a:r>
              <a:rPr kumimoji="1" lang="en-US" altLang="ja-JP" dirty="0"/>
              <a:t>While the ocean skill in IAU is better than that in offline up to 3 to 6 months.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46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booming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157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However to apply data assimilation for NWP to paleoclimate is not trivial due to the difference in observation.</a:t>
            </a:r>
          </a:p>
          <a:p>
            <a:r>
              <a:rPr kumimoji="1" lang="en-US" altLang="ja-JP" dirty="0"/>
              <a:t>This slide compares observation for the present day NWP and for paleoclimate. 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First, we cannot know direct state of the climate but what we can get is indirect state like tree-ring width, isotope ratio in ice cores, etc.</a:t>
            </a:r>
          </a:p>
          <a:p>
            <a:r>
              <a:rPr kumimoji="1" lang="en-US" altLang="ja-JP" dirty="0"/>
              <a:t>Second, the amount of observation is much small for paleoclimate. </a:t>
            </a:r>
          </a:p>
          <a:p>
            <a:r>
              <a:rPr kumimoji="1" lang="en-US" altLang="ja-JP" dirty="0"/>
              <a:t>Moreover, observation frequency is low in paleoclimate and typically longer than annual. And what we can get is not instantaneous but time-averaged value.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What’s the problem with such data?</a:t>
            </a:r>
          </a:p>
          <a:p>
            <a:r>
              <a:rPr kumimoji="1" lang="en-US" altLang="ja-JP" dirty="0"/>
              <a:t>First of all, it is difficult to analyze the initial condition for the next DA-cycle with time-averaged data</a:t>
            </a:r>
          </a:p>
          <a:p>
            <a:r>
              <a:rPr kumimoji="1" lang="en-US" altLang="ja-JP" dirty="0"/>
              <a:t>Second, even if the initial condition are successfully analyzed, the observation information does not propagate over time due to the low temporal resolution 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-----</a:t>
            </a:r>
          </a:p>
          <a:p>
            <a:r>
              <a:rPr kumimoji="1" lang="en-US" altLang="ja-JP" dirty="0"/>
              <a:t>https://www.ncdc.noaa.gov/data-access/paleoclimatology-data/datasets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851A-8385-4009-AF8C-97496D8F5FB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05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To assimilate such observations, unique DA methods have been proposed in the field of paleoclimate.</a:t>
            </a:r>
          </a:p>
          <a:p>
            <a:r>
              <a:rPr lang="en-US" altLang="ja-JP" dirty="0"/>
              <a:t>The methods can be classified into two method, online and offline-DA</a:t>
            </a:r>
          </a:p>
          <a:p>
            <a:endParaRPr lang="en-US" altLang="ja-JP" dirty="0"/>
          </a:p>
          <a:p>
            <a:r>
              <a:rPr lang="en-US" altLang="ja-JP" dirty="0"/>
              <a:t>In the online-DA, the initial condition for the next DA-cycle is somehow analyzed and the analysis is cycled to the simulation.</a:t>
            </a:r>
          </a:p>
          <a:p>
            <a:r>
              <a:rPr lang="en-US" altLang="ja-JP" dirty="0"/>
              <a:t>In the analysis step, a method proposed by </a:t>
            </a:r>
            <a:r>
              <a:rPr lang="en-US" altLang="ja-JP" dirty="0" err="1"/>
              <a:t>Goosse</a:t>
            </a:r>
            <a:r>
              <a:rPr lang="en-US" altLang="ja-JP" dirty="0"/>
              <a:t> et al. simply selects an ensemble member which fit for observations the best.</a:t>
            </a:r>
          </a:p>
          <a:p>
            <a:endParaRPr lang="en-US" altLang="ja-JP" dirty="0"/>
          </a:p>
          <a:p>
            <a:r>
              <a:rPr lang="en-US" altLang="ja-JP" dirty="0"/>
              <a:t>In offline-DA, the initial condition for the next DA-cycle is not analyzed, but only time-mean field is analyzed. As such, the simulation is not constrained at all, and therefore, the back ground ensemble does not contain year specific information. </a:t>
            </a:r>
          </a:p>
          <a:p>
            <a:r>
              <a:rPr lang="en-US" altLang="ja-JP" dirty="0"/>
              <a:t>We can use existing simulations.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594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800" dirty="0"/>
              <a:t>Then, the question is which DA method is better?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3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Several studies compared their skills. </a:t>
            </a:r>
          </a:p>
          <a:p>
            <a:r>
              <a:rPr kumimoji="1" lang="en-US" altLang="ja-JP" dirty="0"/>
              <a:t>Let me introduce one study by Acevedo et al., 2017. </a:t>
            </a:r>
          </a:p>
          <a:p>
            <a:r>
              <a:rPr kumimoji="1" lang="en-US" altLang="ja-JP" dirty="0"/>
              <a:t>In the paper they assimilated 1-year averaged surface air temperature, and investigated which DA-method is better.</a:t>
            </a:r>
          </a:p>
          <a:p>
            <a:r>
              <a:rPr kumimoji="1" lang="en-US" altLang="ja-JP" dirty="0"/>
              <a:t>The figure compares the RMSE in online-DA and offline-DA for SAT. Blue is offline-DA and green is online-DA analysis. As you can see, offline is below online and they concluded that online-DA does not outperform offline-DA with annual mean data. </a:t>
            </a:r>
          </a:p>
          <a:p>
            <a:r>
              <a:rPr kumimoji="1" lang="en-US" altLang="ja-JP" dirty="0"/>
              <a:t>Given the performance and the computational cost, offline-DA has been more popular than online-DA these days.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9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previous studies compared the skills with annual mean data.</a:t>
            </a:r>
          </a:p>
          <a:p>
            <a:r>
              <a:rPr kumimoji="1" lang="en-US" altLang="ja-JP" dirty="0"/>
              <a:t>But, recently temporal resolution of the observations gets finer and finer.</a:t>
            </a:r>
          </a:p>
          <a:p>
            <a:r>
              <a:rPr kumimoji="1" lang="en-US" altLang="ja-JP" dirty="0"/>
              <a:t>In the case of isotope ratio in tree-ring cellulose, we can get as fine as monthly information.</a:t>
            </a:r>
          </a:p>
          <a:p>
            <a:r>
              <a:rPr kumimoji="1" lang="en-US" altLang="ja-JP" dirty="0"/>
              <a:t>We can get even daily weather data on for example personal diaries.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945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can easily expect that online-DA is better than offline-DA in numerical weather prediction in which instantaneous data is assimilated</a:t>
            </a:r>
          </a:p>
          <a:p>
            <a:r>
              <a:rPr kumimoji="1" lang="en-US" altLang="ja-JP" dirty="0"/>
              <a:t>Also we know that online-DA is not better than offline-DA with annual-mean data assimilation from the previous studies.</a:t>
            </a:r>
          </a:p>
          <a:p>
            <a:r>
              <a:rPr kumimoji="1" lang="en-US" altLang="ja-JP" dirty="0"/>
              <a:t>And Now we have observation finer than annual data.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So it’s natural to pose the question, with how long average data online-DA is better than offline-DA.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851A-8385-4009-AF8C-97496D8F5FB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578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answer the question, we assimilated various time-averaged data in the framework of the perfect model OSSE.</a:t>
            </a:r>
          </a:p>
          <a:p>
            <a:r>
              <a:rPr kumimoji="1" lang="en-US" altLang="ja-JP" dirty="0"/>
              <a:t>The observations are daily to 1-year mean surface air temperature and sea surface temperature.</a:t>
            </a:r>
          </a:p>
          <a:p>
            <a:r>
              <a:rPr kumimoji="1" lang="en-US" altLang="ja-JP" dirty="0"/>
              <a:t>The distribution of the observation mimics that of real proxy.</a:t>
            </a:r>
          </a:p>
          <a:p>
            <a:r>
              <a:rPr kumimoji="1" lang="en-US" altLang="ja-JP" dirty="0"/>
              <a:t>The model used is SPEEDY coupled with slab ocean.</a:t>
            </a:r>
          </a:p>
          <a:p>
            <a:r>
              <a:rPr kumimoji="1" lang="en-US" altLang="ja-JP" dirty="0"/>
              <a:t>And, we used LETKF with 30 ensemble member to create analysis.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We did 3 experiments; </a:t>
            </a:r>
            <a:r>
              <a:rPr kumimoji="1" lang="en-US" altLang="ja-JP" dirty="0" err="1"/>
              <a:t>NoDA</a:t>
            </a:r>
            <a:r>
              <a:rPr kumimoji="1" lang="en-US" altLang="ja-JP" dirty="0"/>
              <a:t>, offline, and IAU which is an online-DA. In the IAU simulations are conducted twice. Firstly it analyze time-mean field after the first run. Then the time-mean field is incremented every model time-step in the second run. By doing this, mean field in the second run is expected to be nudged toward the time-mean analysis.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9569E-F891-447F-9E93-25372C4C75A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36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AA9994-9C0E-4D15-BF46-A8185E663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43B617F-3376-4ADD-8F57-73203B46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723F93-EBD1-4E07-B31C-1CA74F0D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2CF2-8012-493A-9E95-EFA317C6B7A1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ED9269-449B-4892-9EDF-606FC20C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489969-B9E6-4108-8A82-81947958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4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C0B84C-95D4-4900-9B96-8F973ABF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9CD8ED-0B36-437F-A33B-9CF0CAF74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CE0D3D-BFB0-450F-BE5C-5F961AF0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0A83-DE0E-4948-B33C-92CF178E2987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C7C4F-8ABF-488A-B6F8-CCCAAF2C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E46857-DA24-47C7-B3BC-780DDCF5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68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4F6A75A-6D5B-42FB-9C09-2922DCD86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01FA08-5D2D-4304-A89A-6DFE73B0F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71472D-99BE-42F6-92D1-5DDC79B8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C58C-4716-4DE8-B478-91E9CB131739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0817F7-E78D-4BE1-8402-CD1717C0C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DA7770-97C4-4208-8A66-0EC93B68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6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C32241-A40A-453B-A4FD-A4FF4B2B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D3A762-4045-467C-8F61-D3FF2BAF8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C738E0-B9CC-4677-A40A-A1A95E26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E130-C60A-41F3-A668-8D1BBB4F85DF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8161F4-0DCC-4443-97AD-4B77DFFF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B7F37C-4CF6-4B39-A781-2851424E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4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358A8F-B3A9-49C3-914D-80A2400D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DFDD6A-CA9A-40A7-9EEB-5F06B244F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A777EB-E0E4-40E3-A24F-4377423E1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E820-ECA2-4DD3-AFF1-988C57ABAEA8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499FA3-32CD-4302-8C79-243EBA05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EE97A1-E1AF-446A-B7B2-24843E0E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22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E8BFCA-9422-485E-98B8-6B1BCA6A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ABD1E3-543C-4F28-B989-7D71D0E0F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B6DA55-6332-4D3A-9842-042EE8AD0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288633C-89BE-4857-BA6E-E587B538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7E28-3708-4AB1-8971-E1A458FC17DB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1DAFC91-2F47-4E2A-ACD3-152620C3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FEC815-D103-4026-BC26-C0B83CD2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40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68B26B-6646-436E-8587-6AE2F1E4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129455-A484-4B70-9C5F-076FAE745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1750914-D54C-4E0F-89A0-A3FE6C8C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361FD86-0D65-43EC-B5D9-696BD809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EA83558-CE00-48A6-A225-52968CC53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98FCCFB-BBF2-4BFA-81F3-341D8A34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5615E-3FE1-4EA4-851A-24B86AD9E9BD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A9BB5F4-E702-49F8-BFF5-DF0CB7B9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3EEED5D-92FC-44A4-8FAB-835E901E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23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F2BE38-DA61-4DDF-98AB-66430E1D7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F5C72DB-8C44-482A-A1BB-BBDF263C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0BEF-F944-4E9D-8816-6B9BCEA20E91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6471C8D-CDD5-40BA-A518-5966ACB8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BF36131-D42F-4F2A-963C-9C1A3990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42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BCF4809-9609-46D4-B750-75A7E42A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7D92-9124-4CE0-92B0-E2E56688B99C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A072199-97A2-42A7-918C-F3A38C7C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891DF1-F765-4ED9-8F6D-B424D148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94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8A94C8-273B-46D9-9A9F-FD13D844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F27467-8AC9-4917-9627-52BA80FC0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B61156-D141-413A-A706-586DBB200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CCB247-7681-4C32-92EF-0588B8D5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E17E9-99E9-4AF6-9B28-77789B1EF3A1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F09FF6-A261-4A1C-AC7D-2C112611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329DC4-997D-4BB2-85B8-79DFBA8D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03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E39B9-E6D8-4638-8600-A56D89C2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40306FA-6FA2-4F60-B947-069625F9F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E6B7BD2-46BA-487F-813F-B680F9833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57D1F4-DA81-4DEA-96EA-501856E1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CA56-E233-43FB-BACA-75CD4C3A4ABA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D24862F-E3D9-449F-A796-E7163B87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AD49C1-8F2D-4EB9-9E02-878B437F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9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2856474-EEC8-424F-9B67-9AB2EC48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2F385D-494E-4B71-A97D-23DFEFAFE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8DD214-3BC8-4F68-A368-EC85FC906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22423-E8B1-4EF7-B87B-DEBD9A17CBDF}" type="datetime1">
              <a:rPr kumimoji="1" lang="ja-JP" altLang="en-US" smtClean="0"/>
              <a:t>2019/9/27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452E6B-BD37-402C-A953-E424276A8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10BEEC-E3B4-4BC5-8F35-30CF0D071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F0A9E-0348-47DD-BE55-B1BB891F4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24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-CCS logo">
            <a:extLst>
              <a:ext uri="{FF2B5EF4-FFF2-40B4-BE49-F238E27FC236}">
                <a16:creationId xmlns:a16="http://schemas.microsoft.com/office/drawing/2014/main" id="{7D2A06B3-9C34-47D9-AF09-AA1F262C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74" y="5974790"/>
            <a:ext cx="3405493" cy="71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495A709-FADB-425C-AF84-1710AC4D0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2748"/>
            <a:ext cx="12192000" cy="2387600"/>
          </a:xfrm>
        </p:spPr>
        <p:txBody>
          <a:bodyPr anchor="ctr">
            <a:noAutofit/>
          </a:bodyPr>
          <a:lstStyle/>
          <a:p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Exploring Online Data Assimilation </a:t>
            </a:r>
            <a:b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for Paleoclimate Reconstruction </a:t>
            </a:r>
            <a:b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4400" dirty="0">
                <a:latin typeface="Calibri" panose="020F0502020204030204" pitchFamily="34" charset="0"/>
                <a:cs typeface="Calibri" panose="020F0502020204030204" pitchFamily="34" charset="0"/>
              </a:rPr>
              <a:t>Using an Idealized OSSE Framework</a:t>
            </a:r>
            <a:endParaRPr kumimoji="1" lang="ja-JP" alt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9F1C42B4-98CB-4750-B82D-55BAD9FFF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0826"/>
            <a:ext cx="9144000" cy="2731029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Atsushi Okazaki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1,2,3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Takemasa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Miyoshi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, Kei Yoshimura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Steven Greybush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, Michael Mann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Fuqing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Zhang</a:t>
            </a:r>
            <a:r>
              <a:rPr lang="en-US" altLang="ja-JP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ja-JP" sz="1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1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Pennsylvania State University</a:t>
            </a:r>
            <a:endParaRPr lang="en-US" altLang="ja-JP" sz="1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RIKEN Center for Computational Science</a:t>
            </a:r>
          </a:p>
          <a:p>
            <a:r>
              <a:rPr lang="en-US" altLang="ja-JP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Institute of Industrial Science, The University of Tokyo</a:t>
            </a:r>
          </a:p>
        </p:txBody>
      </p:sp>
      <p:pic>
        <p:nvPicPr>
          <p:cNvPr id="6" name="Picture 2" descr="https://www.iis.u-tokyo.ac.jp/assets/img/header-logo@1x.png">
            <a:extLst>
              <a:ext uri="{FF2B5EF4-FFF2-40B4-BE49-F238E27FC236}">
                <a16:creationId xmlns:a16="http://schemas.microsoft.com/office/drawing/2014/main" id="{5BC085F0-712C-4F32-8678-5BE0356F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17" y="5978375"/>
            <a:ext cx="1961101" cy="7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enn state logo">
            <a:extLst>
              <a:ext uri="{FF2B5EF4-FFF2-40B4-BE49-F238E27FC236}">
                <a16:creationId xmlns:a16="http://schemas.microsoft.com/office/drawing/2014/main" id="{D4187FD8-6411-49BA-9F6B-D1FCDA0B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6" y="5978376"/>
            <a:ext cx="2174578" cy="7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FBD72-1E88-C24D-817C-0BE388D7B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007" y="5974789"/>
            <a:ext cx="2150366" cy="7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FE01D-D996-4442-8125-82B8715B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Online-DA vs. Offline-DA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BAFD44-DE05-4C58-9126-6DD78BCD1BD6}"/>
              </a:ext>
            </a:extLst>
          </p:cNvPr>
          <p:cNvSpPr txBox="1"/>
          <p:nvPr/>
        </p:nvSpPr>
        <p:spPr>
          <a:xfrm rot="16200000">
            <a:off x="550426" y="3142048"/>
            <a:ext cx="294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RMSE reduction [%]</a:t>
            </a:r>
            <a:endParaRPr kumimoji="1" lang="ja-JP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5CA063C-773E-46DF-A5C0-EDAD2AC419A1}"/>
                  </a:ext>
                </a:extLst>
              </p:cNvPr>
              <p:cNvSpPr txBox="1"/>
              <p:nvPr/>
            </p:nvSpPr>
            <p:spPr>
              <a:xfrm>
                <a:off x="7849438" y="553671"/>
                <a:ext cx="3976118" cy="8442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𝐑𝐌𝐒𝐄</m:t>
                      </m:r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𝐫𝐞𝐝𝐮𝐜𝐭𝐢𝐨𝐧</m:t>
                      </m:r>
                    </m:oMath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offline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𝑜𝑛𝑙𝑖𝑛𝑒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offline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 [%]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5CA063C-773E-46DF-A5C0-EDAD2AC41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438" y="553671"/>
                <a:ext cx="3976118" cy="844205"/>
              </a:xfrm>
              <a:prstGeom prst="rect">
                <a:avLst/>
              </a:prstGeom>
              <a:blipFill>
                <a:blip r:embed="rId3"/>
                <a:stretch>
                  <a:fillRect l="-1592" t="-29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E0DCD3D1-3525-4C3C-AFD0-32C348AA8D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15580"/>
              </p:ext>
            </p:extLst>
          </p:nvPr>
        </p:nvGraphicFramePr>
        <p:xfrm>
          <a:off x="2339537" y="1582221"/>
          <a:ext cx="7613147" cy="420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7B2B19A-A7C7-44F0-B2CB-B44270B62970}"/>
              </a:ext>
            </a:extLst>
          </p:cNvPr>
          <p:cNvGrpSpPr/>
          <p:nvPr/>
        </p:nvGrpSpPr>
        <p:grpSpPr>
          <a:xfrm>
            <a:off x="2987695" y="4380090"/>
            <a:ext cx="5690485" cy="369332"/>
            <a:chOff x="2867378" y="4380090"/>
            <a:chExt cx="5690485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8E2A9369-28DF-4E1B-AFF7-DABF49D3E6A0}"/>
                </a:ext>
              </a:extLst>
            </p:cNvPr>
            <p:cNvCxnSpPr>
              <a:cxnSpLocks/>
            </p:cNvCxnSpPr>
            <p:nvPr/>
          </p:nvCxnSpPr>
          <p:spPr>
            <a:xfrm>
              <a:off x="2867378" y="4572004"/>
              <a:ext cx="2348089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F920257-8CE4-4A10-8B30-2655AA100F78}"/>
                </a:ext>
              </a:extLst>
            </p:cNvPr>
            <p:cNvSpPr txBox="1"/>
            <p:nvPr/>
          </p:nvSpPr>
          <p:spPr>
            <a:xfrm>
              <a:off x="5260619" y="4380090"/>
              <a:ext cx="3297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Atmosphere skill is better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5839F08-8ABD-4B9E-B63E-B886FED21291}"/>
              </a:ext>
            </a:extLst>
          </p:cNvPr>
          <p:cNvGrpSpPr/>
          <p:nvPr/>
        </p:nvGrpSpPr>
        <p:grpSpPr>
          <a:xfrm>
            <a:off x="2987695" y="4776401"/>
            <a:ext cx="7326486" cy="369332"/>
            <a:chOff x="2867378" y="4776401"/>
            <a:chExt cx="7326486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17295D7-CCAF-4DAE-B929-9898A963F971}"/>
                </a:ext>
              </a:extLst>
            </p:cNvPr>
            <p:cNvCxnSpPr>
              <a:cxnSpLocks/>
            </p:cNvCxnSpPr>
            <p:nvPr/>
          </p:nvCxnSpPr>
          <p:spPr>
            <a:xfrm>
              <a:off x="2867378" y="4950182"/>
              <a:ext cx="427284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6279966-56AD-4274-964B-D67F7B1C5144}"/>
                </a:ext>
              </a:extLst>
            </p:cNvPr>
            <p:cNvSpPr txBox="1"/>
            <p:nvPr/>
          </p:nvSpPr>
          <p:spPr>
            <a:xfrm>
              <a:off x="7179731" y="4776401"/>
              <a:ext cx="3014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2"/>
                  </a:solidFill>
                </a:rPr>
                <a:t>Ocean</a:t>
              </a:r>
              <a:r>
                <a:rPr kumimoji="1" lang="en-US" altLang="ja-JP" b="1" dirty="0">
                  <a:solidFill>
                    <a:schemeClr val="accent2"/>
                  </a:solidFill>
                </a:rPr>
                <a:t> skill is better</a:t>
              </a:r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DC9FC3-7DA3-4F20-8E9C-66F23292805F}"/>
              </a:ext>
            </a:extLst>
          </p:cNvPr>
          <p:cNvSpPr txBox="1"/>
          <p:nvPr/>
        </p:nvSpPr>
        <p:spPr>
          <a:xfrm>
            <a:off x="3586133" y="5773466"/>
            <a:ext cx="52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Temporal representation</a:t>
            </a:r>
            <a:r>
              <a:rPr kumimoji="1" lang="en-US" altLang="ja-JP" b="1" dirty="0"/>
              <a:t> of obs. (=DA cycle)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F8A82F-043A-433C-944B-BD780FC7F404}"/>
              </a:ext>
            </a:extLst>
          </p:cNvPr>
          <p:cNvSpPr txBox="1"/>
          <p:nvPr/>
        </p:nvSpPr>
        <p:spPr>
          <a:xfrm>
            <a:off x="10069532" y="3871033"/>
            <a:ext cx="2096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Suboptimal filter (e.g., localization, covariance inflation)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38CE602-77A6-4F02-87A6-8D9B0E41F53E}"/>
              </a:ext>
            </a:extLst>
          </p:cNvPr>
          <p:cNvSpPr/>
          <p:nvPr/>
        </p:nvSpPr>
        <p:spPr>
          <a:xfrm>
            <a:off x="8846501" y="3837166"/>
            <a:ext cx="1106183" cy="1113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3A5E24E-850C-48CA-9F82-8CF106C267D7}"/>
              </a:ext>
            </a:extLst>
          </p:cNvPr>
          <p:cNvCxnSpPr/>
          <p:nvPr/>
        </p:nvCxnSpPr>
        <p:spPr>
          <a:xfrm>
            <a:off x="5143873" y="2844801"/>
            <a:ext cx="0" cy="54186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EB74871-C91F-4763-BF83-BC4B876B2EE0}"/>
              </a:ext>
            </a:extLst>
          </p:cNvPr>
          <p:cNvCxnSpPr/>
          <p:nvPr/>
        </p:nvCxnSpPr>
        <p:spPr>
          <a:xfrm>
            <a:off x="3140095" y="2229558"/>
            <a:ext cx="0" cy="54186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892EA06-F6BB-415F-99FC-2F5904306A07}"/>
              </a:ext>
            </a:extLst>
          </p:cNvPr>
          <p:cNvCxnSpPr/>
          <p:nvPr/>
        </p:nvCxnSpPr>
        <p:spPr>
          <a:xfrm>
            <a:off x="4184317" y="2771424"/>
            <a:ext cx="0" cy="541866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920D89E-7EC7-4763-8BFD-22DEF2F9D186}"/>
              </a:ext>
            </a:extLst>
          </p:cNvPr>
          <p:cNvCxnSpPr/>
          <p:nvPr/>
        </p:nvCxnSpPr>
        <p:spPr>
          <a:xfrm>
            <a:off x="3371517" y="1419755"/>
            <a:ext cx="0" cy="54186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F05F89D-D5F2-4A49-BC7B-00505F79F75F}"/>
              </a:ext>
            </a:extLst>
          </p:cNvPr>
          <p:cNvCxnSpPr/>
          <p:nvPr/>
        </p:nvCxnSpPr>
        <p:spPr>
          <a:xfrm>
            <a:off x="4348006" y="2396244"/>
            <a:ext cx="0" cy="54186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8B59C0D-2512-4E11-9BD9-1FB1D7E9BAB5}"/>
              </a:ext>
            </a:extLst>
          </p:cNvPr>
          <p:cNvCxnSpPr/>
          <p:nvPr/>
        </p:nvCxnSpPr>
        <p:spPr>
          <a:xfrm>
            <a:off x="6306628" y="2757490"/>
            <a:ext cx="0" cy="54186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7ECDC1D-0557-41EA-A492-9CD9629D4809}"/>
              </a:ext>
            </a:extLst>
          </p:cNvPr>
          <p:cNvCxnSpPr/>
          <p:nvPr/>
        </p:nvCxnSpPr>
        <p:spPr>
          <a:xfrm>
            <a:off x="7260539" y="3042357"/>
            <a:ext cx="0" cy="54186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D67BF3E-2EE6-4CAF-8899-22ED72F68089}"/>
              </a:ext>
            </a:extLst>
          </p:cNvPr>
          <p:cNvCxnSpPr/>
          <p:nvPr/>
        </p:nvCxnSpPr>
        <p:spPr>
          <a:xfrm>
            <a:off x="5335784" y="2938110"/>
            <a:ext cx="0" cy="54186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6637EEC3-377F-B44A-B1DE-BC97519CFFB3}"/>
              </a:ext>
            </a:extLst>
          </p:cNvPr>
          <p:cNvSpPr/>
          <p:nvPr/>
        </p:nvSpPr>
        <p:spPr>
          <a:xfrm rot="16200000">
            <a:off x="520486" y="3211862"/>
            <a:ext cx="565484" cy="28681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17734-E9FE-0E45-A20A-A03E34363F43}"/>
              </a:ext>
            </a:extLst>
          </p:cNvPr>
          <p:cNvSpPr txBox="1"/>
          <p:nvPr/>
        </p:nvSpPr>
        <p:spPr>
          <a:xfrm>
            <a:off x="154102" y="2343067"/>
            <a:ext cx="139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Online-DA is better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137650-5463-2346-B970-2F107F637391}"/>
              </a:ext>
            </a:extLst>
          </p:cNvPr>
          <p:cNvCxnSpPr>
            <a:cxnSpLocks/>
          </p:cNvCxnSpPr>
          <p:nvPr/>
        </p:nvCxnSpPr>
        <p:spPr>
          <a:xfrm flipH="1">
            <a:off x="154102" y="3943225"/>
            <a:ext cx="12896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6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050632B-A02F-4154-8984-097565A0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525685"/>
            <a:ext cx="5852172" cy="43891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F7BCE56-69B4-4477-A106-86E5704C3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0" y="525685"/>
            <a:ext cx="5852172" cy="4389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DAC6B2-506B-2242-9E8E-EC1619A64E20}"/>
              </a:ext>
            </a:extLst>
          </p:cNvPr>
          <p:cNvSpPr txBox="1"/>
          <p:nvPr/>
        </p:nvSpPr>
        <p:spPr>
          <a:xfrm>
            <a:off x="229540" y="5142236"/>
            <a:ext cx="1148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Predictability of monthly mean SAT (SST) is 1~2 (2~4)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Predictability is a necessary condition for online-DA to beat offline-DA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online-DA does not outperform offline-DA with observations whose temporal resolution is longer than predictable months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2">
            <a:extLst>
              <a:ext uri="{FF2B5EF4-FFF2-40B4-BE49-F238E27FC236}">
                <a16:creationId xmlns:a16="http://schemas.microsoft.com/office/drawing/2014/main" id="{A32FA6BA-03A7-9C4E-9552-7BC3818F15F1}"/>
              </a:ext>
            </a:extLst>
          </p:cNvPr>
          <p:cNvSpPr txBox="1"/>
          <p:nvPr/>
        </p:nvSpPr>
        <p:spPr>
          <a:xfrm>
            <a:off x="269939" y="274640"/>
            <a:ext cx="11173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Global mean of anomaly correlation coefficient</a:t>
            </a:r>
            <a:endParaRPr kumimoji="1" lang="ja-JP" altLang="en-US" sz="2000" b="1" dirty="0"/>
          </a:p>
        </p:txBody>
      </p:sp>
      <p:grpSp>
        <p:nvGrpSpPr>
          <p:cNvPr id="11" name="グループ化 14">
            <a:extLst>
              <a:ext uri="{FF2B5EF4-FFF2-40B4-BE49-F238E27FC236}">
                <a16:creationId xmlns:a16="http://schemas.microsoft.com/office/drawing/2014/main" id="{B804CB23-4F2A-F448-8210-D2F5694329B9}"/>
              </a:ext>
            </a:extLst>
          </p:cNvPr>
          <p:cNvGrpSpPr/>
          <p:nvPr/>
        </p:nvGrpSpPr>
        <p:grpSpPr>
          <a:xfrm>
            <a:off x="2858093" y="1084633"/>
            <a:ext cx="2593585" cy="723275"/>
            <a:chOff x="6383383" y="4563291"/>
            <a:chExt cx="2593585" cy="72327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5">
                  <a:extLst>
                    <a:ext uri="{FF2B5EF4-FFF2-40B4-BE49-F238E27FC236}">
                      <a16:creationId xmlns:a16="http://schemas.microsoft.com/office/drawing/2014/main" id="{27743002-9663-CE45-AB09-2851F3139446}"/>
                    </a:ext>
                  </a:extLst>
                </p:cNvPr>
                <p:cNvSpPr txBox="1"/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kumimoji="1" lang="en-US" altLang="ja-JP" dirty="0"/>
                    <a:t>CTRL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=90d)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altLang="ja-JP" dirty="0"/>
                    <a:t>LONG </a:t>
                  </a:r>
                  <a:r>
                    <a:rPr kumimoji="1" lang="en-US" altLang="ja-JP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altLang="ja-JP" dirty="0"/>
                    <a:t>=360d</a:t>
                  </a:r>
                  <a:r>
                    <a:rPr kumimoji="1" lang="en-US" altLang="ja-JP" dirty="0"/>
                    <a:t>)</a:t>
                  </a:r>
                </a:p>
              </p:txBody>
            </p:sp>
          </mc:Choice>
          <mc:Fallback xmlns="">
            <p:sp>
              <p:nvSpPr>
                <p:cNvPr id="12" name="テキスト ボックス 15">
                  <a:extLst>
                    <a:ext uri="{FF2B5EF4-FFF2-40B4-BE49-F238E27FC236}">
                      <a16:creationId xmlns:a16="http://schemas.microsoft.com/office/drawing/2014/main" id="{27743002-9663-CE45-AB09-2851F31394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blipFill>
                  <a:blip r:embed="rId5"/>
                  <a:stretch>
                    <a:fillRect l="-1899" t="-3448" r="-633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直線コネクタ 16">
              <a:extLst>
                <a:ext uri="{FF2B5EF4-FFF2-40B4-BE49-F238E27FC236}">
                  <a16:creationId xmlns:a16="http://schemas.microsoft.com/office/drawing/2014/main" id="{4DFC4D4E-7010-B34E-9175-A1464DE40B10}"/>
                </a:ext>
              </a:extLst>
            </p:cNvPr>
            <p:cNvCxnSpPr/>
            <p:nvPr/>
          </p:nvCxnSpPr>
          <p:spPr>
            <a:xfrm>
              <a:off x="6383383" y="4728754"/>
              <a:ext cx="513806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7">
              <a:extLst>
                <a:ext uri="{FF2B5EF4-FFF2-40B4-BE49-F238E27FC236}">
                  <a16:creationId xmlns:a16="http://schemas.microsoft.com/office/drawing/2014/main" id="{76A058DA-05D0-2241-9621-F9FAF885589B}"/>
                </a:ext>
              </a:extLst>
            </p:cNvPr>
            <p:cNvCxnSpPr/>
            <p:nvPr/>
          </p:nvCxnSpPr>
          <p:spPr>
            <a:xfrm>
              <a:off x="6383383" y="5085805"/>
              <a:ext cx="51380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81C2AD7-40FE-C54C-A796-A7D9139E68E1}"/>
              </a:ext>
            </a:extLst>
          </p:cNvPr>
          <p:cNvGrpSpPr/>
          <p:nvPr/>
        </p:nvGrpSpPr>
        <p:grpSpPr>
          <a:xfrm>
            <a:off x="8705249" y="1086563"/>
            <a:ext cx="2593585" cy="723275"/>
            <a:chOff x="6383383" y="4563291"/>
            <a:chExt cx="2593585" cy="72327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F78E41D-B5E6-1F4F-ACD3-500F30201CB2}"/>
                    </a:ext>
                  </a:extLst>
                </p:cNvPr>
                <p:cNvSpPr txBox="1"/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kumimoji="1" lang="en-US" altLang="ja-JP" dirty="0"/>
                    <a:t>CTRL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=90d)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altLang="ja-JP" dirty="0"/>
                    <a:t>LONG </a:t>
                  </a:r>
                  <a:r>
                    <a:rPr kumimoji="1" lang="en-US" altLang="ja-JP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altLang="ja-JP" dirty="0"/>
                    <a:t>=360d</a:t>
                  </a:r>
                  <a:r>
                    <a:rPr kumimoji="1" lang="en-US" altLang="ja-JP" dirty="0"/>
                    <a:t>)</a:t>
                  </a: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F78E41D-B5E6-1F4F-ACD3-500F30201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blipFill>
                  <a:blip r:embed="rId6"/>
                  <a:stretch>
                    <a:fillRect l="-2532" t="-3448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246FCFF-624E-6D45-A92F-4A5ECB7021F0}"/>
                </a:ext>
              </a:extLst>
            </p:cNvPr>
            <p:cNvCxnSpPr/>
            <p:nvPr/>
          </p:nvCxnSpPr>
          <p:spPr>
            <a:xfrm>
              <a:off x="6383383" y="4728754"/>
              <a:ext cx="513806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B7A8A7B-57B1-5545-8BE8-8FB6C8903548}"/>
                </a:ext>
              </a:extLst>
            </p:cNvPr>
            <p:cNvCxnSpPr/>
            <p:nvPr/>
          </p:nvCxnSpPr>
          <p:spPr>
            <a:xfrm>
              <a:off x="6383383" y="5085805"/>
              <a:ext cx="51380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46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CEF0-5CCC-9141-B35D-77BDECC8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93" y="2636838"/>
            <a:ext cx="1145381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Then, what the result will be if the predictability is longer?</a:t>
            </a:r>
          </a:p>
        </p:txBody>
      </p:sp>
    </p:spTree>
    <p:extLst>
      <p:ext uri="{BB962C8B-B14F-4D97-AF65-F5344CB8AC3E}">
        <p14:creationId xmlns:p14="http://schemas.microsoft.com/office/powerpoint/2010/main" val="143140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F1C7-9793-634F-9BDB-4F494FE2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expectation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B8AC5-B3F3-8A44-95C9-BA86A29E1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r="5211" b="11226"/>
          <a:stretch/>
        </p:blipFill>
        <p:spPr>
          <a:xfrm>
            <a:off x="2320159" y="1690688"/>
            <a:ext cx="6500648" cy="4059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C33F51-6325-564F-94EE-4CFB822461B8}"/>
              </a:ext>
            </a:extLst>
          </p:cNvPr>
          <p:cNvSpPr txBox="1"/>
          <p:nvPr/>
        </p:nvSpPr>
        <p:spPr>
          <a:xfrm>
            <a:off x="701566" y="6061841"/>
            <a:ext cx="1016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The longer the predictability, the longer the upper limit of effectiveness of online-DA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edia.springernature.com/original/springer-static/image/art%3A10.1007%2Fs00382-012-1351-y/MediaObjects/382_2012_1351_Fig5_HTML.gif">
            <a:extLst>
              <a:ext uri="{FF2B5EF4-FFF2-40B4-BE49-F238E27FC236}">
                <a16:creationId xmlns:a16="http://schemas.microsoft.com/office/drawing/2014/main" id="{98CF0708-2E42-4AC7-BCE0-F8ADBD32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45" y="53689"/>
            <a:ext cx="4423410" cy="67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B9415C-4FB7-4132-9AAF-771F719859AC}"/>
              </a:ext>
            </a:extLst>
          </p:cNvPr>
          <p:cNvSpPr txBox="1"/>
          <p:nvPr/>
        </p:nvSpPr>
        <p:spPr>
          <a:xfrm>
            <a:off x="6202558" y="1082210"/>
            <a:ext cx="57456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Predictable years of the 3-year-mean ocean temperature anomalies</a:t>
            </a:r>
            <a:endParaRPr kumimoji="1"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Shaded region indicates the area with ACC higher than 0.55 (p&lt;0.05) and RMSE of the HCST to </a:t>
            </a:r>
            <a:r>
              <a:rPr kumimoji="1" lang="en-US" altLang="ja-JP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NoAS</a:t>
            </a:r>
            <a:r>
              <a:rPr kumimoji="1"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 less than 0.9</a:t>
            </a:r>
          </a:p>
          <a:p>
            <a:pPr>
              <a:spcAft>
                <a:spcPts val="600"/>
              </a:spcAft>
            </a:pP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Predictability is longer than 1-year over most of the ocean</a:t>
            </a:r>
          </a:p>
          <a:p>
            <a:pPr>
              <a:spcAft>
                <a:spcPts val="600"/>
              </a:spcAft>
            </a:pPr>
            <a:r>
              <a:rPr lang="en-US" altLang="ja-JP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online-DA may outperform offline-DA even with annual mean data</a:t>
            </a:r>
            <a:endParaRPr lang="en-US" altLang="ja-JP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524471-92EA-49DB-B604-152EFA4C53CE}"/>
              </a:ext>
            </a:extLst>
          </p:cNvPr>
          <p:cNvSpPr txBox="1"/>
          <p:nvPr/>
        </p:nvSpPr>
        <p:spPr>
          <a:xfrm>
            <a:off x="6202558" y="5821535"/>
            <a:ext cx="548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Chikamoto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An overview of decadal climate predictability in a multi-model ensemble by climate model MIROC,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40, 1201-1222, 2010.</a:t>
            </a:r>
          </a:p>
        </p:txBody>
      </p:sp>
    </p:spTree>
    <p:extLst>
      <p:ext uri="{BB962C8B-B14F-4D97-AF65-F5344CB8AC3E}">
        <p14:creationId xmlns:p14="http://schemas.microsoft.com/office/powerpoint/2010/main" val="25397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A1C00-6E05-4D74-9124-612AA4AE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Summary and Future plan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4F1198-F0B5-4A70-A88A-48A975421D03}"/>
              </a:ext>
            </a:extLst>
          </p:cNvPr>
          <p:cNvSpPr txBox="1"/>
          <p:nvPr/>
        </p:nvSpPr>
        <p:spPr>
          <a:xfrm>
            <a:off x="169335" y="1310154"/>
            <a:ext cx="11887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Online-DA &gt; Offline-DA with how long average data?</a:t>
            </a:r>
          </a:p>
          <a:p>
            <a:r>
              <a:rPr lang="en-US" altLang="ja-JP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improve Online-DA with annual-mean data? 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en-US" altLang="ja-JP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10-day for atmosphere and 3-month for ocean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en-US" altLang="ja-JP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Predictability seems to control the upper limit of effectiveness of online-DA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en-US" altLang="ja-JP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If so, it is highly likely that online-DA &gt; offline-DA for real problem, given that the predictability of the ocean is longer than 1-year</a:t>
            </a:r>
          </a:p>
          <a:p>
            <a:endParaRPr lang="en-US" altLang="ja-JP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ja-JP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Future plan </a:t>
            </a:r>
          </a:p>
          <a:p>
            <a:pPr marL="457200" indent="-457200">
              <a:buFontTx/>
              <a:buChar char="-"/>
            </a:pPr>
            <a:r>
              <a:rPr lang="en-US" altLang="ja-JP" sz="3200" dirty="0">
                <a:latin typeface="Calibri" panose="020F0502020204030204" pitchFamily="34" charset="0"/>
                <a:cs typeface="Calibri" panose="020F0502020204030204" pitchFamily="34" charset="0"/>
              </a:rPr>
              <a:t>Use a model that has realistic predictability (e.g. SPEEDY coupled with full ocean model) to confirm the above idea</a:t>
            </a:r>
          </a:p>
        </p:txBody>
      </p:sp>
    </p:spTree>
    <p:extLst>
      <p:ext uri="{BB962C8B-B14F-4D97-AF65-F5344CB8AC3E}">
        <p14:creationId xmlns:p14="http://schemas.microsoft.com/office/powerpoint/2010/main" val="417021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53EE9D-5E29-43EA-B210-41D13D06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Which parameter should be tuned to control the “memory” in the slab-ocean?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A68D1CF-5944-49AC-A19B-43AA9B90BC37}"/>
                  </a:ext>
                </a:extLst>
              </p:cNvPr>
              <p:cNvSpPr txBox="1"/>
              <p:nvPr/>
            </p:nvSpPr>
            <p:spPr>
              <a:xfrm>
                <a:off x="1310640" y="2394857"/>
                <a:ext cx="5499462" cy="7648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AA68D1CF-5944-49AC-A19B-43AA9B90B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40" y="2394857"/>
                <a:ext cx="5499462" cy="764889"/>
              </a:xfrm>
              <a:prstGeom prst="rect">
                <a:avLst/>
              </a:prstGeom>
              <a:blipFill>
                <a:blip r:embed="rId3"/>
                <a:stretch>
                  <a:fillRect t="-1639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1A7DC60-9E35-4FB9-9A48-E07015DAEA63}"/>
                  </a:ext>
                </a:extLst>
              </p:cNvPr>
              <p:cNvSpPr txBox="1"/>
              <p:nvPr/>
            </p:nvSpPr>
            <p:spPr>
              <a:xfrm>
                <a:off x="7315200" y="1935545"/>
                <a:ext cx="4258491" cy="21390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damping timescale (=90 day)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depth of ocean (60 m)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heat capacity (=4180000 JK</a:t>
                </a:r>
                <a:r>
                  <a:rPr kumimoji="1" lang="en-US" altLang="ja-JP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kumimoji="1" lang="en-US" altLang="ja-JP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timestep (=1 day)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sea-surface temperature anomaly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kumimoji="1" lang="en-US" altLang="ja-JP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heat flux anomaly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1A7DC60-9E35-4FB9-9A48-E07015DAE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1935545"/>
                <a:ext cx="4258491" cy="2139047"/>
              </a:xfrm>
              <a:prstGeom prst="rect">
                <a:avLst/>
              </a:prstGeom>
              <a:blipFill>
                <a:blip r:embed="rId4"/>
                <a:stretch>
                  <a:fillRect t="-585" b="-29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79415E2-C7F6-48CE-BB2A-C0F14D3B9CCD}"/>
                  </a:ext>
                </a:extLst>
              </p:cNvPr>
              <p:cNvSpPr txBox="1"/>
              <p:nvPr/>
            </p:nvSpPr>
            <p:spPr>
              <a:xfrm>
                <a:off x="1244062" y="4151809"/>
                <a:ext cx="863019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ja-JP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Simple illustrative examples:</a:t>
                </a: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kumimoji="1" lang="en-US" altLang="ja-JP" sz="2000" b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infinitely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ja-JP" sz="2000" b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kumimoji="1" lang="en-US" altLang="ja-JP" sz="2000" b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ja-JP" sz="2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en-US" altLang="ja-JP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 condition lasts forever </a:t>
                </a:r>
                <a:r>
                  <a:rPr lang="en-US" altLang="ja-JP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long memory</a:t>
                </a:r>
                <a:endParaRPr kumimoji="1" lang="en-US" altLang="ja-JP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Tx/>
                  <a:buChar char="-"/>
                </a:pPr>
                <a:r>
                  <a:rPr lang="en-US" altLang="ja-JP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inf</m:t>
                    </m:r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en-US" altLang="ja-JP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initial condition does not affect the next timestep </a:t>
                </a:r>
                <a:r>
                  <a:rPr lang="en-US" altLang="ja-JP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no memory</a:t>
                </a:r>
                <a:endParaRPr kumimoji="1" lang="en-US" altLang="ja-JP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79415E2-C7F6-48CE-BB2A-C0F14D3B9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62" y="4151809"/>
                <a:ext cx="8630195" cy="1938992"/>
              </a:xfrm>
              <a:prstGeom prst="rect">
                <a:avLst/>
              </a:prstGeom>
              <a:blipFill>
                <a:blip r:embed="rId5"/>
                <a:stretch>
                  <a:fillRect l="-587" t="-1299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5DD375-5FA0-6C40-99BC-2046D42B4165}"/>
              </a:ext>
            </a:extLst>
          </p:cNvPr>
          <p:cNvCxnSpPr>
            <a:cxnSpLocks/>
          </p:cNvCxnSpPr>
          <p:nvPr/>
        </p:nvCxnSpPr>
        <p:spPr>
          <a:xfrm>
            <a:off x="3019925" y="3195842"/>
            <a:ext cx="154004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1389EF-F468-264F-A7E4-BCC6A3A34F8C}"/>
              </a:ext>
            </a:extLst>
          </p:cNvPr>
          <p:cNvCxnSpPr>
            <a:cxnSpLocks/>
          </p:cNvCxnSpPr>
          <p:nvPr/>
        </p:nvCxnSpPr>
        <p:spPr>
          <a:xfrm>
            <a:off x="4832682" y="3195842"/>
            <a:ext cx="154004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1C6713-ABBE-D441-A580-347EAB035F1A}"/>
              </a:ext>
            </a:extLst>
          </p:cNvPr>
          <p:cNvSpPr txBox="1"/>
          <p:nvPr/>
        </p:nvSpPr>
        <p:spPr>
          <a:xfrm>
            <a:off x="2887579" y="3195842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Damping-term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EA98A-8EEE-B843-A83C-78B632FCA2AC}"/>
              </a:ext>
            </a:extLst>
          </p:cNvPr>
          <p:cNvSpPr txBox="1"/>
          <p:nvPr/>
        </p:nvSpPr>
        <p:spPr>
          <a:xfrm>
            <a:off x="4668253" y="3193397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Flux-term</a:t>
            </a:r>
          </a:p>
        </p:txBody>
      </p:sp>
    </p:spTree>
    <p:extLst>
      <p:ext uri="{BB962C8B-B14F-4D97-AF65-F5344CB8AC3E}">
        <p14:creationId xmlns:p14="http://schemas.microsoft.com/office/powerpoint/2010/main" val="33589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743844-A918-4EB9-BABB-A73FBDB0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Which parameter should be tuned to control the “memory” in the slab-ocean?</a:t>
            </a:r>
            <a:endParaRPr kumimoji="1" lang="ja-JP" altLang="en-US" dirty="0"/>
          </a:p>
        </p:txBody>
      </p:sp>
      <p:pic>
        <p:nvPicPr>
          <p:cNvPr id="14" name="図 4">
            <a:extLst>
              <a:ext uri="{FF2B5EF4-FFF2-40B4-BE49-F238E27FC236}">
                <a16:creationId xmlns:a16="http://schemas.microsoft.com/office/drawing/2014/main" id="{E2E2FEA8-6199-3546-995F-485145A9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2065811"/>
            <a:ext cx="5852172" cy="4389129"/>
          </a:xfrm>
          <a:prstGeom prst="rect">
            <a:avLst/>
          </a:prstGeom>
        </p:spPr>
      </p:pic>
      <p:pic>
        <p:nvPicPr>
          <p:cNvPr id="19" name="図 7">
            <a:extLst>
              <a:ext uri="{FF2B5EF4-FFF2-40B4-BE49-F238E27FC236}">
                <a16:creationId xmlns:a16="http://schemas.microsoft.com/office/drawing/2014/main" id="{EBDC8FAB-6D52-C546-A1AC-C084FEB72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0" y="2065811"/>
            <a:ext cx="5852172" cy="4389129"/>
          </a:xfrm>
          <a:prstGeom prst="rect">
            <a:avLst/>
          </a:prstGeom>
        </p:spPr>
      </p:pic>
      <p:sp>
        <p:nvSpPr>
          <p:cNvPr id="20" name="テキスト ボックス 2">
            <a:extLst>
              <a:ext uri="{FF2B5EF4-FFF2-40B4-BE49-F238E27FC236}">
                <a16:creationId xmlns:a16="http://schemas.microsoft.com/office/drawing/2014/main" id="{8BCE5ACC-EBBB-314C-957B-47EDBAFFA5F6}"/>
              </a:ext>
            </a:extLst>
          </p:cNvPr>
          <p:cNvSpPr txBox="1"/>
          <p:nvPr/>
        </p:nvSpPr>
        <p:spPr>
          <a:xfrm>
            <a:off x="269939" y="1872640"/>
            <a:ext cx="11173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Global mean of anomaly correlation coefficient</a:t>
            </a:r>
            <a:endParaRPr kumimoji="1" lang="ja-JP" altLang="en-US" sz="20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401C36-402A-4CAD-978A-9769FDD3D65F}"/>
              </a:ext>
            </a:extLst>
          </p:cNvPr>
          <p:cNvGrpSpPr/>
          <p:nvPr/>
        </p:nvGrpSpPr>
        <p:grpSpPr>
          <a:xfrm>
            <a:off x="2858093" y="2624762"/>
            <a:ext cx="2593585" cy="723275"/>
            <a:chOff x="6383383" y="4563291"/>
            <a:chExt cx="2593585" cy="72327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442CF41-822C-480A-900E-C23BD869D8AE}"/>
                    </a:ext>
                  </a:extLst>
                </p:cNvPr>
                <p:cNvSpPr txBox="1"/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kumimoji="1" lang="en-US" altLang="ja-JP" dirty="0"/>
                    <a:t>CTRL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=90d)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altLang="ja-JP" dirty="0"/>
                    <a:t>LONG </a:t>
                  </a:r>
                  <a:r>
                    <a:rPr kumimoji="1" lang="en-US" altLang="ja-JP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altLang="ja-JP" dirty="0"/>
                    <a:t>=360d</a:t>
                  </a:r>
                  <a:r>
                    <a:rPr kumimoji="1" lang="en-US" altLang="ja-JP" dirty="0"/>
                    <a:t>)</a:t>
                  </a:r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3442CF41-822C-480A-900E-C23BD869D8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blipFill>
                  <a:blip r:embed="rId4"/>
                  <a:stretch>
                    <a:fillRect l="-1899" t="-3448" r="-633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2783D0DD-9051-409D-826B-35A6C2CF4513}"/>
                </a:ext>
              </a:extLst>
            </p:cNvPr>
            <p:cNvCxnSpPr/>
            <p:nvPr/>
          </p:nvCxnSpPr>
          <p:spPr>
            <a:xfrm>
              <a:off x="6383383" y="4728754"/>
              <a:ext cx="513806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CD439C3-C7C0-40B2-8821-56209620B9D1}"/>
                </a:ext>
              </a:extLst>
            </p:cNvPr>
            <p:cNvCxnSpPr/>
            <p:nvPr/>
          </p:nvCxnSpPr>
          <p:spPr>
            <a:xfrm>
              <a:off x="6383383" y="5085805"/>
              <a:ext cx="51380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14">
            <a:extLst>
              <a:ext uri="{FF2B5EF4-FFF2-40B4-BE49-F238E27FC236}">
                <a16:creationId xmlns:a16="http://schemas.microsoft.com/office/drawing/2014/main" id="{C760C5BC-BC35-2544-996B-BB4D668772AC}"/>
              </a:ext>
            </a:extLst>
          </p:cNvPr>
          <p:cNvGrpSpPr/>
          <p:nvPr/>
        </p:nvGrpSpPr>
        <p:grpSpPr>
          <a:xfrm>
            <a:off x="8705249" y="2626692"/>
            <a:ext cx="2593585" cy="723275"/>
            <a:chOff x="6383383" y="4563291"/>
            <a:chExt cx="2593585" cy="723275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15">
                  <a:extLst>
                    <a:ext uri="{FF2B5EF4-FFF2-40B4-BE49-F238E27FC236}">
                      <a16:creationId xmlns:a16="http://schemas.microsoft.com/office/drawing/2014/main" id="{E9E0DB35-92A6-3447-A447-A6CA79A6B262}"/>
                    </a:ext>
                  </a:extLst>
                </p:cNvPr>
                <p:cNvSpPr txBox="1"/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kumimoji="1" lang="en-US" altLang="ja-JP" dirty="0"/>
                    <a:t>CTRL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ja-JP" dirty="0"/>
                    <a:t>=90d)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en-US" altLang="ja-JP" dirty="0"/>
                    <a:t>LONG </a:t>
                  </a:r>
                  <a:r>
                    <a:rPr kumimoji="1" lang="en-US" altLang="ja-JP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altLang="ja-JP" dirty="0"/>
                    <a:t>=360d</a:t>
                  </a:r>
                  <a:r>
                    <a:rPr kumimoji="1" lang="en-US" altLang="ja-JP" dirty="0"/>
                    <a:t>)</a:t>
                  </a:r>
                </a:p>
              </p:txBody>
            </p:sp>
          </mc:Choice>
          <mc:Fallback xmlns="">
            <p:sp>
              <p:nvSpPr>
                <p:cNvPr id="26" name="テキスト ボックス 15">
                  <a:extLst>
                    <a:ext uri="{FF2B5EF4-FFF2-40B4-BE49-F238E27FC236}">
                      <a16:creationId xmlns:a16="http://schemas.microsoft.com/office/drawing/2014/main" id="{E9E0DB35-92A6-3447-A447-A6CA79A6B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4271" y="4563291"/>
                  <a:ext cx="1992697" cy="723275"/>
                </a:xfrm>
                <a:prstGeom prst="rect">
                  <a:avLst/>
                </a:prstGeom>
                <a:blipFill>
                  <a:blip r:embed="rId5"/>
                  <a:stretch>
                    <a:fillRect l="-2532" t="-3448"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線コネクタ 16">
              <a:extLst>
                <a:ext uri="{FF2B5EF4-FFF2-40B4-BE49-F238E27FC236}">
                  <a16:creationId xmlns:a16="http://schemas.microsoft.com/office/drawing/2014/main" id="{EC3481B9-E632-EE40-81B3-7152FF1D703C}"/>
                </a:ext>
              </a:extLst>
            </p:cNvPr>
            <p:cNvCxnSpPr/>
            <p:nvPr/>
          </p:nvCxnSpPr>
          <p:spPr>
            <a:xfrm>
              <a:off x="6383383" y="4728754"/>
              <a:ext cx="513806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17">
              <a:extLst>
                <a:ext uri="{FF2B5EF4-FFF2-40B4-BE49-F238E27FC236}">
                  <a16:creationId xmlns:a16="http://schemas.microsoft.com/office/drawing/2014/main" id="{85D4400E-046D-974D-B950-82CDA3886C1F}"/>
                </a:ext>
              </a:extLst>
            </p:cNvPr>
            <p:cNvCxnSpPr/>
            <p:nvPr/>
          </p:nvCxnSpPr>
          <p:spPr>
            <a:xfrm>
              <a:off x="6383383" y="5085805"/>
              <a:ext cx="513806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06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7FE01D-D996-4442-8125-82B8715B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Online-DA vs. Offline-DA</a:t>
            </a:r>
            <a:br>
              <a:rPr lang="en-US" altLang="ja-JP" dirty="0"/>
            </a:br>
            <a:r>
              <a:rPr lang="en-US" altLang="ja-JP" dirty="0"/>
              <a:t>with modified slab ocean parameter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BAFD44-DE05-4C58-9126-6DD78BCD1BD6}"/>
              </a:ext>
            </a:extLst>
          </p:cNvPr>
          <p:cNvSpPr txBox="1"/>
          <p:nvPr/>
        </p:nvSpPr>
        <p:spPr>
          <a:xfrm rot="16200000">
            <a:off x="430109" y="3466137"/>
            <a:ext cx="294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RMSE reduction [%]</a:t>
            </a:r>
            <a:endParaRPr kumimoji="1" lang="ja-JP" altLang="en-US" sz="2000" b="1" dirty="0"/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E0DCD3D1-3525-4C3C-AFD0-32C348AA8D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934294"/>
              </p:ext>
            </p:extLst>
          </p:nvPr>
        </p:nvGraphicFramePr>
        <p:xfrm>
          <a:off x="2219220" y="1906310"/>
          <a:ext cx="7613147" cy="4202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7B2B19A-A7C7-44F0-B2CB-B44270B62970}"/>
              </a:ext>
            </a:extLst>
          </p:cNvPr>
          <p:cNvGrpSpPr/>
          <p:nvPr/>
        </p:nvGrpSpPr>
        <p:grpSpPr>
          <a:xfrm>
            <a:off x="2867378" y="4704179"/>
            <a:ext cx="5690485" cy="369332"/>
            <a:chOff x="2867378" y="4380090"/>
            <a:chExt cx="5690485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8E2A9369-28DF-4E1B-AFF7-DABF49D3E6A0}"/>
                </a:ext>
              </a:extLst>
            </p:cNvPr>
            <p:cNvCxnSpPr>
              <a:cxnSpLocks/>
            </p:cNvCxnSpPr>
            <p:nvPr/>
          </p:nvCxnSpPr>
          <p:spPr>
            <a:xfrm>
              <a:off x="2867378" y="4572004"/>
              <a:ext cx="2348089" cy="0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F920257-8CE4-4A10-8B30-2655AA100F78}"/>
                </a:ext>
              </a:extLst>
            </p:cNvPr>
            <p:cNvSpPr txBox="1"/>
            <p:nvPr/>
          </p:nvSpPr>
          <p:spPr>
            <a:xfrm>
              <a:off x="5260619" y="4380090"/>
              <a:ext cx="3297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Atmosphere skill is better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5839F08-8ABD-4B9E-B63E-B886FED21291}"/>
              </a:ext>
            </a:extLst>
          </p:cNvPr>
          <p:cNvGrpSpPr/>
          <p:nvPr/>
        </p:nvGrpSpPr>
        <p:grpSpPr>
          <a:xfrm>
            <a:off x="2867378" y="5100490"/>
            <a:ext cx="7326486" cy="369332"/>
            <a:chOff x="2867378" y="4776401"/>
            <a:chExt cx="7326486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917295D7-CCAF-4DAE-B929-9898A963F971}"/>
                </a:ext>
              </a:extLst>
            </p:cNvPr>
            <p:cNvCxnSpPr>
              <a:cxnSpLocks/>
            </p:cNvCxnSpPr>
            <p:nvPr/>
          </p:nvCxnSpPr>
          <p:spPr>
            <a:xfrm>
              <a:off x="2867378" y="4950182"/>
              <a:ext cx="4272844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6279966-56AD-4274-964B-D67F7B1C5144}"/>
                </a:ext>
              </a:extLst>
            </p:cNvPr>
            <p:cNvSpPr txBox="1"/>
            <p:nvPr/>
          </p:nvSpPr>
          <p:spPr>
            <a:xfrm>
              <a:off x="7179731" y="4776401"/>
              <a:ext cx="3014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2"/>
                  </a:solidFill>
                </a:rPr>
                <a:t>Ocean</a:t>
              </a:r>
              <a:r>
                <a:rPr kumimoji="1" lang="en-US" altLang="ja-JP" b="1" dirty="0">
                  <a:solidFill>
                    <a:schemeClr val="accent2"/>
                  </a:solidFill>
                </a:rPr>
                <a:t> skill is better</a:t>
              </a:r>
              <a:endParaRPr kumimoji="1" lang="ja-JP" alt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4DC9FC3-7DA3-4F20-8E9C-66F23292805F}"/>
              </a:ext>
            </a:extLst>
          </p:cNvPr>
          <p:cNvSpPr txBox="1"/>
          <p:nvPr/>
        </p:nvSpPr>
        <p:spPr>
          <a:xfrm>
            <a:off x="3465816" y="6097555"/>
            <a:ext cx="52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Temporal representation</a:t>
            </a:r>
            <a:r>
              <a:rPr kumimoji="1" lang="en-US" altLang="ja-JP" b="1" dirty="0"/>
              <a:t> of obs. (=DA cycle)</a:t>
            </a:r>
            <a:endParaRPr kumimoji="1" lang="ja-JP" altLang="en-US" b="1" dirty="0"/>
          </a:p>
        </p:txBody>
      </p:sp>
      <p:sp>
        <p:nvSpPr>
          <p:cNvPr id="27" name="正方形/長方形 2">
            <a:extLst>
              <a:ext uri="{FF2B5EF4-FFF2-40B4-BE49-F238E27FC236}">
                <a16:creationId xmlns:a16="http://schemas.microsoft.com/office/drawing/2014/main" id="{0EF2976E-C3A2-5843-9004-3FE7D22E80DE}"/>
              </a:ext>
            </a:extLst>
          </p:cNvPr>
          <p:cNvSpPr/>
          <p:nvPr/>
        </p:nvSpPr>
        <p:spPr>
          <a:xfrm rot="20004912">
            <a:off x="-1394816" y="2545699"/>
            <a:ext cx="14764901" cy="142455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/>
              <a:t>COMING SOON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88508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3315D3-87BD-426D-9C39-5BE75C51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Anomaly correlation (monthly mean)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DA12F6D-CEDE-471C-9DBA-337F2EEAED41}"/>
                  </a:ext>
                </a:extLst>
              </p:cNvPr>
              <p:cNvSpPr txBox="1"/>
              <p:nvPr/>
            </p:nvSpPr>
            <p:spPr>
              <a:xfrm>
                <a:off x="1371600" y="1690688"/>
                <a:ext cx="7375929" cy="7198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𝐴𝐶𝐶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𝑐𝑙𝑖𝑚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𝑡𝑟𝑢𝑒</m:t>
                                      </m:r>
                                    </m:sup>
                                  </m:sSub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𝑐𝑙𝑖𝑚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kumimoji="1"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kumimoji="1" lang="en-US" altLang="ja-JP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𝑐𝑙𝑖𝑚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𝑡𝑟𝑢𝑒</m:t>
                                          </m:r>
                                        </m:sup>
                                      </m:sSubSup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ja-JP" b="0" i="1" smtClean="0">
                                              <a:latin typeface="Cambria Math" panose="02040503050406030204" pitchFamily="18" charset="0"/>
                                            </a:rPr>
                                            <m:t>𝑐𝑙𝑖𝑚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𝑁</m:t>
                      </m:r>
                      <m:nary>
                        <m:naryPr>
                          <m:chr m:val="∑"/>
                          <m:limLoc m:val="subSup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DA12F6D-CEDE-471C-9DBA-337F2EEAE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90688"/>
                <a:ext cx="7375929" cy="7198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44992B-AD05-461D-B8E2-B2A9A8BB138A}"/>
              </a:ext>
            </a:extLst>
          </p:cNvPr>
          <p:cNvSpPr txBox="1"/>
          <p:nvPr/>
        </p:nvSpPr>
        <p:spPr>
          <a:xfrm>
            <a:off x="1576251" y="2662646"/>
            <a:ext cx="747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N: ensemble size (=30)</a:t>
            </a:r>
          </a:p>
          <a:p>
            <a:r>
              <a:rPr lang="en-US" altLang="ja-JP" dirty="0"/>
              <a:t>T: The number of set of forecast (=60)</a:t>
            </a:r>
            <a:endParaRPr kumimoji="1"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48AC94D-6B3E-4ACB-94BE-B33A6122D74D}"/>
              </a:ext>
            </a:extLst>
          </p:cNvPr>
          <p:cNvCxnSpPr/>
          <p:nvPr/>
        </p:nvCxnSpPr>
        <p:spPr>
          <a:xfrm>
            <a:off x="1114697" y="6009459"/>
            <a:ext cx="10110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4BF3024-05EC-479C-9915-2B79FF25B397}"/>
              </a:ext>
            </a:extLst>
          </p:cNvPr>
          <p:cNvCxnSpPr/>
          <p:nvPr/>
        </p:nvCxnSpPr>
        <p:spPr>
          <a:xfrm flipV="1">
            <a:off x="1802674" y="4546419"/>
            <a:ext cx="905692" cy="114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C6C5811-586A-4965-B6EC-EF9018AFBE76}"/>
              </a:ext>
            </a:extLst>
          </p:cNvPr>
          <p:cNvCxnSpPr/>
          <p:nvPr/>
        </p:nvCxnSpPr>
        <p:spPr>
          <a:xfrm flipV="1">
            <a:off x="2721430" y="4546419"/>
            <a:ext cx="905692" cy="114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91A902B-240D-4BD7-8FA4-D1337EDC9123}"/>
              </a:ext>
            </a:extLst>
          </p:cNvPr>
          <p:cNvCxnSpPr/>
          <p:nvPr/>
        </p:nvCxnSpPr>
        <p:spPr>
          <a:xfrm flipV="1">
            <a:off x="3640185" y="4546419"/>
            <a:ext cx="905692" cy="114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8D302DF-81B1-4BEF-83C3-FC8E7F23A9F1}"/>
              </a:ext>
            </a:extLst>
          </p:cNvPr>
          <p:cNvCxnSpPr/>
          <p:nvPr/>
        </p:nvCxnSpPr>
        <p:spPr>
          <a:xfrm flipV="1">
            <a:off x="8734715" y="4546419"/>
            <a:ext cx="905692" cy="114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4A2C5AF-BC02-4454-9920-C139F729CF2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258388" y="4808625"/>
            <a:ext cx="544287" cy="887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3D0543-D92E-41EC-B278-087EE0005846}"/>
              </a:ext>
            </a:extLst>
          </p:cNvPr>
          <p:cNvSpPr txBox="1"/>
          <p:nvPr/>
        </p:nvSpPr>
        <p:spPr>
          <a:xfrm>
            <a:off x="418011" y="4162294"/>
            <a:ext cx="168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Initial random perturbation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C2319D-BCAD-4497-B8CC-13B2E2B51841}"/>
              </a:ext>
            </a:extLst>
          </p:cNvPr>
          <p:cNvSpPr txBox="1"/>
          <p:nvPr/>
        </p:nvSpPr>
        <p:spPr>
          <a:xfrm>
            <a:off x="7733221" y="6425296"/>
            <a:ext cx="34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Unperturbed control run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A7B2407-D542-4656-9450-A61C8C4FDE50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574981" y="6105254"/>
            <a:ext cx="1158240" cy="504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左中かっこ 13">
            <a:extLst>
              <a:ext uri="{FF2B5EF4-FFF2-40B4-BE49-F238E27FC236}">
                <a16:creationId xmlns:a16="http://schemas.microsoft.com/office/drawing/2014/main" id="{CD04687B-904A-437B-AA16-46467234B3A2}"/>
              </a:ext>
            </a:extLst>
          </p:cNvPr>
          <p:cNvSpPr/>
          <p:nvPr/>
        </p:nvSpPr>
        <p:spPr>
          <a:xfrm rot="5400000">
            <a:off x="6238258" y="200494"/>
            <a:ext cx="370116" cy="80016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C221B9-AF14-409D-9409-CBC2D485FE46}"/>
              </a:ext>
            </a:extLst>
          </p:cNvPr>
          <p:cNvSpPr txBox="1"/>
          <p:nvPr/>
        </p:nvSpPr>
        <p:spPr>
          <a:xfrm>
            <a:off x="2980164" y="3577435"/>
            <a:ext cx="69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5-year long ensemble forecast (60 sets of 30-ensemble)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DA63AA9-BFFA-4811-BE58-8FB651FE72AC}"/>
              </a:ext>
            </a:extLst>
          </p:cNvPr>
          <p:cNvCxnSpPr/>
          <p:nvPr/>
        </p:nvCxnSpPr>
        <p:spPr>
          <a:xfrm>
            <a:off x="1802674" y="5887539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B562DC3-334E-45A4-BCF6-9F15188DBBBD}"/>
              </a:ext>
            </a:extLst>
          </p:cNvPr>
          <p:cNvCxnSpPr/>
          <p:nvPr/>
        </p:nvCxnSpPr>
        <p:spPr>
          <a:xfrm>
            <a:off x="2725784" y="5887539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5A7ADFA-9ED6-4D4D-8977-EB9BE3B47A94}"/>
              </a:ext>
            </a:extLst>
          </p:cNvPr>
          <p:cNvCxnSpPr/>
          <p:nvPr/>
        </p:nvCxnSpPr>
        <p:spPr>
          <a:xfrm>
            <a:off x="3648894" y="5887539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E4DF1ED-8D66-4D0E-B037-96F654D73393}"/>
              </a:ext>
            </a:extLst>
          </p:cNvPr>
          <p:cNvSpPr txBox="1"/>
          <p:nvPr/>
        </p:nvSpPr>
        <p:spPr>
          <a:xfrm>
            <a:off x="1802674" y="6105254"/>
            <a:ext cx="90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1mon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4F7A1A-BBCB-4023-AE3E-36003821429F}"/>
              </a:ext>
            </a:extLst>
          </p:cNvPr>
          <p:cNvSpPr txBox="1"/>
          <p:nvPr/>
        </p:nvSpPr>
        <p:spPr>
          <a:xfrm>
            <a:off x="2721430" y="6099113"/>
            <a:ext cx="90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1mon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93DD84-44DC-4EA3-BB90-E47EFC0A4A15}"/>
              </a:ext>
            </a:extLst>
          </p:cNvPr>
          <p:cNvSpPr txBox="1"/>
          <p:nvPr/>
        </p:nvSpPr>
        <p:spPr>
          <a:xfrm>
            <a:off x="6309361" y="4930545"/>
            <a:ext cx="242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322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3">
            <a:extLst>
              <a:ext uri="{FF2B5EF4-FFF2-40B4-BE49-F238E27FC236}">
                <a16:creationId xmlns:a16="http://schemas.microsoft.com/office/drawing/2014/main" id="{C29D9A55-DBDA-4CD6-B2DE-92DD3053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" y="1077"/>
            <a:ext cx="12032723" cy="1325563"/>
          </a:xfrm>
        </p:spPr>
        <p:txBody>
          <a:bodyPr/>
          <a:lstStyle/>
          <a:p>
            <a:r>
              <a:rPr lang="en-US" altLang="ja-JP" dirty="0"/>
              <a:t>Climate</a:t>
            </a:r>
            <a:r>
              <a:rPr lang="ja-JP" altLang="en-US" dirty="0"/>
              <a:t> </a:t>
            </a:r>
            <a:r>
              <a:rPr lang="en-US" altLang="ja-JP" dirty="0"/>
              <a:t>Reconstruction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Data</a:t>
            </a:r>
            <a:r>
              <a:rPr lang="ja-JP" altLang="en-US" dirty="0"/>
              <a:t> </a:t>
            </a:r>
            <a:r>
              <a:rPr lang="en-US" altLang="ja-JP" dirty="0"/>
              <a:t>Assimilation 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231F352-6DA5-41A5-A3B1-A774E2ECD824}"/>
              </a:ext>
            </a:extLst>
          </p:cNvPr>
          <p:cNvSpPr txBox="1"/>
          <p:nvPr/>
        </p:nvSpPr>
        <p:spPr>
          <a:xfrm>
            <a:off x="728134" y="987970"/>
            <a:ext cx="1144693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2800" dirty="0"/>
              <a:t>H. von Storch</a:t>
            </a:r>
            <a:r>
              <a:rPr lang="ja-JP" altLang="en-US" sz="2800" dirty="0"/>
              <a:t> </a:t>
            </a:r>
            <a:r>
              <a:rPr lang="en-US" altLang="ja-JP" sz="2800" dirty="0"/>
              <a:t>proposed the idea of paleo-DA in 2000</a:t>
            </a:r>
            <a:br>
              <a:rPr lang="en-US" altLang="ja-JP" sz="2800" dirty="0"/>
            </a:br>
            <a:endParaRPr lang="en-US" altLang="ja-JP" sz="28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altLang="ja-JP" sz="2800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Last </a:t>
            </a:r>
            <a:r>
              <a:rPr lang="en-US" altLang="ja-JP" sz="2800" dirty="0"/>
              <a:t>M</a:t>
            </a:r>
            <a:r>
              <a:rPr kumimoji="1" lang="en-US" altLang="ja-JP" sz="2800" dirty="0"/>
              <a:t>illennium Reanalysis</a:t>
            </a:r>
            <a:r>
              <a:rPr lang="ja-JP" altLang="en-US" sz="2800" dirty="0"/>
              <a:t> </a:t>
            </a:r>
            <a:r>
              <a:rPr lang="en-US" altLang="ja-JP" sz="2800" dirty="0"/>
              <a:t>Project</a:t>
            </a:r>
            <a:r>
              <a:rPr lang="ja-JP" altLang="en-US" sz="2800" dirty="0"/>
              <a:t> </a:t>
            </a:r>
            <a:r>
              <a:rPr lang="en-US" altLang="ja-JP" sz="2800" dirty="0"/>
              <a:t>started in US</a:t>
            </a:r>
            <a:endParaRPr kumimoji="1" lang="en-US" altLang="ja-JP" sz="2800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altLang="ja-JP" sz="2800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ja-JP" sz="2800" dirty="0"/>
              <a:t>Data Assimilation and Proxy System modeling (DAPS) </a:t>
            </a:r>
            <a:br>
              <a:rPr lang="en-US" altLang="ja-JP" sz="2800" dirty="0"/>
            </a:br>
            <a:r>
              <a:rPr lang="en-US" altLang="ja-JP" sz="2800" dirty="0"/>
              <a:t>working group</a:t>
            </a:r>
            <a:r>
              <a:rPr lang="ja-JP" altLang="en-US" sz="2800" dirty="0"/>
              <a:t> </a:t>
            </a:r>
            <a:r>
              <a:rPr lang="en-US" altLang="ja-JP" sz="2800" dirty="0"/>
              <a:t>launched</a:t>
            </a:r>
            <a:r>
              <a:rPr lang="ja-JP" altLang="en-US" sz="2800" dirty="0"/>
              <a:t> </a:t>
            </a:r>
            <a:br>
              <a:rPr lang="en-US" altLang="ja-JP" sz="2800" dirty="0"/>
            </a:br>
            <a:r>
              <a:rPr lang="en-US" altLang="ja-JP" sz="2800" dirty="0"/>
              <a:t>as a part of PAGES</a:t>
            </a:r>
          </a:p>
          <a:p>
            <a:pPr>
              <a:spcBef>
                <a:spcPts val="300"/>
              </a:spcBef>
            </a:pPr>
            <a:endParaRPr kumimoji="1" lang="en-US" altLang="ja-JP" sz="2800" dirty="0"/>
          </a:p>
          <a:p>
            <a:pPr>
              <a:spcBef>
                <a:spcPts val="300"/>
              </a:spcBef>
            </a:pPr>
            <a:endParaRPr kumimoji="1" lang="en-US" altLang="ja-JP" sz="2800" dirty="0"/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Millennium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Reanalysis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Proje</a:t>
            </a:r>
            <a:r>
              <a:rPr lang="en-US" altLang="ja-JP" sz="2800" dirty="0"/>
              <a:t>ct started in Japan</a:t>
            </a:r>
            <a:endParaRPr kumimoji="1" lang="ja-JP" altLang="en-US" sz="2800" dirty="0"/>
          </a:p>
        </p:txBody>
      </p:sp>
      <p:sp>
        <p:nvSpPr>
          <p:cNvPr id="29" name="矢印: 五方向 28">
            <a:extLst>
              <a:ext uri="{FF2B5EF4-FFF2-40B4-BE49-F238E27FC236}">
                <a16:creationId xmlns:a16="http://schemas.microsoft.com/office/drawing/2014/main" id="{1E44CB96-346E-484D-9C61-4169EE96825C}"/>
              </a:ext>
            </a:extLst>
          </p:cNvPr>
          <p:cNvSpPr/>
          <p:nvPr/>
        </p:nvSpPr>
        <p:spPr>
          <a:xfrm rot="5400000">
            <a:off x="-395106" y="5798697"/>
            <a:ext cx="1603005" cy="513449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sp>
        <p:nvSpPr>
          <p:cNvPr id="30" name="矢印: 五方向 29">
            <a:extLst>
              <a:ext uri="{FF2B5EF4-FFF2-40B4-BE49-F238E27FC236}">
                <a16:creationId xmlns:a16="http://schemas.microsoft.com/office/drawing/2014/main" id="{A98D285A-7260-4EEB-8FDA-5722EAB1CA51}"/>
              </a:ext>
            </a:extLst>
          </p:cNvPr>
          <p:cNvSpPr/>
          <p:nvPr/>
        </p:nvSpPr>
        <p:spPr>
          <a:xfrm rot="5400000">
            <a:off x="62300" y="4930539"/>
            <a:ext cx="688190" cy="513449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矢印: 五方向 30">
            <a:extLst>
              <a:ext uri="{FF2B5EF4-FFF2-40B4-BE49-F238E27FC236}">
                <a16:creationId xmlns:a16="http://schemas.microsoft.com/office/drawing/2014/main" id="{D64EF98A-7DC5-4F1E-A8DC-1E9DACE38BE0}"/>
              </a:ext>
            </a:extLst>
          </p:cNvPr>
          <p:cNvSpPr/>
          <p:nvPr/>
        </p:nvSpPr>
        <p:spPr>
          <a:xfrm rot="5400000">
            <a:off x="-736498" y="3725780"/>
            <a:ext cx="2285779" cy="51344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2015</a:t>
            </a:r>
            <a:endParaRPr kumimoji="1" lang="ja-JP" altLang="en-US" dirty="0"/>
          </a:p>
        </p:txBody>
      </p:sp>
      <p:sp>
        <p:nvSpPr>
          <p:cNvPr id="32" name="矢印: 五方向 31">
            <a:extLst>
              <a:ext uri="{FF2B5EF4-FFF2-40B4-BE49-F238E27FC236}">
                <a16:creationId xmlns:a16="http://schemas.microsoft.com/office/drawing/2014/main" id="{E8F844B0-F870-42F0-8C47-54D9F11179C3}"/>
              </a:ext>
            </a:extLst>
          </p:cNvPr>
          <p:cNvSpPr/>
          <p:nvPr/>
        </p:nvSpPr>
        <p:spPr>
          <a:xfrm rot="5400000">
            <a:off x="62297" y="2593944"/>
            <a:ext cx="688190" cy="513449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矢印: 五方向 36">
            <a:extLst>
              <a:ext uri="{FF2B5EF4-FFF2-40B4-BE49-F238E27FC236}">
                <a16:creationId xmlns:a16="http://schemas.microsoft.com/office/drawing/2014/main" id="{A282C853-A87D-45C4-A3E0-4222C16A3725}"/>
              </a:ext>
            </a:extLst>
          </p:cNvPr>
          <p:cNvSpPr/>
          <p:nvPr/>
        </p:nvSpPr>
        <p:spPr>
          <a:xfrm rot="5400000">
            <a:off x="62289" y="2238795"/>
            <a:ext cx="688190" cy="513449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FD663F07-FA56-4F64-8DF0-344B625B3AB2}"/>
              </a:ext>
            </a:extLst>
          </p:cNvPr>
          <p:cNvSpPr/>
          <p:nvPr/>
        </p:nvSpPr>
        <p:spPr>
          <a:xfrm rot="5400000">
            <a:off x="-265411" y="1560416"/>
            <a:ext cx="1343617" cy="513449"/>
          </a:xfrm>
          <a:prstGeom prst="homePlat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2000</a:t>
            </a:r>
            <a:endParaRPr kumimoji="1" lang="ja-JP" altLang="en-US" dirty="0"/>
          </a:p>
        </p:txBody>
      </p:sp>
      <p:pic>
        <p:nvPicPr>
          <p:cNvPr id="1026" name="Picture 2" descr="http://www.pages-igbp.org/images/WGLogoDAPS.png">
            <a:extLst>
              <a:ext uri="{FF2B5EF4-FFF2-40B4-BE49-F238E27FC236}">
                <a16:creationId xmlns:a16="http://schemas.microsoft.com/office/drawing/2014/main" id="{21F0CA0C-63C1-44A4-9079-FD4C30A66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34" y="4410314"/>
            <a:ext cx="2408141" cy="7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22B7AD-9D53-4B5C-93AB-99082D2F046C}"/>
              </a:ext>
            </a:extLst>
          </p:cNvPr>
          <p:cNvSpPr txBox="1"/>
          <p:nvPr/>
        </p:nvSpPr>
        <p:spPr>
          <a:xfrm>
            <a:off x="1174047" y="1674452"/>
            <a:ext cx="6935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von Storch, </a:t>
            </a:r>
            <a:r>
              <a:rPr kumimoji="1" lang="en-US" altLang="ja-JP" sz="16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Cubasch</a:t>
            </a:r>
            <a:r>
              <a:rPr kumimoji="1"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Gonzalez-</a:t>
            </a:r>
            <a:r>
              <a:rPr lang="en-US" altLang="ja-JP" sz="16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Rouco</a:t>
            </a:r>
            <a: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Jones, Voss, </a:t>
            </a:r>
            <a:r>
              <a:rPr lang="en-US" altLang="ja-JP" sz="16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Widmann</a:t>
            </a:r>
            <a: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and </a:t>
            </a:r>
            <a:r>
              <a:rPr lang="en-US" altLang="ja-JP" sz="1600" i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Zorita</a:t>
            </a:r>
            <a: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br>
              <a:rPr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kumimoji="1"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Combining paleoclimatic evidence and GCMs by means of data assimilation through upscaling and nudging (DATUN), 11</a:t>
            </a:r>
            <a:r>
              <a:rPr kumimoji="1" lang="en-US" altLang="ja-JP" sz="1600" i="1" baseline="300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th</a:t>
            </a:r>
            <a:r>
              <a:rPr kumimoji="1" lang="en-US" altLang="ja-JP" sz="16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American Symposium on Global Change, 28-31, , 2000.</a:t>
            </a:r>
            <a:endParaRPr kumimoji="1" lang="ja-JP" altLang="en-US" sz="1600" i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8" name="Picture 4" descr="Portrait of Gregory Hakim&#10;https://environment.uw.edu/faculty/gregory-hakim/">
            <a:extLst>
              <a:ext uri="{FF2B5EF4-FFF2-40B4-BE49-F238E27FC236}">
                <a16:creationId xmlns:a16="http://schemas.microsoft.com/office/drawing/2014/main" id="{0D2D7FDE-D20A-4AAF-909B-DF0DCF4C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155" y="2692321"/>
            <a:ext cx="1159933" cy="11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lisap.de/fileadmin/A-CliSAP/A1-About/A1.3-News-2015/20150615_Hans-von-Storch.jpg">
            <a:extLst>
              <a:ext uri="{FF2B5EF4-FFF2-40B4-BE49-F238E27FC236}">
                <a16:creationId xmlns:a16="http://schemas.microsoft.com/office/drawing/2014/main" id="{67F036BA-A6F0-480A-BC53-7846D5669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018" y="1673458"/>
            <a:ext cx="1736290" cy="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ugues goosse&#10;https://uclouvain.be/en/index.html">
            <a:extLst>
              <a:ext uri="{FF2B5EF4-FFF2-40B4-BE49-F238E27FC236}">
                <a16:creationId xmlns:a16="http://schemas.microsoft.com/office/drawing/2014/main" id="{C9603673-3BDB-4CF2-83E4-CCC464C6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8" y="4452902"/>
            <a:ext cx="1093414" cy="14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0DADAE-5831-764A-A048-B32DE64A7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721" y="521793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6F70FBA8-7BB2-44F4-ABFD-EE12E595C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72FE823-4E88-4206-861E-DCE4CF61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4278126-22F0-4490-B8FA-6C881D05041E}"/>
                  </a:ext>
                </a:extLst>
              </p:cNvPr>
              <p:cNvSpPr txBox="1"/>
              <p:nvPr/>
            </p:nvSpPr>
            <p:spPr>
              <a:xfrm>
                <a:off x="156754" y="287377"/>
                <a:ext cx="17852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CTRL</a:t>
                </a:r>
              </a:p>
              <a:p>
                <a:r>
                  <a:rPr lang="en-US" altLang="ja-JP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𝑑𝑎𝑦</m:t>
                    </m:r>
                  </m:oMath>
                </a14:m>
                <a:r>
                  <a:rPr lang="en-US" altLang="ja-JP" sz="2000" dirty="0"/>
                  <a:t>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4278126-22F0-4490-B8FA-6C881D050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4" y="287377"/>
                <a:ext cx="1785257" cy="707886"/>
              </a:xfrm>
              <a:prstGeom prst="rect">
                <a:avLst/>
              </a:prstGeom>
              <a:blipFill>
                <a:blip r:embed="rId4"/>
                <a:stretch>
                  <a:fillRect l="-3754" t="-4310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805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21EF94F-37D4-48DE-8406-082D6C66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A2BBFFC-FFA6-4159-9FAD-C268B906F185}"/>
                  </a:ext>
                </a:extLst>
              </p:cNvPr>
              <p:cNvSpPr txBox="1"/>
              <p:nvPr/>
            </p:nvSpPr>
            <p:spPr>
              <a:xfrm>
                <a:off x="156754" y="322212"/>
                <a:ext cx="204651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LONG</a:t>
                </a:r>
              </a:p>
              <a:p>
                <a:r>
                  <a:rPr lang="en-US" altLang="ja-JP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=360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𝑑𝑎𝑦</m:t>
                    </m:r>
                  </m:oMath>
                </a14:m>
                <a:r>
                  <a:rPr lang="en-US" altLang="ja-JP" sz="2000" dirty="0"/>
                  <a:t>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A2BBFFC-FFA6-4159-9FAD-C268B906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54" y="322212"/>
                <a:ext cx="2046515" cy="707886"/>
              </a:xfrm>
              <a:prstGeom prst="rect">
                <a:avLst/>
              </a:prstGeom>
              <a:blipFill>
                <a:blip r:embed="rId3"/>
                <a:stretch>
                  <a:fillRect l="-3284" t="-5172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38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184738"/>
              </p:ext>
            </p:extLst>
          </p:nvPr>
        </p:nvGraphicFramePr>
        <p:xfrm>
          <a:off x="0" y="1496711"/>
          <a:ext cx="12192000" cy="234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5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022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NWP</a:t>
                      </a:r>
                      <a:endParaRPr kumimoji="1" lang="ja-JP" altLang="en-US" sz="2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Paleoclimate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22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Variable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Direct State (e.g. temperature)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Indirect state (e.g. tree-ring width)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3185747"/>
                  </a:ext>
                </a:extLst>
              </a:tr>
              <a:tr h="469022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Amount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N&gt;10</a:t>
                      </a:r>
                      <a:r>
                        <a:rPr kumimoji="1" lang="en-US" altLang="ja-JP" sz="20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</a:rPr>
                        <a:t>/day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N~10</a:t>
                      </a:r>
                      <a:r>
                        <a:rPr kumimoji="1" lang="en-US" altLang="ja-JP" sz="20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kumimoji="1" lang="en-US" altLang="ja-JP" sz="2000" b="1" baseline="0" dirty="0">
                          <a:solidFill>
                            <a:schemeClr val="tx1"/>
                          </a:solidFill>
                        </a:rPr>
                        <a:t>/year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022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Frequency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Finer than daily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Longer than annual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022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Representativeness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Instantaneous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Time-averaged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8503814"/>
                  </a:ext>
                </a:extLst>
              </a:tr>
            </a:tbl>
          </a:graphicData>
        </a:graphic>
      </p:graphicFrame>
      <p:pic>
        <p:nvPicPr>
          <p:cNvPr id="7" name="Picture 2" descr="Coral pho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r="16947"/>
          <a:stretch/>
        </p:blipFill>
        <p:spPr bwMode="auto">
          <a:xfrm>
            <a:off x="3999334" y="4177070"/>
            <a:ext cx="701709" cy="70170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541152" y="4999836"/>
            <a:ext cx="198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</a:rPr>
              <a:t>Tree-ring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11605" y="5026930"/>
            <a:ext cx="257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3399"/>
                </a:solidFill>
              </a:rPr>
              <a:t>Coral</a:t>
            </a:r>
            <a:endParaRPr kumimoji="1" lang="ja-JP" altLang="en-US" b="1" dirty="0">
              <a:solidFill>
                <a:srgbClr val="FF3399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60220" y="5026928"/>
            <a:ext cx="257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B0F0"/>
                </a:solidFill>
              </a:rPr>
              <a:t>Ice core</a:t>
            </a:r>
            <a:endParaRPr kumimoji="1" lang="ja-JP" altLang="en-US" b="1" dirty="0">
              <a:solidFill>
                <a:srgbClr val="00B0F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274805" y="6308209"/>
            <a:ext cx="173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2060"/>
                </a:solidFill>
              </a:rPr>
              <a:t>Foraminifera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002392" y="6316699"/>
            <a:ext cx="173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accent2">
                    <a:lumMod val="50000"/>
                  </a:schemeClr>
                </a:solidFill>
              </a:rPr>
              <a:t>Speleothem</a:t>
            </a:r>
            <a:endParaRPr kumimoji="1" lang="ja-JP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8D0CCD5-CB90-4C2E-941D-EAFF8C14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Difficulty in paleo-DA; observation</a:t>
            </a:r>
            <a:endParaRPr lang="ja-JP" altLang="en-US" dirty="0"/>
          </a:p>
        </p:txBody>
      </p:sp>
      <p:pic>
        <p:nvPicPr>
          <p:cNvPr id="1028" name="Picture 4" descr="Villars Cave, France">
            <a:extLst>
              <a:ext uri="{FF2B5EF4-FFF2-40B4-BE49-F238E27FC236}">
                <a16:creationId xmlns:a16="http://schemas.microsoft.com/office/drawing/2014/main" id="{22FFF543-4ADE-4FBF-A3CB-D5464D340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b="12433"/>
          <a:stretch/>
        </p:blipFill>
        <p:spPr bwMode="auto">
          <a:xfrm>
            <a:off x="4515950" y="5516868"/>
            <a:ext cx="708657" cy="70865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ram of tree-rings">
            <a:extLst>
              <a:ext uri="{FF2B5EF4-FFF2-40B4-BE49-F238E27FC236}">
                <a16:creationId xmlns:a16="http://schemas.microsoft.com/office/drawing/2014/main" id="{30097B8D-A108-40F7-9321-0C39A52E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 b="1281"/>
          <a:stretch/>
        </p:blipFill>
        <p:spPr bwMode="auto">
          <a:xfrm>
            <a:off x="2490972" y="4180542"/>
            <a:ext cx="701709" cy="70170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istlecone pine ">
            <a:extLst>
              <a:ext uri="{FF2B5EF4-FFF2-40B4-BE49-F238E27FC236}">
                <a16:creationId xmlns:a16="http://schemas.microsoft.com/office/drawing/2014/main" id="{F9241C1B-1E64-4F34-84C5-F374C6CFC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/>
        </p:blipFill>
        <p:spPr bwMode="auto">
          <a:xfrm>
            <a:off x="1944965" y="4180542"/>
            <a:ext cx="694546" cy="69454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raminifer">
            <a:extLst>
              <a:ext uri="{FF2B5EF4-FFF2-40B4-BE49-F238E27FC236}">
                <a16:creationId xmlns:a16="http://schemas.microsoft.com/office/drawing/2014/main" id="{A5072342-D38B-464B-B010-A75E93AE9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 b="1027"/>
          <a:stretch/>
        </p:blipFill>
        <p:spPr bwMode="auto">
          <a:xfrm>
            <a:off x="3103336" y="5531585"/>
            <a:ext cx="708657" cy="70865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cean coring ship">
            <a:extLst>
              <a:ext uri="{FF2B5EF4-FFF2-40B4-BE49-F238E27FC236}">
                <a16:creationId xmlns:a16="http://schemas.microsoft.com/office/drawing/2014/main" id="{E574AE4D-5B8C-4DD0-97FD-E1F5BA8E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r="17698"/>
          <a:stretch/>
        </p:blipFill>
        <p:spPr bwMode="auto">
          <a:xfrm>
            <a:off x="2552393" y="5531585"/>
            <a:ext cx="708657" cy="708657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rilling for coral samples">
            <a:extLst>
              <a:ext uri="{FF2B5EF4-FFF2-40B4-BE49-F238E27FC236}">
                <a16:creationId xmlns:a16="http://schemas.microsoft.com/office/drawing/2014/main" id="{D398BD61-5056-4E15-98E5-6EF49FB59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 b="11067"/>
          <a:stretch/>
        </p:blipFill>
        <p:spPr bwMode="auto">
          <a:xfrm>
            <a:off x="3426882" y="4180542"/>
            <a:ext cx="701709" cy="70170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ce Core from Quelccaya Ice Cap, Peru.  Photo by Lonnie Thompson">
            <a:extLst>
              <a:ext uri="{FF2B5EF4-FFF2-40B4-BE49-F238E27FC236}">
                <a16:creationId xmlns:a16="http://schemas.microsoft.com/office/drawing/2014/main" id="{54831BE1-D8E5-4C53-9D6F-18E747585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7" b="7969"/>
          <a:stretch/>
        </p:blipFill>
        <p:spPr bwMode="auto">
          <a:xfrm>
            <a:off x="5639174" y="4173595"/>
            <a:ext cx="708656" cy="70865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SP2 drill dome, Greenland.  Photo by Mark Twickler.">
            <a:extLst>
              <a:ext uri="{FF2B5EF4-FFF2-40B4-BE49-F238E27FC236}">
                <a16:creationId xmlns:a16="http://schemas.microsoft.com/office/drawing/2014/main" id="{BC866D47-FEEA-4056-A12C-0D6EF7A0C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b="2973"/>
          <a:stretch/>
        </p:blipFill>
        <p:spPr bwMode="auto">
          <a:xfrm>
            <a:off x="5157002" y="4173596"/>
            <a:ext cx="708656" cy="708656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84ACF0-52F6-4C8C-B4C1-8CC74600CDC1}"/>
              </a:ext>
            </a:extLst>
          </p:cNvPr>
          <p:cNvSpPr txBox="1"/>
          <p:nvPr/>
        </p:nvSpPr>
        <p:spPr>
          <a:xfrm>
            <a:off x="603415" y="5578035"/>
            <a:ext cx="1470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i="1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kumimoji="1" lang="en-US" altLang="ja-JP" sz="1050" i="1" dirty="0">
                <a:solidFill>
                  <a:schemeClr val="bg1">
                    <a:lumMod val="50000"/>
                  </a:schemeClr>
                </a:solidFill>
              </a:rPr>
              <a:t>hotos from</a:t>
            </a:r>
            <a:r>
              <a:rPr kumimoji="1" lang="en-US" altLang="ja-JP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kumimoji="1" lang="en-US" altLang="ja-JP" sz="1050" dirty="0">
                <a:solidFill>
                  <a:schemeClr val="bg1">
                    <a:lumMod val="50000"/>
                  </a:schemeClr>
                </a:solidFill>
              </a:rPr>
              <a:t>NOAA Paleoclimatology</a:t>
            </a:r>
            <a:br>
              <a:rPr kumimoji="1" lang="en-US" altLang="ja-JP" sz="1050" dirty="0">
                <a:solidFill>
                  <a:schemeClr val="bg1">
                    <a:lumMod val="50000"/>
                  </a:schemeClr>
                </a:solidFill>
              </a:rPr>
            </a:br>
            <a:r>
              <a:rPr kumimoji="1" lang="en-US" altLang="ja-JP" sz="1050" dirty="0">
                <a:solidFill>
                  <a:schemeClr val="bg1">
                    <a:lumMod val="50000"/>
                  </a:schemeClr>
                </a:solidFill>
              </a:rPr>
              <a:t>Datasets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852771-B831-43DD-9A6A-8F7AEE1FB5D1}"/>
              </a:ext>
            </a:extLst>
          </p:cNvPr>
          <p:cNvSpPr txBox="1"/>
          <p:nvPr/>
        </p:nvSpPr>
        <p:spPr>
          <a:xfrm>
            <a:off x="7062362" y="4330422"/>
            <a:ext cx="5154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Information does not accumulate over time due to the chaotic nature of climate and the temporally sparse observation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Difficult to analyze the initial condition (instantaneous value) with time-averaged data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B54E271-FDB1-B343-BECD-527FC5473073}"/>
              </a:ext>
            </a:extLst>
          </p:cNvPr>
          <p:cNvSpPr/>
          <p:nvPr/>
        </p:nvSpPr>
        <p:spPr>
          <a:xfrm>
            <a:off x="6459361" y="3118338"/>
            <a:ext cx="2004701" cy="1289539"/>
          </a:xfrm>
          <a:custGeom>
            <a:avLst/>
            <a:gdLst>
              <a:gd name="connsiteX0" fmla="*/ 2004701 w 2004701"/>
              <a:gd name="connsiteY0" fmla="*/ 0 h 1289539"/>
              <a:gd name="connsiteX1" fmla="*/ 70393 w 2004701"/>
              <a:gd name="connsiteY1" fmla="*/ 480647 h 1289539"/>
              <a:gd name="connsiteX2" fmla="*/ 609654 w 2004701"/>
              <a:gd name="connsiteY2" fmla="*/ 1289539 h 128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701" h="1289539">
                <a:moveTo>
                  <a:pt x="2004701" y="0"/>
                </a:moveTo>
                <a:cubicBezTo>
                  <a:pt x="1153801" y="132862"/>
                  <a:pt x="302901" y="265724"/>
                  <a:pt x="70393" y="480647"/>
                </a:cubicBezTo>
                <a:cubicBezTo>
                  <a:pt x="-162115" y="695570"/>
                  <a:pt x="223769" y="992554"/>
                  <a:pt x="609654" y="1289539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8F94C2-0157-384B-AC10-929A07B96021}"/>
              </a:ext>
            </a:extLst>
          </p:cNvPr>
          <p:cNvSpPr/>
          <p:nvPr/>
        </p:nvSpPr>
        <p:spPr>
          <a:xfrm>
            <a:off x="6422036" y="3610708"/>
            <a:ext cx="2428887" cy="1899138"/>
          </a:xfrm>
          <a:custGeom>
            <a:avLst/>
            <a:gdLst>
              <a:gd name="connsiteX0" fmla="*/ 2428887 w 2428887"/>
              <a:gd name="connsiteY0" fmla="*/ 0 h 1899138"/>
              <a:gd name="connsiteX1" fmla="*/ 107718 w 2428887"/>
              <a:gd name="connsiteY1" fmla="*/ 867507 h 1899138"/>
              <a:gd name="connsiteX2" fmla="*/ 600087 w 2428887"/>
              <a:gd name="connsiteY2" fmla="*/ 1899138 h 18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887" h="1899138">
                <a:moveTo>
                  <a:pt x="2428887" y="0"/>
                </a:moveTo>
                <a:cubicBezTo>
                  <a:pt x="1420702" y="275492"/>
                  <a:pt x="412518" y="550984"/>
                  <a:pt x="107718" y="867507"/>
                </a:cubicBezTo>
                <a:cubicBezTo>
                  <a:pt x="-197082" y="1184030"/>
                  <a:pt x="201502" y="1541584"/>
                  <a:pt x="600087" y="1899138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C97D6B-A14E-4208-BED6-AA628108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DA-algorithm in Paleoclimate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9EA9B6-5FB0-44C5-81AB-24C10A2893E4}"/>
              </a:ext>
            </a:extLst>
          </p:cNvPr>
          <p:cNvSpPr txBox="1"/>
          <p:nvPr/>
        </p:nvSpPr>
        <p:spPr>
          <a:xfrm>
            <a:off x="422802" y="1882410"/>
            <a:ext cx="60326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Online-DA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Particle Filter (e.g.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Goosse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et al., 2006)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analysis is cycled</a:t>
            </a: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altLang="ja-JP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Offline-DA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Ensemble Kalman Filter / Fitting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Bhend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et al., 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analysis is NOT cycled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background ensemble is same as free-run</a:t>
            </a:r>
            <a:endParaRPr lang="en-US" altLang="ja-JP" sz="20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time-mean field is analyzed but initial condition for the next DA-cycle is not analyzed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 predictability &lt;&lt; proxy temporal resolution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E00261E-F841-4894-AE7A-E90DF5AFBD99}"/>
              </a:ext>
            </a:extLst>
          </p:cNvPr>
          <p:cNvGrpSpPr/>
          <p:nvPr/>
        </p:nvGrpSpPr>
        <p:grpSpPr>
          <a:xfrm>
            <a:off x="6432466" y="1373006"/>
            <a:ext cx="5613460" cy="4913524"/>
            <a:chOff x="6432466" y="1373006"/>
            <a:chExt cx="5613460" cy="4913524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1FE072C-21C4-4186-AC9A-C9C901C17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664" b="28802"/>
            <a:stretch/>
          </p:blipFill>
          <p:spPr>
            <a:xfrm>
              <a:off x="6875814" y="1742338"/>
              <a:ext cx="5170112" cy="4544192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63C5EFF-68A8-4840-89A8-F1F991EC87AD}"/>
                </a:ext>
              </a:extLst>
            </p:cNvPr>
            <p:cNvSpPr txBox="1"/>
            <p:nvPr/>
          </p:nvSpPr>
          <p:spPr>
            <a:xfrm>
              <a:off x="9250878" y="1373006"/>
              <a:ext cx="1531917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</a:rPr>
                <a:t>observation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765D5284-033B-4861-9694-AB59AC00E453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8134598" y="1557672"/>
              <a:ext cx="1116280" cy="1846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375FC02-4370-4EBF-9424-548CB52F204F}"/>
                </a:ext>
              </a:extLst>
            </p:cNvPr>
            <p:cNvSpPr txBox="1"/>
            <p:nvPr/>
          </p:nvSpPr>
          <p:spPr>
            <a:xfrm>
              <a:off x="6436427" y="2475432"/>
              <a:ext cx="141316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chemeClr val="bg1"/>
                  </a:solidFill>
                </a:rPr>
                <a:t>Forecast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9077729-F343-47F9-9E07-602030751C49}"/>
                </a:ext>
              </a:extLst>
            </p:cNvPr>
            <p:cNvSpPr txBox="1"/>
            <p:nvPr/>
          </p:nvSpPr>
          <p:spPr>
            <a:xfrm>
              <a:off x="8405752" y="2472963"/>
              <a:ext cx="1413164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bg1"/>
                  </a:solidFill>
                </a:rPr>
                <a:t>Analysis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4FC06D4-5AD6-4714-A8E9-66C9FFE9E203}"/>
                </a:ext>
              </a:extLst>
            </p:cNvPr>
            <p:cNvSpPr txBox="1"/>
            <p:nvPr/>
          </p:nvSpPr>
          <p:spPr>
            <a:xfrm rot="16200000">
              <a:off x="5889066" y="5048238"/>
              <a:ext cx="1456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Offline-DA</a:t>
              </a:r>
              <a:endParaRPr kumimoji="1" lang="ja-JP" altLang="en-US" b="1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80FD6DF-753A-4676-BD5C-8D8B73E0437B}"/>
                </a:ext>
              </a:extLst>
            </p:cNvPr>
            <p:cNvSpPr txBox="1"/>
            <p:nvPr/>
          </p:nvSpPr>
          <p:spPr>
            <a:xfrm rot="16200000">
              <a:off x="5889066" y="3444842"/>
              <a:ext cx="1456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Online-DA</a:t>
              </a:r>
              <a:endParaRPr kumimoji="1" lang="ja-JP" altLang="en-US" b="1" dirty="0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6213766-F48D-4ED0-A80A-447B1D063ABB}"/>
              </a:ext>
            </a:extLst>
          </p:cNvPr>
          <p:cNvSpPr txBox="1"/>
          <p:nvPr/>
        </p:nvSpPr>
        <p:spPr>
          <a:xfrm>
            <a:off x="8405752" y="285352"/>
            <a:ext cx="378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Acevedo, W., </a:t>
            </a:r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Fallah</a:t>
            </a:r>
            <a:r>
              <a:rPr kumimoji="1"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B., Reic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h, S.,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Cubasch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U., Assimilation of pseudo-tree-ring-width observations into an atmospheric general circulation model,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Past, 12, 545-557, 2017.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A768BA-CE68-4C7D-A5D7-7A91A501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6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9B8A9-75FA-184D-923C-32F7A36BB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9" y="0"/>
            <a:ext cx="5263662" cy="48822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4870F0-3AC5-4944-BF62-6C27493E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9B21A-C380-D047-A77F-A6133B7C6F48}"/>
              </a:ext>
            </a:extLst>
          </p:cNvPr>
          <p:cNvSpPr txBox="1"/>
          <p:nvPr/>
        </p:nvSpPr>
        <p:spPr>
          <a:xfrm>
            <a:off x="3181271" y="3228331"/>
            <a:ext cx="2863515" cy="83099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Online-DA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F8A85-9139-2442-8BC6-651F4A087C13}"/>
              </a:ext>
            </a:extLst>
          </p:cNvPr>
          <p:cNvSpPr txBox="1"/>
          <p:nvPr/>
        </p:nvSpPr>
        <p:spPr>
          <a:xfrm>
            <a:off x="6160473" y="2455504"/>
            <a:ext cx="3429001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Offline-DA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3363A7-EB06-4448-9539-7CB1552FEBCA}"/>
              </a:ext>
            </a:extLst>
          </p:cNvPr>
          <p:cNvSpPr txBox="1"/>
          <p:nvPr/>
        </p:nvSpPr>
        <p:spPr>
          <a:xfrm>
            <a:off x="662351" y="5395669"/>
            <a:ext cx="790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Heavier, but better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CA31E-F612-AF4A-AF63-5E0512274527}"/>
              </a:ext>
            </a:extLst>
          </p:cNvPr>
          <p:cNvSpPr txBox="1"/>
          <p:nvPr/>
        </p:nvSpPr>
        <p:spPr>
          <a:xfrm>
            <a:off x="149312" y="3363884"/>
            <a:ext cx="2863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Initial Condition Problem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Flow dependent error covariance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CEABC-EA69-AC4E-B11A-D3E9DAB6CBFB}"/>
              </a:ext>
            </a:extLst>
          </p:cNvPr>
          <p:cNvSpPr txBox="1"/>
          <p:nvPr/>
        </p:nvSpPr>
        <p:spPr>
          <a:xfrm>
            <a:off x="9067797" y="2440599"/>
            <a:ext cx="286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Climatological error covariance</a:t>
            </a:r>
          </a:p>
        </p:txBody>
      </p:sp>
    </p:spTree>
    <p:extLst>
      <p:ext uri="{BB962C8B-B14F-4D97-AF65-F5344CB8AC3E}">
        <p14:creationId xmlns:p14="http://schemas.microsoft.com/office/powerpoint/2010/main" val="29315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B0C22-3DC3-46A3-8DB6-6F0A4C50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Online-DA or Offline-DA?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A8C5B6-8F50-4513-B54E-11456A8390BF}"/>
              </a:ext>
            </a:extLst>
          </p:cNvPr>
          <p:cNvSpPr txBox="1"/>
          <p:nvPr/>
        </p:nvSpPr>
        <p:spPr>
          <a:xfrm>
            <a:off x="8322327" y="180777"/>
            <a:ext cx="3772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Acevedo, W., </a:t>
            </a:r>
            <a:r>
              <a:rPr kumimoji="1" lang="en-US" altLang="ja-JP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Fallah</a:t>
            </a:r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B., Reic</a:t>
            </a:r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h, S., </a:t>
            </a:r>
            <a:r>
              <a:rPr lang="en-US" altLang="ja-JP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Cubasch</a:t>
            </a:r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U., Assimilation of pseudo-tree-ring-width observations into an atmospheric general circulation model, </a:t>
            </a:r>
            <a:b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</a:t>
            </a:r>
            <a:r>
              <a:rPr lang="en-US" altLang="ja-JP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Past, 12, 545-557, 2017.</a:t>
            </a:r>
            <a:endParaRPr kumimoji="1" lang="ja-JP" altLang="en-U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958212-DD17-4D99-B923-29B916393BBF}"/>
              </a:ext>
            </a:extLst>
          </p:cNvPr>
          <p:cNvSpPr txBox="1"/>
          <p:nvPr/>
        </p:nvSpPr>
        <p:spPr>
          <a:xfrm>
            <a:off x="1385845" y="4304759"/>
            <a:ext cx="764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OSSE assimilating annual mean surface air temperature (SAT)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Atmospheric GCM (SPEEDY) coupled with slab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Offline-DA: </a:t>
            </a:r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EnKF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based (</a:t>
            </a:r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Bhend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et al.,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Online-DA: TAU (</a:t>
            </a:r>
            <a:r>
              <a:rPr lang="en-US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Dirren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and Hakim, 2005)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31E298-4506-4EB3-A898-1B2B579CA64D}"/>
              </a:ext>
            </a:extLst>
          </p:cNvPr>
          <p:cNvSpPr txBox="1"/>
          <p:nvPr/>
        </p:nvSpPr>
        <p:spPr>
          <a:xfrm>
            <a:off x="753534" y="5767368"/>
            <a:ext cx="112299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Online-DA does not outperform offline-DA when annual-mean data is assimilated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5E81A9-A072-AD4C-A566-2FC0169DC8EB}"/>
              </a:ext>
            </a:extLst>
          </p:cNvPr>
          <p:cNvGrpSpPr/>
          <p:nvPr/>
        </p:nvGrpSpPr>
        <p:grpSpPr>
          <a:xfrm>
            <a:off x="639864" y="1192551"/>
            <a:ext cx="10742940" cy="3112208"/>
            <a:chOff x="639864" y="1192551"/>
            <a:chExt cx="10742940" cy="3112208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75196AA-5509-4D3A-AD10-C4DACBAEB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534" y="1192551"/>
              <a:ext cx="8281181" cy="3112208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F1834EC-AF6F-440A-B14C-DA741F652706}"/>
                </a:ext>
              </a:extLst>
            </p:cNvPr>
            <p:cNvSpPr txBox="1"/>
            <p:nvPr/>
          </p:nvSpPr>
          <p:spPr>
            <a:xfrm>
              <a:off x="9034715" y="1815052"/>
              <a:ext cx="23480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__ online-forecast</a:t>
              </a:r>
            </a:p>
            <a:p>
              <a:r>
                <a:rPr kumimoji="1" lang="en-US" altLang="ja-JP" b="1" dirty="0"/>
                <a:t>__</a:t>
              </a:r>
              <a:r>
                <a:rPr lang="en-US" altLang="ja-JP" b="1" dirty="0"/>
                <a:t> free-forecast</a:t>
              </a:r>
            </a:p>
            <a:p>
              <a:r>
                <a:rPr kumimoji="1" lang="en-US" altLang="ja-JP" b="1" dirty="0">
                  <a:solidFill>
                    <a:srgbClr val="00B050"/>
                  </a:solidFill>
                </a:rPr>
                <a:t>__</a:t>
              </a:r>
              <a:r>
                <a:rPr lang="en-US" altLang="ja-JP" b="1" dirty="0">
                  <a:solidFill>
                    <a:srgbClr val="00B050"/>
                  </a:solidFill>
                </a:rPr>
                <a:t> online-analysis</a:t>
              </a:r>
            </a:p>
            <a:p>
              <a:r>
                <a:rPr kumimoji="1" lang="en-US" altLang="ja-JP" b="1" dirty="0">
                  <a:solidFill>
                    <a:schemeClr val="accent1"/>
                  </a:solidFill>
                </a:rPr>
                <a:t>__ offline-analysis</a:t>
              </a:r>
              <a:endParaRPr kumimoji="1" lang="ja-JP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8F9BFE2-72F5-4491-9DF9-99094ADB7D31}"/>
                </a:ext>
              </a:extLst>
            </p:cNvPr>
            <p:cNvSpPr txBox="1"/>
            <p:nvPr/>
          </p:nvSpPr>
          <p:spPr>
            <a:xfrm rot="16200000">
              <a:off x="-493632" y="2439906"/>
              <a:ext cx="2636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/>
                <a:t>RMSE for SAT [K]</a:t>
              </a:r>
              <a:endParaRPr kumimoji="1" lang="ja-JP" altLang="en-US" b="1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AA6E79-35E0-A54D-84B2-8C1D51C054BE}"/>
                </a:ext>
              </a:extLst>
            </p:cNvPr>
            <p:cNvSpPr/>
            <p:nvPr/>
          </p:nvSpPr>
          <p:spPr>
            <a:xfrm>
              <a:off x="1385845" y="3429000"/>
              <a:ext cx="2807208" cy="43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8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5918D-18ED-4D9E-82E4-DD3B83FA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88"/>
            <a:ext cx="10515600" cy="1325563"/>
          </a:xfrm>
        </p:spPr>
        <p:txBody>
          <a:bodyPr/>
          <a:lstStyle/>
          <a:p>
            <a:r>
              <a:rPr lang="en-US" altLang="ja-JP" dirty="0"/>
              <a:t>Observation</a:t>
            </a:r>
            <a:r>
              <a:rPr lang="ja-JP" altLang="en-US" dirty="0"/>
              <a:t> </a:t>
            </a:r>
            <a:r>
              <a:rPr lang="en-US" altLang="ja-JP" dirty="0"/>
              <a:t>gets</a:t>
            </a:r>
            <a:r>
              <a:rPr lang="ja-JP" altLang="en-US" dirty="0"/>
              <a:t> </a:t>
            </a:r>
            <a:r>
              <a:rPr lang="en-US" altLang="ja-JP" dirty="0"/>
              <a:t>finer! 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2E879B-FB22-492F-B1FE-7675E03A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0" y="1972621"/>
            <a:ext cx="6662850" cy="321215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E48B39-D2C3-4F3B-A69A-F0D41EACEBC2}"/>
              </a:ext>
            </a:extLst>
          </p:cNvPr>
          <p:cNvSpPr txBox="1"/>
          <p:nvPr/>
        </p:nvSpPr>
        <p:spPr>
          <a:xfrm>
            <a:off x="7520499" y="107177"/>
            <a:ext cx="4524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Zhu, M., Stott, L.,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Buchley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B., and Yoshimura, K., 20</a:t>
            </a:r>
            <a:r>
              <a:rPr lang="en-US" altLang="ja-JP" sz="12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seasonal moisture balance in Southeast Asian montane forests from tree cellulose δ</a:t>
            </a:r>
            <a:r>
              <a:rPr lang="en-US" altLang="ja-JP" sz="12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O, Climatic Change, 115, 3-4, 505-517, 2012.</a:t>
            </a:r>
          </a:p>
          <a:p>
            <a:r>
              <a:rPr kumimoji="1" lang="ja-JP" alt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https://tk2-202-10627.vs.sakura.ne.jp/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1E65F0-04FC-4C58-AC7F-8410A7D51C7B}"/>
              </a:ext>
            </a:extLst>
          </p:cNvPr>
          <p:cNvSpPr txBox="1"/>
          <p:nvPr/>
        </p:nvSpPr>
        <p:spPr>
          <a:xfrm>
            <a:off x="654753" y="1571193"/>
            <a:ext cx="720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Isotope ratio in tree-ring cellulose @ Thailand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20179A-8522-4F69-8009-8F45B500BC28}"/>
              </a:ext>
            </a:extLst>
          </p:cNvPr>
          <p:cNvSpPr txBox="1"/>
          <p:nvPr/>
        </p:nvSpPr>
        <p:spPr>
          <a:xfrm>
            <a:off x="1106046" y="5446469"/>
            <a:ext cx="629946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</a:t>
            </a:r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M</a:t>
            </a:r>
            <a:r>
              <a:rPr kumimoji="1"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ja-JP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nthly data is nowadays available from climate proxies</a:t>
            </a:r>
            <a:endParaRPr kumimoji="1" lang="en-US" altLang="ja-JP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E3F2AAB-6AB2-48C6-9351-342FCAE31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79"/>
          <a:stretch/>
        </p:blipFill>
        <p:spPr>
          <a:xfrm>
            <a:off x="7917244" y="4664013"/>
            <a:ext cx="4378643" cy="13755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996763B-AFC0-436A-9A79-83D0FE496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064" y="1925192"/>
            <a:ext cx="3496736" cy="279281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DE10594-BEC6-4773-AC3E-004E7A7862D5}"/>
              </a:ext>
            </a:extLst>
          </p:cNvPr>
          <p:cNvSpPr txBox="1"/>
          <p:nvPr/>
        </p:nvSpPr>
        <p:spPr>
          <a:xfrm>
            <a:off x="7520499" y="1571193"/>
            <a:ext cx="401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Weather data on diary @ Japan 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69089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69335" y="1738788"/>
                <a:ext cx="11887200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Online-DA &gt; Offline-DA in NWP (instantaneous data)</a:t>
                </a:r>
              </a:p>
              <a:p>
                <a:r>
                  <a:rPr kumimoji="1" lang="en-US" altLang="ja-JP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Online-DA </a:t>
                </a:r>
                <a14:m>
                  <m:oMath xmlns:m="http://schemas.openxmlformats.org/officeDocument/2006/math">
                    <m:r>
                      <a:rPr kumimoji="1" lang="en-US" altLang="ja-JP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Offline-DA with annual-mean </a:t>
                </a:r>
                <a:r>
                  <a:rPr lang="en-US" altLang="ja-JP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endParaRPr kumimoji="1" lang="en-US" altLang="ja-JP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kumimoji="1" lang="en-US" altLang="ja-JP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Online-DA &gt; Offline-DA with how long average data?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 we improve Online-DA with annual-mean data? </a:t>
                </a:r>
              </a:p>
              <a:p>
                <a:endParaRPr lang="en-US" altLang="ja-JP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altLang="ja-JP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35" y="1738788"/>
                <a:ext cx="11887200" cy="3539430"/>
              </a:xfrm>
              <a:prstGeom prst="rect">
                <a:avLst/>
              </a:prstGeom>
              <a:blipFill>
                <a:blip r:embed="rId3"/>
                <a:stretch>
                  <a:fillRect l="-1174" t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タイトル 6">
            <a:extLst>
              <a:ext uri="{FF2B5EF4-FFF2-40B4-BE49-F238E27FC236}">
                <a16:creationId xmlns:a16="http://schemas.microsoft.com/office/drawing/2014/main" id="{9B502588-20E5-48D9-AECC-3B2133A9B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0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図 125">
            <a:extLst>
              <a:ext uri="{FF2B5EF4-FFF2-40B4-BE49-F238E27FC236}">
                <a16:creationId xmlns:a16="http://schemas.microsoft.com/office/drawing/2014/main" id="{B43A6841-6A4F-417B-B292-D0E2F1AD2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83" y="3750269"/>
            <a:ext cx="3965875" cy="29414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947C28E-78CE-4644-9D9F-268AD2A9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97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Experimental design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2271048-F590-40DF-8A71-CFAFCE8F9161}"/>
              </a:ext>
            </a:extLst>
          </p:cNvPr>
          <p:cNvSpPr txBox="1"/>
          <p:nvPr/>
        </p:nvSpPr>
        <p:spPr>
          <a:xfrm>
            <a:off x="836817" y="1388217"/>
            <a:ext cx="61048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Perfect model OSSE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SPEEDY w/ slab ocean (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Molteni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, 2003)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model as Acevedo et al., 2017!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LETKF (Hunt, 2007) with 30 member</a:t>
            </a:r>
          </a:p>
          <a:p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Observations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Time-averaged surface temperature (SAT, SST) (N=435)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1dy, 3dy, 10dy, 1mo, 3mo, 6mo, 1yr mean</a:t>
            </a:r>
          </a:p>
          <a:p>
            <a:endParaRPr lang="en-US" altLang="ja-JP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en-US" altLang="ja-JP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Bhend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et al., 2012)</a:t>
            </a:r>
          </a:p>
          <a:p>
            <a:pPr marL="342900" indent="-342900">
              <a:buFontTx/>
              <a:buChar char="-"/>
            </a:pPr>
            <a:r>
              <a:rPr lang="en-US" altLang="ja-JP" sz="2000" b="1" dirty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(IAU; Bloom et al., 1998)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Analyze time-mean field first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The time-mean field analysis is incremented every model step</a:t>
            </a:r>
            <a:endParaRPr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6B2B69B-1512-4CEC-B3F8-869823CA8CF5}"/>
              </a:ext>
            </a:extLst>
          </p:cNvPr>
          <p:cNvSpPr txBox="1"/>
          <p:nvPr/>
        </p:nvSpPr>
        <p:spPr>
          <a:xfrm>
            <a:off x="7418272" y="3788012"/>
            <a:ext cx="831274" cy="371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IAU</a:t>
            </a:r>
            <a:endParaRPr kumimoji="1" lang="ja-JP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78C4AAF-E374-41BA-87AE-0C5A7EE6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14718" r="6959" b="17749"/>
          <a:stretch/>
        </p:blipFill>
        <p:spPr>
          <a:xfrm>
            <a:off x="7105076" y="761482"/>
            <a:ext cx="4606002" cy="26771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03666F-AB8A-4C1F-91DD-2BD38BA9263F}"/>
              </a:ext>
            </a:extLst>
          </p:cNvPr>
          <p:cNvSpPr txBox="1"/>
          <p:nvPr/>
        </p:nvSpPr>
        <p:spPr>
          <a:xfrm>
            <a:off x="7105075" y="449805"/>
            <a:ext cx="517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Observation site (based on Mann et al., 2008)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5122FB-5679-4FFE-A870-E48EB0C7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0A9E-0348-47DD-BE55-B1BB891F4776}" type="slidenum">
              <a:rPr kumimoji="1" lang="ja-JP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8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13012</TotalTime>
  <Words>2067</Words>
  <Application>Microsoft Macintosh PowerPoint</Application>
  <PresentationFormat>Widescreen</PresentationFormat>
  <Paragraphs>264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游ゴシック</vt:lpstr>
      <vt:lpstr>游ゴシック Light</vt:lpstr>
      <vt:lpstr>Arial</vt:lpstr>
      <vt:lpstr>Arial Narrow</vt:lpstr>
      <vt:lpstr>Calibri</vt:lpstr>
      <vt:lpstr>Cambria Math</vt:lpstr>
      <vt:lpstr>Wingdings</vt:lpstr>
      <vt:lpstr>Office テーマ</vt:lpstr>
      <vt:lpstr>Exploring Online Data Assimilation  for Paleoclimate Reconstruction  Using an Idealized OSSE Framework</vt:lpstr>
      <vt:lpstr>Climate Reconstruction and Data Assimilation </vt:lpstr>
      <vt:lpstr>Difficulty in paleo-DA; observation</vt:lpstr>
      <vt:lpstr>DA-algorithm in Paleoclimate</vt:lpstr>
      <vt:lpstr>PowerPoint Presentation</vt:lpstr>
      <vt:lpstr>Online-DA or Offline-DA?</vt:lpstr>
      <vt:lpstr>Observation gets finer! </vt:lpstr>
      <vt:lpstr>Question</vt:lpstr>
      <vt:lpstr>Experimental design</vt:lpstr>
      <vt:lpstr>Online-DA vs. Offline-DA</vt:lpstr>
      <vt:lpstr>PowerPoint Presentation</vt:lpstr>
      <vt:lpstr>Then, what the result will be if the predictability is longer?</vt:lpstr>
      <vt:lpstr>My expectation</vt:lpstr>
      <vt:lpstr>PowerPoint Presentation</vt:lpstr>
      <vt:lpstr>Summary and Future plan</vt:lpstr>
      <vt:lpstr>Which parameter should be tuned to control the “memory” in the slab-ocean?</vt:lpstr>
      <vt:lpstr>Which parameter should be tuned to control the “memory” in the slab-ocean?</vt:lpstr>
      <vt:lpstr>Online-DA vs. Offline-DA with modified slab ocean parameter</vt:lpstr>
      <vt:lpstr>Anomaly correlation (monthly mean)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Atsushi OKAZAKI</dc:creator>
  <cp:lastModifiedBy>Okazaki, Atsushi</cp:lastModifiedBy>
  <cp:revision>333</cp:revision>
  <dcterms:created xsi:type="dcterms:W3CDTF">2017-12-22T12:25:03Z</dcterms:created>
  <dcterms:modified xsi:type="dcterms:W3CDTF">2019-09-27T13:29:36Z</dcterms:modified>
</cp:coreProperties>
</file>