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85" r:id="rId3"/>
    <p:sldId id="887" r:id="rId4"/>
    <p:sldId id="892" r:id="rId5"/>
    <p:sldId id="921" r:id="rId6"/>
    <p:sldId id="891" r:id="rId7"/>
    <p:sldId id="258" r:id="rId8"/>
    <p:sldId id="263" r:id="rId9"/>
    <p:sldId id="899" r:id="rId10"/>
    <p:sldId id="893" r:id="rId11"/>
    <p:sldId id="895" r:id="rId12"/>
    <p:sldId id="919" r:id="rId13"/>
    <p:sldId id="909" r:id="rId14"/>
    <p:sldId id="910" r:id="rId15"/>
    <p:sldId id="912" r:id="rId16"/>
    <p:sldId id="926" r:id="rId17"/>
    <p:sldId id="927" r:id="rId18"/>
    <p:sldId id="917" r:id="rId19"/>
    <p:sldId id="928" r:id="rId20"/>
    <p:sldId id="915" r:id="rId21"/>
    <p:sldId id="929" r:id="rId22"/>
    <p:sldId id="930" r:id="rId23"/>
    <p:sldId id="931" r:id="rId24"/>
    <p:sldId id="90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2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26"/>
    <p:restoredTop sz="92818"/>
  </p:normalViewPr>
  <p:slideViewPr>
    <p:cSldViewPr snapToGrid="0" snapToObjects="1">
      <p:cViewPr varScale="1">
        <p:scale>
          <a:sx n="122" d="100"/>
          <a:sy n="122" d="100"/>
        </p:scale>
        <p:origin x="12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767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E702097-1DF0-B646-9833-ECA9D2DC3CA3}" type="datetimeFigureOut">
              <a:rPr lang="en-US" smtClean="0"/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E33845-80D3-AE41-914B-A6F82E519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130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E702097-1DF0-B646-9833-ECA9D2DC3CA3}" type="datetimeFigureOut">
              <a:rPr lang="en-US" smtClean="0"/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E33845-80D3-AE41-914B-A6F82E519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09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20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E702097-1DF0-B646-9833-ECA9D2DC3CA3}" type="datetimeFigureOut">
              <a:rPr lang="en-US" smtClean="0"/>
              <a:t>5/9/19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E33845-80D3-AE41-914B-A6F82E519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26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E702097-1DF0-B646-9833-ECA9D2DC3CA3}" type="datetimeFigureOut">
              <a:rPr lang="en-US" smtClean="0"/>
              <a:t>5/9/19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E33845-80D3-AE41-914B-A6F82E519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5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E702097-1DF0-B646-9833-ECA9D2DC3CA3}" type="datetimeFigureOut">
              <a:rPr lang="en-US" smtClean="0"/>
              <a:t>5/9/19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E33845-80D3-AE41-914B-A6F82E519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235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E702097-1DF0-B646-9833-ECA9D2DC3CA3}" type="datetimeFigureOut">
              <a:rPr lang="en-US" smtClean="0"/>
              <a:t>5/9/19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E33845-80D3-AE41-914B-A6F82E519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750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E702097-1DF0-B646-9833-ECA9D2DC3CA3}" type="datetimeFigureOut">
              <a:rPr lang="en-US" smtClean="0"/>
              <a:t>5/9/19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E33845-80D3-AE41-914B-A6F82E519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71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E702097-1DF0-B646-9833-ECA9D2DC3CA3}" type="datetimeFigureOut">
              <a:rPr lang="en-US" smtClean="0"/>
              <a:t>5/9/19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E33845-80D3-AE41-914B-A6F82E519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59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E702097-1DF0-B646-9833-ECA9D2DC3CA3}" type="datetimeFigureOut">
              <a:rPr lang="en-US" smtClean="0"/>
              <a:t>5/9/19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6E33845-80D3-AE41-914B-A6F82E519E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51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ABB422-D79D-7546-ACF0-51FDF8156E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1141729"/>
            <a:ext cx="9144000" cy="45745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DEDA84-7130-A94C-ACD0-FB233C0471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563791"/>
            <a:ext cx="7772400" cy="2387600"/>
          </a:xfrm>
        </p:spPr>
        <p:txBody>
          <a:bodyPr anchor="ctr">
            <a:noAutofit/>
          </a:bodyPr>
          <a:lstStyle/>
          <a:p>
            <a:r>
              <a:rPr lang="en-US" sz="3600" dirty="0"/>
              <a:t>Convectively Coupled Diurnal Gravity Waves in the Maritime Continent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3D2331-6111-2A4D-A819-4BE1B3F348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22753"/>
            <a:ext cx="6858000" cy="2210184"/>
          </a:xfrm>
        </p:spPr>
        <p:txBody>
          <a:bodyPr>
            <a:normAutofit/>
          </a:bodyPr>
          <a:lstStyle/>
          <a:p>
            <a:r>
              <a:rPr lang="en-US" dirty="0"/>
              <a:t>James Ruppert and Fuqing Zhang</a:t>
            </a:r>
          </a:p>
          <a:p>
            <a:endParaRPr lang="en-US" sz="1000" dirty="0"/>
          </a:p>
          <a:p>
            <a:r>
              <a:rPr lang="en-US" sz="1800" dirty="0"/>
              <a:t>End of Academic Year ADAPT Group Meeting</a:t>
            </a:r>
          </a:p>
          <a:p>
            <a:r>
              <a:rPr lang="en-US" sz="1800" dirty="0"/>
              <a:t>10 May 2019</a:t>
            </a:r>
          </a:p>
        </p:txBody>
      </p:sp>
    </p:spTree>
    <p:extLst>
      <p:ext uri="{BB962C8B-B14F-4D97-AF65-F5344CB8AC3E}">
        <p14:creationId xmlns:p14="http://schemas.microsoft.com/office/powerpoint/2010/main" val="1597807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7D774F-BF79-9344-B545-01A74AA77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648649"/>
            <a:ext cx="6908800" cy="4914900"/>
          </a:xfrm>
          <a:prstGeom prst="rect">
            <a:avLst/>
          </a:prstGeom>
        </p:spPr>
      </p:pic>
      <p:sp>
        <p:nvSpPr>
          <p:cNvPr id="6" name="Title 9">
            <a:extLst>
              <a:ext uri="{FF2B5EF4-FFF2-40B4-BE49-F238E27FC236}">
                <a16:creationId xmlns:a16="http://schemas.microsoft.com/office/drawing/2014/main" id="{706336C1-7514-974C-83DF-1D1E40F6A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Diurnal Composites</a:t>
            </a: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1FEB24FC-9846-DB4E-8050-D86EBC7CBC98}"/>
              </a:ext>
            </a:extLst>
          </p:cNvPr>
          <p:cNvSpPr/>
          <p:nvPr/>
        </p:nvSpPr>
        <p:spPr>
          <a:xfrm>
            <a:off x="888631" y="2438022"/>
            <a:ext cx="155399" cy="706070"/>
          </a:xfrm>
          <a:prstGeom prst="upArrow">
            <a:avLst>
              <a:gd name="adj1" fmla="val 28572"/>
              <a:gd name="adj2" fmla="val 9285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A7C853-44B2-044B-9AE8-A666A459DDFA}"/>
              </a:ext>
            </a:extLst>
          </p:cNvPr>
          <p:cNvSpPr txBox="1"/>
          <p:nvPr/>
        </p:nvSpPr>
        <p:spPr>
          <a:xfrm>
            <a:off x="153168" y="3886530"/>
            <a:ext cx="2313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contours: R’</a:t>
            </a:r>
            <a:r>
              <a:rPr lang="en-US" sz="1400" dirty="0"/>
              <a:t> every 3 mm/d</a:t>
            </a:r>
          </a:p>
          <a:p>
            <a:endParaRPr 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E2A8CB-1585-724F-9437-31F795A4BDCE}"/>
              </a:ext>
            </a:extLst>
          </p:cNvPr>
          <p:cNvSpPr txBox="1"/>
          <p:nvPr/>
        </p:nvSpPr>
        <p:spPr>
          <a:xfrm>
            <a:off x="7977599" y="2639322"/>
            <a:ext cx="677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U’</a:t>
            </a:r>
            <a:r>
              <a:rPr lang="en-US" sz="1600" baseline="-25000" dirty="0"/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54916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97D774F-BF79-9344-B545-01A74AA77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848"/>
          <a:stretch/>
        </p:blipFill>
        <p:spPr>
          <a:xfrm>
            <a:off x="1117600" y="1648649"/>
            <a:ext cx="3464910" cy="4914900"/>
          </a:xfrm>
          <a:prstGeom prst="rect">
            <a:avLst/>
          </a:prstGeom>
        </p:spPr>
      </p:pic>
      <p:sp>
        <p:nvSpPr>
          <p:cNvPr id="6" name="Title 9">
            <a:extLst>
              <a:ext uri="{FF2B5EF4-FFF2-40B4-BE49-F238E27FC236}">
                <a16:creationId xmlns:a16="http://schemas.microsoft.com/office/drawing/2014/main" id="{706336C1-7514-974C-83DF-1D1E40F6A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Diurnal Composites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EB1FFE9-973A-2D4F-8B74-9CEDAD67453C}"/>
              </a:ext>
            </a:extLst>
          </p:cNvPr>
          <p:cNvSpPr txBox="1">
            <a:spLocks/>
          </p:cNvSpPr>
          <p:nvPr/>
        </p:nvSpPr>
        <p:spPr>
          <a:xfrm>
            <a:off x="4824247" y="2601686"/>
            <a:ext cx="4099035" cy="31790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Match between TRMM &amp; WRF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Rainfall signal discontinuous, but upper-level div. is continuous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~1500 km wavelength, </a:t>
            </a:r>
            <a:br>
              <a:rPr lang="en-US" sz="2000" i="1" dirty="0"/>
            </a:br>
            <a:r>
              <a:rPr lang="en-US" sz="2000" i="1" dirty="0"/>
              <a:t>phase speed c</a:t>
            </a:r>
            <a:r>
              <a:rPr lang="en-US" sz="2000" i="1" baseline="-25000" dirty="0"/>
              <a:t>x</a:t>
            </a:r>
            <a:r>
              <a:rPr lang="en-US" sz="2000" i="1" dirty="0"/>
              <a:t> ~ ±17 m/s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D72CCE-8008-A547-BEE5-B7BE9BA9BDD4}"/>
              </a:ext>
            </a:extLst>
          </p:cNvPr>
          <p:cNvSpPr/>
          <p:nvPr/>
        </p:nvSpPr>
        <p:spPr>
          <a:xfrm>
            <a:off x="4309241" y="1545021"/>
            <a:ext cx="367862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B856F5-E19A-4C42-B45E-96892F315748}"/>
              </a:ext>
            </a:extLst>
          </p:cNvPr>
          <p:cNvSpPr/>
          <p:nvPr/>
        </p:nvSpPr>
        <p:spPr>
          <a:xfrm>
            <a:off x="4223657" y="4053989"/>
            <a:ext cx="453446" cy="233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57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9988DCD-561A-3D4D-93FE-7AD76EDF028D}"/>
              </a:ext>
            </a:extLst>
          </p:cNvPr>
          <p:cNvGrpSpPr>
            <a:grpSpLocks noChangeAspect="1"/>
          </p:cNvGrpSpPr>
          <p:nvPr/>
        </p:nvGrpSpPr>
        <p:grpSpPr>
          <a:xfrm>
            <a:off x="584420" y="1765816"/>
            <a:ext cx="7975160" cy="2243958"/>
            <a:chOff x="1513490" y="1880004"/>
            <a:chExt cx="6117020" cy="17211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FA1B0B-FAB1-DA45-BC54-DB4EB754B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9559"/>
            <a:stretch/>
          </p:blipFill>
          <p:spPr>
            <a:xfrm>
              <a:off x="1513490" y="1880004"/>
              <a:ext cx="6117020" cy="137820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4B74EB-4C7A-2F4E-8FAB-67A994B31B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92789" b="-132"/>
            <a:stretch/>
          </p:blipFill>
          <p:spPr>
            <a:xfrm>
              <a:off x="1513490" y="3268717"/>
              <a:ext cx="6117020" cy="33242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F588D58-74CE-C04F-9292-B9EC89D5D2B7}"/>
              </a:ext>
            </a:extLst>
          </p:cNvPr>
          <p:cNvSpPr txBox="1"/>
          <p:nvPr/>
        </p:nvSpPr>
        <p:spPr>
          <a:xfrm>
            <a:off x="3306173" y="3013431"/>
            <a:ext cx="107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U</a:t>
            </a:r>
            <a:r>
              <a:rPr lang="en-US" sz="1600" dirty="0"/>
              <a:t> ~ 5 m/s</a:t>
            </a:r>
          </a:p>
        </p:txBody>
      </p:sp>
      <p:sp>
        <p:nvSpPr>
          <p:cNvPr id="18" name="Content Placeholder 8">
            <a:extLst>
              <a:ext uri="{FF2B5EF4-FFF2-40B4-BE49-F238E27FC236}">
                <a16:creationId xmlns:a16="http://schemas.microsoft.com/office/drawing/2014/main" id="{57060C6C-2C07-7745-9EDF-89FFFADC0E62}"/>
              </a:ext>
            </a:extLst>
          </p:cNvPr>
          <p:cNvSpPr txBox="1">
            <a:spLocks/>
          </p:cNvSpPr>
          <p:nvPr/>
        </p:nvSpPr>
        <p:spPr>
          <a:xfrm>
            <a:off x="628650" y="4419690"/>
            <a:ext cx="7886700" cy="21087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Phase speed </a:t>
            </a:r>
            <a:r>
              <a:rPr lang="en-US" sz="2000" i="1" dirty="0"/>
              <a:t>c</a:t>
            </a:r>
            <a:r>
              <a:rPr lang="en-US" sz="2000" i="1" baseline="-25000" dirty="0"/>
              <a:t>x</a:t>
            </a:r>
            <a:r>
              <a:rPr lang="en-US" sz="2000" dirty="0"/>
              <a:t> ~ ±17 m/s</a:t>
            </a:r>
          </a:p>
          <a:p>
            <a:pPr algn="ctr"/>
            <a:r>
              <a:rPr lang="en-US" sz="2000" dirty="0">
                <a:sym typeface="Wingdings" pitchFamily="2" charset="2"/>
              </a:rPr>
              <a:t>In both regimes, </a:t>
            </a:r>
            <a:r>
              <a:rPr lang="en-US" sz="2000" i="1" dirty="0">
                <a:sym typeface="Wingdings" pitchFamily="2" charset="2"/>
              </a:rPr>
              <a:t>U</a:t>
            </a:r>
            <a:r>
              <a:rPr lang="en-US" sz="2000" dirty="0">
                <a:sym typeface="Wingdings" pitchFamily="2" charset="2"/>
              </a:rPr>
              <a:t> ≠ </a:t>
            </a:r>
            <a:r>
              <a:rPr lang="en-US" sz="2000" i="1" dirty="0">
                <a:sym typeface="Wingdings" pitchFamily="2" charset="2"/>
              </a:rPr>
              <a:t>c</a:t>
            </a:r>
            <a:r>
              <a:rPr lang="en-US" sz="2000" i="1" baseline="-25000" dirty="0">
                <a:sym typeface="Wingdings" pitchFamily="2" charset="2"/>
              </a:rPr>
              <a:t>x</a:t>
            </a:r>
          </a:p>
          <a:p>
            <a:pPr algn="ctr"/>
            <a:r>
              <a:rPr lang="en-US" sz="2000" dirty="0">
                <a:sym typeface="Wingdings" pitchFamily="2" charset="2"/>
              </a:rPr>
              <a:t>Therefore, intrinsic propagation is implied</a:t>
            </a:r>
          </a:p>
          <a:p>
            <a:pPr algn="ctr"/>
            <a:r>
              <a:rPr lang="en-US" sz="2000" dirty="0">
                <a:sym typeface="Wingdings" pitchFamily="2" charset="2"/>
              </a:rPr>
              <a:t>Direction of propagation matches background flow</a:t>
            </a:r>
            <a:br>
              <a:rPr lang="en-US" sz="2000" dirty="0">
                <a:sym typeface="Wingdings" pitchFamily="2" charset="2"/>
              </a:rPr>
            </a:br>
            <a:r>
              <a:rPr lang="en-US" sz="2000" dirty="0">
                <a:sym typeface="Wingdings" pitchFamily="2" charset="2"/>
              </a:rPr>
              <a:t>(in lower troposphere)</a:t>
            </a:r>
            <a:endParaRPr lang="en-US" sz="2000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A9DD6A5-49D3-9640-8ED4-EEBF4D06F0AC}"/>
              </a:ext>
            </a:extLst>
          </p:cNvPr>
          <p:cNvCxnSpPr>
            <a:cxnSpLocks/>
          </p:cNvCxnSpPr>
          <p:nvPr/>
        </p:nvCxnSpPr>
        <p:spPr>
          <a:xfrm>
            <a:off x="6938996" y="3252792"/>
            <a:ext cx="59773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E444568-5276-E344-B00E-354ECBA339BE}"/>
              </a:ext>
            </a:extLst>
          </p:cNvPr>
          <p:cNvCxnSpPr>
            <a:cxnSpLocks/>
          </p:cNvCxnSpPr>
          <p:nvPr/>
        </p:nvCxnSpPr>
        <p:spPr>
          <a:xfrm flipH="1">
            <a:off x="7237862" y="2564160"/>
            <a:ext cx="56799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693DB97-8627-7F43-8F76-DFBD91ED3A8D}"/>
              </a:ext>
            </a:extLst>
          </p:cNvPr>
          <p:cNvSpPr/>
          <p:nvPr/>
        </p:nvSpPr>
        <p:spPr>
          <a:xfrm>
            <a:off x="4223657" y="1726779"/>
            <a:ext cx="1338943" cy="26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67F6CC-BFAE-0242-A6D8-DF8E48B6B873}"/>
              </a:ext>
            </a:extLst>
          </p:cNvPr>
          <p:cNvSpPr txBox="1"/>
          <p:nvPr/>
        </p:nvSpPr>
        <p:spPr>
          <a:xfrm>
            <a:off x="3142191" y="1213243"/>
            <a:ext cx="344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Background (Mean) Zonal Wind</a:t>
            </a:r>
          </a:p>
        </p:txBody>
      </p:sp>
    </p:spTree>
    <p:extLst>
      <p:ext uri="{BB962C8B-B14F-4D97-AF65-F5344CB8AC3E}">
        <p14:creationId xmlns:p14="http://schemas.microsoft.com/office/powerpoint/2010/main" val="4127170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1686CD-B98E-AA4E-B98F-6DD61DD6D1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21" r="49607"/>
          <a:stretch/>
        </p:blipFill>
        <p:spPr>
          <a:xfrm>
            <a:off x="495066" y="422933"/>
            <a:ext cx="2715147" cy="6342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78B847-649F-724E-BD59-E9691C9E4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237" y="2404022"/>
            <a:ext cx="371364" cy="2265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B7F32-C14F-9042-9807-0AE2DF51D428}"/>
              </a:ext>
            </a:extLst>
          </p:cNvPr>
          <p:cNvSpPr txBox="1"/>
          <p:nvPr/>
        </p:nvSpPr>
        <p:spPr>
          <a:xfrm>
            <a:off x="434731" y="108031"/>
            <a:ext cx="29664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/>
              <a:t>Vertical Motion (WW Composite)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5F27970-56A8-AB4E-96B4-C0AE9D316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7972" y="1933903"/>
            <a:ext cx="4739312" cy="4243060"/>
          </a:xfrm>
        </p:spPr>
        <p:txBody>
          <a:bodyPr>
            <a:normAutofit/>
          </a:bodyPr>
          <a:lstStyle/>
          <a:p>
            <a:r>
              <a:rPr lang="en-US" sz="2000" dirty="0"/>
              <a:t>Diurnal cycles of major storms (Borneo, Sumatra/Malay) are synchronized</a:t>
            </a:r>
          </a:p>
          <a:p>
            <a:r>
              <a:rPr lang="en-US" sz="2000" dirty="0"/>
              <a:t>Storms exhibit clear westward motion, but at ~8 m/s instead of 17</a:t>
            </a:r>
          </a:p>
          <a:p>
            <a:pPr lvl="1"/>
            <a:r>
              <a:rPr lang="en-US" sz="1600" dirty="0"/>
              <a:t>~8 m/s consistent with cold pool motion</a:t>
            </a:r>
          </a:p>
          <a:p>
            <a:r>
              <a:rPr lang="en-US" sz="2000" dirty="0"/>
              <a:t>Rainfall systems propagate “discretely” to keep pace with 17 m/s mode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673FA7-4C10-0F40-9480-59D1E4ACD00C}"/>
              </a:ext>
            </a:extLst>
          </p:cNvPr>
          <p:cNvSpPr txBox="1"/>
          <p:nvPr/>
        </p:nvSpPr>
        <p:spPr>
          <a:xfrm>
            <a:off x="3213550" y="1304475"/>
            <a:ext cx="694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Rainfall</a:t>
            </a:r>
            <a:br>
              <a:rPr lang="en-US" sz="1200" dirty="0"/>
            </a:br>
            <a:r>
              <a:rPr lang="en-US" sz="1200" dirty="0"/>
              <a:t>mm/h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00F8D1-1669-5048-9046-EA411EA596DD}"/>
              </a:ext>
            </a:extLst>
          </p:cNvPr>
          <p:cNvSpPr txBox="1"/>
          <p:nvPr/>
        </p:nvSpPr>
        <p:spPr>
          <a:xfrm>
            <a:off x="4035972" y="557048"/>
            <a:ext cx="2101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Long dashed: 17 m/s</a:t>
            </a:r>
          </a:p>
          <a:p>
            <a:r>
              <a:rPr lang="en-US" sz="1600" dirty="0"/>
              <a:t>Short blue: 8 m/s</a:t>
            </a:r>
          </a:p>
        </p:txBody>
      </p:sp>
    </p:spTree>
    <p:extLst>
      <p:ext uri="{BB962C8B-B14F-4D97-AF65-F5344CB8AC3E}">
        <p14:creationId xmlns:p14="http://schemas.microsoft.com/office/powerpoint/2010/main" val="426711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5F27970-56A8-AB4E-96B4-C0AE9D316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7230" y="2459421"/>
            <a:ext cx="2736446" cy="3517846"/>
          </a:xfrm>
        </p:spPr>
        <p:txBody>
          <a:bodyPr>
            <a:normAutofit/>
          </a:bodyPr>
          <a:lstStyle/>
          <a:p>
            <a:r>
              <a:rPr lang="en-US" sz="1800" dirty="0"/>
              <a:t>Tilted features </a:t>
            </a:r>
            <a:r>
              <a:rPr lang="en-US" sz="1800" dirty="0">
                <a:sym typeface="Wingdings" pitchFamily="2" charset="2"/>
              </a:rPr>
              <a:t> vertically propagating </a:t>
            </a:r>
            <a:r>
              <a:rPr lang="en-US" sz="1800" dirty="0"/>
              <a:t>gravity waves</a:t>
            </a:r>
          </a:p>
          <a:p>
            <a:r>
              <a:rPr lang="en-US" sz="1800" dirty="0"/>
              <a:t>~17 m/s westward propagation evident in </a:t>
            </a:r>
            <a:r>
              <a:rPr lang="en-US" sz="1800" i="1" dirty="0"/>
              <a:t>u’</a:t>
            </a:r>
            <a:r>
              <a:rPr lang="en-US" sz="1800" dirty="0"/>
              <a:t> couplets and tilted modes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3E7691-183B-9949-90F5-48B6448597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02"/>
          <a:stretch/>
        </p:blipFill>
        <p:spPr>
          <a:xfrm>
            <a:off x="383335" y="413657"/>
            <a:ext cx="5859804" cy="63363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23CF32-6D4D-4642-8A1C-A041E7214D17}"/>
              </a:ext>
            </a:extLst>
          </p:cNvPr>
          <p:cNvSpPr txBox="1"/>
          <p:nvPr/>
        </p:nvSpPr>
        <p:spPr>
          <a:xfrm>
            <a:off x="1750281" y="108031"/>
            <a:ext cx="33534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i="1" dirty="0"/>
              <a:t>u’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8884011-8640-3A44-AF4E-7FC2BB87B41F}"/>
              </a:ext>
            </a:extLst>
          </p:cNvPr>
          <p:cNvSpPr txBox="1"/>
          <p:nvPr/>
        </p:nvSpPr>
        <p:spPr>
          <a:xfrm>
            <a:off x="4257249" y="108031"/>
            <a:ext cx="6869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i="1" dirty="0"/>
              <a:t>T’ (</a:t>
            </a:r>
            <a:r>
              <a:rPr lang="en-US" sz="1500" dirty="0"/>
              <a:t>𝜃</a:t>
            </a:r>
            <a:r>
              <a:rPr lang="en-US" sz="1500" i="1" baseline="-25000" dirty="0"/>
              <a:t>v</a:t>
            </a:r>
            <a:r>
              <a:rPr lang="en-US" sz="1500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8781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1686CD-B98E-AA4E-B98F-6DD61DD6D1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21" r="49607"/>
          <a:stretch/>
        </p:blipFill>
        <p:spPr>
          <a:xfrm>
            <a:off x="495066" y="422933"/>
            <a:ext cx="2715147" cy="6342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78B847-649F-724E-BD59-E9691C9E44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237" y="2404022"/>
            <a:ext cx="371364" cy="226595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5F27970-56A8-AB4E-96B4-C0AE9D316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7971" y="1646414"/>
            <a:ext cx="5055275" cy="4533220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r>
              <a:rPr lang="en-US" sz="2000" dirty="0"/>
              <a:t>Synchronized diurnal forcing: vigorous mesoscale convective systems of Borneo, Sumatra/Malay region</a:t>
            </a:r>
          </a:p>
          <a:p>
            <a:r>
              <a:rPr lang="en-US" sz="2000" dirty="0"/>
              <a:t>Wavelength (𝜆) between systems:</a:t>
            </a:r>
            <a:br>
              <a:rPr lang="en-US" sz="2000" dirty="0"/>
            </a:br>
            <a:r>
              <a:rPr lang="en-US" sz="2000" dirty="0"/>
              <a:t>13–14</a:t>
            </a:r>
            <a:r>
              <a:rPr lang="en-US" sz="2000" baseline="30000" dirty="0"/>
              <a:t>o</a:t>
            </a:r>
            <a:r>
              <a:rPr lang="en-US" sz="2000" dirty="0"/>
              <a:t> longitude, or ~1500 km</a:t>
            </a:r>
          </a:p>
          <a:p>
            <a:r>
              <a:rPr lang="en-US" sz="2000" dirty="0"/>
              <a:t>Geography imposes this scale</a:t>
            </a:r>
          </a:p>
          <a:p>
            <a:r>
              <a:rPr lang="en-US" sz="2000" dirty="0"/>
              <a:t>For a propagating disturbance to phase-lock with this periodic forcing:</a:t>
            </a:r>
          </a:p>
          <a:p>
            <a:pPr lvl="1"/>
            <a:r>
              <a:rPr lang="en-US" sz="1800" i="1" dirty="0"/>
              <a:t>c</a:t>
            </a:r>
            <a:r>
              <a:rPr lang="en-US" sz="1800" i="1" baseline="-25000" dirty="0"/>
              <a:t>x</a:t>
            </a:r>
            <a:r>
              <a:rPr lang="en-US" sz="1800" dirty="0"/>
              <a:t> = 𝜆 / 𝜏 </a:t>
            </a:r>
          </a:p>
          <a:p>
            <a:pPr lvl="1"/>
            <a:r>
              <a:rPr lang="en-US" sz="1800" dirty="0"/>
              <a:t>= 1500 km / d = </a:t>
            </a:r>
            <a:r>
              <a:rPr lang="en-US" sz="1800" b="1" dirty="0"/>
              <a:t>17.4 m/s 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673FA7-4C10-0F40-9480-59D1E4ACD00C}"/>
              </a:ext>
            </a:extLst>
          </p:cNvPr>
          <p:cNvSpPr txBox="1"/>
          <p:nvPr/>
        </p:nvSpPr>
        <p:spPr>
          <a:xfrm>
            <a:off x="3213550" y="1304475"/>
            <a:ext cx="694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Rainfall</a:t>
            </a:r>
            <a:br>
              <a:rPr lang="en-US" sz="1200" dirty="0"/>
            </a:br>
            <a:r>
              <a:rPr lang="en-US" sz="1200" dirty="0"/>
              <a:t>mm/h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7DDFAC-13B1-E043-A4E5-999606E6C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8695" y="676143"/>
            <a:ext cx="4610715" cy="1325563"/>
          </a:xfrm>
        </p:spPr>
        <p:txBody>
          <a:bodyPr>
            <a:normAutofit/>
          </a:bodyPr>
          <a:lstStyle/>
          <a:p>
            <a:r>
              <a:rPr lang="en-US" sz="2800" dirty="0"/>
              <a:t>Hypothesis for a strong constraint on c</a:t>
            </a:r>
            <a:r>
              <a:rPr lang="en-US" sz="2800" baseline="-25000" dirty="0"/>
              <a:t>x</a:t>
            </a:r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5F1F85-25F0-6142-8D23-9FC57737E174}"/>
              </a:ext>
            </a:extLst>
          </p:cNvPr>
          <p:cNvSpPr txBox="1"/>
          <p:nvPr/>
        </p:nvSpPr>
        <p:spPr>
          <a:xfrm>
            <a:off x="434731" y="108031"/>
            <a:ext cx="29664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/>
              <a:t>Vertical Motion (WW Composite)</a:t>
            </a:r>
          </a:p>
        </p:txBody>
      </p:sp>
    </p:spTree>
    <p:extLst>
      <p:ext uri="{BB962C8B-B14F-4D97-AF65-F5344CB8AC3E}">
        <p14:creationId xmlns:p14="http://schemas.microsoft.com/office/powerpoint/2010/main" val="315014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18AB-44AB-AF43-AB9E-387B9FFC2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Constraint on Gravity Wave Phase Speed (±17 m/s)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D16A3-0028-2044-8172-FAAC9D07A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86455"/>
            <a:ext cx="7886700" cy="4190508"/>
          </a:xfrm>
        </p:spPr>
        <p:txBody>
          <a:bodyPr>
            <a:normAutofit/>
          </a:bodyPr>
          <a:lstStyle/>
          <a:p>
            <a:r>
              <a:rPr lang="en-US" dirty="0"/>
              <a:t>Zonal disturbances of </a:t>
            </a:r>
            <a:r>
              <a:rPr lang="en-US" i="1" dirty="0"/>
              <a:t>c</a:t>
            </a:r>
            <a:r>
              <a:rPr lang="en-US" i="1" baseline="-25000" dirty="0"/>
              <a:t>x</a:t>
            </a:r>
            <a:r>
              <a:rPr lang="en-US" dirty="0"/>
              <a:t> ~ ±17 m/s are a common feature of the MC</a:t>
            </a:r>
          </a:p>
          <a:p>
            <a:r>
              <a:rPr lang="en-US" dirty="0"/>
              <a:t>Our hypothesis: equatorial gravity wave mode constrained by geometry of the MC</a:t>
            </a:r>
          </a:p>
          <a:p>
            <a:r>
              <a:rPr lang="en-US" dirty="0"/>
              <a:t>Vigorous diurnal MCSs of both Borneo and Sumatra excite this mode</a:t>
            </a:r>
          </a:p>
          <a:p>
            <a:r>
              <a:rPr lang="en-US" dirty="0"/>
              <a:t>This mode then augments rainfall along its EW/WW trajectory (discrete propagation)</a:t>
            </a:r>
          </a:p>
        </p:txBody>
      </p:sp>
    </p:spTree>
    <p:extLst>
      <p:ext uri="{BB962C8B-B14F-4D97-AF65-F5344CB8AC3E}">
        <p14:creationId xmlns:p14="http://schemas.microsoft.com/office/powerpoint/2010/main" val="93288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18AB-44AB-AF43-AB9E-387B9FFC2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Constraint on Gravity Wave Phase Speed (±17 m/s)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740F7C-DB3D-8548-9227-5CC7BB048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Critical lingering question: </a:t>
            </a:r>
            <a:r>
              <a:rPr lang="en-US" i="1" dirty="0"/>
              <a:t>Role of the background wind?</a:t>
            </a:r>
          </a:p>
          <a:p>
            <a:r>
              <a:rPr lang="en-US" dirty="0"/>
              <a:t>MCSs will *tend* to move with the background flow direction</a:t>
            </a:r>
          </a:p>
          <a:p>
            <a:pPr lvl="1"/>
            <a:r>
              <a:rPr lang="en-US" dirty="0"/>
              <a:t>Does this this select the direction of the faster mode?</a:t>
            </a:r>
          </a:p>
          <a:p>
            <a:r>
              <a:rPr lang="en-US" dirty="0"/>
              <a:t>Doppler shifting by the background wind (Qian et al. 2009)</a:t>
            </a:r>
          </a:p>
        </p:txBody>
      </p:sp>
    </p:spTree>
    <p:extLst>
      <p:ext uri="{BB962C8B-B14F-4D97-AF65-F5344CB8AC3E}">
        <p14:creationId xmlns:p14="http://schemas.microsoft.com/office/powerpoint/2010/main" val="256629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D58CD7-5E75-7341-8BBC-49D2F1F33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404" y="1935243"/>
            <a:ext cx="4872342" cy="455073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134DC1B-EE4C-694D-8D36-4AB08E9A5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Doppler Shifting of Vertically Propagating Modes by Background Wind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7E181E-25E5-404D-BF9D-BA7F0BBDAC0A}"/>
              </a:ext>
            </a:extLst>
          </p:cNvPr>
          <p:cNvSpPr txBox="1"/>
          <p:nvPr/>
        </p:nvSpPr>
        <p:spPr>
          <a:xfrm>
            <a:off x="7692834" y="6535618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/>
              <a:t>Qian et al. 2009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DC5C25-D623-AC47-9B9C-3E33AF2AD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54" y="3030283"/>
            <a:ext cx="2406419" cy="19035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523754-46AB-7D4B-B790-E0699A78E9CB}"/>
              </a:ext>
            </a:extLst>
          </p:cNvPr>
          <p:cNvSpPr txBox="1"/>
          <p:nvPr/>
        </p:nvSpPr>
        <p:spPr>
          <a:xfrm>
            <a:off x="1360968" y="2562456"/>
            <a:ext cx="681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U</a:t>
            </a:r>
            <a:r>
              <a:rPr lang="en-US" sz="1600" dirty="0"/>
              <a:t> = 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D76719-BD1B-C348-8D36-2E339E538ABC}"/>
              </a:ext>
            </a:extLst>
          </p:cNvPr>
          <p:cNvCxnSpPr>
            <a:cxnSpLocks/>
          </p:cNvCxnSpPr>
          <p:nvPr/>
        </p:nvCxnSpPr>
        <p:spPr>
          <a:xfrm>
            <a:off x="4334020" y="2678639"/>
            <a:ext cx="32304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79CA330-F760-2348-83AB-C84023CEA235}"/>
              </a:ext>
            </a:extLst>
          </p:cNvPr>
          <p:cNvCxnSpPr>
            <a:cxnSpLocks/>
          </p:cNvCxnSpPr>
          <p:nvPr/>
        </p:nvCxnSpPr>
        <p:spPr>
          <a:xfrm>
            <a:off x="6475230" y="2678639"/>
            <a:ext cx="50025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E49BCA6-C003-1D40-A9BF-431F7C525E79}"/>
              </a:ext>
            </a:extLst>
          </p:cNvPr>
          <p:cNvCxnSpPr>
            <a:cxnSpLocks/>
          </p:cNvCxnSpPr>
          <p:nvPr/>
        </p:nvCxnSpPr>
        <p:spPr>
          <a:xfrm>
            <a:off x="4174531" y="4596044"/>
            <a:ext cx="620753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F6EC34E-D543-2B4C-BCCD-95D95B85D1D4}"/>
              </a:ext>
            </a:extLst>
          </p:cNvPr>
          <p:cNvCxnSpPr>
            <a:cxnSpLocks/>
          </p:cNvCxnSpPr>
          <p:nvPr/>
        </p:nvCxnSpPr>
        <p:spPr>
          <a:xfrm>
            <a:off x="6195240" y="4596044"/>
            <a:ext cx="97110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E60BB5A-1FAD-0948-9C04-B07939DE3EC0}"/>
              </a:ext>
            </a:extLst>
          </p:cNvPr>
          <p:cNvSpPr txBox="1"/>
          <p:nvPr/>
        </p:nvSpPr>
        <p:spPr>
          <a:xfrm>
            <a:off x="5158949" y="1666591"/>
            <a:ext cx="673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/>
              <a:t>U</a:t>
            </a:r>
            <a:r>
              <a:rPr lang="en-US" sz="1600" dirty="0"/>
              <a:t> ≠ 0</a:t>
            </a:r>
          </a:p>
        </p:txBody>
      </p:sp>
    </p:spTree>
    <p:extLst>
      <p:ext uri="{BB962C8B-B14F-4D97-AF65-F5344CB8AC3E}">
        <p14:creationId xmlns:p14="http://schemas.microsoft.com/office/powerpoint/2010/main" val="2619174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18AB-44AB-AF43-AB9E-387B9FFC2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Constraint on Gravity Wave Phase Speed (±17 m/s)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740F7C-DB3D-8548-9227-5CC7BB048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542518"/>
          </a:xfrm>
        </p:spPr>
        <p:txBody>
          <a:bodyPr>
            <a:normAutofit/>
          </a:bodyPr>
          <a:lstStyle/>
          <a:p>
            <a:r>
              <a:rPr lang="en-US" dirty="0"/>
              <a:t>Critical lingering question: </a:t>
            </a:r>
            <a:r>
              <a:rPr lang="en-US" i="1" dirty="0"/>
              <a:t>Role of the background wind?</a:t>
            </a:r>
          </a:p>
          <a:p>
            <a:r>
              <a:rPr lang="en-US" dirty="0"/>
              <a:t>MCSs will *tend* to move with the background flow direction</a:t>
            </a:r>
          </a:p>
          <a:p>
            <a:pPr lvl="1"/>
            <a:r>
              <a:rPr lang="en-US" dirty="0"/>
              <a:t>Does this this select the direction of the faster mode?</a:t>
            </a:r>
          </a:p>
          <a:p>
            <a:r>
              <a:rPr lang="en-US" dirty="0"/>
              <a:t>Doppler shifting by the background wind (Qian et al. 2009):</a:t>
            </a:r>
          </a:p>
          <a:p>
            <a:pPr lvl="1"/>
            <a:r>
              <a:rPr lang="en-US" dirty="0"/>
              <a:t>Zonally stretches the downstream wave branch, increasing the potential for coupling across distant islands</a:t>
            </a:r>
          </a:p>
        </p:txBody>
      </p:sp>
    </p:spTree>
    <p:extLst>
      <p:ext uri="{BB962C8B-B14F-4D97-AF65-F5344CB8AC3E}">
        <p14:creationId xmlns:p14="http://schemas.microsoft.com/office/powerpoint/2010/main" val="311077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706F16-3149-984D-91F8-08C6079B37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6960"/>
          <a:stretch/>
        </p:blipFill>
        <p:spPr>
          <a:xfrm>
            <a:off x="1828801" y="269485"/>
            <a:ext cx="2778117" cy="25983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C00242E-FC7F-4843-8E6B-4576DEC47EEB}"/>
              </a:ext>
            </a:extLst>
          </p:cNvPr>
          <p:cNvGrpSpPr/>
          <p:nvPr/>
        </p:nvGrpSpPr>
        <p:grpSpPr>
          <a:xfrm>
            <a:off x="596900" y="3099872"/>
            <a:ext cx="8039098" cy="3048621"/>
            <a:chOff x="596900" y="3099872"/>
            <a:chExt cx="8039098" cy="304862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D84ADDB-E061-5B41-9B9E-8886607687CC}"/>
                </a:ext>
              </a:extLst>
            </p:cNvPr>
            <p:cNvGrpSpPr/>
            <p:nvPr/>
          </p:nvGrpSpPr>
          <p:grpSpPr>
            <a:xfrm>
              <a:off x="596900" y="3327222"/>
              <a:ext cx="8039098" cy="2821271"/>
              <a:chOff x="622301" y="870934"/>
              <a:chExt cx="8039098" cy="282127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5242987-D366-CE41-9CD3-67F0DA47BA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04" b="10706"/>
              <a:stretch/>
            </p:blipFill>
            <p:spPr>
              <a:xfrm>
                <a:off x="622301" y="870934"/>
                <a:ext cx="8039098" cy="2498396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8977932-A84B-9F4D-A8E4-CAEC792BB1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19" y="3419268"/>
                <a:ext cx="4004442" cy="272937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21738A4-CA24-F14A-9468-BBB2E8866769}"/>
                </a:ext>
              </a:extLst>
            </p:cNvPr>
            <p:cNvSpPr txBox="1"/>
            <p:nvPr/>
          </p:nvSpPr>
          <p:spPr>
            <a:xfrm>
              <a:off x="3145979" y="3099872"/>
              <a:ext cx="2852063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latin typeface="Arial" charset="0"/>
                  <a:ea typeface="Arial" charset="0"/>
                  <a:cs typeface="Arial" charset="0"/>
                </a:rPr>
                <a:t>Annual Mean Precipitation</a:t>
              </a:r>
            </a:p>
            <a:p>
              <a:pPr algn="ctr"/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TRMM 3B42; 1998–2006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441CC8-9618-C745-AB70-A40B382CC665}"/>
                </a:ext>
              </a:extLst>
            </p:cNvPr>
            <p:cNvSpPr txBox="1"/>
            <p:nvPr/>
          </p:nvSpPr>
          <p:spPr>
            <a:xfrm>
              <a:off x="6140110" y="5854075"/>
              <a:ext cx="1429407" cy="276999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mm day</a:t>
              </a:r>
              <a:r>
                <a:rPr lang="en-US" sz="1200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-1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4D1D57D-529B-0741-A9A8-D57836329692}"/>
              </a:ext>
            </a:extLst>
          </p:cNvPr>
          <p:cNvSpPr txBox="1"/>
          <p:nvPr/>
        </p:nvSpPr>
        <p:spPr>
          <a:xfrm>
            <a:off x="7231810" y="2378395"/>
            <a:ext cx="1912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/>
              <a:t>Yamanaka et al. 2018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6537555-4FDF-784C-96AF-A59BC157CD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00"/>
          <a:stretch/>
        </p:blipFill>
        <p:spPr>
          <a:xfrm>
            <a:off x="4606918" y="269485"/>
            <a:ext cx="2732690" cy="25983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19D607E-0FEF-6F4C-906C-3CBE9E48A088}"/>
              </a:ext>
            </a:extLst>
          </p:cNvPr>
          <p:cNvSpPr/>
          <p:nvPr/>
        </p:nvSpPr>
        <p:spPr>
          <a:xfrm rot="2348755">
            <a:off x="6774093" y="252551"/>
            <a:ext cx="536027" cy="472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D2D6BB-D108-1F4D-88A3-3276F9B66539}"/>
              </a:ext>
            </a:extLst>
          </p:cNvPr>
          <p:cNvSpPr/>
          <p:nvPr/>
        </p:nvSpPr>
        <p:spPr>
          <a:xfrm rot="2348755">
            <a:off x="3846963" y="210509"/>
            <a:ext cx="536027" cy="4729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2AD466-7858-D846-AA3C-3A3B32E216CA}"/>
              </a:ext>
            </a:extLst>
          </p:cNvPr>
          <p:cNvSpPr txBox="1"/>
          <p:nvPr/>
        </p:nvSpPr>
        <p:spPr>
          <a:xfrm>
            <a:off x="7243865" y="6535618"/>
            <a:ext cx="1896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/>
              <a:t>Kikuchi and Wang 2008</a:t>
            </a:r>
          </a:p>
        </p:txBody>
      </p:sp>
    </p:spTree>
    <p:extLst>
      <p:ext uri="{BB962C8B-B14F-4D97-AF65-F5344CB8AC3E}">
        <p14:creationId xmlns:p14="http://schemas.microsoft.com/office/powerpoint/2010/main" val="3474762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18AB-44AB-AF43-AB9E-387B9FFC2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Idealized Exploration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D16A3-0028-2044-8172-FAAC9D07A8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sensitivity of GW modes to the background flow</a:t>
            </a:r>
          </a:p>
          <a:p>
            <a:r>
              <a:rPr lang="en-US" dirty="0"/>
              <a:t>Understand impact of GW modes on the basic state (and other phenomena, e.g., the MJO)</a:t>
            </a:r>
          </a:p>
        </p:txBody>
      </p:sp>
    </p:spTree>
    <p:extLst>
      <p:ext uri="{BB962C8B-B14F-4D97-AF65-F5344CB8AC3E}">
        <p14:creationId xmlns:p14="http://schemas.microsoft.com/office/powerpoint/2010/main" val="2783541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744CAA3-3ED9-2940-99B2-3BABC1B666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1239158"/>
            <a:ext cx="4648200" cy="47498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F6E6A6D-79CB-9848-8BB0-17F6D9D3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anchor="t">
            <a:normAutofit/>
          </a:bodyPr>
          <a:lstStyle/>
          <a:p>
            <a:r>
              <a:rPr lang="en-US" sz="3600" dirty="0"/>
              <a:t>CM1 (G. Bryan)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33506A-CC85-5E41-8B76-9D5E1AC63C5C}"/>
              </a:ext>
            </a:extLst>
          </p:cNvPr>
          <p:cNvSpPr txBox="1"/>
          <p:nvPr/>
        </p:nvSpPr>
        <p:spPr>
          <a:xfrm>
            <a:off x="6928755" y="3046938"/>
            <a:ext cx="2024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background wind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881EBD-FFD2-7443-B40C-EDD22CECB368}"/>
              </a:ext>
            </a:extLst>
          </p:cNvPr>
          <p:cNvSpPr txBox="1"/>
          <p:nvPr/>
        </p:nvSpPr>
        <p:spPr>
          <a:xfrm>
            <a:off x="223157" y="1577524"/>
            <a:ext cx="22043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– Two circular (flat) islands surrounded by ocean</a:t>
            </a:r>
          </a:p>
          <a:p>
            <a:pPr algn="ctr"/>
            <a:r>
              <a:rPr lang="en-US" sz="1600" dirty="0"/>
              <a:t>– 6000 x 2000 km,</a:t>
            </a:r>
            <a:br>
              <a:rPr lang="en-US" sz="1600" dirty="0"/>
            </a:br>
            <a:r>
              <a:rPr lang="en-US" sz="1600" dirty="0"/>
              <a:t>dx = 9 km</a:t>
            </a:r>
          </a:p>
        </p:txBody>
      </p:sp>
    </p:spTree>
    <p:extLst>
      <p:ext uri="{BB962C8B-B14F-4D97-AF65-F5344CB8AC3E}">
        <p14:creationId xmlns:p14="http://schemas.microsoft.com/office/powerpoint/2010/main" val="862628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65ABCD-F930-6B47-B580-83851B9A8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1239158"/>
            <a:ext cx="4648200" cy="47498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F6E6A6D-79CB-9848-8BB0-17F6D9D3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anchor="t">
            <a:normAutofit/>
          </a:bodyPr>
          <a:lstStyle/>
          <a:p>
            <a:r>
              <a:rPr lang="en-US" sz="3600" dirty="0"/>
              <a:t>CM1 (G. Bryan)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33506A-CC85-5E41-8B76-9D5E1AC63C5C}"/>
              </a:ext>
            </a:extLst>
          </p:cNvPr>
          <p:cNvSpPr txBox="1"/>
          <p:nvPr/>
        </p:nvSpPr>
        <p:spPr>
          <a:xfrm>
            <a:off x="6928755" y="3046938"/>
            <a:ext cx="202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 = 5 m/s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881EBD-FFD2-7443-B40C-EDD22CECB368}"/>
              </a:ext>
            </a:extLst>
          </p:cNvPr>
          <p:cNvSpPr txBox="1"/>
          <p:nvPr/>
        </p:nvSpPr>
        <p:spPr>
          <a:xfrm>
            <a:off x="223157" y="1577524"/>
            <a:ext cx="22043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– Two circular (flat) islands surrounded by ocean</a:t>
            </a:r>
          </a:p>
          <a:p>
            <a:pPr algn="ctr"/>
            <a:r>
              <a:rPr lang="en-US" sz="1600" dirty="0"/>
              <a:t>– 6 000 x 2 000 km, dx = 9 km</a:t>
            </a:r>
          </a:p>
        </p:txBody>
      </p:sp>
    </p:spTree>
    <p:extLst>
      <p:ext uri="{BB962C8B-B14F-4D97-AF65-F5344CB8AC3E}">
        <p14:creationId xmlns:p14="http://schemas.microsoft.com/office/powerpoint/2010/main" val="5367026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B11A93-D020-B949-85CC-E43AB8B7C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0" y="1239158"/>
            <a:ext cx="4648200" cy="47498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F6E6A6D-79CB-9848-8BB0-17F6D9D34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 anchor="t">
            <a:normAutofit/>
          </a:bodyPr>
          <a:lstStyle/>
          <a:p>
            <a:r>
              <a:rPr lang="en-US" sz="3600" dirty="0"/>
              <a:t>CM1 (G. Bryan)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533506A-CC85-5E41-8B76-9D5E1AC63C5C}"/>
              </a:ext>
            </a:extLst>
          </p:cNvPr>
          <p:cNvSpPr txBox="1"/>
          <p:nvPr/>
        </p:nvSpPr>
        <p:spPr>
          <a:xfrm>
            <a:off x="6928755" y="3046938"/>
            <a:ext cx="2024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 = 8 m/s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881EBD-FFD2-7443-B40C-EDD22CECB368}"/>
              </a:ext>
            </a:extLst>
          </p:cNvPr>
          <p:cNvSpPr txBox="1"/>
          <p:nvPr/>
        </p:nvSpPr>
        <p:spPr>
          <a:xfrm>
            <a:off x="223157" y="1577524"/>
            <a:ext cx="22043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– Two circular (flat) islands surrounded by ocean</a:t>
            </a:r>
          </a:p>
          <a:p>
            <a:pPr algn="ctr"/>
            <a:r>
              <a:rPr lang="en-US" sz="1600" dirty="0"/>
              <a:t>– 6 000 x 2 000 km, dx = 9 km</a:t>
            </a:r>
          </a:p>
        </p:txBody>
      </p:sp>
    </p:spTree>
    <p:extLst>
      <p:ext uri="{BB962C8B-B14F-4D97-AF65-F5344CB8AC3E}">
        <p14:creationId xmlns:p14="http://schemas.microsoft.com/office/powerpoint/2010/main" val="3805386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96EAFB-6A02-A540-9F9A-C8A3FEB29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124" y="179304"/>
            <a:ext cx="5843752" cy="6499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EFC775-4C9C-B342-B0EC-8B88D9FA379D}"/>
              </a:ext>
            </a:extLst>
          </p:cNvPr>
          <p:cNvSpPr txBox="1"/>
          <p:nvPr/>
        </p:nvSpPr>
        <p:spPr>
          <a:xfrm>
            <a:off x="6926318" y="786773"/>
            <a:ext cx="2112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 breezes: convergence over land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607D05-82B6-1A47-92A1-0976B65B6CD6}"/>
              </a:ext>
            </a:extLst>
          </p:cNvPr>
          <p:cNvGrpSpPr/>
          <p:nvPr/>
        </p:nvGrpSpPr>
        <p:grpSpPr>
          <a:xfrm>
            <a:off x="7403677" y="2338552"/>
            <a:ext cx="1515854" cy="3061253"/>
            <a:chOff x="7512533" y="2338552"/>
            <a:chExt cx="1515854" cy="306125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BF1B67-7145-E140-929C-5E3166FAB79E}"/>
                </a:ext>
              </a:extLst>
            </p:cNvPr>
            <p:cNvSpPr txBox="1"/>
            <p:nvPr/>
          </p:nvSpPr>
          <p:spPr>
            <a:xfrm>
              <a:off x="7512533" y="2338552"/>
              <a:ext cx="15158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Convection grows upscale</a:t>
              </a:r>
            </a:p>
          </p:txBody>
        </p:sp>
        <p:sp>
          <p:nvSpPr>
            <p:cNvPr id="8" name="Up Arrow 7">
              <a:extLst>
                <a:ext uri="{FF2B5EF4-FFF2-40B4-BE49-F238E27FC236}">
                  <a16:creationId xmlns:a16="http://schemas.microsoft.com/office/drawing/2014/main" id="{100B056D-BD96-5B48-B375-CB9E1A125046}"/>
                </a:ext>
              </a:extLst>
            </p:cNvPr>
            <p:cNvSpPr/>
            <p:nvPr/>
          </p:nvSpPr>
          <p:spPr>
            <a:xfrm flipV="1">
              <a:off x="8122744" y="3113314"/>
              <a:ext cx="287285" cy="2286491"/>
            </a:xfrm>
            <a:prstGeom prst="upArrow">
              <a:avLst>
                <a:gd name="adj1" fmla="val 28572"/>
                <a:gd name="adj2" fmla="val 92857"/>
              </a:avLst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3853798-F974-404E-9389-19061EEF716F}"/>
              </a:ext>
            </a:extLst>
          </p:cNvPr>
          <p:cNvSpPr txBox="1"/>
          <p:nvPr/>
        </p:nvSpPr>
        <p:spPr>
          <a:xfrm>
            <a:off x="112703" y="909788"/>
            <a:ext cx="1828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Westward storm motion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DE6367-B628-FD45-80E1-6149B538B3DB}"/>
              </a:ext>
            </a:extLst>
          </p:cNvPr>
          <p:cNvSpPr txBox="1"/>
          <p:nvPr/>
        </p:nvSpPr>
        <p:spPr>
          <a:xfrm>
            <a:off x="112703" y="5889174"/>
            <a:ext cx="17160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Rainfall: contoured every 15 mm/d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10-m wind: largest vector: 3 m/s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4218C6-B5E1-4247-B7E3-E57D5BA557BD}"/>
              </a:ext>
            </a:extLst>
          </p:cNvPr>
          <p:cNvSpPr txBox="1"/>
          <p:nvPr/>
        </p:nvSpPr>
        <p:spPr>
          <a:xfrm>
            <a:off x="105103" y="2861772"/>
            <a:ext cx="1475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WW (westward) flow regime</a:t>
            </a:r>
          </a:p>
        </p:txBody>
      </p:sp>
    </p:spTree>
    <p:extLst>
      <p:ext uri="{BB962C8B-B14F-4D97-AF65-F5344CB8AC3E}">
        <p14:creationId xmlns:p14="http://schemas.microsoft.com/office/powerpoint/2010/main" val="158188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96900" y="293612"/>
            <a:ext cx="8039098" cy="3048621"/>
            <a:chOff x="596900" y="1401754"/>
            <a:chExt cx="8039098" cy="3048621"/>
          </a:xfrm>
        </p:grpSpPr>
        <p:grpSp>
          <p:nvGrpSpPr>
            <p:cNvPr id="5" name="Group 4"/>
            <p:cNvGrpSpPr/>
            <p:nvPr/>
          </p:nvGrpSpPr>
          <p:grpSpPr>
            <a:xfrm>
              <a:off x="596900" y="1629104"/>
              <a:ext cx="8039098" cy="2821271"/>
              <a:chOff x="622301" y="870934"/>
              <a:chExt cx="8039098" cy="2821271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04" b="10706"/>
              <a:stretch/>
            </p:blipFill>
            <p:spPr>
              <a:xfrm>
                <a:off x="622301" y="870934"/>
                <a:ext cx="8039098" cy="2498396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5519" y="3419268"/>
                <a:ext cx="4004442" cy="272937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3145979" y="1401754"/>
              <a:ext cx="2852063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i="1" dirty="0">
                  <a:latin typeface="Arial" charset="0"/>
                  <a:ea typeface="Arial" charset="0"/>
                  <a:cs typeface="Arial" charset="0"/>
                </a:rPr>
                <a:t>Annual Mean Precipitation</a:t>
              </a:r>
            </a:p>
            <a:p>
              <a:pPr algn="ctr"/>
              <a:r>
                <a:rPr lang="en-US" sz="1200" dirty="0">
                  <a:latin typeface="Arial" charset="0"/>
                  <a:ea typeface="Arial" charset="0"/>
                  <a:cs typeface="Arial" charset="0"/>
                </a:rPr>
                <a:t>TRMM 3B42; 1998–2006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742296" y="3364380"/>
            <a:ext cx="165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Arial" charset="0"/>
                <a:ea typeface="Arial" charset="0"/>
                <a:cs typeface="Arial" charset="0"/>
              </a:rPr>
              <a:t>Diurnal Range</a:t>
            </a:r>
            <a:endParaRPr 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A7B039-A4D3-EE4B-8249-712020ED0AC9}"/>
              </a:ext>
            </a:extLst>
          </p:cNvPr>
          <p:cNvSpPr txBox="1"/>
          <p:nvPr/>
        </p:nvSpPr>
        <p:spPr>
          <a:xfrm>
            <a:off x="7243865" y="6535618"/>
            <a:ext cx="1896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/>
              <a:t>Kikuchi and Wang 2008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7A4A0A-B2D7-7B42-9711-04F77C372181}"/>
              </a:ext>
            </a:extLst>
          </p:cNvPr>
          <p:cNvSpPr txBox="1"/>
          <p:nvPr/>
        </p:nvSpPr>
        <p:spPr>
          <a:xfrm>
            <a:off x="6119090" y="3047815"/>
            <a:ext cx="1429407" cy="276999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mm day</a:t>
            </a: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7DCD5B-604D-C04E-AFC8-9350AB9F28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"/>
          <a:stretch/>
        </p:blipFill>
        <p:spPr>
          <a:xfrm>
            <a:off x="596900" y="3721698"/>
            <a:ext cx="7991929" cy="26855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B098CC-929B-0C46-8BA2-6A08C705B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2070" y="6527187"/>
            <a:ext cx="3579860" cy="29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48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9796A-37C1-CB43-B288-25BCB04EF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Maritime Continent (MC)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4B1C4-5433-6B4F-A117-FBDDDDD47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dominant global source of latent heating</a:t>
            </a:r>
          </a:p>
          <a:p>
            <a:r>
              <a:rPr lang="en-US" dirty="0"/>
              <a:t>Global climate models greatly suffer here: both their diurnal cycle and mean state</a:t>
            </a:r>
          </a:p>
          <a:p>
            <a:pPr lvl="1"/>
            <a:r>
              <a:rPr lang="en-US" dirty="0">
                <a:sym typeface="Wingdings" pitchFamily="2" charset="2"/>
              </a:rPr>
              <a:t>They do not properly capture feedback between the MC and the MJO</a:t>
            </a:r>
            <a:endParaRPr lang="en-US" dirty="0"/>
          </a:p>
          <a:p>
            <a:r>
              <a:rPr lang="en-US" dirty="0"/>
              <a:t>Inherent challenges in modeling the diurnal cycle:</a:t>
            </a:r>
          </a:p>
          <a:p>
            <a:pPr lvl="1"/>
            <a:r>
              <a:rPr lang="en-US" dirty="0"/>
              <a:t>Depends on small-scale coupling between the atmosphere and a complex surface</a:t>
            </a:r>
          </a:p>
          <a:p>
            <a:pPr lvl="1"/>
            <a:r>
              <a:rPr lang="en-US" dirty="0"/>
              <a:t>Lifecycle processes: daytime initiation, nocturnal upscale growth, propagation</a:t>
            </a:r>
          </a:p>
        </p:txBody>
      </p:sp>
    </p:spTree>
    <p:extLst>
      <p:ext uri="{BB962C8B-B14F-4D97-AF65-F5344CB8AC3E}">
        <p14:creationId xmlns:p14="http://schemas.microsoft.com/office/powerpoint/2010/main" val="21120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797F4-5732-2040-8988-68EA5B749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281D6F-E627-CD49-AB6F-322E8E401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486274"/>
          </a:xfrm>
        </p:spPr>
        <p:txBody>
          <a:bodyPr/>
          <a:lstStyle/>
          <a:p>
            <a:r>
              <a:rPr lang="en-US" dirty="0"/>
              <a:t>Understand feedback mechanisms between diurnal convection and larger scale in the MC</a:t>
            </a:r>
          </a:p>
          <a:p>
            <a:r>
              <a:rPr lang="en-US" dirty="0"/>
              <a:t>Exploit large-scale 9-km WRF simulation (Wang et al. 2015)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27BB418-D382-724F-9D37-7976087DB98F}"/>
              </a:ext>
            </a:extLst>
          </p:cNvPr>
          <p:cNvGrpSpPr>
            <a:grpSpLocks noChangeAspect="1"/>
          </p:cNvGrpSpPr>
          <p:nvPr/>
        </p:nvGrpSpPr>
        <p:grpSpPr>
          <a:xfrm>
            <a:off x="1173471" y="3550994"/>
            <a:ext cx="5252407" cy="3124915"/>
            <a:chOff x="1579418" y="3055395"/>
            <a:chExt cx="5985164" cy="356086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8532D61-6AD1-C942-BF3F-83B6F728BEF4}"/>
                </a:ext>
              </a:extLst>
            </p:cNvPr>
            <p:cNvSpPr txBox="1"/>
            <p:nvPr/>
          </p:nvSpPr>
          <p:spPr>
            <a:xfrm>
              <a:off x="3423747" y="6308486"/>
              <a:ext cx="21259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i="1" dirty="0"/>
                <a:t>Analysis / model domain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3F33B42-2CFE-2148-AAAB-2FC3665BE2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786"/>
            <a:stretch/>
          </p:blipFill>
          <p:spPr>
            <a:xfrm>
              <a:off x="1579418" y="3055395"/>
              <a:ext cx="5985164" cy="332661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70C1328-15AE-DF40-B0E3-57F313D47272}"/>
              </a:ext>
            </a:extLst>
          </p:cNvPr>
          <p:cNvGrpSpPr/>
          <p:nvPr/>
        </p:nvGrpSpPr>
        <p:grpSpPr>
          <a:xfrm>
            <a:off x="6810250" y="4001031"/>
            <a:ext cx="1891862" cy="1812247"/>
            <a:chOff x="6986749" y="4029889"/>
            <a:chExt cx="1891862" cy="181224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9B1C3A-FC6B-6348-B481-FA1A79FE1A43}"/>
                </a:ext>
              </a:extLst>
            </p:cNvPr>
            <p:cNvSpPr txBox="1"/>
            <p:nvPr/>
          </p:nvSpPr>
          <p:spPr>
            <a:xfrm>
              <a:off x="6994632" y="4657196"/>
              <a:ext cx="1876097" cy="118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i="1" dirty="0"/>
                <a:t>Ying and Zhang 2017</a:t>
              </a:r>
            </a:p>
            <a:p>
              <a:pPr algn="ctr">
                <a:spcAft>
                  <a:spcPts val="600"/>
                </a:spcAft>
              </a:pPr>
              <a:r>
                <a:rPr lang="en-US" sz="1400" i="1" dirty="0"/>
                <a:t>Zhang et al. 2017</a:t>
              </a:r>
            </a:p>
            <a:p>
              <a:pPr algn="ctr">
                <a:spcAft>
                  <a:spcPts val="600"/>
                </a:spcAft>
              </a:pPr>
              <a:r>
                <a:rPr lang="en-US" sz="1400" i="1" dirty="0"/>
                <a:t>Chen et al. 2018</a:t>
              </a:r>
            </a:p>
            <a:p>
              <a:pPr algn="ctr">
                <a:spcAft>
                  <a:spcPts val="600"/>
                </a:spcAft>
              </a:pPr>
              <a:r>
                <a:rPr lang="en-US" sz="1400" i="1" dirty="0"/>
                <a:t>Chen et al. 2019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84F89C3-6ED5-B142-B097-732058053655}"/>
                </a:ext>
              </a:extLst>
            </p:cNvPr>
            <p:cNvSpPr txBox="1"/>
            <p:nvPr/>
          </p:nvSpPr>
          <p:spPr>
            <a:xfrm>
              <a:off x="6986749" y="4029889"/>
              <a:ext cx="18918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Papers using this WRF simulation: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656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E178A4-F1E1-684D-9AE7-CC38CD70B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523" y="206291"/>
            <a:ext cx="4481038" cy="6411660"/>
          </a:xfrm>
          <a:prstGeom prst="rect">
            <a:avLst/>
          </a:prstGeom>
        </p:spPr>
      </p:pic>
      <p:sp>
        <p:nvSpPr>
          <p:cNvPr id="8" name="Up Arrow 7">
            <a:extLst>
              <a:ext uri="{FF2B5EF4-FFF2-40B4-BE49-F238E27FC236}">
                <a16:creationId xmlns:a16="http://schemas.microsoft.com/office/drawing/2014/main" id="{5F326087-53C2-BC49-A233-3B928B8FAA78}"/>
              </a:ext>
            </a:extLst>
          </p:cNvPr>
          <p:cNvSpPr/>
          <p:nvPr/>
        </p:nvSpPr>
        <p:spPr>
          <a:xfrm>
            <a:off x="84087" y="2690648"/>
            <a:ext cx="252248" cy="1313793"/>
          </a:xfrm>
          <a:prstGeom prst="upArrow">
            <a:avLst>
              <a:gd name="adj1" fmla="val 28572"/>
              <a:gd name="adj2" fmla="val 92857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F7D5D0B-1BFC-7E40-AE88-32DB03B2B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6526" y="2459421"/>
            <a:ext cx="3918288" cy="3717541"/>
          </a:xfrm>
        </p:spPr>
        <p:txBody>
          <a:bodyPr>
            <a:normAutofit/>
          </a:bodyPr>
          <a:lstStyle/>
          <a:p>
            <a:r>
              <a:rPr lang="en-US" sz="2400" dirty="0"/>
              <a:t>Rainfall, low-level convergence increase over central IO</a:t>
            </a:r>
          </a:p>
          <a:p>
            <a:r>
              <a:rPr lang="en-US" sz="2400" dirty="0"/>
              <a:t>Shifts eastward toward Maritime Continent at ~5 m/s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62115B-D423-5444-A8A6-277F14685E7D}"/>
              </a:ext>
            </a:extLst>
          </p:cNvPr>
          <p:cNvSpPr txBox="1"/>
          <p:nvPr/>
        </p:nvSpPr>
        <p:spPr>
          <a:xfrm>
            <a:off x="4838469" y="462209"/>
            <a:ext cx="34243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TRMM rainfall (contours: mm/d)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u</a:t>
            </a:r>
            <a:r>
              <a:rPr lang="en-US" sz="1600" i="1" baseline="-25000" dirty="0"/>
              <a:t>850</a:t>
            </a:r>
            <a:r>
              <a:rPr lang="en-US" sz="1600" i="1" dirty="0"/>
              <a:t> ERA5 (shading; LP filtered)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3</a:t>
            </a:r>
            <a:r>
              <a:rPr lang="en-US" sz="1600" i="1" baseline="30000" dirty="0"/>
              <a:t>o</a:t>
            </a:r>
            <a:r>
              <a:rPr lang="en-US" sz="1600" i="1" dirty="0"/>
              <a:t>S-3</a:t>
            </a:r>
            <a:r>
              <a:rPr lang="en-US" sz="1600" i="1" baseline="30000" dirty="0"/>
              <a:t>o</a:t>
            </a:r>
            <a:r>
              <a:rPr lang="en-US" sz="1600" i="1" dirty="0"/>
              <a:t>N average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Low-pass filter: 5 days, 2</a:t>
            </a:r>
            <a:r>
              <a:rPr lang="en-US" sz="1600" i="1" baseline="30000" dirty="0"/>
              <a:t>o</a:t>
            </a:r>
            <a:endParaRPr lang="en-US" sz="1600" i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6E7B04-5CE2-A546-8034-AFBCD96D0486}"/>
              </a:ext>
            </a:extLst>
          </p:cNvPr>
          <p:cNvSpPr/>
          <p:nvPr/>
        </p:nvSpPr>
        <p:spPr>
          <a:xfrm>
            <a:off x="4361793" y="3657600"/>
            <a:ext cx="443512" cy="16291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Up Arrow 16">
            <a:extLst>
              <a:ext uri="{FF2B5EF4-FFF2-40B4-BE49-F238E27FC236}">
                <a16:creationId xmlns:a16="http://schemas.microsoft.com/office/drawing/2014/main" id="{2C3100DF-747F-374B-B901-B1705C107BB1}"/>
              </a:ext>
            </a:extLst>
          </p:cNvPr>
          <p:cNvSpPr/>
          <p:nvPr/>
        </p:nvSpPr>
        <p:spPr>
          <a:xfrm rot="5400000">
            <a:off x="2688591" y="5191420"/>
            <a:ext cx="336330" cy="695060"/>
          </a:xfrm>
          <a:prstGeom prst="upArrow">
            <a:avLst>
              <a:gd name="adj1" fmla="val 28572"/>
              <a:gd name="adj2" fmla="val 9285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>
            <a:extLst>
              <a:ext uri="{FF2B5EF4-FFF2-40B4-BE49-F238E27FC236}">
                <a16:creationId xmlns:a16="http://schemas.microsoft.com/office/drawing/2014/main" id="{871EEFB0-F463-BD4F-8FC1-028C56613771}"/>
              </a:ext>
            </a:extLst>
          </p:cNvPr>
          <p:cNvSpPr/>
          <p:nvPr/>
        </p:nvSpPr>
        <p:spPr>
          <a:xfrm rot="16200000">
            <a:off x="3278543" y="3310069"/>
            <a:ext cx="336332" cy="695061"/>
          </a:xfrm>
          <a:prstGeom prst="upArrow">
            <a:avLst>
              <a:gd name="adj1" fmla="val 28572"/>
              <a:gd name="adj2" fmla="val 9285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9EC21FCF-7CEA-1940-96A3-1FD6751AB542}"/>
              </a:ext>
            </a:extLst>
          </p:cNvPr>
          <p:cNvSpPr/>
          <p:nvPr/>
        </p:nvSpPr>
        <p:spPr>
          <a:xfrm>
            <a:off x="1687286" y="1817914"/>
            <a:ext cx="1839686" cy="2340429"/>
          </a:xfrm>
          <a:custGeom>
            <a:avLst/>
            <a:gdLst>
              <a:gd name="connsiteX0" fmla="*/ 0 w 1730829"/>
              <a:gd name="connsiteY0" fmla="*/ 2416629 h 2416629"/>
              <a:gd name="connsiteX1" fmla="*/ 664029 w 1730829"/>
              <a:gd name="connsiteY1" fmla="*/ 1132114 h 2416629"/>
              <a:gd name="connsiteX2" fmla="*/ 1730829 w 1730829"/>
              <a:gd name="connsiteY2" fmla="*/ 0 h 2416629"/>
              <a:gd name="connsiteX0" fmla="*/ 0 w 1730829"/>
              <a:gd name="connsiteY0" fmla="*/ 2416629 h 2416629"/>
              <a:gd name="connsiteX1" fmla="*/ 664029 w 1730829"/>
              <a:gd name="connsiteY1" fmla="*/ 1132114 h 2416629"/>
              <a:gd name="connsiteX2" fmla="*/ 1730829 w 1730829"/>
              <a:gd name="connsiteY2" fmla="*/ 0 h 2416629"/>
              <a:gd name="connsiteX0" fmla="*/ 0 w 1730829"/>
              <a:gd name="connsiteY0" fmla="*/ 2416629 h 2416629"/>
              <a:gd name="connsiteX1" fmla="*/ 664029 w 1730829"/>
              <a:gd name="connsiteY1" fmla="*/ 1132114 h 2416629"/>
              <a:gd name="connsiteX2" fmla="*/ 1730829 w 1730829"/>
              <a:gd name="connsiteY2" fmla="*/ 0 h 2416629"/>
              <a:gd name="connsiteX0" fmla="*/ 0 w 1839686"/>
              <a:gd name="connsiteY0" fmla="*/ 2340429 h 2340429"/>
              <a:gd name="connsiteX1" fmla="*/ 664029 w 1839686"/>
              <a:gd name="connsiteY1" fmla="*/ 1055914 h 2340429"/>
              <a:gd name="connsiteX2" fmla="*/ 1839686 w 1839686"/>
              <a:gd name="connsiteY2" fmla="*/ 0 h 2340429"/>
              <a:gd name="connsiteX0" fmla="*/ 0 w 1839686"/>
              <a:gd name="connsiteY0" fmla="*/ 2340429 h 2340429"/>
              <a:gd name="connsiteX1" fmla="*/ 664029 w 1839686"/>
              <a:gd name="connsiteY1" fmla="*/ 1055914 h 2340429"/>
              <a:gd name="connsiteX2" fmla="*/ 1839686 w 1839686"/>
              <a:gd name="connsiteY2" fmla="*/ 0 h 234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9686" h="2340429">
                <a:moveTo>
                  <a:pt x="0" y="2340429"/>
                </a:moveTo>
                <a:cubicBezTo>
                  <a:pt x="221343" y="1912257"/>
                  <a:pt x="357415" y="1445986"/>
                  <a:pt x="664029" y="1055914"/>
                </a:cubicBezTo>
                <a:cubicBezTo>
                  <a:pt x="970643" y="665843"/>
                  <a:pt x="1462314" y="246742"/>
                  <a:pt x="1839686" y="0"/>
                </a:cubicBezTo>
              </a:path>
            </a:pathLst>
          </a:custGeom>
          <a:noFill/>
          <a:ln w="5080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47FE53-1C30-094D-BC03-CB4945925D53}"/>
              </a:ext>
            </a:extLst>
          </p:cNvPr>
          <p:cNvGrpSpPr/>
          <p:nvPr/>
        </p:nvGrpSpPr>
        <p:grpSpPr>
          <a:xfrm>
            <a:off x="3332879" y="6405805"/>
            <a:ext cx="697891" cy="325482"/>
            <a:chOff x="6871022" y="6405805"/>
            <a:chExt cx="697891" cy="32548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71A2BDC-C957-0945-B9C3-BB49B8FFF5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71022" y="6405805"/>
              <a:ext cx="0" cy="3196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490D6C7-1F23-FB49-8D84-ECB1BA894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68913" y="6411611"/>
              <a:ext cx="0" cy="31967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3B0B21-0E9D-414D-B796-DF46479681E7}"/>
              </a:ext>
            </a:extLst>
          </p:cNvPr>
          <p:cNvGrpSpPr/>
          <p:nvPr/>
        </p:nvGrpSpPr>
        <p:grpSpPr>
          <a:xfrm>
            <a:off x="2284490" y="6473637"/>
            <a:ext cx="2752036" cy="338554"/>
            <a:chOff x="5822633" y="6473637"/>
            <a:chExt cx="2752036" cy="33855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B5E4BC8-E9E6-494C-A1B9-7C4C53074D0F}"/>
                </a:ext>
              </a:extLst>
            </p:cNvPr>
            <p:cNvSpPr txBox="1"/>
            <p:nvPr/>
          </p:nvSpPr>
          <p:spPr>
            <a:xfrm>
              <a:off x="5822633" y="6473637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Sumatra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E5D8B78-D3C5-1247-8F9C-6ABBBC141AE3}"/>
                </a:ext>
              </a:extLst>
            </p:cNvPr>
            <p:cNvSpPr txBox="1"/>
            <p:nvPr/>
          </p:nvSpPr>
          <p:spPr>
            <a:xfrm>
              <a:off x="7673460" y="6473637"/>
              <a:ext cx="9012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Borneo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43A3DFB-D628-0345-961E-7DEF0D513C77}"/>
              </a:ext>
            </a:extLst>
          </p:cNvPr>
          <p:cNvSpPr txBox="1"/>
          <p:nvPr/>
        </p:nvSpPr>
        <p:spPr>
          <a:xfrm rot="18502141">
            <a:off x="1688159" y="2427517"/>
            <a:ext cx="851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MJO</a:t>
            </a:r>
          </a:p>
        </p:txBody>
      </p:sp>
    </p:spTree>
    <p:extLst>
      <p:ext uri="{BB962C8B-B14F-4D97-AF65-F5344CB8AC3E}">
        <p14:creationId xmlns:p14="http://schemas.microsoft.com/office/powerpoint/2010/main" val="410708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7" grpId="0" animBg="1"/>
      <p:bldP spid="18" grpId="0" animBg="1"/>
      <p:bldP spid="15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4E8E5F4-D302-684B-81B4-6AF1C11B0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26"/>
          <a:stretch/>
        </p:blipFill>
        <p:spPr>
          <a:xfrm>
            <a:off x="4365171" y="206291"/>
            <a:ext cx="3973776" cy="6409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2CCD8-EFAF-3F41-AFCE-C6D3318488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819"/>
          <a:stretch/>
        </p:blipFill>
        <p:spPr>
          <a:xfrm>
            <a:off x="323079" y="206291"/>
            <a:ext cx="4042092" cy="64116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7983328-69D4-1749-A171-ECAB1915EE65}"/>
              </a:ext>
            </a:extLst>
          </p:cNvPr>
          <p:cNvGrpSpPr/>
          <p:nvPr/>
        </p:nvGrpSpPr>
        <p:grpSpPr>
          <a:xfrm>
            <a:off x="5959364" y="2406872"/>
            <a:ext cx="2948391" cy="2270235"/>
            <a:chOff x="6050758" y="2312279"/>
            <a:chExt cx="2948391" cy="227023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3D2722B-B712-B944-9FA9-95365E00F98B}"/>
                </a:ext>
              </a:extLst>
            </p:cNvPr>
            <p:cNvSpPr txBox="1"/>
            <p:nvPr/>
          </p:nvSpPr>
          <p:spPr>
            <a:xfrm>
              <a:off x="8019394" y="3095341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Diurnal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B695532-B9F2-EB47-A831-D09C74C26B25}"/>
                </a:ext>
              </a:extLst>
            </p:cNvPr>
            <p:cNvSpPr/>
            <p:nvPr/>
          </p:nvSpPr>
          <p:spPr>
            <a:xfrm>
              <a:off x="6050758" y="2312279"/>
              <a:ext cx="1947617" cy="227023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0F566E8-41D3-6240-ADAC-847F824405A7}"/>
              </a:ext>
            </a:extLst>
          </p:cNvPr>
          <p:cNvSpPr txBox="1"/>
          <p:nvPr/>
        </p:nvSpPr>
        <p:spPr>
          <a:xfrm>
            <a:off x="7924798" y="472963"/>
            <a:ext cx="1229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3-hourly rainfall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2DF74FB-D9E9-9145-9C04-5108BD67EC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649"/>
          <a:stretch/>
        </p:blipFill>
        <p:spPr>
          <a:xfrm>
            <a:off x="337523" y="206291"/>
            <a:ext cx="4048667" cy="641166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EF862F6-7CAD-F44D-AFFF-C85660D7FC83}"/>
              </a:ext>
            </a:extLst>
          </p:cNvPr>
          <p:cNvSpPr/>
          <p:nvPr/>
        </p:nvSpPr>
        <p:spPr>
          <a:xfrm>
            <a:off x="1687286" y="1817914"/>
            <a:ext cx="1839686" cy="2340429"/>
          </a:xfrm>
          <a:custGeom>
            <a:avLst/>
            <a:gdLst>
              <a:gd name="connsiteX0" fmla="*/ 0 w 1730829"/>
              <a:gd name="connsiteY0" fmla="*/ 2416629 h 2416629"/>
              <a:gd name="connsiteX1" fmla="*/ 664029 w 1730829"/>
              <a:gd name="connsiteY1" fmla="*/ 1132114 h 2416629"/>
              <a:gd name="connsiteX2" fmla="*/ 1730829 w 1730829"/>
              <a:gd name="connsiteY2" fmla="*/ 0 h 2416629"/>
              <a:gd name="connsiteX0" fmla="*/ 0 w 1730829"/>
              <a:gd name="connsiteY0" fmla="*/ 2416629 h 2416629"/>
              <a:gd name="connsiteX1" fmla="*/ 664029 w 1730829"/>
              <a:gd name="connsiteY1" fmla="*/ 1132114 h 2416629"/>
              <a:gd name="connsiteX2" fmla="*/ 1730829 w 1730829"/>
              <a:gd name="connsiteY2" fmla="*/ 0 h 2416629"/>
              <a:gd name="connsiteX0" fmla="*/ 0 w 1730829"/>
              <a:gd name="connsiteY0" fmla="*/ 2416629 h 2416629"/>
              <a:gd name="connsiteX1" fmla="*/ 664029 w 1730829"/>
              <a:gd name="connsiteY1" fmla="*/ 1132114 h 2416629"/>
              <a:gd name="connsiteX2" fmla="*/ 1730829 w 1730829"/>
              <a:gd name="connsiteY2" fmla="*/ 0 h 2416629"/>
              <a:gd name="connsiteX0" fmla="*/ 0 w 1839686"/>
              <a:gd name="connsiteY0" fmla="*/ 2340429 h 2340429"/>
              <a:gd name="connsiteX1" fmla="*/ 664029 w 1839686"/>
              <a:gd name="connsiteY1" fmla="*/ 1055914 h 2340429"/>
              <a:gd name="connsiteX2" fmla="*/ 1839686 w 1839686"/>
              <a:gd name="connsiteY2" fmla="*/ 0 h 2340429"/>
              <a:gd name="connsiteX0" fmla="*/ 0 w 1839686"/>
              <a:gd name="connsiteY0" fmla="*/ 2340429 h 2340429"/>
              <a:gd name="connsiteX1" fmla="*/ 664029 w 1839686"/>
              <a:gd name="connsiteY1" fmla="*/ 1055914 h 2340429"/>
              <a:gd name="connsiteX2" fmla="*/ 1839686 w 1839686"/>
              <a:gd name="connsiteY2" fmla="*/ 0 h 2340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9686" h="2340429">
                <a:moveTo>
                  <a:pt x="0" y="2340429"/>
                </a:moveTo>
                <a:cubicBezTo>
                  <a:pt x="221343" y="1912257"/>
                  <a:pt x="357415" y="1445986"/>
                  <a:pt x="664029" y="1055914"/>
                </a:cubicBezTo>
                <a:cubicBezTo>
                  <a:pt x="970643" y="665843"/>
                  <a:pt x="1462314" y="246742"/>
                  <a:pt x="1839686" y="0"/>
                </a:cubicBezTo>
              </a:path>
            </a:pathLst>
          </a:custGeom>
          <a:noFill/>
          <a:ln w="50800"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5696AE-2D66-C84E-8817-DE575AE8DB9A}"/>
              </a:ext>
            </a:extLst>
          </p:cNvPr>
          <p:cNvGrpSpPr/>
          <p:nvPr/>
        </p:nvGrpSpPr>
        <p:grpSpPr>
          <a:xfrm>
            <a:off x="6336605" y="2793474"/>
            <a:ext cx="1330764" cy="2866772"/>
            <a:chOff x="6336605" y="2793474"/>
            <a:chExt cx="1330764" cy="2866772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F903CE3-8076-144C-8097-E4B58C115F8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36605" y="3390011"/>
              <a:ext cx="971878" cy="263235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8B8987F-C086-2448-A589-2EA7C182AB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484584" y="2793474"/>
              <a:ext cx="1070036" cy="311132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A59C3AD-968A-D948-9226-5FFD21533D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49597" y="5433720"/>
              <a:ext cx="717772" cy="226526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Up Arrow 13">
            <a:extLst>
              <a:ext uri="{FF2B5EF4-FFF2-40B4-BE49-F238E27FC236}">
                <a16:creationId xmlns:a16="http://schemas.microsoft.com/office/drawing/2014/main" id="{665D592A-6C6D-694F-89A8-8886A98E239C}"/>
              </a:ext>
            </a:extLst>
          </p:cNvPr>
          <p:cNvSpPr/>
          <p:nvPr/>
        </p:nvSpPr>
        <p:spPr>
          <a:xfrm rot="5400000">
            <a:off x="2688591" y="5191420"/>
            <a:ext cx="336330" cy="695060"/>
          </a:xfrm>
          <a:prstGeom prst="upArrow">
            <a:avLst>
              <a:gd name="adj1" fmla="val 28572"/>
              <a:gd name="adj2" fmla="val 9285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B51FF049-2CF2-1C44-9B66-B025EB30733C}"/>
              </a:ext>
            </a:extLst>
          </p:cNvPr>
          <p:cNvSpPr/>
          <p:nvPr/>
        </p:nvSpPr>
        <p:spPr>
          <a:xfrm rot="16200000">
            <a:off x="3278543" y="3310069"/>
            <a:ext cx="336332" cy="695061"/>
          </a:xfrm>
          <a:prstGeom prst="upArrow">
            <a:avLst>
              <a:gd name="adj1" fmla="val 28572"/>
              <a:gd name="adj2" fmla="val 9285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21190D-C4F4-5B4E-9B59-F62108376766}"/>
              </a:ext>
            </a:extLst>
          </p:cNvPr>
          <p:cNvSpPr txBox="1"/>
          <p:nvPr/>
        </p:nvSpPr>
        <p:spPr>
          <a:xfrm>
            <a:off x="5523970" y="6535618"/>
            <a:ext cx="36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/>
              <a:t>Ruppert and Zhang 2019 (in review in JAS)</a:t>
            </a:r>
          </a:p>
        </p:txBody>
      </p:sp>
    </p:spTree>
    <p:extLst>
      <p:ext uri="{BB962C8B-B14F-4D97-AF65-F5344CB8AC3E}">
        <p14:creationId xmlns:p14="http://schemas.microsoft.com/office/powerpoint/2010/main" val="175307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57F21A6-958A-E244-9CA5-C98C9311A6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7" t="4722"/>
          <a:stretch/>
        </p:blipFill>
        <p:spPr>
          <a:xfrm>
            <a:off x="4361793" y="510639"/>
            <a:ext cx="3963854" cy="6107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6294001-5167-334F-9E3D-FCD4ACBB86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97" t="4722" r="9581"/>
          <a:stretch/>
        </p:blipFill>
        <p:spPr>
          <a:xfrm>
            <a:off x="310194" y="510639"/>
            <a:ext cx="4051599" cy="610731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03E0684-2C66-D944-A1A5-D64BAD72F698}"/>
              </a:ext>
            </a:extLst>
          </p:cNvPr>
          <p:cNvGrpSpPr/>
          <p:nvPr/>
        </p:nvGrpSpPr>
        <p:grpSpPr>
          <a:xfrm>
            <a:off x="800099" y="2425258"/>
            <a:ext cx="7130143" cy="2209801"/>
            <a:chOff x="800099" y="2362198"/>
            <a:chExt cx="7130143" cy="2209801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B9D8515-CA02-CF4F-AA0A-D6CA981A9204}"/>
                </a:ext>
              </a:extLst>
            </p:cNvPr>
            <p:cNvCxnSpPr/>
            <p:nvPr/>
          </p:nvCxnSpPr>
          <p:spPr>
            <a:xfrm flipH="1">
              <a:off x="800099" y="2362198"/>
              <a:ext cx="71301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8B54B15-F024-0F44-991E-3479CA87FAE1}"/>
                </a:ext>
              </a:extLst>
            </p:cNvPr>
            <p:cNvCxnSpPr/>
            <p:nvPr/>
          </p:nvCxnSpPr>
          <p:spPr>
            <a:xfrm flipH="1">
              <a:off x="800099" y="4571999"/>
              <a:ext cx="7130143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6C7D81C-1150-8E44-A536-9D5A0BBD7CFE}"/>
              </a:ext>
            </a:extLst>
          </p:cNvPr>
          <p:cNvSpPr txBox="1"/>
          <p:nvPr/>
        </p:nvSpPr>
        <p:spPr>
          <a:xfrm>
            <a:off x="1850294" y="141307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Observation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AF0D6C-0396-764C-B42B-F5AC8E919683}"/>
              </a:ext>
            </a:extLst>
          </p:cNvPr>
          <p:cNvSpPr txBox="1"/>
          <p:nvPr/>
        </p:nvSpPr>
        <p:spPr>
          <a:xfrm>
            <a:off x="5192389" y="141307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WRF Simulation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E60658-C936-6F43-8293-FB8219699EFC}"/>
              </a:ext>
            </a:extLst>
          </p:cNvPr>
          <p:cNvGrpSpPr/>
          <p:nvPr/>
        </p:nvGrpSpPr>
        <p:grpSpPr>
          <a:xfrm>
            <a:off x="8047365" y="1584217"/>
            <a:ext cx="771048" cy="4165190"/>
            <a:chOff x="8047365" y="1584217"/>
            <a:chExt cx="771048" cy="416519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DDFD647-2F43-DC43-B50F-09AF45134C91}"/>
                </a:ext>
              </a:extLst>
            </p:cNvPr>
            <p:cNvSpPr txBox="1"/>
            <p:nvPr/>
          </p:nvSpPr>
          <p:spPr>
            <a:xfrm>
              <a:off x="8047365" y="5380075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EW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36C8B45-439C-4446-9055-EA4DF8BE7E2E}"/>
                </a:ext>
              </a:extLst>
            </p:cNvPr>
            <p:cNvSpPr txBox="1"/>
            <p:nvPr/>
          </p:nvSpPr>
          <p:spPr>
            <a:xfrm>
              <a:off x="8047365" y="3194963"/>
              <a:ext cx="620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WW</a:t>
              </a:r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B007CC1-50C2-2E4D-BAB2-032795B9F021}"/>
                </a:ext>
              </a:extLst>
            </p:cNvPr>
            <p:cNvSpPr txBox="1"/>
            <p:nvPr/>
          </p:nvSpPr>
          <p:spPr>
            <a:xfrm>
              <a:off x="8261850" y="1584217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17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605E47F1-2F86-E841-87E1-7F3A8C3DB8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44" t="4669"/>
          <a:stretch/>
        </p:blipFill>
        <p:spPr>
          <a:xfrm>
            <a:off x="4613470" y="507303"/>
            <a:ext cx="3977414" cy="61106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7F21A6-958A-E244-9CA5-C98C9311A6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6" t="4571"/>
          <a:stretch/>
        </p:blipFill>
        <p:spPr>
          <a:xfrm>
            <a:off x="100363" y="501041"/>
            <a:ext cx="4467324" cy="61169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FCB64C-74E3-4049-BB8D-47F940266B1B}"/>
              </a:ext>
            </a:extLst>
          </p:cNvPr>
          <p:cNvSpPr txBox="1"/>
          <p:nvPr/>
        </p:nvSpPr>
        <p:spPr>
          <a:xfrm>
            <a:off x="5146082" y="52419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high-pass filter: 3 days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2F1D1E2-6AB3-154E-8A1D-A2F165E9D6D6}"/>
              </a:ext>
            </a:extLst>
          </p:cNvPr>
          <p:cNvCxnSpPr>
            <a:cxnSpLocks/>
          </p:cNvCxnSpPr>
          <p:nvPr/>
        </p:nvCxnSpPr>
        <p:spPr>
          <a:xfrm flipH="1" flipV="1">
            <a:off x="4959636" y="2418391"/>
            <a:ext cx="3078578" cy="51619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F4D988E-403C-284B-9135-12C580A45F20}"/>
              </a:ext>
            </a:extLst>
          </p:cNvPr>
          <p:cNvSpPr txBox="1"/>
          <p:nvPr/>
        </p:nvSpPr>
        <p:spPr>
          <a:xfrm>
            <a:off x="1113807" y="141307"/>
            <a:ext cx="2531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850-hPa </a:t>
            </a:r>
            <a:r>
              <a:rPr lang="en-US" i="1" dirty="0"/>
              <a:t>u’</a:t>
            </a:r>
            <a:r>
              <a:rPr lang="en-US" dirty="0"/>
              <a:t> (Low-Pass)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B10D37-871F-4D41-8C81-046D8A7BA4BE}"/>
              </a:ext>
            </a:extLst>
          </p:cNvPr>
          <p:cNvSpPr txBox="1"/>
          <p:nvPr/>
        </p:nvSpPr>
        <p:spPr>
          <a:xfrm>
            <a:off x="5101206" y="141307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150-hPa </a:t>
            </a:r>
            <a:r>
              <a:rPr lang="en-US" i="1" dirty="0"/>
              <a:t>u’</a:t>
            </a:r>
            <a:r>
              <a:rPr lang="en-US" dirty="0"/>
              <a:t> (High-Pass)</a:t>
            </a:r>
          </a:p>
        </p:txBody>
      </p:sp>
    </p:spTree>
    <p:extLst>
      <p:ext uri="{BB962C8B-B14F-4D97-AF65-F5344CB8AC3E}">
        <p14:creationId xmlns:p14="http://schemas.microsoft.com/office/powerpoint/2010/main" val="210497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4420</TotalTime>
  <Words>861</Words>
  <Application>Microsoft Macintosh PowerPoint</Application>
  <PresentationFormat>On-screen Show (4:3)</PresentationFormat>
  <Paragraphs>127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Wingdings</vt:lpstr>
      <vt:lpstr>Office Theme</vt:lpstr>
      <vt:lpstr>Convectively Coupled Diurnal Gravity Waves in the Maritime Continent</vt:lpstr>
      <vt:lpstr>PowerPoint Presentation</vt:lpstr>
      <vt:lpstr>PowerPoint Presentation</vt:lpstr>
      <vt:lpstr>The Maritime Continent (MC)</vt:lpstr>
      <vt:lpstr>Our Objective</vt:lpstr>
      <vt:lpstr>PowerPoint Presentation</vt:lpstr>
      <vt:lpstr>PowerPoint Presentation</vt:lpstr>
      <vt:lpstr>PowerPoint Presentation</vt:lpstr>
      <vt:lpstr>PowerPoint Presentation</vt:lpstr>
      <vt:lpstr>Diurnal Composites</vt:lpstr>
      <vt:lpstr>Diurnal Composites</vt:lpstr>
      <vt:lpstr>PowerPoint Presentation</vt:lpstr>
      <vt:lpstr>PowerPoint Presentation</vt:lpstr>
      <vt:lpstr>PowerPoint Presentation</vt:lpstr>
      <vt:lpstr>Hypothesis for a strong constraint on cx</vt:lpstr>
      <vt:lpstr>Constraint on Gravity Wave Phase Speed (±17 m/s)</vt:lpstr>
      <vt:lpstr>Constraint on Gravity Wave Phase Speed (±17 m/s)</vt:lpstr>
      <vt:lpstr>Doppler Shifting of Vertically Propagating Modes by Background Wind</vt:lpstr>
      <vt:lpstr>Constraint on Gravity Wave Phase Speed (±17 m/s)</vt:lpstr>
      <vt:lpstr>Idealized Exploration</vt:lpstr>
      <vt:lpstr>CM1 (G. Bryan)</vt:lpstr>
      <vt:lpstr>CM1 (G. Bryan)</vt:lpstr>
      <vt:lpstr>CM1 (G. Bryan)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Ruppert</dc:creator>
  <cp:lastModifiedBy>n/a</cp:lastModifiedBy>
  <cp:revision>531</cp:revision>
  <dcterms:created xsi:type="dcterms:W3CDTF">2018-12-15T22:17:40Z</dcterms:created>
  <dcterms:modified xsi:type="dcterms:W3CDTF">2019-05-10T01:04:35Z</dcterms:modified>
</cp:coreProperties>
</file>