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tiff" ContentType="image/tif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8" r:id="rId4"/>
    <p:sldId id="261" r:id="rId5"/>
    <p:sldId id="303" r:id="rId6"/>
    <p:sldId id="305" r:id="rId7"/>
    <p:sldId id="306" r:id="rId8"/>
    <p:sldId id="307" r:id="rId9"/>
    <p:sldId id="281" r:id="rId10"/>
  </p:sldIdLst>
  <p:sldSz cx="1274381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54"/>
        <p:guide pos="40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B528A-BB51-4845-B9E1-2F108CC2D7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3000" y="685800"/>
            <a:ext cx="637200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2E087-24A6-4E93-93AE-55E79DE5CC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55800" y="2130425"/>
            <a:ext cx="1083240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11600" y="3886200"/>
            <a:ext cx="892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9DEF-B29F-493E-87C2-82298B214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A2-FF80-4944-9E3B-E82B2BF07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9DEF-B29F-493E-87C2-82298B214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A2-FF80-4944-9E3B-E82B2BF07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239401" y="274638"/>
            <a:ext cx="286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7200" y="274638"/>
            <a:ext cx="8389801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9DEF-B29F-493E-87C2-82298B214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A2-FF80-4944-9E3B-E82B2BF07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800" y="152400"/>
            <a:ext cx="11788201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7200" y="1152525"/>
            <a:ext cx="5628600" cy="5248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78201" y="1152525"/>
            <a:ext cx="5628600" cy="5248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9781-775B-4410-8071-977D5CD7266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9DEF-B29F-493E-87C2-82298B214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A2-FF80-4944-9E3B-E82B2BF07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6688" y="4406900"/>
            <a:ext cx="1083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06688" y="2906713"/>
            <a:ext cx="1083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9DEF-B29F-493E-87C2-82298B214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A2-FF80-4944-9E3B-E82B2BF07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7200" y="1600200"/>
            <a:ext cx="562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78201" y="1600200"/>
            <a:ext cx="562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9DEF-B29F-493E-87C2-82298B214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A2-FF80-4944-9E3B-E82B2BF07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7200" y="1535113"/>
            <a:ext cx="56308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7200" y="2174875"/>
            <a:ext cx="56308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73776" y="1535113"/>
            <a:ext cx="56330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73776" y="2174875"/>
            <a:ext cx="56330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9DEF-B29F-493E-87C2-82298B214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A2-FF80-4944-9E3B-E82B2BF07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9DEF-B29F-493E-87C2-82298B214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A2-FF80-4944-9E3B-E82B2BF07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9DEF-B29F-493E-87C2-82298B214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A2-FF80-4944-9E3B-E82B2BF07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7200" y="273050"/>
            <a:ext cx="41926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82550" y="273050"/>
            <a:ext cx="71242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7200" y="1435100"/>
            <a:ext cx="41926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9DEF-B29F-493E-87C2-82298B214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A2-FF80-4944-9E3B-E82B2BF07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7913" y="4800600"/>
            <a:ext cx="764640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497913" y="612775"/>
            <a:ext cx="7646401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497913" y="5367338"/>
            <a:ext cx="7646401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9DEF-B29F-493E-87C2-82298B214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E1A2-FF80-4944-9E3B-E82B2BF07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37200" y="274638"/>
            <a:ext cx="1146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7200" y="1600200"/>
            <a:ext cx="1146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37200" y="6356350"/>
            <a:ext cx="297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09DEF-B29F-493E-87C2-82298B214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54200" y="6356350"/>
            <a:ext cx="403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133201" y="6356350"/>
            <a:ext cx="297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E1A2-FF80-4944-9E3B-E82B2BF0741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8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tiff"/><Relationship Id="rId4" Type="http://schemas.openxmlformats.org/officeDocument/2006/relationships/image" Target="../media/image7.tiff"/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3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tiff"/><Relationship Id="rId4" Type="http://schemas.openxmlformats.org/officeDocument/2006/relationships/image" Target="../media/image13.tiff"/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17.tiff"/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6870" y="1818640"/>
            <a:ext cx="12272645" cy="1470025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Preliminary Study on Convectively Generated </a:t>
            </a:r>
            <a:r>
              <a:rPr lang="en-US" altLang="zh-CN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Gravity Wave Obtained from Observation, Reanalysis Data and Wrf Simulation</a:t>
            </a:r>
            <a:endParaRPr lang="en-US" altLang="zh-CN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59342" y="3592453"/>
            <a:ext cx="8424936" cy="266429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Tingting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Qian </a:t>
            </a:r>
            <a:endParaRPr lang="en-US" altLang="zh-CN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/>
              <a:t> </a:t>
            </a:r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Chinese Academy of Meteorological 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Sciences</a:t>
            </a:r>
            <a:endParaRPr lang="en-US" altLang="zh-CN" sz="16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b="1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Fuqing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Zhang</a:t>
            </a:r>
            <a:endParaRPr lang="en-US" altLang="zh-CN" sz="16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Department of M</a:t>
            </a:r>
            <a:r>
              <a:rPr lang="en-US" altLang="zh-CN" sz="16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eteorology</a:t>
            </a:r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The Pennsylvania State </a:t>
            </a: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University</a:t>
            </a:r>
            <a:b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1600" dirty="0"/>
            </a:br>
            <a:r>
              <a:rPr lang="en-US" altLang="zh-CN" sz="1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2019-05-10 @ PSU</a:t>
            </a:r>
            <a:endParaRPr lang="zh-CN" altLang="en-US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7" y="142409"/>
            <a:ext cx="1945179" cy="1458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525" y="44450"/>
            <a:ext cx="12663170" cy="720090"/>
            <a:chOff x="0" y="-27384"/>
            <a:chExt cx="9144000" cy="720080"/>
          </a:xfrm>
        </p:grpSpPr>
        <p:sp>
          <p:nvSpPr>
            <p:cNvPr id="7" name="矩形 6"/>
            <p:cNvSpPr/>
            <p:nvPr/>
          </p:nvSpPr>
          <p:spPr>
            <a:xfrm>
              <a:off x="0" y="-27384"/>
              <a:ext cx="9144000" cy="72008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accent3">
                    <a:lumMod val="75000"/>
                  </a:schemeClr>
                </a:gs>
                <a:gs pos="100000">
                  <a:srgbClr val="0070C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" name="内容占位符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90340"/>
              <a:ext cx="649224" cy="484632"/>
            </a:xfrm>
            <a:prstGeom prst="rect">
              <a:avLst/>
            </a:prstGeom>
          </p:spPr>
        </p:pic>
      </p:grp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666" y="304800"/>
            <a:ext cx="5305425" cy="60325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Background and Motivation</a:t>
            </a:r>
            <a:b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4940" y="1548130"/>
            <a:ext cx="12372340" cy="280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Vertically propagating gravity waves excited by convection have been simulated for a long time (</a:t>
            </a:r>
            <a:r>
              <a:rPr lang="en-US" sz="1400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Fovell et al. 1992; Alexander et al. 1995; Lane et al. 2001; Alexander et al. 2006; Lane and Zhang 2011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;...).  Radiosonde observation has been broadly applied to explore the associated wave features(</a:t>
            </a:r>
            <a:r>
              <a:rPr lang="en-US" sz="1400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Lane et al. 2003;</a:t>
            </a:r>
            <a:r>
              <a:rPr lang="en-US" sz="1400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Gust et al. 2000; Lane et al. 2003; Wang and Geller 2003; Wang et al. 2005;</a:t>
            </a:r>
            <a:r>
              <a:rPr lang="en-US" sz="1400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Gong and Geller, 2010;..</a:t>
            </a:r>
            <a:r>
              <a:rPr 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.).</a:t>
            </a:r>
            <a:endParaRPr 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/>
            </a:pPr>
            <a:endParaRPr lang="en-US" sz="14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However, few work is done on the convection over Tibetan Plateau (the most highest plateau in the world). </a:t>
            </a:r>
            <a:endParaRPr lang="en-US" sz="14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/>
            </a:pPr>
            <a:endParaRPr lang="en-US" sz="14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/>
            </a:pPr>
            <a:r>
              <a:rPr 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our current study, we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want to simulate a convection case over Tibetan Plateau, and examine if the radiosonde observation can capture the associated gravity wave.</a:t>
            </a:r>
            <a:endParaRPr lang="en-US" sz="14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-36195" y="1454785"/>
            <a:ext cx="4848225" cy="36588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2pPr marL="742950" lvl="1" indent="-28575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r>
              <a:rPr lang="en-US" altLang="zh-CN" dirty="0"/>
              <a:t>Vertical velocity (shading; red: upward motion; blue: downward motion)</a:t>
            </a:r>
            <a:endParaRPr lang="en-US" altLang="zh-CN" dirty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r>
              <a:rPr lang="en-US" altLang="zh-CN" dirty="0"/>
              <a:t>Convections bec</a:t>
            </a:r>
            <a:r>
              <a:rPr lang="en-US" altLang="zh-CN" dirty="0"/>
              <a:t>ame</a:t>
            </a:r>
            <a:r>
              <a:rPr lang="en-US" altLang="zh-CN" dirty="0"/>
              <a:t> active at 9 UTC. At same time, circular leading gravity waves appeared at lower stratosphere. </a:t>
            </a:r>
            <a:endParaRPr lang="en-US" altLang="zh-CN" dirty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r>
              <a:rPr lang="en-US" altLang="zh-CN" dirty="0"/>
              <a:t>In the later time the wave propagated downstream. 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0640" y="44450"/>
            <a:ext cx="12653645" cy="720090"/>
            <a:chOff x="0" y="-27384"/>
            <a:chExt cx="9144000" cy="720080"/>
          </a:xfrm>
        </p:grpSpPr>
        <p:sp>
          <p:nvSpPr>
            <p:cNvPr id="12" name="矩形 11"/>
            <p:cNvSpPr/>
            <p:nvPr/>
          </p:nvSpPr>
          <p:spPr>
            <a:xfrm>
              <a:off x="0" y="-27384"/>
              <a:ext cx="9144000" cy="72008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accent3">
                    <a:lumMod val="75000"/>
                  </a:schemeClr>
                </a:gs>
                <a:gs pos="100000">
                  <a:srgbClr val="0070C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内容占位符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90340"/>
              <a:ext cx="649224" cy="484632"/>
            </a:xfrm>
            <a:prstGeom prst="rect">
              <a:avLst/>
            </a:prstGeom>
          </p:spPr>
        </p:pic>
      </p:grpSp>
      <p:sp>
        <p:nvSpPr>
          <p:cNvPr id="14" name="标题 1"/>
          <p:cNvSpPr txBox="1"/>
          <p:nvPr/>
        </p:nvSpPr>
        <p:spPr>
          <a:xfrm>
            <a:off x="40858" y="44450"/>
            <a:ext cx="712879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ERA 5 Output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9075" y="970915"/>
            <a:ext cx="4424045" cy="368300"/>
            <a:chOff x="467544" y="1437373"/>
            <a:chExt cx="3832834" cy="381005"/>
          </a:xfrm>
        </p:grpSpPr>
        <p:sp>
          <p:nvSpPr>
            <p:cNvPr id="17" name="文本框 37"/>
            <p:cNvSpPr txBox="1"/>
            <p:nvPr/>
          </p:nvSpPr>
          <p:spPr>
            <a:xfrm>
              <a:off x="839492" y="1437373"/>
              <a:ext cx="3153410" cy="38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Vertical velocity @ 50 hPa</a:t>
              </a:r>
              <a:endParaRPr 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467544" y="1744804"/>
              <a:ext cx="3832834" cy="985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标注 18"/>
            <p:cNvSpPr/>
            <p:nvPr/>
          </p:nvSpPr>
          <p:spPr>
            <a:xfrm>
              <a:off x="467544" y="1476324"/>
              <a:ext cx="305868" cy="291431"/>
            </a:xfrm>
            <a:prstGeom prst="wedgeRectCallout">
              <a:avLst>
                <a:gd name="adj1" fmla="val -27554"/>
                <a:gd name="adj2" fmla="val 73082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prstClr val="white"/>
                  </a:solidFill>
                  <a:latin typeface="Broadway" panose="04040905080B02020502" pitchFamily="82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  <a:latin typeface="Broadway" panose="04040905080B02020502" pitchFamily="82" charset="0"/>
              </a:endParaRPr>
            </a:p>
          </p:txBody>
        </p:sp>
      </p:grpSp>
      <p:pic>
        <p:nvPicPr>
          <p:cNvPr id="2" name="图片 1" descr="w20140708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560" y="391160"/>
            <a:ext cx="4266929" cy="3199181"/>
          </a:xfrm>
          <a:prstGeom prst="rect">
            <a:avLst/>
          </a:prstGeom>
        </p:spPr>
      </p:pic>
      <p:pic>
        <p:nvPicPr>
          <p:cNvPr id="5" name="图片 4" descr="w2014070811"/>
          <p:cNvPicPr>
            <a:picLocks noChangeAspect="1"/>
          </p:cNvPicPr>
          <p:nvPr/>
        </p:nvPicPr>
        <p:blipFill>
          <a:blip r:embed="rId3"/>
          <a:srcRect l="3810" r="6131"/>
          <a:stretch>
            <a:fillRect/>
          </a:stretch>
        </p:blipFill>
        <p:spPr>
          <a:xfrm>
            <a:off x="8851265" y="391160"/>
            <a:ext cx="3843020" cy="3199130"/>
          </a:xfrm>
          <a:prstGeom prst="rect">
            <a:avLst/>
          </a:prstGeom>
        </p:spPr>
      </p:pic>
      <p:pic>
        <p:nvPicPr>
          <p:cNvPr id="6" name="图片 5" descr="w20140708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560" y="3514725"/>
            <a:ext cx="4266929" cy="3199181"/>
          </a:xfrm>
          <a:prstGeom prst="rect">
            <a:avLst/>
          </a:prstGeom>
        </p:spPr>
      </p:pic>
      <p:pic>
        <p:nvPicPr>
          <p:cNvPr id="10" name="图片 9" descr="w2014070813"/>
          <p:cNvPicPr>
            <a:picLocks noChangeAspect="1"/>
          </p:cNvPicPr>
          <p:nvPr/>
        </p:nvPicPr>
        <p:blipFill>
          <a:blip r:embed="rId5"/>
          <a:srcRect l="2336" r="5164"/>
          <a:stretch>
            <a:fillRect/>
          </a:stretch>
        </p:blipFill>
        <p:spPr>
          <a:xfrm>
            <a:off x="8747125" y="3514725"/>
            <a:ext cx="3947160" cy="319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39065" y="1379220"/>
            <a:ext cx="5835650" cy="30562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2pPr marL="742950" lvl="1" indent="-28575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1">
              <a:defRPr/>
            </a:pPr>
            <a:r>
              <a:rPr lang="en-US" altLang="zh-CN" dirty="0">
                <a:sym typeface="+mn-ea"/>
              </a:rPr>
              <a:t>Vertical velocity (shaded) and potential temperature (blue lines) on the cross section along 33°N (west-east). </a:t>
            </a:r>
            <a:endParaRPr lang="en-US" altLang="zh-CN" dirty="0">
              <a:sym typeface="+mn-ea"/>
            </a:endParaRPr>
          </a:p>
          <a:p>
            <a:pPr lvl="1">
              <a:defRPr/>
            </a:pPr>
            <a:endParaRPr lang="en-US" altLang="zh-CN" dirty="0">
              <a:sym typeface="+mn-ea"/>
            </a:endParaRPr>
          </a:p>
          <a:p>
            <a:pPr lvl="1">
              <a:defRPr/>
            </a:pPr>
            <a:r>
              <a:rPr lang="en-US" altLang="zh-CN" dirty="0">
                <a:sym typeface="+mn-ea"/>
              </a:rPr>
              <a:t>The upward propagating gravity wave disturbed by the convection happened from 09 UTC. And these waves had obviously long vertical wavelength.</a:t>
            </a:r>
            <a:r>
              <a:rPr lang="en-US" altLang="zh-CN" dirty="0"/>
              <a:t> </a:t>
            </a:r>
            <a:endParaRPr lang="en-US" altLang="zh-CN" dirty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0640" y="44450"/>
            <a:ext cx="12588240" cy="720090"/>
            <a:chOff x="0" y="-27384"/>
            <a:chExt cx="9144000" cy="720080"/>
          </a:xfrm>
        </p:grpSpPr>
        <p:sp>
          <p:nvSpPr>
            <p:cNvPr id="12" name="矩形 11"/>
            <p:cNvSpPr/>
            <p:nvPr/>
          </p:nvSpPr>
          <p:spPr>
            <a:xfrm>
              <a:off x="0" y="-27384"/>
              <a:ext cx="9144000" cy="72008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accent3">
                    <a:lumMod val="75000"/>
                  </a:schemeClr>
                </a:gs>
                <a:gs pos="100000">
                  <a:srgbClr val="0070C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内容占位符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90340"/>
              <a:ext cx="649224" cy="484632"/>
            </a:xfrm>
            <a:prstGeom prst="rect">
              <a:avLst/>
            </a:prstGeom>
          </p:spPr>
        </p:pic>
      </p:grpSp>
      <p:sp>
        <p:nvSpPr>
          <p:cNvPr id="14" name="标题 1"/>
          <p:cNvSpPr txBox="1"/>
          <p:nvPr/>
        </p:nvSpPr>
        <p:spPr>
          <a:xfrm>
            <a:off x="40858" y="44450"/>
            <a:ext cx="712879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ERA 5 Output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9075" y="827405"/>
            <a:ext cx="5342890" cy="368300"/>
            <a:chOff x="467544" y="1437373"/>
            <a:chExt cx="3832834" cy="381005"/>
          </a:xfrm>
        </p:grpSpPr>
        <p:sp>
          <p:nvSpPr>
            <p:cNvPr id="17" name="文本框 37"/>
            <p:cNvSpPr txBox="1"/>
            <p:nvPr/>
          </p:nvSpPr>
          <p:spPr>
            <a:xfrm>
              <a:off x="839492" y="1437373"/>
              <a:ext cx="3153410" cy="38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E-W cross section of vertical velocity </a:t>
              </a:r>
              <a:endParaRPr 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467544" y="1744804"/>
              <a:ext cx="3832834" cy="985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标注 18"/>
            <p:cNvSpPr/>
            <p:nvPr/>
          </p:nvSpPr>
          <p:spPr>
            <a:xfrm>
              <a:off x="467544" y="1476324"/>
              <a:ext cx="305868" cy="291431"/>
            </a:xfrm>
            <a:prstGeom prst="wedgeRectCallout">
              <a:avLst>
                <a:gd name="adj1" fmla="val -27554"/>
                <a:gd name="adj2" fmla="val 73082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prstClr val="white"/>
                  </a:solidFill>
                  <a:latin typeface="Broadway" panose="04040905080B02020502" pitchFamily="82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  <a:latin typeface="Broadway" panose="04040905080B02020502" pitchFamily="82" charset="0"/>
              </a:endParaRPr>
            </a:p>
          </p:txBody>
        </p:sp>
      </p:grpSp>
      <p:pic>
        <p:nvPicPr>
          <p:cNvPr id="4" name="图片 3" descr="w_t_clwc_crossat33_2014070811"/>
          <p:cNvPicPr>
            <a:picLocks noChangeAspect="1"/>
          </p:cNvPicPr>
          <p:nvPr/>
        </p:nvPicPr>
        <p:blipFill>
          <a:blip r:embed="rId2"/>
          <a:srcRect l="11877" r="15028"/>
          <a:stretch>
            <a:fillRect/>
          </a:stretch>
        </p:blipFill>
        <p:spPr>
          <a:xfrm>
            <a:off x="9416415" y="10160"/>
            <a:ext cx="3314065" cy="3399155"/>
          </a:xfrm>
          <a:prstGeom prst="rect">
            <a:avLst/>
          </a:prstGeom>
        </p:spPr>
      </p:pic>
      <p:pic>
        <p:nvPicPr>
          <p:cNvPr id="7" name="图片 6" descr="w_t_clwc_crossat33_2014070812"/>
          <p:cNvPicPr>
            <a:picLocks noChangeAspect="1"/>
          </p:cNvPicPr>
          <p:nvPr/>
        </p:nvPicPr>
        <p:blipFill>
          <a:blip r:embed="rId3"/>
          <a:srcRect l="12115" r="15280"/>
          <a:stretch>
            <a:fillRect/>
          </a:stretch>
        </p:blipFill>
        <p:spPr>
          <a:xfrm>
            <a:off x="6200775" y="3454400"/>
            <a:ext cx="3291840" cy="3399155"/>
          </a:xfrm>
          <a:prstGeom prst="rect">
            <a:avLst/>
          </a:prstGeom>
        </p:spPr>
      </p:pic>
      <p:pic>
        <p:nvPicPr>
          <p:cNvPr id="8" name="图片 7" descr="w_t_clwc_crossat33_2014070813"/>
          <p:cNvPicPr>
            <a:picLocks noChangeAspect="1"/>
          </p:cNvPicPr>
          <p:nvPr/>
        </p:nvPicPr>
        <p:blipFill>
          <a:blip r:embed="rId4"/>
          <a:srcRect l="12605" r="15504"/>
          <a:stretch>
            <a:fillRect/>
          </a:stretch>
        </p:blipFill>
        <p:spPr>
          <a:xfrm>
            <a:off x="9492615" y="3454400"/>
            <a:ext cx="3259455" cy="3399155"/>
          </a:xfrm>
          <a:prstGeom prst="rect">
            <a:avLst/>
          </a:prstGeom>
        </p:spPr>
      </p:pic>
      <p:pic>
        <p:nvPicPr>
          <p:cNvPr id="9" name="图片 8" descr="w_t_clwc_crosslat33_2014070809"/>
          <p:cNvPicPr>
            <a:picLocks noChangeAspect="1"/>
          </p:cNvPicPr>
          <p:nvPr/>
        </p:nvPicPr>
        <p:blipFill>
          <a:blip r:embed="rId5"/>
          <a:srcRect l="12269" r="15574"/>
          <a:stretch>
            <a:fillRect/>
          </a:stretch>
        </p:blipFill>
        <p:spPr>
          <a:xfrm>
            <a:off x="6108065" y="29845"/>
            <a:ext cx="3271520" cy="3399155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10563225" y="30480"/>
            <a:ext cx="2153285" cy="18548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7435215" y="3187065"/>
            <a:ext cx="2153285" cy="213106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0480040" y="3088640"/>
            <a:ext cx="2153285" cy="213106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107555" y="29845"/>
            <a:ext cx="2153285" cy="213106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9" name="内容占位符 28"/>
          <p:cNvGraphicFramePr/>
          <p:nvPr>
            <p:ph idx="1"/>
          </p:nvPr>
        </p:nvGraphicFramePr>
        <p:xfrm>
          <a:off x="40640" y="3917950"/>
          <a:ext cx="6160135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380"/>
                <a:gridCol w="577215"/>
                <a:gridCol w="719455"/>
                <a:gridCol w="624205"/>
                <a:gridCol w="593090"/>
                <a:gridCol w="563880"/>
                <a:gridCol w="352425"/>
                <a:gridCol w="899160"/>
                <a:gridCol w="620395"/>
                <a:gridCol w="582930"/>
              </a:tblGrid>
              <a:tr h="14681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Day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level(hPa)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Height (km)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   (km)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  (km)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up/down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Cx (m/s)</a:t>
                      </a:r>
                      <a:endParaRPr lang="en-US" altLang="zh-CN"/>
                    </a:p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u mean (50 hPa)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theta</a:t>
                      </a:r>
                      <a:endParaRPr lang="en-US" altLang="zh-CN"/>
                    </a:p>
                  </a:txBody>
                  <a:tcPr/>
                </a:tc>
              </a:tr>
              <a:tr h="1468120"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对象 3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15185" y="3982720"/>
          <a:ext cx="28194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6" imgW="177165" imgH="215900" progId="Equation.KSEE3">
                  <p:embed/>
                </p:oleObj>
              </mc:Choice>
              <mc:Fallback>
                <p:oleObj name="" r:id="rId6" imgW="177165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5185" y="3982720"/>
                        <a:ext cx="28194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49550" y="3982720"/>
          <a:ext cx="28194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" name="" r:id="rId8" imgW="177165" imgH="215900" progId="Equation.KSEE3">
                  <p:embed/>
                </p:oleObj>
              </mc:Choice>
              <mc:Fallback>
                <p:oleObj name="" r:id="rId8" imgW="177165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9550" y="3982720"/>
                        <a:ext cx="28194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-5080" y="1454785"/>
            <a:ext cx="4147185" cy="3960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2pPr marL="742950" lvl="1" indent="-28575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1">
              <a:defRPr/>
            </a:pPr>
            <a:r>
              <a:rPr lang="en-US" altLang="zh-CN" dirty="0"/>
              <a:t>Vertical velocity (shading; red: upward motion; blue: downward motion)</a:t>
            </a:r>
            <a:endParaRPr lang="en-US" altLang="zh-CN" dirty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r>
              <a:rPr lang="en-US" altLang="zh-CN" dirty="0"/>
              <a:t>We decrease the horizontal grid space from 30 km to 10 km by using WRF simulaltion.</a:t>
            </a:r>
            <a:endParaRPr lang="en-US" altLang="zh-CN" dirty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r>
              <a:rPr lang="en-US" altLang="zh-CN" dirty="0"/>
              <a:t>WRF simulation captures the same convection process as in ERA 5, but with shorter</a:t>
            </a:r>
            <a:r>
              <a:rPr lang="en-US" altLang="zh-CN" dirty="0">
                <a:sym typeface="+mn-ea"/>
              </a:rPr>
              <a:t> horizontal wavelength.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0640" y="44450"/>
            <a:ext cx="12653645" cy="720090"/>
            <a:chOff x="0" y="-27384"/>
            <a:chExt cx="9144000" cy="720080"/>
          </a:xfrm>
        </p:grpSpPr>
        <p:sp>
          <p:nvSpPr>
            <p:cNvPr id="12" name="矩形 11"/>
            <p:cNvSpPr/>
            <p:nvPr/>
          </p:nvSpPr>
          <p:spPr>
            <a:xfrm>
              <a:off x="0" y="-27384"/>
              <a:ext cx="9144000" cy="72008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accent3">
                    <a:lumMod val="75000"/>
                  </a:schemeClr>
                </a:gs>
                <a:gs pos="100000">
                  <a:srgbClr val="0070C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内容占位符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90340"/>
              <a:ext cx="649224" cy="484632"/>
            </a:xfrm>
            <a:prstGeom prst="rect">
              <a:avLst/>
            </a:prstGeom>
          </p:spPr>
        </p:pic>
      </p:grpSp>
      <p:sp>
        <p:nvSpPr>
          <p:cNvPr id="14" name="标题 1"/>
          <p:cNvSpPr txBox="1"/>
          <p:nvPr/>
        </p:nvSpPr>
        <p:spPr>
          <a:xfrm>
            <a:off x="40858" y="44450"/>
            <a:ext cx="712879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WRF Output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9075" y="970915"/>
            <a:ext cx="4424045" cy="368300"/>
            <a:chOff x="467544" y="1437373"/>
            <a:chExt cx="3832834" cy="381005"/>
          </a:xfrm>
        </p:grpSpPr>
        <p:sp>
          <p:nvSpPr>
            <p:cNvPr id="17" name="文本框 37"/>
            <p:cNvSpPr txBox="1"/>
            <p:nvPr/>
          </p:nvSpPr>
          <p:spPr>
            <a:xfrm>
              <a:off x="839492" y="1437373"/>
              <a:ext cx="3153410" cy="38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Vertical velocity @ 50 hPa</a:t>
              </a:r>
              <a:endParaRPr 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467544" y="1744804"/>
              <a:ext cx="3832834" cy="985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标注 18"/>
            <p:cNvSpPr/>
            <p:nvPr/>
          </p:nvSpPr>
          <p:spPr>
            <a:xfrm>
              <a:off x="467544" y="1476324"/>
              <a:ext cx="305868" cy="291431"/>
            </a:xfrm>
            <a:prstGeom prst="wedgeRectCallout">
              <a:avLst>
                <a:gd name="adj1" fmla="val -27554"/>
                <a:gd name="adj2" fmla="val 73082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prstClr val="white"/>
                  </a:solidFill>
                  <a:latin typeface="Broadway" panose="04040905080B02020502" pitchFamily="82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  <a:latin typeface="Broadway" panose="04040905080B02020502" pitchFamily="82" charset="0"/>
              </a:endParaRPr>
            </a:p>
          </p:txBody>
        </p:sp>
      </p:grpSp>
      <p:pic>
        <p:nvPicPr>
          <p:cNvPr id="5" name="图片 4" descr="w50hpa_exp10km_v120_t201407081217"/>
          <p:cNvPicPr>
            <a:picLocks noChangeAspect="1"/>
          </p:cNvPicPr>
          <p:nvPr/>
        </p:nvPicPr>
        <p:blipFill>
          <a:blip r:embed="rId2"/>
          <a:srcRect b="48622"/>
          <a:stretch>
            <a:fillRect/>
          </a:stretch>
        </p:blipFill>
        <p:spPr>
          <a:xfrm>
            <a:off x="4446270" y="4482465"/>
            <a:ext cx="8248015" cy="2343785"/>
          </a:xfrm>
          <a:prstGeom prst="rect">
            <a:avLst/>
          </a:prstGeom>
        </p:spPr>
      </p:pic>
      <p:pic>
        <p:nvPicPr>
          <p:cNvPr id="2" name="图片 1" descr="w50hpa_exp10km_v120_cu0_t2014070806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52925" y="74930"/>
            <a:ext cx="8341360" cy="4550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95605" y="1239520"/>
            <a:ext cx="5417185" cy="24536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2pPr marL="742950" lvl="1" indent="-28575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marL="0" lvl="1">
              <a:defRPr/>
            </a:pPr>
            <a:r>
              <a:rPr lang="en-US" altLang="zh-CN">
                <a:sym typeface="+mn-ea"/>
              </a:rPr>
              <a:t>Cross section along latitude 33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°N</a:t>
            </a:r>
            <a:endParaRPr lang="en-US" altLang="zh-CN">
              <a:latin typeface="Arial" panose="020B0604020202020204" pitchFamily="34" charset="0"/>
            </a:endParaRPr>
          </a:p>
          <a:p>
            <a:pPr marL="0" lvl="1">
              <a:defRPr/>
            </a:pPr>
            <a:endParaRPr lang="en-US" altLang="zh-CN" dirty="0">
              <a:sym typeface="+mn-ea"/>
            </a:endParaRPr>
          </a:p>
          <a:p>
            <a:pPr marL="0" lvl="1">
              <a:defRPr/>
            </a:pPr>
            <a:r>
              <a:rPr lang="en-US" altLang="zh-CN" dirty="0">
                <a:sym typeface="+mn-ea"/>
              </a:rPr>
              <a:t>As in ERA 5, the associated gravity wave had a long vertical wavelength.</a:t>
            </a:r>
            <a:endParaRPr lang="en-US" altLang="zh-CN" dirty="0">
              <a:sym typeface="+mn-ea"/>
            </a:endParaRPr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0640" y="44450"/>
            <a:ext cx="12588240" cy="720090"/>
            <a:chOff x="0" y="-27384"/>
            <a:chExt cx="9144000" cy="720080"/>
          </a:xfrm>
        </p:grpSpPr>
        <p:sp>
          <p:nvSpPr>
            <p:cNvPr id="12" name="矩形 11"/>
            <p:cNvSpPr/>
            <p:nvPr/>
          </p:nvSpPr>
          <p:spPr>
            <a:xfrm>
              <a:off x="0" y="-27384"/>
              <a:ext cx="9144000" cy="72008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accent3">
                    <a:lumMod val="75000"/>
                  </a:schemeClr>
                </a:gs>
                <a:gs pos="100000">
                  <a:srgbClr val="0070C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内容占位符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90340"/>
              <a:ext cx="649224" cy="484632"/>
            </a:xfrm>
            <a:prstGeom prst="rect">
              <a:avLst/>
            </a:prstGeom>
          </p:spPr>
        </p:pic>
      </p:grpSp>
      <p:sp>
        <p:nvSpPr>
          <p:cNvPr id="14" name="标题 1"/>
          <p:cNvSpPr txBox="1"/>
          <p:nvPr/>
        </p:nvSpPr>
        <p:spPr>
          <a:xfrm>
            <a:off x="40858" y="44450"/>
            <a:ext cx="712879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WRF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Output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9075" y="827405"/>
            <a:ext cx="5900420" cy="368300"/>
            <a:chOff x="467544" y="1437373"/>
            <a:chExt cx="4743317" cy="381005"/>
          </a:xfrm>
        </p:grpSpPr>
        <p:sp>
          <p:nvSpPr>
            <p:cNvPr id="17" name="文本框 37"/>
            <p:cNvSpPr txBox="1"/>
            <p:nvPr/>
          </p:nvSpPr>
          <p:spPr>
            <a:xfrm>
              <a:off x="839439" y="1437373"/>
              <a:ext cx="4371422" cy="38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r>
                <a:rPr 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-W cross section of vetical velocity</a:t>
              </a:r>
              <a:endParaRPr 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467544" y="1744804"/>
              <a:ext cx="3832834" cy="985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标注 18"/>
            <p:cNvSpPr/>
            <p:nvPr/>
          </p:nvSpPr>
          <p:spPr>
            <a:xfrm>
              <a:off x="467544" y="1476324"/>
              <a:ext cx="305868" cy="291431"/>
            </a:xfrm>
            <a:prstGeom prst="wedgeRectCallout">
              <a:avLst>
                <a:gd name="adj1" fmla="val -27554"/>
                <a:gd name="adj2" fmla="val 73082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prstClr val="white"/>
                  </a:solidFill>
                  <a:latin typeface="Broadway" panose="04040905080B02020502" pitchFamily="82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  <a:latin typeface="Broadway" panose="04040905080B02020502" pitchFamily="82" charset="0"/>
              </a:endParaRPr>
            </a:p>
          </p:txBody>
        </p:sp>
      </p:grpSp>
      <p:pic>
        <p:nvPicPr>
          <p:cNvPr id="7" name="图片 6" descr="w_crosslat33_wrfout_d02_2014-07-08_09_00_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755650"/>
            <a:ext cx="4266929" cy="3199181"/>
          </a:xfrm>
          <a:prstGeom prst="rect">
            <a:avLst/>
          </a:prstGeom>
        </p:spPr>
      </p:pic>
      <p:pic>
        <p:nvPicPr>
          <p:cNvPr id="9" name="图片 8" descr="w_crosslat33_wrfout_d02_2014-07-08_11_00_00"/>
          <p:cNvPicPr>
            <a:picLocks noChangeAspect="1"/>
          </p:cNvPicPr>
          <p:nvPr/>
        </p:nvPicPr>
        <p:blipFill>
          <a:blip r:embed="rId3"/>
          <a:srcRect l="6756" r="11354"/>
          <a:stretch>
            <a:fillRect/>
          </a:stretch>
        </p:blipFill>
        <p:spPr>
          <a:xfrm>
            <a:off x="9170035" y="755650"/>
            <a:ext cx="3494405" cy="3199130"/>
          </a:xfrm>
          <a:prstGeom prst="rect">
            <a:avLst/>
          </a:prstGeom>
        </p:spPr>
      </p:pic>
      <p:pic>
        <p:nvPicPr>
          <p:cNvPr id="3" name="图片 2" descr="w_crosslat33_wrfout_d02_2014-07-08_12_00_00"/>
          <p:cNvPicPr>
            <a:picLocks noChangeAspect="1"/>
          </p:cNvPicPr>
          <p:nvPr/>
        </p:nvPicPr>
        <p:blipFill>
          <a:blip r:embed="rId4"/>
          <a:srcRect r="9509"/>
          <a:stretch>
            <a:fillRect/>
          </a:stretch>
        </p:blipFill>
        <p:spPr>
          <a:xfrm>
            <a:off x="5812790" y="3618230"/>
            <a:ext cx="3861435" cy="3199130"/>
          </a:xfrm>
          <a:prstGeom prst="rect">
            <a:avLst/>
          </a:prstGeom>
        </p:spPr>
      </p:pic>
      <p:pic>
        <p:nvPicPr>
          <p:cNvPr id="4" name="图片 3" descr="w_crosslat33_wrfout_d02_2014-07-08_13_00_00"/>
          <p:cNvPicPr>
            <a:picLocks noChangeAspect="1"/>
          </p:cNvPicPr>
          <p:nvPr/>
        </p:nvPicPr>
        <p:blipFill>
          <a:blip r:embed="rId5"/>
          <a:srcRect l="6473" r="9539"/>
          <a:stretch>
            <a:fillRect/>
          </a:stretch>
        </p:blipFill>
        <p:spPr>
          <a:xfrm>
            <a:off x="9152255" y="3621405"/>
            <a:ext cx="3583940" cy="3199130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/>
        </p:nvGraphicFramePr>
        <p:xfrm>
          <a:off x="10795" y="4337050"/>
          <a:ext cx="611187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660"/>
                <a:gridCol w="625475"/>
                <a:gridCol w="780415"/>
                <a:gridCol w="598805"/>
                <a:gridCol w="594360"/>
                <a:gridCol w="586740"/>
                <a:gridCol w="532765"/>
                <a:gridCol w="604520"/>
                <a:gridCol w="603885"/>
                <a:gridCol w="603250"/>
              </a:tblGrid>
              <a:tr h="5549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Day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Station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Height (km)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(km)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(km)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up/down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zh-CN" alt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Ch (hori)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u mean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theta</a:t>
                      </a:r>
                      <a:endParaRPr lang="en-US" altLang="zh-CN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 sz="18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altLang="zh-CN">
                        <a:latin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15185" y="4337050"/>
          <a:ext cx="276860" cy="41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6" imgW="177165" imgH="215900" progId="Equation.KSEE3">
                  <p:embed/>
                </p:oleObj>
              </mc:Choice>
              <mc:Fallback>
                <p:oleObj name="" r:id="rId6" imgW="177165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5185" y="4337050"/>
                        <a:ext cx="276860" cy="410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06370" y="4337050"/>
          <a:ext cx="266700" cy="41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8" imgW="177165" imgH="215900" progId="Equation.KSEE3">
                  <p:embed/>
                </p:oleObj>
              </mc:Choice>
              <mc:Fallback>
                <p:oleObj name="" r:id="rId8" imgW="177165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06370" y="4337050"/>
                        <a:ext cx="266700" cy="410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41630" y="1052195"/>
            <a:ext cx="5310505" cy="4563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2pPr marL="742950" lvl="1" indent="-28575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p"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marL="0" lvl="1">
              <a:defRPr/>
            </a:pPr>
            <a:r>
              <a:rPr lang="en-US" altLang="zh-CN">
                <a:sym typeface="+mn-ea"/>
              </a:rPr>
              <a:t>Naqu Station: (31.48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°</a:t>
            </a:r>
            <a:r>
              <a:rPr lang="en-US" altLang="zh-CN">
                <a:sym typeface="+mn-ea"/>
              </a:rPr>
              <a:t>N,92.06</a:t>
            </a:r>
            <a:r>
              <a:rPr lang="en-US" altLang="zh-CN">
                <a:latin typeface="Arial" panose="020B0604020202020204" pitchFamily="34" charset="0"/>
                <a:sym typeface="+mn-ea"/>
              </a:rPr>
              <a:t>°</a:t>
            </a:r>
            <a:r>
              <a:rPr lang="en-US" altLang="zh-CN">
                <a:sym typeface="+mn-ea"/>
              </a:rPr>
              <a:t>E)</a:t>
            </a:r>
            <a:endParaRPr lang="en-US" altLang="zh-CN">
              <a:sym typeface="+mn-ea"/>
            </a:endParaRPr>
          </a:p>
          <a:p>
            <a:pPr marL="0" lvl="1">
              <a:defRPr/>
            </a:pPr>
            <a:endParaRPr lang="en-US" altLang="zh-CN">
              <a:sym typeface="+mn-ea"/>
            </a:endParaRPr>
          </a:p>
          <a:p>
            <a:pPr marL="0" lvl="1">
              <a:defRPr/>
            </a:pPr>
            <a:r>
              <a:rPr lang="en-US" altLang="zh-CN">
                <a:sym typeface="+mn-ea"/>
              </a:rPr>
              <a:t>The fields from the raw data. According the variation of u, v, w, T with height, we choose 20-26 km (6 km) as the lower stratosphere. </a:t>
            </a:r>
            <a:endParaRPr lang="en-US" altLang="zh-CN">
              <a:sym typeface="+mn-ea"/>
            </a:endParaRPr>
          </a:p>
          <a:p>
            <a:pPr marL="0" lvl="1">
              <a:defRPr/>
            </a:pPr>
            <a:endParaRPr lang="en-US" altLang="zh-CN">
              <a:sym typeface="+mn-ea"/>
            </a:endParaRPr>
          </a:p>
          <a:p>
            <a:pPr marL="0" lvl="1">
              <a:defRPr/>
            </a:pPr>
            <a:r>
              <a:rPr lang="en-US" altLang="zh-CN"/>
              <a:t>Dominant vertical wavelength obtained from perturbation u is 1.2 km. It is much smaller than model output.</a:t>
            </a:r>
            <a:endParaRPr lang="en-US" altLang="zh-CN"/>
          </a:p>
          <a:p>
            <a:pPr marL="0" lvl="1">
              <a:defRPr/>
            </a:pPr>
            <a:endParaRPr lang="en-US" altLang="zh-CN" dirty="0">
              <a:sym typeface="+mn-ea"/>
            </a:endParaRPr>
          </a:p>
          <a:p>
            <a:pPr marL="0" lvl="1">
              <a:defRPr/>
            </a:pPr>
            <a:endParaRPr lang="en-US" altLang="zh-CN" dirty="0"/>
          </a:p>
          <a:p>
            <a:pPr lvl="1">
              <a:defRPr/>
            </a:pPr>
            <a:endParaRPr lang="en-US" altLang="zh-CN" dirty="0"/>
          </a:p>
          <a:p>
            <a:pPr lvl="1">
              <a:defRPr/>
            </a:pPr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40640" y="44450"/>
            <a:ext cx="12588240" cy="720090"/>
            <a:chOff x="0" y="-27384"/>
            <a:chExt cx="9144000" cy="720080"/>
          </a:xfrm>
        </p:grpSpPr>
        <p:sp>
          <p:nvSpPr>
            <p:cNvPr id="12" name="矩形 11"/>
            <p:cNvSpPr/>
            <p:nvPr/>
          </p:nvSpPr>
          <p:spPr>
            <a:xfrm>
              <a:off x="0" y="-27384"/>
              <a:ext cx="9144000" cy="720080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50000">
                  <a:schemeClr val="accent3">
                    <a:lumMod val="75000"/>
                  </a:schemeClr>
                </a:gs>
                <a:gs pos="100000">
                  <a:srgbClr val="0070C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内容占位符 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90340"/>
              <a:ext cx="649224" cy="484632"/>
            </a:xfrm>
            <a:prstGeom prst="rect">
              <a:avLst/>
            </a:prstGeom>
          </p:spPr>
        </p:pic>
      </p:grpSp>
      <p:sp>
        <p:nvSpPr>
          <p:cNvPr id="14" name="标题 1"/>
          <p:cNvSpPr txBox="1"/>
          <p:nvPr/>
        </p:nvSpPr>
        <p:spPr>
          <a:xfrm>
            <a:off x="40858" y="44450"/>
            <a:ext cx="712879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Radiosonde observation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9075" y="827405"/>
            <a:ext cx="5900420" cy="368300"/>
            <a:chOff x="467544" y="1437373"/>
            <a:chExt cx="4743317" cy="381005"/>
          </a:xfrm>
        </p:grpSpPr>
        <p:sp>
          <p:nvSpPr>
            <p:cNvPr id="17" name="文本框 37"/>
            <p:cNvSpPr txBox="1"/>
            <p:nvPr/>
          </p:nvSpPr>
          <p:spPr>
            <a:xfrm>
              <a:off x="839439" y="1437373"/>
              <a:ext cx="4371422" cy="38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Sounding data</a:t>
              </a:r>
              <a:endParaRPr 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467544" y="1744804"/>
              <a:ext cx="3832834" cy="985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标注 18"/>
            <p:cNvSpPr/>
            <p:nvPr/>
          </p:nvSpPr>
          <p:spPr>
            <a:xfrm>
              <a:off x="467544" y="1476324"/>
              <a:ext cx="305868" cy="291431"/>
            </a:xfrm>
            <a:prstGeom prst="wedgeRectCallout">
              <a:avLst>
                <a:gd name="adj1" fmla="val -27554"/>
                <a:gd name="adj2" fmla="val 73082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prstClr val="white"/>
                  </a:solidFill>
                  <a:latin typeface="Broadway" panose="04040905080B02020502" pitchFamily="82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  <a:latin typeface="Broadway" panose="04040905080B02020502" pitchFamily="82" charset="0"/>
              </a:endParaRPr>
            </a:p>
          </p:txBody>
        </p:sp>
      </p:grpSp>
      <p:pic>
        <p:nvPicPr>
          <p:cNvPr id="2" name="图片 1" descr="uvw_2014070812_stn55299"/>
          <p:cNvPicPr>
            <a:picLocks noChangeAspect="1"/>
          </p:cNvPicPr>
          <p:nvPr/>
        </p:nvPicPr>
        <p:blipFill>
          <a:blip r:embed="rId2"/>
          <a:srcRect l="28024" r="30690"/>
          <a:stretch>
            <a:fillRect/>
          </a:stretch>
        </p:blipFill>
        <p:spPr>
          <a:xfrm>
            <a:off x="8128000" y="-12700"/>
            <a:ext cx="2202180" cy="3999230"/>
          </a:xfrm>
          <a:prstGeom prst="rect">
            <a:avLst/>
          </a:prstGeom>
        </p:spPr>
      </p:pic>
      <p:pic>
        <p:nvPicPr>
          <p:cNvPr id="5" name="图片 4" descr="T_2014070812_stn55299"/>
          <p:cNvPicPr>
            <a:picLocks noChangeAspect="1"/>
          </p:cNvPicPr>
          <p:nvPr/>
        </p:nvPicPr>
        <p:blipFill>
          <a:blip r:embed="rId3"/>
          <a:srcRect l="27452" r="29738"/>
          <a:stretch>
            <a:fillRect/>
          </a:stretch>
        </p:blipFill>
        <p:spPr>
          <a:xfrm>
            <a:off x="5909310" y="-12700"/>
            <a:ext cx="2283460" cy="3999230"/>
          </a:xfrm>
          <a:prstGeom prst="rect">
            <a:avLst/>
          </a:prstGeom>
        </p:spPr>
      </p:pic>
      <p:sp>
        <p:nvSpPr>
          <p:cNvPr id="47" name="矩形 2"/>
          <p:cNvSpPr>
            <a:spLocks noChangeArrowheads="1"/>
          </p:cNvSpPr>
          <p:nvPr/>
        </p:nvSpPr>
        <p:spPr bwMode="auto">
          <a:xfrm>
            <a:off x="219075" y="4349115"/>
            <a:ext cx="6950075" cy="2436495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lvl="1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r>
              <a:rPr lang="en-US" altLang="zh-CN" sz="1400" dirty="0"/>
              <a:t>1. Can we verify the convectively generated wave in model simulation by using sounding data? For now, we can only see the dominant wave length in sounding is around 2 km, while it is longer in the model.</a:t>
            </a:r>
            <a:endParaRPr lang="en-US" altLang="zh-CN" sz="1400" dirty="0"/>
          </a:p>
          <a:p>
            <a:pPr marL="0" lvl="1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endParaRPr lang="en-US" altLang="zh-CN" sz="1400" dirty="0"/>
          </a:p>
          <a:p>
            <a:pPr marL="0" lvl="1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r>
              <a:rPr lang="en-US" altLang="zh-CN" sz="1400" dirty="0"/>
              <a:t>2. Improve the WRF simulation.</a:t>
            </a:r>
            <a:endParaRPr lang="en-US" altLang="zh-CN" sz="1400" dirty="0"/>
          </a:p>
          <a:p>
            <a:pPr marL="0" lvl="1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endParaRPr lang="en-US" altLang="zh-CN" sz="13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r>
              <a:rPr lang="en-US" altLang="zh-CN" sz="13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Make a quantitative comparison between the reanalysis data, WRF simulation and radiosondes observation.</a:t>
            </a:r>
            <a:endParaRPr lang="en-US" altLang="zh-CN" sz="13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19075" y="3902291"/>
            <a:ext cx="2816860" cy="421782"/>
            <a:chOff x="467544" y="1619834"/>
            <a:chExt cx="1948018" cy="421782"/>
          </a:xfrm>
        </p:grpSpPr>
        <p:sp>
          <p:nvSpPr>
            <p:cNvPr id="31" name="文本框 37"/>
            <p:cNvSpPr txBox="1"/>
            <p:nvPr/>
          </p:nvSpPr>
          <p:spPr>
            <a:xfrm>
              <a:off x="839492" y="1652638"/>
              <a:ext cx="157607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Future work</a:t>
              </a:r>
              <a:endParaRPr 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flipV="1">
              <a:off x="467544" y="2037806"/>
              <a:ext cx="1917258" cy="38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标注 32"/>
            <p:cNvSpPr/>
            <p:nvPr/>
          </p:nvSpPr>
          <p:spPr>
            <a:xfrm>
              <a:off x="467544" y="1619834"/>
              <a:ext cx="305868" cy="291431"/>
            </a:xfrm>
            <a:prstGeom prst="wedgeRectCallout">
              <a:avLst>
                <a:gd name="adj1" fmla="val -27554"/>
                <a:gd name="adj2" fmla="val 73082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600" dirty="0" smtClean="0">
                  <a:solidFill>
                    <a:prstClr val="white"/>
                  </a:solidFill>
                  <a:latin typeface="Broadway" panose="04040905080B02020502" pitchFamily="82" charset="0"/>
                </a:rPr>
                <a:t>2</a:t>
              </a:r>
              <a:endParaRPr lang="zh-CN" altLang="en-US" sz="1600" dirty="0">
                <a:solidFill>
                  <a:prstClr val="white"/>
                </a:solidFill>
                <a:latin typeface="Broadway" panose="04040905080B02020502" pitchFamily="82" charset="0"/>
              </a:endParaRPr>
            </a:p>
          </p:txBody>
        </p:sp>
      </p:grpSp>
      <p:pic>
        <p:nvPicPr>
          <p:cNvPr id="4" name="图片 3" descr="udvdhodo_wv1_2014070812_stn55299_2026km_poly2_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918" y="3986530"/>
            <a:ext cx="3733563" cy="2799283"/>
          </a:xfrm>
          <a:prstGeom prst="rect">
            <a:avLst/>
          </a:prstGeom>
        </p:spPr>
      </p:pic>
      <p:pic>
        <p:nvPicPr>
          <p:cNvPr id="10" name="图片 9" descr="udvdwdpdtd_2014070812_stn55299_6km_poly2_u"/>
          <p:cNvPicPr>
            <a:picLocks noChangeAspect="1"/>
          </p:cNvPicPr>
          <p:nvPr/>
        </p:nvPicPr>
        <p:blipFill>
          <a:blip r:embed="rId5"/>
          <a:srcRect l="37708" r="37001"/>
          <a:stretch>
            <a:fillRect/>
          </a:stretch>
        </p:blipFill>
        <p:spPr>
          <a:xfrm>
            <a:off x="10732453" y="44450"/>
            <a:ext cx="1813184" cy="3497824"/>
          </a:xfrm>
          <a:prstGeom prst="rect">
            <a:avLst/>
          </a:prstGeom>
        </p:spPr>
      </p:pic>
      <p:pic>
        <p:nvPicPr>
          <p:cNvPr id="3" name="图片 2" descr="udvdwdpdtd_wv1_2014070812_stn55299_6km_poly2_u"/>
          <p:cNvPicPr>
            <a:picLocks noChangeAspect="1"/>
          </p:cNvPicPr>
          <p:nvPr/>
        </p:nvPicPr>
        <p:blipFill>
          <a:blip r:embed="rId6"/>
          <a:srcRect l="37809" r="37203"/>
          <a:stretch>
            <a:fillRect/>
          </a:stretch>
        </p:blipFill>
        <p:spPr>
          <a:xfrm>
            <a:off x="10754043" y="3288030"/>
            <a:ext cx="1791364" cy="34976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32049" y="2607047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you!</a:t>
            </a:r>
            <a:endParaRPr lang="zh-CN" altLang="en-US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2812</Words>
  <Application>WPS 演示</Application>
  <PresentationFormat>全屏显示(4:3)</PresentationFormat>
  <Paragraphs>143</Paragraphs>
  <Slides>8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Broadway</vt:lpstr>
      <vt:lpstr>Gabriola</vt:lpstr>
      <vt:lpstr>楷体_GB2312</vt:lpstr>
      <vt:lpstr>Calibri</vt:lpstr>
      <vt:lpstr>Arial Unicode MS</vt:lpstr>
      <vt:lpstr>新宋体</vt:lpstr>
      <vt:lpstr>Office 主题​​</vt:lpstr>
      <vt:lpstr>Equation.KSEE3</vt:lpstr>
      <vt:lpstr>Equation.KSEE3</vt:lpstr>
      <vt:lpstr>Equation.KSEE3</vt:lpstr>
      <vt:lpstr>Equation.KSEE3</vt:lpstr>
      <vt:lpstr>Preliminary Study on Convectively Generated Gravity Wave Obtained from Observation, Reanalysis Data and Wrf Simulation</vt:lpstr>
      <vt:lpstr>Background and Motivation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钱婷婷</dc:creator>
  <cp:lastModifiedBy>9#tingting</cp:lastModifiedBy>
  <cp:revision>234</cp:revision>
  <dcterms:created xsi:type="dcterms:W3CDTF">2015-09-22T01:12:00Z</dcterms:created>
  <dcterms:modified xsi:type="dcterms:W3CDTF">2019-05-10T03:17:10Z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