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8" r:id="rId1"/>
  </p:sldMasterIdLst>
  <p:notesMasterIdLst>
    <p:notesMasterId r:id="rId15"/>
  </p:notesMasterIdLst>
  <p:sldIdLst>
    <p:sldId id="256" r:id="rId2"/>
    <p:sldId id="257" r:id="rId3"/>
    <p:sldId id="259" r:id="rId4"/>
    <p:sldId id="258" r:id="rId5"/>
    <p:sldId id="261" r:id="rId6"/>
    <p:sldId id="262" r:id="rId7"/>
    <p:sldId id="265" r:id="rId8"/>
    <p:sldId id="267" r:id="rId9"/>
    <p:sldId id="269" r:id="rId10"/>
    <p:sldId id="266" r:id="rId11"/>
    <p:sldId id="270" r:id="rId12"/>
    <p:sldId id="263" r:id="rId13"/>
    <p:sldId id="26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27"/>
    <p:restoredTop sz="94713"/>
  </p:normalViewPr>
  <p:slideViewPr>
    <p:cSldViewPr snapToGrid="0" snapToObjects="1">
      <p:cViewPr varScale="1">
        <p:scale>
          <a:sx n="129" d="100"/>
          <a:sy n="129" d="100"/>
        </p:scale>
        <p:origin x="216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DE702-B509-D04C-B6E7-2DEAF389D809}" type="datetimeFigureOut">
              <a:rPr lang="en-US" smtClean="0"/>
              <a:t>5/8/19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3CDA9E-5B48-F641-A7F5-DAE4EBAEB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178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Perturbations from turbulent mixing leads to higher reflectivity values</a:t>
            </a:r>
          </a:p>
          <a:p>
            <a:r>
              <a:rPr lang="en-US" dirty="0"/>
              <a:t>Brag scattering occurs at top of PBL, giving low values of ZDR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CDA9E-5B48-F641-A7F5-DAE4EBAEB46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902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33d1cd007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33d1cd007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7612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33d1cd007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33d1cd007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8996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D943A-BD28-D24C-ABE6-B41711AD7E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B0D95D-7BC2-C746-9287-7D6F6C799F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3228A-7ABC-2147-A7E0-0AF9147D5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F950A-C44B-0D45-B093-5BE4BC69C5DA}" type="datetime1">
              <a:rPr lang="en-US" smtClean="0"/>
              <a:t>5/8/19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35513-2294-6C4F-8143-E66AAE6BA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17881-707F-5C40-A311-2867896C1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6578-F23A-AF48-8050-10A102A7B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38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05CB5-F9C6-3941-AFE3-FF7B869A5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478E5B-1DB6-3C46-A5B2-FD96DBB597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2BFCBF-8CE7-984A-9F01-8E407279E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C99F3-0F49-3D42-BD16-8604B22E888A}" type="datetime1">
              <a:rPr lang="en-US" smtClean="0"/>
              <a:t>5/8/19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41859-AD77-0F48-8660-D71B1141E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EB39B-2A9E-164B-BE9B-78645059B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6578-F23A-AF48-8050-10A102A7B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919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78DB76-8435-5343-947A-12D0556DBC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A263AC-9178-F14C-A4E0-D26D775A61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9B7AA-B16D-FC4A-BF3A-5085B0332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38DB-D880-B143-AA3A-048C16DAC962}" type="datetime1">
              <a:rPr lang="en-US" smtClean="0"/>
              <a:t>5/8/19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31B5F-8D0A-FB4A-BF8C-2597DE832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1B4E5-A548-FD4C-90F1-C8F07542B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6578-F23A-AF48-8050-10A102A7B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46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1277C-DD27-314F-B616-615391C21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9A426-999E-2B47-80E4-D75F23D37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2A405-0F02-0447-B245-3E6CBE670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43C3-6587-C34B-BC16-6C766643415B}" type="datetime1">
              <a:rPr lang="en-US" smtClean="0"/>
              <a:t>5/8/19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BCBDD-93A1-8042-BB2F-90DA6184E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7C680-5EF2-C94E-A080-E5202CD80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6578-F23A-AF48-8050-10A102A7B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47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BA68D-E656-2D4A-A9DE-53BE7D41A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489647-9385-6843-8826-3A0A01952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14EB4-48CE-154E-9761-948909FB6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F22F-3E15-3946-95D3-A56BEEAD6F0F}" type="datetime1">
              <a:rPr lang="en-US" smtClean="0"/>
              <a:t>5/8/19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4B877-DEB8-8741-804F-725D765FF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F9C006-362B-514A-88CF-884164857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6578-F23A-AF48-8050-10A102A7B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9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4A25B-3BB8-7545-9D05-F85238A31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3E099-4107-3044-B677-0576FDAE69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7A38A7-0836-A04E-A875-C22F9F2432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EFD33-53DE-1C48-BA45-98E505744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83EB-6802-6D4F-B0B2-E09C7428563D}" type="datetime1">
              <a:rPr lang="en-US" smtClean="0"/>
              <a:t>5/8/19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614CFE-1319-514B-98D4-F9BBD8E4A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2B43FF-D6ED-774B-AB7E-9F4EFFA7F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6578-F23A-AF48-8050-10A102A7B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11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2DE9F-0425-A544-9ADE-99CCCAB61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6083D6-2F41-FA4A-9B89-5DA98449C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91FD21-A9FB-3B4A-9874-E8C01EC9D1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63E8A6-54B0-0F44-81E2-3515F35F4C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1D9E63-83FC-7E45-9287-65FD87FD71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7D0CF4-FB29-FD4F-BB49-9EC348B31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99B6-269B-7E4E-A1D8-4EE85848ED24}" type="datetime1">
              <a:rPr lang="en-US" smtClean="0"/>
              <a:t>5/8/19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165356-60E6-3140-8EAE-ECA81D427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E55684-2D05-3B44-A178-2BB6679BE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6578-F23A-AF48-8050-10A102A7B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263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B4396-9672-B643-BFC8-ACE57DAA3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0CC05B-8BEF-D44E-A2A8-F5822671C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D9F4-5895-FF4F-AF5A-B6C3ECA9A43D}" type="datetime1">
              <a:rPr lang="en-US" smtClean="0"/>
              <a:t>5/8/19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575633-A11C-F54E-A659-D51F96EDC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8D6195-3A05-EA42-A978-FB20CFF58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6578-F23A-AF48-8050-10A102A7B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85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005EDE-50BC-E843-81D4-013C5444C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926-9DF6-0446-A68B-ADC30065F2A4}" type="datetime1">
              <a:rPr lang="en-US" smtClean="0"/>
              <a:t>5/8/19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601F21-D026-5348-B933-EA68A9F29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09EF66-0CF4-9F45-9477-86C096A48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6578-F23A-AF48-8050-10A102A7B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639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99DE3-B536-634F-B091-66034D271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DCD9D-FC50-2345-A610-B9A56AD82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25DFD6-CBD2-0A45-A361-C0D1B95086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9F0608-F8B7-CD42-8A6D-8A4532CD7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C5F0-4B66-154F-BC7F-E4D25872A63A}" type="datetime1">
              <a:rPr lang="en-US" smtClean="0"/>
              <a:t>5/8/19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0B3EC7-07A1-9949-B13A-00074C6B0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A8CEC7-2E65-0940-9D2D-187211CE0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6578-F23A-AF48-8050-10A102A7B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19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81E99-0CAC-9949-985F-8492287DA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D9897C-C28B-A344-9B7B-BD836EC0BF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7DAE04-DA3B-7C49-9084-49D8C01B42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02A4CF-E679-804D-A58A-ED636A1E4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DEEB-ED1E-5840-9918-57FD3CE7B43F}" type="datetime1">
              <a:rPr lang="en-US" smtClean="0"/>
              <a:t>5/8/19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D37375-BD7E-2A42-9934-06DD3BAD4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DCCD9-2222-A648-8A1B-9A6261CB7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6578-F23A-AF48-8050-10A102A7B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76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BE33A1-5E4E-B348-B671-81020D806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8551B8-C4E4-3E40-A7D3-6C141D1C3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88F50-2E40-5341-A389-74191BD759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0B3C5-67BC-4B4B-9CE4-5D586F35E8BD}" type="datetime1">
              <a:rPr lang="en-US" smtClean="0"/>
              <a:t>5/8/19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C8953-B91A-D34D-9616-A90FBC24BE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12529-EE45-7049-965E-A22AA23B74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86578-F23A-AF48-8050-10A102A7B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18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8E922-D681-C646-AE19-227BEF0080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Case Study: Evaluation of PBL Depth in an Erroneous HRRR forecast for CI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C7E0F1-E6B6-3943-A8A2-2D8D3EA4F4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Keenan </a:t>
            </a:r>
            <a:r>
              <a:rPr lang="en-US" dirty="0" err="1"/>
              <a:t>Eure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899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23D85AC-0AF2-234A-B151-F3C57D3CFC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796" y="1"/>
            <a:ext cx="4876800" cy="36576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B0971A-1A81-8842-A135-676D1D33C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6578-F23A-AF48-8050-10A102A7B77B}" type="slidenum">
              <a:rPr lang="en-US" smtClean="0"/>
              <a:t>10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A07B87-15E6-D647-B8D7-CC556D69E5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4417" y="26746"/>
            <a:ext cx="4841139" cy="363085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25C1BBC-10CE-644A-87D2-BD5FBB4DFC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7858" y="3293718"/>
            <a:ext cx="4570342" cy="3427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645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84048-9C86-C84C-96F5-D2EEAEB15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and Future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6CD6F-9153-394E-BC39-794445398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  <a:p>
            <a:pPr lvl="1"/>
            <a:r>
              <a:rPr lang="en-US" dirty="0"/>
              <a:t>Radar gives useful PBL depth and evolution data</a:t>
            </a:r>
          </a:p>
          <a:p>
            <a:pPr lvl="2"/>
            <a:r>
              <a:rPr lang="en-US" dirty="0"/>
              <a:t>Encouraging for future DA</a:t>
            </a:r>
          </a:p>
          <a:p>
            <a:r>
              <a:rPr lang="en-US" dirty="0"/>
              <a:t>Future Work</a:t>
            </a:r>
          </a:p>
          <a:p>
            <a:pPr lvl="1"/>
            <a:r>
              <a:rPr lang="en-US" dirty="0"/>
              <a:t>Analysis of clear-air radial velocity and brightness temps</a:t>
            </a:r>
          </a:p>
          <a:p>
            <a:pPr lvl="1"/>
            <a:r>
              <a:rPr lang="en-US" dirty="0"/>
              <a:t>Preliminary WRF simulations of case(s)</a:t>
            </a:r>
          </a:p>
          <a:p>
            <a:pPr lvl="1"/>
            <a:r>
              <a:rPr lang="en-US" dirty="0"/>
              <a:t>Data assimilation of radar and satellite products</a:t>
            </a:r>
          </a:p>
          <a:p>
            <a:pPr lvl="2"/>
            <a:r>
              <a:rPr lang="en-US" dirty="0"/>
              <a:t>HRRR configuration of WRF-ARW</a:t>
            </a:r>
          </a:p>
          <a:p>
            <a:pPr lvl="2"/>
            <a:r>
              <a:rPr lang="en-US" dirty="0"/>
              <a:t>Inner and outer domain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247D01-408B-7C4F-BDA4-D3B8493F3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6578-F23A-AF48-8050-10A102A7B77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019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A325C-C7A0-CA49-BABC-50F8EF95F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4222A-4DEF-A846-BAA3-9633BBE4D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Analysis of clear-air radial velocity, brightness temps</a:t>
            </a:r>
          </a:p>
          <a:p>
            <a:r>
              <a:rPr lang="en-US" dirty="0"/>
              <a:t>Data assimilation of both radar and satellite products </a:t>
            </a:r>
          </a:p>
          <a:p>
            <a:pPr lvl="1"/>
            <a:r>
              <a:rPr lang="en-US" dirty="0"/>
              <a:t>HRRR configuration of WRF-ARW</a:t>
            </a:r>
          </a:p>
          <a:p>
            <a:pPr lvl="1"/>
            <a:r>
              <a:rPr lang="en-US" dirty="0"/>
              <a:t>Inner domain (12 km) and outer domain (3 km)</a:t>
            </a:r>
          </a:p>
          <a:p>
            <a:pPr lvl="1"/>
            <a:r>
              <a:rPr lang="en-US" dirty="0" err="1"/>
              <a:t>Gridpoint</a:t>
            </a:r>
            <a:r>
              <a:rPr lang="en-US" dirty="0"/>
              <a:t> Statistical Interpolation (GSI)-based </a:t>
            </a:r>
            <a:r>
              <a:rPr lang="en-US" dirty="0" err="1"/>
              <a:t>EnKF</a:t>
            </a:r>
            <a:endParaRPr lang="en-US" dirty="0"/>
          </a:p>
          <a:p>
            <a:pPr lvl="1"/>
            <a:r>
              <a:rPr lang="en-US" dirty="0"/>
              <a:t>Every 30 minutes on outer domain (9 </a:t>
            </a:r>
            <a:r>
              <a:rPr lang="en-US" dirty="0" err="1"/>
              <a:t>hrs</a:t>
            </a:r>
            <a:r>
              <a:rPr lang="en-US" dirty="0"/>
              <a:t> out)</a:t>
            </a:r>
          </a:p>
          <a:p>
            <a:pPr lvl="1"/>
            <a:r>
              <a:rPr lang="en-US" dirty="0"/>
              <a:t>Every 15 minutes on inner domain (2 </a:t>
            </a:r>
            <a:r>
              <a:rPr lang="en-US" dirty="0" err="1"/>
              <a:t>hrs</a:t>
            </a:r>
            <a:r>
              <a:rPr lang="en-US" dirty="0"/>
              <a:t> out)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26C254-B096-AD43-A401-BAF5B91D7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6578-F23A-AF48-8050-10A102A7B77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27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8EE9F-F4FA-8449-8B55-3FD725638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4DDC3-041D-A448-B73E-77167B464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Dave </a:t>
            </a:r>
            <a:r>
              <a:rPr lang="en-US" dirty="0" err="1"/>
              <a:t>Stensrud</a:t>
            </a:r>
            <a:endParaRPr lang="en-US" dirty="0"/>
          </a:p>
          <a:p>
            <a:r>
              <a:rPr lang="en-US" dirty="0" err="1"/>
              <a:t>Fuqing</a:t>
            </a:r>
            <a:r>
              <a:rPr lang="en-US" dirty="0"/>
              <a:t> Zhang</a:t>
            </a:r>
          </a:p>
          <a:p>
            <a:r>
              <a:rPr lang="en-US" dirty="0"/>
              <a:t>Jerry Zhang</a:t>
            </a:r>
          </a:p>
          <a:p>
            <a:r>
              <a:rPr lang="en-US" dirty="0"/>
              <a:t>Paul </a:t>
            </a:r>
            <a:r>
              <a:rPr lang="en-US" dirty="0" err="1"/>
              <a:t>Mykolajtchuk</a:t>
            </a:r>
            <a:endParaRPr lang="en-US" dirty="0"/>
          </a:p>
          <a:p>
            <a:r>
              <a:rPr lang="en-US" dirty="0"/>
              <a:t>Stan Benjamin (NOAA)</a:t>
            </a:r>
          </a:p>
          <a:p>
            <a:r>
              <a:rPr lang="en-US" dirty="0"/>
              <a:t>Curtis Alexander (NOAA)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67FA1E-2749-464C-976F-A2B86FEE0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6578-F23A-AF48-8050-10A102A7B77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0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26B35-CBB4-DF48-ADA1-691FAE9F1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9E634-AA74-0A47-9686-0B035A3D6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Accurate convective initiation (CI) forecasts remains a challenge</a:t>
            </a:r>
          </a:p>
          <a:p>
            <a:r>
              <a:rPr lang="en-US" dirty="0"/>
              <a:t>CI requirements:</a:t>
            </a:r>
          </a:p>
          <a:p>
            <a:pPr lvl="1"/>
            <a:r>
              <a:rPr lang="en-US" dirty="0"/>
              <a:t>Low-level moisture</a:t>
            </a:r>
          </a:p>
          <a:p>
            <a:pPr lvl="1"/>
            <a:r>
              <a:rPr lang="en-US" dirty="0"/>
              <a:t>Instability</a:t>
            </a:r>
          </a:p>
          <a:p>
            <a:pPr lvl="1"/>
            <a:r>
              <a:rPr lang="en-US" dirty="0"/>
              <a:t>Lift </a:t>
            </a:r>
          </a:p>
          <a:p>
            <a:r>
              <a:rPr lang="en-US" dirty="0"/>
              <a:t>Convective-allowing models (CAMs) need sufficient spatial and temporal resolution</a:t>
            </a:r>
          </a:p>
          <a:p>
            <a:r>
              <a:rPr lang="en-US" dirty="0"/>
              <a:t>Many of these processes ‘live’ in planetary boundary layer (PBL)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901B5F-8DDD-F24D-968C-EA9A5AB7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6578-F23A-AF48-8050-10A102A7B77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51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5">
            <a:extLst>
              <a:ext uri="{FF2B5EF4-FFF2-40B4-BE49-F238E27FC236}">
                <a16:creationId xmlns:a16="http://schemas.microsoft.com/office/drawing/2014/main" id="{EFA331E0-836B-D64B-BE55-F14D577211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693"/>
          <a:stretch/>
        </p:blipFill>
        <p:spPr>
          <a:xfrm>
            <a:off x="2390955" y="301141"/>
            <a:ext cx="7288929" cy="28399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DC9A7A0-AF53-4149-885F-D6F9367FF7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23" y="3329796"/>
            <a:ext cx="3503198" cy="27652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748B9AD-A28B-394D-A5F4-AFC442F826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8417" y="3329796"/>
            <a:ext cx="3477001" cy="2765291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5D7CF98F-F788-8348-B394-EF8FEE8BCD1E}"/>
              </a:ext>
            </a:extLst>
          </p:cNvPr>
          <p:cNvSpPr/>
          <p:nvPr/>
        </p:nvSpPr>
        <p:spPr>
          <a:xfrm rot="8499822">
            <a:off x="3987615" y="948536"/>
            <a:ext cx="1202635" cy="892235"/>
          </a:xfrm>
          <a:prstGeom prst="ellipse">
            <a:avLst/>
          </a:prstGeom>
          <a:solidFill>
            <a:schemeClr val="bg1">
              <a:alpha val="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BC2DD93-FDD9-664A-8625-667C70215D70}"/>
              </a:ext>
            </a:extLst>
          </p:cNvPr>
          <p:cNvSpPr/>
          <p:nvPr/>
        </p:nvSpPr>
        <p:spPr>
          <a:xfrm rot="16200000">
            <a:off x="6454197" y="3723472"/>
            <a:ext cx="1053547" cy="683264"/>
          </a:xfrm>
          <a:prstGeom prst="ellipse">
            <a:avLst/>
          </a:prstGeom>
          <a:solidFill>
            <a:schemeClr val="bg1">
              <a:alpha val="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E95CF44-C7BD-E04B-AB22-963614CD64A9}"/>
              </a:ext>
            </a:extLst>
          </p:cNvPr>
          <p:cNvCxnSpPr>
            <a:cxnSpLocks/>
          </p:cNvCxnSpPr>
          <p:nvPr/>
        </p:nvCxnSpPr>
        <p:spPr>
          <a:xfrm flipV="1">
            <a:off x="1987826" y="1394653"/>
            <a:ext cx="2007704" cy="13597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FE27482-8981-8C43-85BC-E1C90A54E05F}"/>
              </a:ext>
            </a:extLst>
          </p:cNvPr>
          <p:cNvCxnSpPr>
            <a:cxnSpLocks/>
          </p:cNvCxnSpPr>
          <p:nvPr/>
        </p:nvCxnSpPr>
        <p:spPr>
          <a:xfrm flipH="1">
            <a:off x="7418944" y="3141129"/>
            <a:ext cx="2977386" cy="92397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729EEC8-71BE-2149-809D-4331793E9AA4}"/>
              </a:ext>
            </a:extLst>
          </p:cNvPr>
          <p:cNvCxnSpPr>
            <a:cxnSpLocks/>
          </p:cNvCxnSpPr>
          <p:nvPr/>
        </p:nvCxnSpPr>
        <p:spPr>
          <a:xfrm flipH="1" flipV="1">
            <a:off x="8179904" y="2295826"/>
            <a:ext cx="2216427" cy="6958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545CBA20-CE6E-BE47-A48C-02011F20B50A}"/>
              </a:ext>
            </a:extLst>
          </p:cNvPr>
          <p:cNvSpPr/>
          <p:nvPr/>
        </p:nvSpPr>
        <p:spPr>
          <a:xfrm rot="16200000">
            <a:off x="7291152" y="1775932"/>
            <a:ext cx="900038" cy="683264"/>
          </a:xfrm>
          <a:prstGeom prst="ellipse">
            <a:avLst/>
          </a:prstGeom>
          <a:solidFill>
            <a:schemeClr val="bg1">
              <a:alpha val="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4ED536D-0160-E04E-8299-BA8058DF3DAA}"/>
              </a:ext>
            </a:extLst>
          </p:cNvPr>
          <p:cNvSpPr txBox="1"/>
          <p:nvPr/>
        </p:nvSpPr>
        <p:spPr>
          <a:xfrm>
            <a:off x="750904" y="1309818"/>
            <a:ext cx="1244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 alarm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F9830A6-B69C-A84D-A927-408E0FCF7456}"/>
              </a:ext>
            </a:extLst>
          </p:cNvPr>
          <p:cNvSpPr txBox="1"/>
          <p:nvPr/>
        </p:nvSpPr>
        <p:spPr>
          <a:xfrm>
            <a:off x="10396330" y="2881738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Missed CI</a:t>
            </a:r>
          </a:p>
        </p:txBody>
      </p:sp>
      <p:sp>
        <p:nvSpPr>
          <p:cNvPr id="26" name="Slide Number Placeholder 25">
            <a:extLst>
              <a:ext uri="{FF2B5EF4-FFF2-40B4-BE49-F238E27FC236}">
                <a16:creationId xmlns:a16="http://schemas.microsoft.com/office/drawing/2014/main" id="{D19B28E0-060B-1D4A-B2C4-EA3B5A646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6578-F23A-AF48-8050-10A102A7B77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90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1A053-48C7-BF40-919B-CDBFABD75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accurate PBL representation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E5A0E-7E1B-E645-A213-235C2AD58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Strong coupling of near-surface and adjacent PBL diurnally</a:t>
            </a:r>
          </a:p>
          <a:p>
            <a:r>
              <a:rPr lang="en-US" dirty="0"/>
              <a:t>Past studies highlight importance of PBL depth measurements</a:t>
            </a:r>
          </a:p>
          <a:p>
            <a:pPr lvl="1"/>
            <a:r>
              <a:rPr lang="en-US" dirty="0"/>
              <a:t>Vertical wind shear</a:t>
            </a:r>
          </a:p>
          <a:p>
            <a:pPr lvl="1"/>
            <a:r>
              <a:rPr lang="en-US" dirty="0"/>
              <a:t>Convective available potential energy (CAPE)</a:t>
            </a:r>
          </a:p>
          <a:p>
            <a:r>
              <a:rPr lang="en-US" dirty="0"/>
              <a:t>Erroneous depth can throw off predictive and diagnostic quantities for severe weather</a:t>
            </a:r>
          </a:p>
          <a:p>
            <a:r>
              <a:rPr lang="en-US" dirty="0"/>
              <a:t>Need sub hourly observations to be assimilated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5114D1-569B-8C4E-BE00-64043D4EF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6578-F23A-AF48-8050-10A102A7B7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912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3391F-517C-8748-86F1-6B5BC52F6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WSR-88D 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7EF04-87A5-A54F-AF38-5F7D6A9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Continuously operating radars complete full scan in mins</a:t>
            </a:r>
          </a:p>
          <a:p>
            <a:r>
              <a:rPr lang="en-US" dirty="0"/>
              <a:t>Top of PBL mixes with free troposphere</a:t>
            </a:r>
          </a:p>
          <a:p>
            <a:pPr lvl="1"/>
            <a:r>
              <a:rPr lang="en-US" dirty="0"/>
              <a:t>Higher reflectivity values</a:t>
            </a:r>
          </a:p>
          <a:p>
            <a:pPr lvl="1"/>
            <a:r>
              <a:rPr lang="en-US" dirty="0"/>
              <a:t>Bragg scattering</a:t>
            </a:r>
          </a:p>
          <a:p>
            <a:pPr lvl="1"/>
            <a:r>
              <a:rPr lang="en-US" dirty="0"/>
              <a:t>Minimum in differential reflectivity (ZDR)</a:t>
            </a:r>
          </a:p>
          <a:p>
            <a:r>
              <a:rPr lang="en-US" dirty="0"/>
              <a:t>ZDR values can give estimation of PBL depth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BE9158-206E-894C-87BE-27F281B7E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6578-F23A-AF48-8050-10A102A7B77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582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30127-1B40-1041-8634-70BE73566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of 05-18-2018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31CF8-5909-8B47-A6A4-8A002A4F3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73148" cy="4351338"/>
          </a:xfrm>
        </p:spPr>
        <p:txBody>
          <a:bodyPr/>
          <a:lstStyle/>
          <a:p>
            <a:r>
              <a:rPr lang="en-US" dirty="0"/>
              <a:t>Strong storms predicted earlier in day</a:t>
            </a:r>
          </a:p>
          <a:p>
            <a:r>
              <a:rPr lang="en-US" dirty="0"/>
              <a:t>Elevated convection likely</a:t>
            </a:r>
          </a:p>
          <a:p>
            <a:r>
              <a:rPr lang="en-US" dirty="0"/>
              <a:t>Primary threats - large hail, damaging winds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05B555-999E-614A-8F5D-BDFABBE64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6578-F23A-AF48-8050-10A102A7B77B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F93A5D1-3ABF-9D40-9DA3-6D58EE27A9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2322" y="1825624"/>
            <a:ext cx="5201478" cy="385331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0881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84FD2-8094-6140-9A2C-1CE012F6C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HRRR and Radar Comparison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ED929F-AD10-364B-8CAC-9DF88099B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6578-F23A-AF48-8050-10A102A7B77B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CE3A71-F0FF-F444-8977-E955DBAD1C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8557" y="2519308"/>
            <a:ext cx="4344086" cy="342905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A6B8707-F54C-F34F-ABB1-4DC13775F3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2578" y="2519308"/>
            <a:ext cx="4311601" cy="3429056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6C4D1700-4142-D84F-879D-658F9682E86E}"/>
              </a:ext>
            </a:extLst>
          </p:cNvPr>
          <p:cNvSpPr/>
          <p:nvPr/>
        </p:nvSpPr>
        <p:spPr>
          <a:xfrm rot="16200000">
            <a:off x="7061753" y="2946949"/>
            <a:ext cx="1103243" cy="834889"/>
          </a:xfrm>
          <a:prstGeom prst="ellipse">
            <a:avLst/>
          </a:prstGeom>
          <a:solidFill>
            <a:schemeClr val="bg1">
              <a:alpha val="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4134077-8B7F-1146-A24E-FC1B2DBB4AF1}"/>
              </a:ext>
            </a:extLst>
          </p:cNvPr>
          <p:cNvCxnSpPr>
            <a:cxnSpLocks/>
          </p:cNvCxnSpPr>
          <p:nvPr/>
        </p:nvCxnSpPr>
        <p:spPr>
          <a:xfrm flipH="1">
            <a:off x="7881731" y="2024651"/>
            <a:ext cx="793466" cy="78812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6DEB0DC-5C74-A148-8BD6-F59C15B9F934}"/>
              </a:ext>
            </a:extLst>
          </p:cNvPr>
          <p:cNvSpPr txBox="1"/>
          <p:nvPr/>
        </p:nvSpPr>
        <p:spPr>
          <a:xfrm>
            <a:off x="8468139" y="1610139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Missed CI</a:t>
            </a:r>
          </a:p>
        </p:txBody>
      </p:sp>
    </p:spTree>
    <p:extLst>
      <p:ext uri="{BB962C8B-B14F-4D97-AF65-F5344CB8AC3E}">
        <p14:creationId xmlns:p14="http://schemas.microsoft.com/office/powerpoint/2010/main" val="3268652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Quasi-Vertical Profile Analysis of 05-18-2018</a:t>
            </a:r>
            <a:endParaRPr dirty="0"/>
          </a:p>
        </p:txBody>
      </p:sp>
      <p:sp>
        <p:nvSpPr>
          <p:cNvPr id="125" name="Google Shape;125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6" name="Google Shape;126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1" y="1825625"/>
            <a:ext cx="5586626" cy="4188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21125" y="1825625"/>
            <a:ext cx="5332674" cy="42661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81B16E9-D883-9641-B43E-1E3DEDC987DA}"/>
              </a:ext>
            </a:extLst>
          </p:cNvPr>
          <p:cNvCxnSpPr>
            <a:cxnSpLocks/>
          </p:cNvCxnSpPr>
          <p:nvPr/>
        </p:nvCxnSpPr>
        <p:spPr>
          <a:xfrm flipH="1">
            <a:off x="8160026" y="5108713"/>
            <a:ext cx="1560443" cy="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CFAC9F3-D3D7-3E4D-ACCC-56C2BC53F1BA}"/>
              </a:ext>
            </a:extLst>
          </p:cNvPr>
          <p:cNvSpPr txBox="1"/>
          <p:nvPr/>
        </p:nvSpPr>
        <p:spPr>
          <a:xfrm>
            <a:off x="11455668" y="4924047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PBL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BC91D37-8FCE-964C-9CAD-FCB8A666FB2A}"/>
              </a:ext>
            </a:extLst>
          </p:cNvPr>
          <p:cNvCxnSpPr>
            <a:cxnSpLocks/>
          </p:cNvCxnSpPr>
          <p:nvPr/>
        </p:nvCxnSpPr>
        <p:spPr>
          <a:xfrm flipH="1">
            <a:off x="9790043" y="5108713"/>
            <a:ext cx="166562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326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spcBef>
                <a:spcPts val="0"/>
              </a:spcBef>
            </a:pPr>
            <a:r>
              <a:rPr lang="en-US" dirty="0"/>
              <a:t>Quasi-Vertical Profile Analysis of 05-18-2018</a:t>
            </a:r>
            <a:endParaRPr dirty="0"/>
          </a:p>
        </p:txBody>
      </p:sp>
      <p:sp>
        <p:nvSpPr>
          <p:cNvPr id="125" name="Google Shape;125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6" name="Google Shape;126;p1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39281" y="1825625"/>
            <a:ext cx="5584466" cy="4188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9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6021125" y="1825630"/>
            <a:ext cx="5332674" cy="426613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03AEBA1-1E40-7F44-9B6B-35C0800AF32F}"/>
              </a:ext>
            </a:extLst>
          </p:cNvPr>
          <p:cNvCxnSpPr>
            <a:cxnSpLocks/>
          </p:cNvCxnSpPr>
          <p:nvPr/>
        </p:nvCxnSpPr>
        <p:spPr>
          <a:xfrm flipH="1">
            <a:off x="8547652" y="5108713"/>
            <a:ext cx="1152940" cy="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B3781A3-670B-6945-927E-CCBB2E78EBC8}"/>
              </a:ext>
            </a:extLst>
          </p:cNvPr>
          <p:cNvSpPr txBox="1"/>
          <p:nvPr/>
        </p:nvSpPr>
        <p:spPr>
          <a:xfrm>
            <a:off x="11455668" y="4924047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PBL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2DD9D80-4FEB-6740-9B3F-FFE8D3138828}"/>
              </a:ext>
            </a:extLst>
          </p:cNvPr>
          <p:cNvCxnSpPr>
            <a:cxnSpLocks/>
          </p:cNvCxnSpPr>
          <p:nvPr/>
        </p:nvCxnSpPr>
        <p:spPr>
          <a:xfrm flipH="1">
            <a:off x="9790043" y="5108713"/>
            <a:ext cx="166562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135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4012</TotalTime>
  <Words>356</Words>
  <Application>Microsoft Macintosh PowerPoint</Application>
  <PresentationFormat>Widescreen</PresentationFormat>
  <Paragraphs>74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Case Study: Evaluation of PBL Depth in an Erroneous HRRR forecast for CI</vt:lpstr>
      <vt:lpstr>Intro</vt:lpstr>
      <vt:lpstr>PowerPoint Presentation</vt:lpstr>
      <vt:lpstr>Importance of accurate PBL representation</vt:lpstr>
      <vt:lpstr>WSR-88D Observations</vt:lpstr>
      <vt:lpstr>Case Study of 05-18-2018</vt:lpstr>
      <vt:lpstr>HRRR and Radar Comparison</vt:lpstr>
      <vt:lpstr>Quasi-Vertical Profile Analysis of 05-18-2018</vt:lpstr>
      <vt:lpstr>Quasi-Vertical Profile Analysis of 05-18-2018</vt:lpstr>
      <vt:lpstr>PowerPoint Presentation</vt:lpstr>
      <vt:lpstr>Summary and Future Work</vt:lpstr>
      <vt:lpstr>Future Work</vt:lpstr>
      <vt:lpstr>Acknowledgements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23</cp:revision>
  <cp:lastPrinted>2019-05-10T12:31:14Z</cp:lastPrinted>
  <dcterms:created xsi:type="dcterms:W3CDTF">2019-05-07T17:38:24Z</dcterms:created>
  <dcterms:modified xsi:type="dcterms:W3CDTF">2019-05-10T12:31:21Z</dcterms:modified>
</cp:coreProperties>
</file>