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8" r:id="rId3"/>
    <p:sldId id="273" r:id="rId4"/>
    <p:sldId id="276" r:id="rId5"/>
    <p:sldId id="277" r:id="rId6"/>
    <p:sldId id="260" r:id="rId7"/>
    <p:sldId id="262" r:id="rId8"/>
    <p:sldId id="261" r:id="rId9"/>
    <p:sldId id="279" r:id="rId10"/>
    <p:sldId id="264" r:id="rId11"/>
    <p:sldId id="265" r:id="rId12"/>
    <p:sldId id="269" r:id="rId13"/>
    <p:sldId id="270" r:id="rId14"/>
    <p:sldId id="274" r:id="rId15"/>
    <p:sldId id="271" r:id="rId16"/>
  </p:sldIdLst>
  <p:sldSz cx="9144000" cy="5143500" type="screen16x9"/>
  <p:notesSz cx="6858000" cy="9144000"/>
  <p:embeddedFontLst>
    <p:embeddedFont>
      <p:font typeface="Merriweather" pitchFamily="2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76641"/>
  </p:normalViewPr>
  <p:slideViewPr>
    <p:cSldViewPr snapToGrid="0">
      <p:cViewPr>
        <p:scale>
          <a:sx n="110" d="100"/>
          <a:sy n="110" d="100"/>
        </p:scale>
        <p:origin x="224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Thank you Jerry! Today my talk is based on our Remote sensing class project, using the WRF model simulation to investigate ..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d6fdd40b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d6fdd40b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zh-CN" dirty="0"/>
              <a:t>wind sensitivity experiment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ocean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emissivity.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dirty="0"/>
              <a:t>Generally,</a:t>
            </a:r>
            <a:r>
              <a:rPr lang="zh-CN" altLang="en-US" dirty="0"/>
              <a:t> </a:t>
            </a:r>
            <a:r>
              <a:rPr lang="zh-CN" dirty="0"/>
              <a:t>the emissivity is increasing as the wind speeds up. Explaination: Sea foam, which arises as a mixture of air and water at the wind roughened ocean surface, </a:t>
            </a:r>
            <a:r>
              <a:rPr lang="en-US" altLang="zh-CN" dirty="0"/>
              <a:t>and</a:t>
            </a:r>
            <a:r>
              <a:rPr lang="zh-CN" dirty="0"/>
              <a:t> leads to a general increase in the surface emissivity. </a:t>
            </a:r>
            <a:r>
              <a:rPr lang="en-US" altLang="zh-CN" dirty="0"/>
              <a:t>This effect starts to become important at wind speeds above 7 m/s and becomes dominant at high wind speeds.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/>
              <a:t>2. linear increasing: true for horizontal ; vertical : decrease -&gt; increase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(</a:t>
            </a:r>
            <a:r>
              <a:rPr lang="en-US" dirty="0"/>
              <a:t>The emissivity signal that is produced by these mechanisms is largely isotropic, which means independent on wind direction</a:t>
            </a:r>
            <a:r>
              <a:rPr lang="en-US" altLang="zh-CN" dirty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d6fdd40b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d6fdd40b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This is for BT.</a:t>
            </a: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en-US" altLang="zh-CN" dirty="0"/>
              <a:t>Generally,</a:t>
            </a:r>
            <a:r>
              <a:rPr lang="zh-CN" altLang="en-US" dirty="0"/>
              <a:t> </a:t>
            </a:r>
            <a:r>
              <a:rPr lang="en-US" altLang="zh-CN" dirty="0"/>
              <a:t>because the emissivity goes up as the wind increases, according to the relationship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microwave</a:t>
            </a:r>
            <a:r>
              <a:rPr lang="zh-CN" altLang="en-US" dirty="0"/>
              <a:t> </a:t>
            </a:r>
            <a:r>
              <a:rPr lang="en-US" altLang="zh-CN" dirty="0"/>
              <a:t>: BT = emissivity*physical T, we</a:t>
            </a:r>
            <a:r>
              <a:rPr lang="zh-CN" altLang="en-US" dirty="0"/>
              <a:t> </a:t>
            </a:r>
            <a:r>
              <a:rPr lang="en-US" altLang="zh-CN" dirty="0"/>
              <a:t>expected</a:t>
            </a:r>
            <a:r>
              <a:rPr lang="zh-CN" altLang="en-US" dirty="0"/>
              <a:t> </a:t>
            </a:r>
            <a:r>
              <a:rPr lang="en-US" altLang="zh-CN" dirty="0"/>
              <a:t>the BT also goes up.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frequencies.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frequency,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notice</a:t>
            </a:r>
            <a:r>
              <a:rPr lang="zh-CN" altLang="en-US" dirty="0"/>
              <a:t> </a:t>
            </a:r>
            <a:r>
              <a:rPr lang="en-US" altLang="zh-CN" dirty="0"/>
              <a:t>there’s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brightness</a:t>
            </a:r>
            <a:r>
              <a:rPr lang="zh-CN" altLang="en-US" dirty="0"/>
              <a:t> </a:t>
            </a:r>
            <a:r>
              <a:rPr lang="en-US" altLang="zh-CN" dirty="0"/>
              <a:t>temperature</a:t>
            </a:r>
            <a:r>
              <a:rPr lang="zh-CN" altLang="en-US" dirty="0"/>
              <a:t> </a:t>
            </a:r>
            <a:r>
              <a:rPr lang="en-US" altLang="zh-CN" dirty="0"/>
              <a:t>convergence.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pretty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 err="1"/>
              <a:t>transmissvity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atmosphere.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is,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leaving</a:t>
            </a:r>
            <a:r>
              <a:rPr lang="zh-CN" altLang="en-US" dirty="0"/>
              <a:t> </a:t>
            </a:r>
            <a:r>
              <a:rPr lang="en-US" altLang="zh-CN" dirty="0"/>
              <a:t>radiance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absorbed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scattered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atmosphere,</a:t>
            </a:r>
            <a:r>
              <a:rPr lang="zh-CN" altLang="en-US" dirty="0"/>
              <a:t> 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cannot</a:t>
            </a:r>
            <a:r>
              <a:rPr lang="zh-CN" altLang="en-US" dirty="0"/>
              <a:t> </a:t>
            </a:r>
            <a:r>
              <a:rPr lang="en-US" altLang="zh-CN" dirty="0"/>
              <a:t>contribute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TOA</a:t>
            </a:r>
            <a:r>
              <a:rPr lang="zh-CN" altLang="en-US" dirty="0"/>
              <a:t> </a:t>
            </a:r>
            <a:r>
              <a:rPr lang="en-US" altLang="zh-CN" dirty="0"/>
              <a:t>radiance.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matter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emissivity,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leaving</a:t>
            </a:r>
            <a:r>
              <a:rPr lang="zh-CN" altLang="en-US" dirty="0"/>
              <a:t> </a:t>
            </a:r>
            <a:r>
              <a:rPr lang="en-US" altLang="zh-CN" dirty="0"/>
              <a:t>radiance</a:t>
            </a:r>
            <a:r>
              <a:rPr lang="zh-CN" altLang="en-US" dirty="0"/>
              <a:t> </a:t>
            </a:r>
            <a:r>
              <a:rPr lang="en-US" altLang="zh-CN" dirty="0"/>
              <a:t>changes,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TOA</a:t>
            </a:r>
            <a:r>
              <a:rPr lang="zh-CN" altLang="en-US" dirty="0"/>
              <a:t> </a:t>
            </a:r>
            <a:r>
              <a:rPr lang="en-US" altLang="zh-CN" dirty="0"/>
              <a:t>radiance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much.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vertical</a:t>
            </a:r>
            <a:r>
              <a:rPr lang="zh-CN" altLang="en-US" dirty="0"/>
              <a:t> </a:t>
            </a:r>
            <a:r>
              <a:rPr lang="en-US" altLang="zh-CN" dirty="0"/>
              <a:t>polarization,</a:t>
            </a:r>
            <a:r>
              <a:rPr lang="zh-CN" altLang="en-US" dirty="0"/>
              <a:t> </a:t>
            </a:r>
            <a:r>
              <a:rPr lang="en-US" altLang="zh-CN" dirty="0"/>
              <a:t>there’s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23</a:t>
            </a:r>
            <a:r>
              <a:rPr lang="zh-CN" altLang="en-US" dirty="0"/>
              <a:t> </a:t>
            </a:r>
            <a:r>
              <a:rPr lang="en-US" altLang="zh-CN" dirty="0"/>
              <a:t>GHz.</a:t>
            </a:r>
            <a:r>
              <a:rPr lang="zh-CN" altLang="en-US" dirty="0"/>
              <a:t> </a:t>
            </a:r>
            <a:r>
              <a:rPr lang="en-US" altLang="zh-CN" dirty="0"/>
              <a:t>That’s</a:t>
            </a:r>
            <a:r>
              <a:rPr lang="zh-CN" altLang="en-US" dirty="0"/>
              <a:t> </a:t>
            </a: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dirty="0"/>
              <a:t>Because the emissivity goes up as the wind increases, according to the relationship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microwave</a:t>
            </a:r>
            <a:r>
              <a:rPr lang="zh-CN" altLang="en-US" dirty="0"/>
              <a:t> </a:t>
            </a:r>
            <a:r>
              <a:rPr lang="zh-CN" dirty="0"/>
              <a:t>: BT = emissivity*physical T, the BT also goes up. 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2. The</a:t>
            </a:r>
            <a:r>
              <a:rPr lang="zh-CN" altLang="en-US" dirty="0"/>
              <a:t> </a:t>
            </a:r>
            <a:r>
              <a:rPr lang="en-US" altLang="zh-CN" dirty="0"/>
              <a:t>convergence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because</a:t>
            </a:r>
            <a:r>
              <a:rPr lang="zh-CN" altLang="en-US" dirty="0"/>
              <a:t> </a:t>
            </a:r>
            <a:r>
              <a:rPr lang="en-US" altLang="zh-CN" dirty="0"/>
              <a:t>transmissivity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water</a:t>
            </a:r>
            <a:r>
              <a:rPr lang="zh-CN" altLang="en-US" dirty="0"/>
              <a:t> </a:t>
            </a:r>
            <a:r>
              <a:rPr lang="en-US" altLang="zh-CN" dirty="0"/>
              <a:t>vapor</a:t>
            </a:r>
            <a:r>
              <a:rPr lang="zh-CN" altLang="en-US" dirty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6d6fdd40b_1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6d6fdd40b_15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6d6fdd40b_15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6d6fdd40b_15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6fdd40b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d6fdd40b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 in this talk, we focus on the microwave radiance. </a:t>
            </a:r>
          </a:p>
          <a:p>
            <a:pPr marL="158750" indent="0">
              <a:buNone/>
            </a:pPr>
            <a:r>
              <a:rPr lang="en-US" dirty="0"/>
              <a:t>basically, the TOA radiance is represented by the brightness temperature. </a:t>
            </a:r>
          </a:p>
          <a:p>
            <a:pPr marL="158750" indent="0">
              <a:buNone/>
            </a:pPr>
            <a:r>
              <a:rPr lang="en-US" dirty="0"/>
              <a:t>We compared the simulated BT calculated by the radiative transfer model CRTM and the observation BT captured by the satellite CPM and got the bias/difference between them.</a:t>
            </a:r>
          </a:p>
          <a:p>
            <a:pPr marL="158750" indent="0">
              <a:buNone/>
            </a:pPr>
            <a:r>
              <a:rPr lang="en-US" dirty="0"/>
              <a:t>By comparing the bias in different sky condition: clear  or cloudy, we can get </a:t>
            </a:r>
            <a:r>
              <a:rPr lang="en-US" altLang="zh-CN" dirty="0"/>
              <a:t>a</a:t>
            </a:r>
            <a:r>
              <a:rPr lang="en-US" dirty="0"/>
              <a:t> sense for the atmosphere impact on the TOA radiance.</a:t>
            </a:r>
          </a:p>
          <a:p>
            <a:pPr marL="158750" indent="0">
              <a:buNone/>
            </a:pPr>
            <a:r>
              <a:rPr lang="en-US" dirty="0"/>
              <a:t>Also, by altering the surface emissivity, we can see how the ocean surface influences the TOA radiance. Several factors can </a:t>
            </a:r>
            <a:r>
              <a:rPr lang="en-US" altLang="zh-CN" dirty="0"/>
              <a:t>impact</a:t>
            </a:r>
            <a:r>
              <a:rPr lang="en-US" dirty="0"/>
              <a:t> the surface emissivity, but in this talk, we only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en-US" dirty="0"/>
              <a:t> the surface wind speed.</a:t>
            </a:r>
          </a:p>
        </p:txBody>
      </p:sp>
    </p:spTree>
    <p:extLst>
      <p:ext uri="{BB962C8B-B14F-4D97-AF65-F5344CB8AC3E}">
        <p14:creationId xmlns:p14="http://schemas.microsoft.com/office/powerpoint/2010/main" val="289633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Ok, let’s take a quick look at how the satellite works. The global precipitation measurement Microwave Imager is a passive sensor, measuring the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natural energy radiated by different precipitation in the form of brightness temperatures. It has 13 channels and each channel has a frequency range that can detect a different type of precipitation. It should be noticed that the only discrepancy between channel 1 and 2, 3 and 4, etc. is they are polarized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differently,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either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vertically or horizontally.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1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case selected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dirty="0"/>
              <a:t>s the </a:t>
            </a:r>
            <a:r>
              <a:rPr lang="en-US" dirty="0" err="1"/>
              <a:t>hurrican</a:t>
            </a:r>
            <a:r>
              <a:rPr lang="en-US" dirty="0"/>
              <a:t> Harvey. On August 22</a:t>
            </a:r>
            <a:r>
              <a:rPr lang="en-US" baseline="30000" dirty="0"/>
              <a:t>nd</a:t>
            </a:r>
            <a:r>
              <a:rPr lang="en-US" dirty="0"/>
              <a:t>, we chose 5 boxes in gulf of Mexico to analyze. Notice that the variation of the surface temperature is less than 1 K, and by calculation, the average surface wind speed in these five boxes is all less than 10 meter per second. And the Goes-R BT figure shows the box3 is the clear-sky region and box5 is pretty cloudy.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100" dirty="0">
                <a:latin typeface="Times New Roman"/>
                <a:ea typeface="Times New Roman"/>
                <a:cs typeface="Times New Roman"/>
                <a:sym typeface="Times New Roman"/>
              </a:rPr>
              <a:t>Ok, let’s get into the simulation part. The model output was generated by PSU WRF-</a:t>
            </a:r>
            <a:r>
              <a:rPr lang="en-US" altLang="zh-CN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EnKF</a:t>
            </a:r>
            <a:r>
              <a:rPr lang="en-US" altLang="zh-CN" sz="1100" dirty="0">
                <a:latin typeface="Times New Roman"/>
                <a:ea typeface="Times New Roman"/>
                <a:cs typeface="Times New Roman"/>
                <a:sym typeface="Times New Roman"/>
              </a:rPr>
              <a:t> system provided by Masashi, who was a </a:t>
            </a:r>
            <a:r>
              <a:rPr lang="en-US" altLang="zh-CN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r>
              <a:rPr lang="en-US" altLang="zh-CN" sz="1100" dirty="0">
                <a:latin typeface="Times New Roman"/>
                <a:ea typeface="Times New Roman"/>
                <a:cs typeface="Times New Roman"/>
                <a:sym typeface="Times New Roman"/>
              </a:rPr>
              <a:t> student in </a:t>
            </a:r>
            <a:r>
              <a:rPr lang="en-US" altLang="zh-CN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Fuqing’s</a:t>
            </a:r>
            <a:r>
              <a:rPr lang="en-US" altLang="zh-CN" sz="1100" dirty="0">
                <a:latin typeface="Times New Roman"/>
                <a:ea typeface="Times New Roman"/>
                <a:cs typeface="Times New Roman"/>
                <a:sym typeface="Times New Roman"/>
              </a:rPr>
              <a:t> group. In this experiment, we designed a 60-member ensemble simulation. Three nested domains were used with horizontal grid spacing of 27 km, 9 km and 3 km.  During the simulation, domain 2 and 3 moved with the TC center. The IC/BCs were provided by NCEP GFS. The hourly cycling </a:t>
            </a:r>
            <a:r>
              <a:rPr lang="en-US" altLang="zh-CN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EnKF</a:t>
            </a:r>
            <a:r>
              <a:rPr lang="en-US" altLang="zh-CN" sz="1100" dirty="0">
                <a:latin typeface="Times New Roman"/>
                <a:ea typeface="Times New Roman"/>
                <a:cs typeface="Times New Roman"/>
                <a:sym typeface="Times New Roman"/>
              </a:rPr>
              <a:t> was performed.  For each cycle,  domain 3 randomly selected a member, assimilated …. and used CRTM to calculate the brightness temperature.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(CRTM: community radiative transfer model)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1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d6fdd40b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d6fdd40b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From here, analysis begins. This slide shows </a:t>
            </a:r>
            <a:r>
              <a:rPr lang="zh-CN" dirty="0"/>
              <a:t>the difference between CRTM and GPM BT</a:t>
            </a:r>
            <a:r>
              <a:rPr lang="en-US" altLang="zh-CN" dirty="0"/>
              <a:t> for 5 boxes.  No matter what polarization is, </a:t>
            </a:r>
            <a:r>
              <a:rPr lang="zh-CN" dirty="0"/>
              <a:t>Box 5 has the highest bias while the box 3 has lowest bias</a:t>
            </a:r>
            <a:r>
              <a:rPr lang="en-US" altLang="zh-CN" dirty="0"/>
              <a:t>. </a:t>
            </a:r>
            <a:r>
              <a:rPr lang="zh-CN" dirty="0"/>
              <a:t>There’</a:t>
            </a:r>
            <a:r>
              <a:rPr lang="en-US" altLang="zh-CN" dirty="0"/>
              <a:t>re</a:t>
            </a:r>
            <a:r>
              <a:rPr lang="zh-CN" dirty="0"/>
              <a:t> two possible reason</a:t>
            </a:r>
            <a:r>
              <a:rPr lang="en-US" altLang="zh-CN" dirty="0"/>
              <a:t>s</a:t>
            </a:r>
            <a:r>
              <a:rPr lang="zh-CN" dirty="0"/>
              <a:t>.</a:t>
            </a:r>
            <a:r>
              <a:rPr lang="en-US" altLang="zh-CN" dirty="0"/>
              <a:t> </a:t>
            </a:r>
            <a:r>
              <a:rPr lang="zh-CN" dirty="0"/>
              <a:t>One is the surface wind. Since </a:t>
            </a:r>
            <a:r>
              <a:rPr lang="en-US" altLang="zh-CN" dirty="0"/>
              <a:t>for now, </a:t>
            </a:r>
            <a:r>
              <a:rPr lang="zh-CN" dirty="0"/>
              <a:t>we assumed no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zh-CN" dirty="0"/>
              <a:t>wind in the </a:t>
            </a:r>
            <a:r>
              <a:rPr lang="en-US" altLang="zh-CN" dirty="0"/>
              <a:t>simulation </a:t>
            </a:r>
            <a:r>
              <a:rPr lang="zh-CN" dirty="0"/>
              <a:t>experiment, </a:t>
            </a:r>
            <a:r>
              <a:rPr lang="en-US" altLang="zh-CN" dirty="0"/>
              <a:t> but it’s not the case for the observation , so</a:t>
            </a:r>
            <a:r>
              <a:rPr lang="zh-CN" altLang="en-US" dirty="0"/>
              <a:t> </a:t>
            </a:r>
            <a:r>
              <a:rPr lang="en-US" altLang="zh-CN" dirty="0"/>
              <a:t>probably</a:t>
            </a:r>
            <a:r>
              <a:rPr lang="zh-CN" dirty="0"/>
              <a:t> it’s the surface wind that cause the difference.</a:t>
            </a:r>
            <a:r>
              <a:rPr lang="en-US" altLang="zh-CN" dirty="0"/>
              <a:t> </a:t>
            </a:r>
            <a:r>
              <a:rPr lang="zh-CN" dirty="0"/>
              <a:t>The other reason is the cloud. </a:t>
            </a:r>
            <a:r>
              <a:rPr lang="en-US" altLang="zh-CN" dirty="0"/>
              <a:t>We saw it before that the </a:t>
            </a:r>
            <a:r>
              <a:rPr lang="zh-CN" dirty="0"/>
              <a:t>box5 </a:t>
            </a:r>
            <a:r>
              <a:rPr lang="en-US" altLang="zh-CN" dirty="0"/>
              <a:t>is </a:t>
            </a:r>
            <a:r>
              <a:rPr lang="zh-CN" dirty="0"/>
              <a:t>most</a:t>
            </a:r>
            <a:r>
              <a:rPr lang="en-US" altLang="zh-CN" dirty="0" err="1"/>
              <a:t>ly</a:t>
            </a:r>
            <a:r>
              <a:rPr lang="zh-CN" dirty="0"/>
              <a:t> cloudy, box3 </a:t>
            </a:r>
            <a:r>
              <a:rPr lang="en-US" altLang="zh-CN" dirty="0"/>
              <a:t>is </a:t>
            </a:r>
            <a:r>
              <a:rPr lang="zh-CN" dirty="0"/>
              <a:t>clear sky. So the scattering and absorption of the cloud liquid water </a:t>
            </a:r>
            <a:r>
              <a:rPr lang="en-US" altLang="zh-CN" dirty="0"/>
              <a:t>could contribute to the</a:t>
            </a:r>
            <a:r>
              <a:rPr lang="zh-CN" dirty="0"/>
              <a:t> difference.</a:t>
            </a:r>
            <a:r>
              <a:rPr lang="en-US" altLang="zh-CN" dirty="0"/>
              <a:t> </a:t>
            </a:r>
            <a:r>
              <a:rPr lang="zh-CN" dirty="0"/>
              <a:t>To test the impact of the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wind</a:t>
            </a:r>
            <a:r>
              <a:rPr lang="zh-CN" dirty="0"/>
              <a:t>, we simply added the simulated surface wind into CRTM and calculated the bias again.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d6fdd40b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d6fdd40b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Here’s the results for box3: clear sky region. The red line represents</a:t>
            </a:r>
            <a:r>
              <a:rPr lang="zh-CN" altLang="en-US" dirty="0"/>
              <a:t> </a:t>
            </a:r>
            <a:r>
              <a:rPr lang="en-US" altLang="zh-CN" dirty="0"/>
              <a:t>the bias after adding the surface wind and the black line is  without wind. 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surface wind, the bias for almost every channel is less than without the surface wind \,</a:t>
            </a:r>
            <a:r>
              <a:rPr lang="zh-CN" altLang="en-US" dirty="0"/>
              <a:t> </a:t>
            </a:r>
            <a:r>
              <a:rPr lang="en-US" altLang="zh-CN" dirty="0"/>
              <a:t>both for horizontal and vertical polarization. So surface wind should be part of the reason for the bias in box3.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6d6fdd40b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6d6fdd40b_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Then, let’s look at a</a:t>
            </a:r>
            <a:r>
              <a:rPr lang="zh-CN" altLang="en-US" dirty="0"/>
              <a:t> </a:t>
            </a:r>
            <a:r>
              <a:rPr lang="en-US" altLang="zh-CN" dirty="0"/>
              <a:t>more complicated situation, the box5, cloudy sky region. </a:t>
            </a:r>
            <a:r>
              <a:rPr lang="zh-CN" dirty="0"/>
              <a:t>For the horizontal, the bias increases at the low frequencies while decrease</a:t>
            </a:r>
            <a:r>
              <a:rPr lang="en-US" altLang="zh-CN" dirty="0"/>
              <a:t>s</a:t>
            </a:r>
            <a:r>
              <a:rPr lang="zh-CN" dirty="0"/>
              <a:t> at the high frequencies.</a:t>
            </a:r>
            <a:r>
              <a:rPr lang="en-US" altLang="zh-CN" dirty="0"/>
              <a:t> </a:t>
            </a:r>
            <a:r>
              <a:rPr lang="zh-CN" dirty="0"/>
              <a:t>For the vertical: the bias doesn’t change a lot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zh-CN" dirty="0"/>
              <a:t>surface wind.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wind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contributing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bias,</a:t>
            </a:r>
            <a:r>
              <a:rPr lang="zh-CN" altLang="en-US" dirty="0"/>
              <a:t> 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bias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wind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bias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wind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channel.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apparently</a:t>
            </a:r>
            <a:r>
              <a:rPr lang="zh-CN" altLang="en-US" dirty="0"/>
              <a:t> </a:t>
            </a:r>
            <a:r>
              <a:rPr lang="en-US" altLang="zh-CN" dirty="0"/>
              <a:t>its’s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case.</a:t>
            </a:r>
            <a:r>
              <a:rPr lang="zh-CN" altLang="en-US" dirty="0"/>
              <a:t> </a:t>
            </a:r>
            <a:r>
              <a:rPr lang="zh-CN" dirty="0"/>
              <a:t>So, surface wind </a:t>
            </a:r>
            <a:r>
              <a:rPr lang="en-US" altLang="zh-CN" dirty="0"/>
              <a:t>should</a:t>
            </a:r>
            <a:r>
              <a:rPr lang="zh-CN" dirty="0"/>
              <a:t> not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zh-CN" dirty="0"/>
              <a:t>the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zh-CN" dirty="0"/>
              <a:t>reason why box 5 has so large bias. </a:t>
            </a:r>
            <a:r>
              <a:rPr lang="en-US" altLang="zh-CN" dirty="0"/>
              <a:t>Probably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zh-CN" dirty="0"/>
              <a:t>cloud is the reason.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investigate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ocean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impacts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TOA</a:t>
            </a:r>
            <a:r>
              <a:rPr lang="zh-CN" altLang="en-US" dirty="0"/>
              <a:t> </a:t>
            </a:r>
            <a:r>
              <a:rPr lang="en-US" altLang="zh-CN" dirty="0"/>
              <a:t>radiance,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changed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wind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meter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second,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alters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emissivity,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influences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leaving</a:t>
            </a:r>
            <a:r>
              <a:rPr lang="zh-CN" altLang="en-US" dirty="0"/>
              <a:t> </a:t>
            </a:r>
            <a:r>
              <a:rPr lang="en-US" altLang="zh-CN" dirty="0"/>
              <a:t>radiance,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TOA</a:t>
            </a:r>
            <a:r>
              <a:rPr lang="zh-CN" altLang="en-US" dirty="0"/>
              <a:t> </a:t>
            </a:r>
            <a:r>
              <a:rPr lang="en-US" altLang="zh-CN" dirty="0"/>
              <a:t>radiance</a:t>
            </a:r>
            <a:r>
              <a:rPr lang="zh-CN" altLang="en-US" dirty="0"/>
              <a:t> </a:t>
            </a:r>
            <a:r>
              <a:rPr lang="en-US" altLang="zh-CN" dirty="0"/>
              <a:t>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0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impact of ocean surface and atmosphere on TOA mircowave radiance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3357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Zhu Yao, Da Fan, Chris Hartman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700"/>
            <a:ext cx="4260300" cy="339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800" y="1505700"/>
            <a:ext cx="4267095" cy="33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32998C-7629-6E41-890D-66562C4BDC97}"/>
              </a:ext>
            </a:extLst>
          </p:cNvPr>
          <p:cNvSpPr txBox="1">
            <a:spLocks/>
          </p:cNvSpPr>
          <p:nvPr/>
        </p:nvSpPr>
        <p:spPr>
          <a:xfrm>
            <a:off x="311700" y="328146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Emissivity is dependent on wind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7D3BA-F3A8-004F-B751-8DB81AFAB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10</a:t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700"/>
            <a:ext cx="3999899" cy="318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175" y="1470100"/>
            <a:ext cx="4063150" cy="323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44FF59-E4F6-BB4F-82A4-3B5BD46F815E}"/>
              </a:ext>
            </a:extLst>
          </p:cNvPr>
          <p:cNvSpPr txBox="1">
            <a:spLocks/>
          </p:cNvSpPr>
          <p:nvPr/>
        </p:nvSpPr>
        <p:spPr>
          <a:xfrm>
            <a:off x="311700" y="328146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BT is dependent on wind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C3752-5523-8842-A3AD-B965A075DD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Summary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6127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atmosphere</a:t>
            </a:r>
            <a:r>
              <a:rPr lang="zh-CN" altLang="en-US" sz="1800" dirty="0"/>
              <a:t> </a:t>
            </a:r>
            <a:r>
              <a:rPr lang="en-US" altLang="zh-CN" sz="1800" dirty="0"/>
              <a:t>impact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TOA</a:t>
            </a:r>
            <a:r>
              <a:rPr lang="zh-CN" altLang="en-US" sz="1800" dirty="0"/>
              <a:t> </a:t>
            </a:r>
            <a:r>
              <a:rPr lang="en-US" altLang="zh-CN" sz="1800" dirty="0"/>
              <a:t>radiance:</a:t>
            </a:r>
            <a:r>
              <a:rPr lang="zh-CN" altLang="en-US" sz="1800" dirty="0"/>
              <a:t> </a:t>
            </a:r>
            <a:r>
              <a:rPr lang="zh-CN" sz="1800" dirty="0"/>
              <a:t>CRTM BT and GPM BT have a great agreement in clear sky, but don’t agree well in cloudy sky.</a:t>
            </a:r>
            <a:endParaRPr sz="1800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zh-CN" sz="1600" dirty="0"/>
              <a:t>For the clear sky, the bias of CRTM BT is related to the accuracy of the surface wind speed.</a:t>
            </a:r>
            <a:endParaRPr sz="1600" dirty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zh-CN" sz="1600" dirty="0"/>
              <a:t>For the cloudy sky, the bias is probably due to the absorption and scattering of cloud liquid water.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 sz="1800" dirty="0"/>
              <a:t>The </a:t>
            </a:r>
            <a:r>
              <a:rPr lang="en-US" altLang="zh-CN" sz="1800" dirty="0"/>
              <a:t>ocean</a:t>
            </a:r>
            <a:r>
              <a:rPr lang="zh-CN" altLang="en-US" sz="1800" dirty="0"/>
              <a:t> </a:t>
            </a:r>
            <a:r>
              <a:rPr lang="en-US" altLang="zh-CN" sz="1800" dirty="0"/>
              <a:t>surface</a:t>
            </a:r>
            <a:r>
              <a:rPr lang="zh-CN" altLang="en-US" sz="1800" dirty="0"/>
              <a:t> </a:t>
            </a:r>
            <a:r>
              <a:rPr lang="en-US" altLang="zh-CN" sz="1800" dirty="0"/>
              <a:t>impact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TOA</a:t>
            </a:r>
            <a:r>
              <a:rPr lang="zh-CN" altLang="en-US" sz="1800" dirty="0"/>
              <a:t> </a:t>
            </a:r>
            <a:r>
              <a:rPr lang="en-US" altLang="zh-CN" sz="1800" dirty="0"/>
              <a:t>radiance: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surface</a:t>
            </a:r>
            <a:r>
              <a:rPr lang="zh-CN" altLang="en-US" sz="1800" dirty="0"/>
              <a:t> </a:t>
            </a:r>
            <a:r>
              <a:rPr lang="en-US" altLang="zh-CN" sz="1800" dirty="0"/>
              <a:t>emissivity</a:t>
            </a:r>
            <a:r>
              <a:rPr lang="zh-CN" altLang="en-US" sz="1800" dirty="0"/>
              <a:t> </a:t>
            </a:r>
            <a:r>
              <a:rPr lang="en-US" altLang="zh-CN" sz="1800" dirty="0"/>
              <a:t>as</a:t>
            </a:r>
            <a:r>
              <a:rPr lang="zh-CN" altLang="en-US" sz="1800" dirty="0"/>
              <a:t> </a:t>
            </a:r>
            <a:r>
              <a:rPr lang="en-US" altLang="zh-CN" sz="1800" dirty="0"/>
              <a:t>well</a:t>
            </a:r>
            <a:r>
              <a:rPr lang="zh-CN" altLang="en-US" sz="1800" dirty="0"/>
              <a:t> </a:t>
            </a:r>
            <a:r>
              <a:rPr lang="en-US" altLang="zh-CN" sz="1800" dirty="0"/>
              <a:t>as</a:t>
            </a:r>
            <a:r>
              <a:rPr lang="zh-CN" altLang="en-US" sz="1800" dirty="0"/>
              <a:t> </a:t>
            </a:r>
            <a:r>
              <a:rPr lang="en-US" altLang="zh-CN" sz="1800" dirty="0"/>
              <a:t>surface</a:t>
            </a:r>
            <a:r>
              <a:rPr lang="zh-CN" altLang="en-US" sz="1800" dirty="0"/>
              <a:t> </a:t>
            </a:r>
            <a:r>
              <a:rPr lang="en-US" altLang="zh-CN" sz="1800" dirty="0"/>
              <a:t>leaving</a:t>
            </a:r>
            <a:r>
              <a:rPr lang="zh-CN" altLang="en-US" sz="1800" dirty="0"/>
              <a:t> </a:t>
            </a:r>
            <a:r>
              <a:rPr lang="en-US" altLang="zh-CN" sz="1800" dirty="0"/>
              <a:t>radiance</a:t>
            </a:r>
            <a:r>
              <a:rPr lang="zh-CN" altLang="en-US" sz="1800" dirty="0"/>
              <a:t> </a:t>
            </a:r>
            <a:r>
              <a:rPr lang="en-US" altLang="zh-CN" sz="1800" dirty="0"/>
              <a:t>increases</a:t>
            </a:r>
            <a:r>
              <a:rPr lang="zh-CN" altLang="en-US" sz="1800" dirty="0"/>
              <a:t> </a:t>
            </a:r>
            <a:r>
              <a:rPr lang="en-US" altLang="zh-CN" sz="1800" dirty="0"/>
              <a:t>with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surface</a:t>
            </a:r>
            <a:r>
              <a:rPr lang="zh-CN" altLang="en-US" sz="1800" dirty="0"/>
              <a:t> </a:t>
            </a:r>
            <a:r>
              <a:rPr lang="en-US" altLang="zh-CN" sz="1800" dirty="0"/>
              <a:t>wind</a:t>
            </a:r>
            <a:r>
              <a:rPr lang="zh-CN" altLang="en-US" sz="1800" dirty="0"/>
              <a:t> </a:t>
            </a:r>
            <a:r>
              <a:rPr lang="en-US" altLang="zh-CN" sz="1800" dirty="0"/>
              <a:t>increase.</a:t>
            </a:r>
            <a:endParaRPr sz="18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BE05F-AFD0-3244-888E-F83D6B6C2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2997875" y="2106450"/>
            <a:ext cx="33864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4800"/>
              <a:t>Thank you.</a:t>
            </a:r>
            <a:endParaRPr sz="4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80FF4-2687-D24D-BC84-8B2C47096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0E0CDE-0C3F-2B47-BB37-93D8E286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860" y="1505700"/>
            <a:ext cx="3073991" cy="35216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B300A-8715-094C-B506-0B225E68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3" y="1484611"/>
            <a:ext cx="3495473" cy="1803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CBCC5-210E-654B-8C78-7DAC40FD2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13" y="3287620"/>
            <a:ext cx="3495473" cy="180707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41BCEE9-14EF-1047-A64D-350015A0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6369"/>
            <a:ext cx="8520600" cy="623700"/>
          </a:xfrm>
        </p:spPr>
        <p:txBody>
          <a:bodyPr/>
          <a:lstStyle/>
          <a:p>
            <a:r>
              <a:rPr lang="en-US" dirty="0"/>
              <a:t>GPM Microwave Imager (GMI)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9C52A3C-51EA-954F-BB76-A5E5945A2AD1}"/>
              </a:ext>
            </a:extLst>
          </p:cNvPr>
          <p:cNvSpPr txBox="1">
            <a:spLocks/>
          </p:cNvSpPr>
          <p:nvPr/>
        </p:nvSpPr>
        <p:spPr>
          <a:xfrm>
            <a:off x="563913" y="727301"/>
            <a:ext cx="2307391" cy="3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Polarization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D1688-C559-DE47-9929-C7E5EDF27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Water vapor absorption (peak at about 23GHz)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825" y="1276850"/>
            <a:ext cx="4824524" cy="38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4DC28-B11A-1046-9E99-E0C596ECE8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8C915-CE13-DF42-A530-5F53F43A89AA}"/>
              </a:ext>
            </a:extLst>
          </p:cNvPr>
          <p:cNvSpPr txBox="1">
            <a:spLocks/>
          </p:cNvSpPr>
          <p:nvPr/>
        </p:nvSpPr>
        <p:spPr>
          <a:xfrm>
            <a:off x="311700" y="3242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E1A3F06-0651-674E-B4B4-85E5241A3E17}"/>
              </a:ext>
            </a:extLst>
          </p:cNvPr>
          <p:cNvSpPr/>
          <p:nvPr/>
        </p:nvSpPr>
        <p:spPr>
          <a:xfrm rot="16200000">
            <a:off x="4871876" y="1779628"/>
            <a:ext cx="892774" cy="1775612"/>
          </a:xfrm>
          <a:prstGeom prst="leftBrac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831382-F7CF-6149-89C0-A64B7E6FE65D}"/>
              </a:ext>
            </a:extLst>
          </p:cNvPr>
          <p:cNvSpPr txBox="1">
            <a:spLocks/>
          </p:cNvSpPr>
          <p:nvPr/>
        </p:nvSpPr>
        <p:spPr>
          <a:xfrm>
            <a:off x="4667806" y="2326378"/>
            <a:ext cx="1283159" cy="5206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Compare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A4C86F4-EF94-C346-8CEE-ECF997AA1049}"/>
              </a:ext>
            </a:extLst>
          </p:cNvPr>
          <p:cNvSpPr txBox="1">
            <a:spLocks/>
          </p:cNvSpPr>
          <p:nvPr/>
        </p:nvSpPr>
        <p:spPr>
          <a:xfrm>
            <a:off x="4336127" y="2940462"/>
            <a:ext cx="1964271" cy="542195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Bias/Difference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6E83DD2-1E40-4C41-9C5A-5A48582AB663}"/>
              </a:ext>
            </a:extLst>
          </p:cNvPr>
          <p:cNvSpPr txBox="1">
            <a:spLocks/>
          </p:cNvSpPr>
          <p:nvPr/>
        </p:nvSpPr>
        <p:spPr>
          <a:xfrm>
            <a:off x="3748654" y="3511225"/>
            <a:ext cx="3486026" cy="54219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1. Sky condition: clear or cloudy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730F832-BE25-8242-B3CA-65928644068C}"/>
              </a:ext>
            </a:extLst>
          </p:cNvPr>
          <p:cNvSpPr txBox="1">
            <a:spLocks/>
          </p:cNvSpPr>
          <p:nvPr/>
        </p:nvSpPr>
        <p:spPr>
          <a:xfrm>
            <a:off x="3748654" y="4128801"/>
            <a:ext cx="2612095" cy="54219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2. Surface emissivity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7FC354F-B733-1C40-865A-1D602CFCF376}"/>
              </a:ext>
            </a:extLst>
          </p:cNvPr>
          <p:cNvSpPr/>
          <p:nvPr/>
        </p:nvSpPr>
        <p:spPr>
          <a:xfrm>
            <a:off x="6009850" y="4053419"/>
            <a:ext cx="392437" cy="673455"/>
          </a:xfrm>
          <a:prstGeom prst="leftBrac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46B54FC-EB9C-4740-B5C0-D00CC5533F8C}"/>
              </a:ext>
            </a:extLst>
          </p:cNvPr>
          <p:cNvSpPr txBox="1">
            <a:spLocks/>
          </p:cNvSpPr>
          <p:nvPr/>
        </p:nvSpPr>
        <p:spPr>
          <a:xfrm>
            <a:off x="6300398" y="3843767"/>
            <a:ext cx="2307670" cy="37121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Surface wind speed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8113EAF-6539-6241-BA58-05779BCACFCA}"/>
              </a:ext>
            </a:extLst>
          </p:cNvPr>
          <p:cNvSpPr txBox="1">
            <a:spLocks/>
          </p:cNvSpPr>
          <p:nvPr/>
        </p:nvSpPr>
        <p:spPr>
          <a:xfrm>
            <a:off x="6360749" y="4416978"/>
            <a:ext cx="1283159" cy="5206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……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260A0BE-9997-3D44-A570-CF69D3D0A93F}"/>
              </a:ext>
            </a:extLst>
          </p:cNvPr>
          <p:cNvSpPr txBox="1">
            <a:spLocks/>
          </p:cNvSpPr>
          <p:nvPr/>
        </p:nvSpPr>
        <p:spPr>
          <a:xfrm>
            <a:off x="155717" y="1321000"/>
            <a:ext cx="2295936" cy="37327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Focus on: </a:t>
            </a:r>
            <a:r>
              <a:rPr lang="en-US" sz="1600" b="1" dirty="0"/>
              <a:t>Microwave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20D42DE-01F6-4845-BCFF-0D82F9301A17}"/>
              </a:ext>
            </a:extLst>
          </p:cNvPr>
          <p:cNvSpPr txBox="1">
            <a:spLocks/>
          </p:cNvSpPr>
          <p:nvPr/>
        </p:nvSpPr>
        <p:spPr>
          <a:xfrm>
            <a:off x="605183" y="1853653"/>
            <a:ext cx="1964271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 TOA Radiance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9EA1E7-38AE-A34E-B7DF-6C361D38E3A8}"/>
              </a:ext>
            </a:extLst>
          </p:cNvPr>
          <p:cNvSpPr txBox="1">
            <a:spLocks/>
          </p:cNvSpPr>
          <p:nvPr/>
        </p:nvSpPr>
        <p:spPr>
          <a:xfrm>
            <a:off x="509718" y="3487182"/>
            <a:ext cx="2347134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Atmosphere impact</a:t>
            </a:r>
          </a:p>
          <a:p>
            <a:pPr marL="146050" indent="0">
              <a:buNone/>
            </a:pPr>
            <a:endParaRPr lang="en-US" sz="1600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FB4B47A-DD8A-7A4F-BE62-9C9C01245F72}"/>
              </a:ext>
            </a:extLst>
          </p:cNvPr>
          <p:cNvSpPr txBox="1">
            <a:spLocks/>
          </p:cNvSpPr>
          <p:nvPr/>
        </p:nvSpPr>
        <p:spPr>
          <a:xfrm>
            <a:off x="419533" y="4110432"/>
            <a:ext cx="2496956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Ocean surface impact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1F48AC2-05B3-E14E-8149-7580DA4A668A}"/>
              </a:ext>
            </a:extLst>
          </p:cNvPr>
          <p:cNvCxnSpPr>
            <a:cxnSpLocks/>
          </p:cNvCxnSpPr>
          <p:nvPr/>
        </p:nvCxnSpPr>
        <p:spPr>
          <a:xfrm>
            <a:off x="2911025" y="3758279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B899782-BB3F-FF46-87EF-F26282604B58}"/>
              </a:ext>
            </a:extLst>
          </p:cNvPr>
          <p:cNvSpPr txBox="1">
            <a:spLocks/>
          </p:cNvSpPr>
          <p:nvPr/>
        </p:nvSpPr>
        <p:spPr>
          <a:xfrm>
            <a:off x="3293776" y="1568303"/>
            <a:ext cx="1971754" cy="753550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Simulated BT</a:t>
            </a:r>
          </a:p>
          <a:p>
            <a:pPr marL="146050" indent="0">
              <a:buNone/>
            </a:pPr>
            <a:r>
              <a:rPr lang="en-US" sz="1600" dirty="0"/>
              <a:t>       (CRTM)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CFD339D8-DC16-6047-B52C-3D8E7C9ED871}"/>
              </a:ext>
            </a:extLst>
          </p:cNvPr>
          <p:cNvSpPr txBox="1">
            <a:spLocks/>
          </p:cNvSpPr>
          <p:nvPr/>
        </p:nvSpPr>
        <p:spPr>
          <a:xfrm>
            <a:off x="5557689" y="1569336"/>
            <a:ext cx="1971754" cy="753550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Observation BT</a:t>
            </a:r>
          </a:p>
          <a:p>
            <a:pPr marL="146050" indent="0">
              <a:buNone/>
            </a:pPr>
            <a:r>
              <a:rPr lang="en-US" sz="1600" dirty="0"/>
              <a:t>       (CPM)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12A554-C40A-134D-9142-150968407C57}"/>
              </a:ext>
            </a:extLst>
          </p:cNvPr>
          <p:cNvCxnSpPr>
            <a:cxnSpLocks/>
          </p:cNvCxnSpPr>
          <p:nvPr/>
        </p:nvCxnSpPr>
        <p:spPr>
          <a:xfrm>
            <a:off x="2911024" y="4381529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A9A77A-CFD2-6F4B-A81B-164E352086E5}"/>
              </a:ext>
            </a:extLst>
          </p:cNvPr>
          <p:cNvCxnSpPr>
            <a:cxnSpLocks/>
          </p:cNvCxnSpPr>
          <p:nvPr/>
        </p:nvCxnSpPr>
        <p:spPr>
          <a:xfrm>
            <a:off x="2352225" y="2089813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24B3A-5195-E343-98B4-F7ADA2C22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2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0B887-08FE-BE46-A8E9-931712BB7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B7DC8-DE35-2D43-8580-7A0D6ADA4BF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0FA90-0DE3-1A4E-A89C-ADDB904C2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820" y="1439503"/>
            <a:ext cx="4846180" cy="3346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268575-3027-7A49-9D86-905A45BD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9" y="1303300"/>
            <a:ext cx="3990501" cy="363872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7439F8-9BD6-BB46-A2BB-BBACDA2C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9479"/>
            <a:ext cx="8520600" cy="623700"/>
          </a:xfrm>
        </p:spPr>
        <p:txBody>
          <a:bodyPr/>
          <a:lstStyle/>
          <a:p>
            <a:r>
              <a:rPr lang="en-US" dirty="0"/>
              <a:t>GPM Microwave Imager(GMI)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BD5F9-8865-D94A-8172-07B97067F2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36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9301-B6E0-B549-A209-CE4934718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327F-4860-C84C-B019-78F991C3C3E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oogle Shape;81;p15">
            <a:extLst>
              <a:ext uri="{FF2B5EF4-FFF2-40B4-BE49-F238E27FC236}">
                <a16:creationId xmlns:a16="http://schemas.microsoft.com/office/drawing/2014/main" id="{F6B0E413-EF39-5F4E-8B91-B544B9965D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82" y="1455073"/>
            <a:ext cx="3646051" cy="34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6">
            <a:extLst>
              <a:ext uri="{FF2B5EF4-FFF2-40B4-BE49-F238E27FC236}">
                <a16:creationId xmlns:a16="http://schemas.microsoft.com/office/drawing/2014/main" id="{F536E836-5A86-4045-9CD9-2A507D5961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775" y="1505700"/>
            <a:ext cx="3685149" cy="34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DC5BD3-9BAF-784A-9DB4-B8FAD17A3DE8}"/>
              </a:ext>
            </a:extLst>
          </p:cNvPr>
          <p:cNvSpPr txBox="1">
            <a:spLocks/>
          </p:cNvSpPr>
          <p:nvPr/>
        </p:nvSpPr>
        <p:spPr>
          <a:xfrm>
            <a:off x="311700" y="3242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Case Selected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AEEEB-EA6A-0D47-BF73-DEA045FC82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53A7C-4AF5-FD45-9AC8-A98C3A50583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70;p14">
            <a:extLst>
              <a:ext uri="{FF2B5EF4-FFF2-40B4-BE49-F238E27FC236}">
                <a16:creationId xmlns:a16="http://schemas.microsoft.com/office/drawing/2014/main" id="{5D576C29-2874-624A-A4B4-5E66FB8D97DE}"/>
              </a:ext>
            </a:extLst>
          </p:cNvPr>
          <p:cNvSpPr txBox="1">
            <a:spLocks/>
          </p:cNvSpPr>
          <p:nvPr/>
        </p:nvSpPr>
        <p:spPr>
          <a:xfrm>
            <a:off x="515232" y="1428451"/>
            <a:ext cx="3500484" cy="81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50000"/>
                  </a:schemeClr>
                </a:solidFill>
              </a:rPr>
              <a:t>PSU WRF-</a:t>
            </a:r>
            <a:r>
              <a:rPr lang="en-US" altLang="zh-CN" sz="1800" dirty="0" err="1">
                <a:solidFill>
                  <a:schemeClr val="tx1">
                    <a:lumMod val="50000"/>
                  </a:schemeClr>
                </a:solidFill>
              </a:rPr>
              <a:t>EnKF</a:t>
            </a:r>
            <a:r>
              <a:rPr lang="en-US" altLang="zh-CN" sz="1800" dirty="0">
                <a:solidFill>
                  <a:schemeClr val="tx1">
                    <a:lumMod val="50000"/>
                  </a:schemeClr>
                </a:solidFill>
              </a:rPr>
              <a:t> Configuration for Harvey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Google Shape;71;p14">
            <a:extLst>
              <a:ext uri="{FF2B5EF4-FFF2-40B4-BE49-F238E27FC236}">
                <a16:creationId xmlns:a16="http://schemas.microsoft.com/office/drawing/2014/main" id="{9A973352-696D-BC4C-9229-DC492E118C33}"/>
              </a:ext>
            </a:extLst>
          </p:cNvPr>
          <p:cNvSpPr txBox="1">
            <a:spLocks/>
          </p:cNvSpPr>
          <p:nvPr/>
        </p:nvSpPr>
        <p:spPr>
          <a:xfrm>
            <a:off x="311699" y="2102679"/>
            <a:ext cx="3977588" cy="27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-317500">
              <a:buSzPts val="1400"/>
            </a:pPr>
            <a:r>
              <a:rPr lang="en-US" altLang="zh-CN" sz="1400" dirty="0"/>
              <a:t>60 member ensemble</a:t>
            </a:r>
            <a:endParaRPr lang="en-US" sz="1400" dirty="0"/>
          </a:p>
          <a:p>
            <a:pPr indent="-317500">
              <a:buSzPts val="1400"/>
            </a:pPr>
            <a:r>
              <a:rPr lang="en-US" altLang="zh-CN" sz="1400" dirty="0"/>
              <a:t>27/9/3 km grid spacing (following TC center)</a:t>
            </a:r>
            <a:endParaRPr lang="en-US" sz="1400" dirty="0"/>
          </a:p>
          <a:p>
            <a:pPr indent="-317500">
              <a:buSzPts val="1400"/>
            </a:pPr>
            <a:r>
              <a:rPr lang="en-US" altLang="zh-CN" sz="1400" dirty="0"/>
              <a:t>IC/BCs provided by NCEP GFS</a:t>
            </a:r>
            <a:endParaRPr lang="en-US" sz="1400" dirty="0"/>
          </a:p>
          <a:p>
            <a:pPr indent="-317500">
              <a:buSzPts val="1400"/>
            </a:pPr>
            <a:r>
              <a:rPr lang="en-US" altLang="zh-CN" sz="1400" dirty="0"/>
              <a:t>hourly cycling </a:t>
            </a:r>
            <a:r>
              <a:rPr lang="en-US" altLang="zh-CN" sz="1400" dirty="0" err="1"/>
              <a:t>EnKF</a:t>
            </a:r>
            <a:r>
              <a:rPr lang="en-US" altLang="zh-CN" sz="1400" dirty="0"/>
              <a:t> for 12 hours to 1200 UTC 22 August</a:t>
            </a:r>
            <a:endParaRPr lang="en-US" sz="1400" dirty="0"/>
          </a:p>
          <a:p>
            <a:pPr indent="-317500">
              <a:buSzPts val="1400"/>
            </a:pPr>
            <a:r>
              <a:rPr lang="en-US" altLang="zh-CN" sz="1400" dirty="0"/>
              <a:t>Assimilated all-sky BTs from GOES-16 ABI channel 8 (WV) in domain 3 </a:t>
            </a:r>
            <a:endParaRPr lang="en-US" sz="1400" dirty="0"/>
          </a:p>
          <a:p>
            <a:pPr indent="-317500">
              <a:buSzPts val="1400"/>
            </a:pPr>
            <a:r>
              <a:rPr lang="en-US" altLang="zh-CN" sz="1400" dirty="0"/>
              <a:t>CRTM —&gt; BT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emissivity </a:t>
            </a:r>
            <a:endParaRPr lang="en-US" sz="1400" dirty="0"/>
          </a:p>
        </p:txBody>
      </p:sp>
      <p:pic>
        <p:nvPicPr>
          <p:cNvPr id="7" name="Google Shape;73;p14">
            <a:extLst>
              <a:ext uri="{FF2B5EF4-FFF2-40B4-BE49-F238E27FC236}">
                <a16:creationId xmlns:a16="http://schemas.microsoft.com/office/drawing/2014/main" id="{58118084-5251-A549-B820-DA83C7672B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807" y="1428451"/>
            <a:ext cx="4816584" cy="32306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2;p14">
            <a:extLst>
              <a:ext uri="{FF2B5EF4-FFF2-40B4-BE49-F238E27FC236}">
                <a16:creationId xmlns:a16="http://schemas.microsoft.com/office/drawing/2014/main" id="{EECB1C10-5FF3-8344-93B9-37767CEC36BE}"/>
              </a:ext>
            </a:extLst>
          </p:cNvPr>
          <p:cNvSpPr txBox="1"/>
          <p:nvPr/>
        </p:nvSpPr>
        <p:spPr>
          <a:xfrm>
            <a:off x="7924669" y="4660102"/>
            <a:ext cx="10338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 dirty="0"/>
              <a:t>(Masashi, 2018)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E023EA-3728-BD4B-8ED5-F1659E8CF115}"/>
              </a:ext>
            </a:extLst>
          </p:cNvPr>
          <p:cNvSpPr txBox="1">
            <a:spLocks/>
          </p:cNvSpPr>
          <p:nvPr/>
        </p:nvSpPr>
        <p:spPr>
          <a:xfrm>
            <a:off x="311700" y="3242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Simulation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9C345-A1A5-5F4D-AA12-86BCA7DB25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0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5700"/>
            <a:ext cx="4111191" cy="31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05700"/>
            <a:ext cx="4040973" cy="318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3DB26A2-79DC-D34E-A630-642EA03CFCFB}"/>
              </a:ext>
            </a:extLst>
          </p:cNvPr>
          <p:cNvSpPr txBox="1">
            <a:spLocks/>
          </p:cNvSpPr>
          <p:nvPr/>
        </p:nvSpPr>
        <p:spPr>
          <a:xfrm>
            <a:off x="311700" y="15636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CRTM BT - GPM BT (Bias)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48F6EE-DB2C-CB49-8EE6-B773F473C5E0}"/>
              </a:ext>
            </a:extLst>
          </p:cNvPr>
          <p:cNvSpPr txBox="1">
            <a:spLocks/>
          </p:cNvSpPr>
          <p:nvPr/>
        </p:nvSpPr>
        <p:spPr>
          <a:xfrm>
            <a:off x="563913" y="727301"/>
            <a:ext cx="2276470" cy="37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/>
              <a:t> boxes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411C7-76A1-2047-89F7-21FE8DEAC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505700"/>
            <a:ext cx="4094700" cy="32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505700"/>
            <a:ext cx="4101843" cy="32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40465F-B4B4-1E43-9264-E3B2EB197661}"/>
              </a:ext>
            </a:extLst>
          </p:cNvPr>
          <p:cNvSpPr txBox="1">
            <a:spLocks/>
          </p:cNvSpPr>
          <p:nvPr/>
        </p:nvSpPr>
        <p:spPr>
          <a:xfrm>
            <a:off x="311700" y="15636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CRTM BT - GPM BT (Bias)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E05DB2-AFE5-864D-9EE1-D2C612C94776}"/>
              </a:ext>
            </a:extLst>
          </p:cNvPr>
          <p:cNvSpPr txBox="1">
            <a:spLocks/>
          </p:cNvSpPr>
          <p:nvPr/>
        </p:nvSpPr>
        <p:spPr>
          <a:xfrm>
            <a:off x="563913" y="727301"/>
            <a:ext cx="2276470" cy="37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Box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/>
              <a:t>: clear 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5C6C6-76DD-734C-A9B0-B3B20442D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505700"/>
            <a:ext cx="3999900" cy="318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800" y="1532400"/>
            <a:ext cx="4041101" cy="3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280038-B1E1-0247-B271-C696B0DB001A}"/>
              </a:ext>
            </a:extLst>
          </p:cNvPr>
          <p:cNvSpPr txBox="1">
            <a:spLocks/>
          </p:cNvSpPr>
          <p:nvPr/>
        </p:nvSpPr>
        <p:spPr>
          <a:xfrm>
            <a:off x="311700" y="15636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CRTM BT - GPM BT (Bias)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A14271-F3D2-0246-AAAC-C53B088D531B}"/>
              </a:ext>
            </a:extLst>
          </p:cNvPr>
          <p:cNvSpPr txBox="1">
            <a:spLocks/>
          </p:cNvSpPr>
          <p:nvPr/>
        </p:nvSpPr>
        <p:spPr>
          <a:xfrm>
            <a:off x="563912" y="727301"/>
            <a:ext cx="2484087" cy="37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Box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/>
              <a:t>: cloudy sky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1818B-EFAE-8943-ACA0-D7CD5FCD79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58C915-CE13-DF42-A530-5F53F43A89AA}"/>
              </a:ext>
            </a:extLst>
          </p:cNvPr>
          <p:cNvSpPr txBox="1">
            <a:spLocks/>
          </p:cNvSpPr>
          <p:nvPr/>
        </p:nvSpPr>
        <p:spPr>
          <a:xfrm>
            <a:off x="311700" y="324230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Idea</a:t>
            </a:r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E1A3F06-0651-674E-B4B4-85E5241A3E17}"/>
              </a:ext>
            </a:extLst>
          </p:cNvPr>
          <p:cNvSpPr/>
          <p:nvPr/>
        </p:nvSpPr>
        <p:spPr>
          <a:xfrm rot="16200000">
            <a:off x="4871876" y="1779628"/>
            <a:ext cx="892774" cy="1775612"/>
          </a:xfrm>
          <a:prstGeom prst="leftBrac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831382-F7CF-6149-89C0-A64B7E6FE65D}"/>
              </a:ext>
            </a:extLst>
          </p:cNvPr>
          <p:cNvSpPr txBox="1">
            <a:spLocks/>
          </p:cNvSpPr>
          <p:nvPr/>
        </p:nvSpPr>
        <p:spPr>
          <a:xfrm>
            <a:off x="4667806" y="2326378"/>
            <a:ext cx="1283159" cy="5206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Compare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A4C86F4-EF94-C346-8CEE-ECF997AA1049}"/>
              </a:ext>
            </a:extLst>
          </p:cNvPr>
          <p:cNvSpPr txBox="1">
            <a:spLocks/>
          </p:cNvSpPr>
          <p:nvPr/>
        </p:nvSpPr>
        <p:spPr>
          <a:xfrm>
            <a:off x="4336127" y="2940462"/>
            <a:ext cx="1964271" cy="542195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Bias/Difference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6E83DD2-1E40-4C41-9C5A-5A48582AB663}"/>
              </a:ext>
            </a:extLst>
          </p:cNvPr>
          <p:cNvSpPr txBox="1">
            <a:spLocks/>
          </p:cNvSpPr>
          <p:nvPr/>
        </p:nvSpPr>
        <p:spPr>
          <a:xfrm>
            <a:off x="3748654" y="3511225"/>
            <a:ext cx="3486026" cy="54219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1. Sky condition: clear or cloudy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730F832-BE25-8242-B3CA-65928644068C}"/>
              </a:ext>
            </a:extLst>
          </p:cNvPr>
          <p:cNvSpPr txBox="1">
            <a:spLocks/>
          </p:cNvSpPr>
          <p:nvPr/>
        </p:nvSpPr>
        <p:spPr>
          <a:xfrm>
            <a:off x="3748654" y="4128801"/>
            <a:ext cx="2612095" cy="54219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2. Surface emissivity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7FC354F-B733-1C40-865A-1D602CFCF376}"/>
              </a:ext>
            </a:extLst>
          </p:cNvPr>
          <p:cNvSpPr/>
          <p:nvPr/>
        </p:nvSpPr>
        <p:spPr>
          <a:xfrm>
            <a:off x="6009850" y="4053419"/>
            <a:ext cx="392437" cy="673455"/>
          </a:xfrm>
          <a:prstGeom prst="leftBrac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46B54FC-EB9C-4740-B5C0-D00CC5533F8C}"/>
              </a:ext>
            </a:extLst>
          </p:cNvPr>
          <p:cNvSpPr txBox="1">
            <a:spLocks/>
          </p:cNvSpPr>
          <p:nvPr/>
        </p:nvSpPr>
        <p:spPr>
          <a:xfrm>
            <a:off x="6300398" y="3843767"/>
            <a:ext cx="2307670" cy="37121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Surface wind speed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8113EAF-6539-6241-BA58-05779BCACFCA}"/>
              </a:ext>
            </a:extLst>
          </p:cNvPr>
          <p:cNvSpPr txBox="1">
            <a:spLocks/>
          </p:cNvSpPr>
          <p:nvPr/>
        </p:nvSpPr>
        <p:spPr>
          <a:xfrm>
            <a:off x="6360749" y="4416978"/>
            <a:ext cx="1283159" cy="5206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sz="1600" dirty="0"/>
              <a:t>……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260A0BE-9997-3D44-A570-CF69D3D0A93F}"/>
              </a:ext>
            </a:extLst>
          </p:cNvPr>
          <p:cNvSpPr txBox="1">
            <a:spLocks/>
          </p:cNvSpPr>
          <p:nvPr/>
        </p:nvSpPr>
        <p:spPr>
          <a:xfrm>
            <a:off x="155717" y="1321000"/>
            <a:ext cx="2295936" cy="37327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Font typeface="Roboto"/>
              <a:buNone/>
            </a:pPr>
            <a:r>
              <a:rPr lang="en-US" dirty="0"/>
              <a:t>Focus on: </a:t>
            </a:r>
            <a:r>
              <a:rPr lang="en-US" b="1" dirty="0"/>
              <a:t>Microwave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E20D42DE-01F6-4845-BCFF-0D82F9301A17}"/>
              </a:ext>
            </a:extLst>
          </p:cNvPr>
          <p:cNvSpPr txBox="1">
            <a:spLocks/>
          </p:cNvSpPr>
          <p:nvPr/>
        </p:nvSpPr>
        <p:spPr>
          <a:xfrm>
            <a:off x="605183" y="1853653"/>
            <a:ext cx="1964271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 TOA Radiance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9EA1E7-38AE-A34E-B7DF-6C361D38E3A8}"/>
              </a:ext>
            </a:extLst>
          </p:cNvPr>
          <p:cNvSpPr txBox="1">
            <a:spLocks/>
          </p:cNvSpPr>
          <p:nvPr/>
        </p:nvSpPr>
        <p:spPr>
          <a:xfrm>
            <a:off x="509718" y="3487182"/>
            <a:ext cx="2347134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Atmosphere impact</a:t>
            </a:r>
          </a:p>
          <a:p>
            <a:pPr marL="146050" indent="0">
              <a:buNone/>
            </a:pPr>
            <a:endParaRPr lang="en-US" sz="1600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FB4B47A-DD8A-7A4F-BE62-9C9C01245F72}"/>
              </a:ext>
            </a:extLst>
          </p:cNvPr>
          <p:cNvSpPr txBox="1">
            <a:spLocks/>
          </p:cNvSpPr>
          <p:nvPr/>
        </p:nvSpPr>
        <p:spPr>
          <a:xfrm>
            <a:off x="419533" y="4110432"/>
            <a:ext cx="2496956" cy="5421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Ocean surface impact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1F48AC2-05B3-E14E-8149-7580DA4A668A}"/>
              </a:ext>
            </a:extLst>
          </p:cNvPr>
          <p:cNvCxnSpPr>
            <a:cxnSpLocks/>
          </p:cNvCxnSpPr>
          <p:nvPr/>
        </p:nvCxnSpPr>
        <p:spPr>
          <a:xfrm>
            <a:off x="2911025" y="3758279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B899782-BB3F-FF46-87EF-F26282604B58}"/>
              </a:ext>
            </a:extLst>
          </p:cNvPr>
          <p:cNvSpPr txBox="1">
            <a:spLocks/>
          </p:cNvSpPr>
          <p:nvPr/>
        </p:nvSpPr>
        <p:spPr>
          <a:xfrm>
            <a:off x="3293776" y="1568303"/>
            <a:ext cx="1971754" cy="753550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Simulated BT</a:t>
            </a:r>
          </a:p>
          <a:p>
            <a:pPr marL="146050" indent="0">
              <a:buNone/>
            </a:pPr>
            <a:r>
              <a:rPr lang="en-US" sz="1600" dirty="0"/>
              <a:t>       (CRTM)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CFD339D8-DC16-6047-B52C-3D8E7C9ED871}"/>
              </a:ext>
            </a:extLst>
          </p:cNvPr>
          <p:cNvSpPr txBox="1">
            <a:spLocks/>
          </p:cNvSpPr>
          <p:nvPr/>
        </p:nvSpPr>
        <p:spPr>
          <a:xfrm>
            <a:off x="5557689" y="1569336"/>
            <a:ext cx="1971754" cy="753550"/>
          </a:xfrm>
          <a:prstGeom prst="rect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46050" indent="0">
              <a:buNone/>
            </a:pPr>
            <a:r>
              <a:rPr lang="en-US" sz="1600" dirty="0"/>
              <a:t>Observation BT</a:t>
            </a:r>
          </a:p>
          <a:p>
            <a:pPr marL="146050" indent="0">
              <a:buNone/>
            </a:pPr>
            <a:r>
              <a:rPr lang="en-US" sz="1600" dirty="0"/>
              <a:t>       (CPM)</a:t>
            </a:r>
          </a:p>
          <a:p>
            <a:pPr marL="146050" indent="0">
              <a:buFont typeface="Roboto"/>
              <a:buNone/>
            </a:pPr>
            <a:endParaRPr lang="en-US" sz="16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12A554-C40A-134D-9142-150968407C57}"/>
              </a:ext>
            </a:extLst>
          </p:cNvPr>
          <p:cNvCxnSpPr>
            <a:cxnSpLocks/>
          </p:cNvCxnSpPr>
          <p:nvPr/>
        </p:nvCxnSpPr>
        <p:spPr>
          <a:xfrm>
            <a:off x="2911024" y="4381529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A9A77A-CFD2-6F4B-A81B-164E352086E5}"/>
              </a:ext>
            </a:extLst>
          </p:cNvPr>
          <p:cNvCxnSpPr>
            <a:cxnSpLocks/>
          </p:cNvCxnSpPr>
          <p:nvPr/>
        </p:nvCxnSpPr>
        <p:spPr>
          <a:xfrm>
            <a:off x="2352225" y="2089813"/>
            <a:ext cx="765501" cy="0"/>
          </a:xfrm>
          <a:prstGeom prst="line">
            <a:avLst/>
          </a:prstGeom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2964473-5598-8D42-BEAC-A6460C5FBCFC}"/>
              </a:ext>
            </a:extLst>
          </p:cNvPr>
          <p:cNvSpPr txBox="1"/>
          <p:nvPr/>
        </p:nvSpPr>
        <p:spPr>
          <a:xfrm>
            <a:off x="605183" y="3936891"/>
            <a:ext cx="7837251" cy="982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D5463-71B8-9F4B-90C7-1A530EF83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420623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1494</Words>
  <Application>Microsoft Macintosh PowerPoint</Application>
  <PresentationFormat>On-screen Show (16:9)</PresentationFormat>
  <Paragraphs>110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Roboto</vt:lpstr>
      <vt:lpstr>Arial</vt:lpstr>
      <vt:lpstr>Merriweather</vt:lpstr>
      <vt:lpstr>Paradigm</vt:lpstr>
      <vt:lpstr>The impact of ocean surface and atmosphere on TOA mircowave radiance</vt:lpstr>
      <vt:lpstr>PowerPoint Presentation</vt:lpstr>
      <vt:lpstr>GPM Microwave Imager(GMI)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GPM Microwave Imager (GMI)</vt:lpstr>
      <vt:lpstr>Water vapor absorption (peak at about 23GHz)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ocean surface and atmosphere on TOA mircowave radiance</dc:title>
  <cp:lastModifiedBy>Carrie Yao</cp:lastModifiedBy>
  <cp:revision>42</cp:revision>
  <dcterms:modified xsi:type="dcterms:W3CDTF">2019-05-10T16:27:17Z</dcterms:modified>
</cp:coreProperties>
</file>