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69" r:id="rId5"/>
    <p:sldId id="267" r:id="rId6"/>
    <p:sldId id="268" r:id="rId7"/>
    <p:sldId id="27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1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52" autoAdjust="0"/>
    <p:restoredTop sz="94660"/>
  </p:normalViewPr>
  <p:slideViewPr>
    <p:cSldViewPr snapToGrid="0">
      <p:cViewPr varScale="1">
        <p:scale>
          <a:sx n="87" d="100"/>
          <a:sy n="87" d="100"/>
        </p:scale>
        <p:origin x="88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D20F-8531-4474-9CEF-572DE7824C2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4D3-6276-4301-8089-51E640E0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5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D20F-8531-4474-9CEF-572DE7824C2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4D3-6276-4301-8089-51E640E0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6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D20F-8531-4474-9CEF-572DE7824C2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4D3-6276-4301-8089-51E640E0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2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D20F-8531-4474-9CEF-572DE7824C2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4D3-6276-4301-8089-51E640E0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3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D20F-8531-4474-9CEF-572DE7824C2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4D3-6276-4301-8089-51E640E0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3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D20F-8531-4474-9CEF-572DE7824C2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4D3-6276-4301-8089-51E640E0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9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D20F-8531-4474-9CEF-572DE7824C2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4D3-6276-4301-8089-51E640E0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9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D20F-8531-4474-9CEF-572DE7824C2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4D3-6276-4301-8089-51E640E0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D20F-8531-4474-9CEF-572DE7824C2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4D3-6276-4301-8089-51E640E0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2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D20F-8531-4474-9CEF-572DE7824C2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4D3-6276-4301-8089-51E640E0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2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D20F-8531-4474-9CEF-572DE7824C2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84D3-6276-4301-8089-51E640E0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3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5D20F-8531-4474-9CEF-572DE7824C2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A84D3-6276-4301-8089-51E640E05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dirty="0"/>
              <a:t>Analysis of a Missed Forecast on April 28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31521"/>
            <a:ext cx="9144000" cy="1655762"/>
          </a:xfrm>
        </p:spPr>
        <p:txBody>
          <a:bodyPr/>
          <a:lstStyle/>
          <a:p>
            <a:r>
              <a:rPr lang="en-US" dirty="0"/>
              <a:t>Paul Mykolajtchuk</a:t>
            </a:r>
          </a:p>
        </p:txBody>
      </p:sp>
    </p:spTree>
    <p:extLst>
      <p:ext uri="{BB962C8B-B14F-4D97-AF65-F5344CB8AC3E}">
        <p14:creationId xmlns:p14="http://schemas.microsoft.com/office/powerpoint/2010/main" val="2976320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EAE7D-333F-994A-A52D-3FFEF40F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KVNX, April 28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372715-5316-BB48-9F37-FEA69A895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78" y="1690688"/>
            <a:ext cx="6934160" cy="4582365"/>
          </a:xfrm>
        </p:spPr>
      </p:pic>
    </p:spTree>
    <p:extLst>
      <p:ext uri="{BB962C8B-B14F-4D97-AF65-F5344CB8AC3E}">
        <p14:creationId xmlns:p14="http://schemas.microsoft.com/office/powerpoint/2010/main" val="1673925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1E5F9-879C-3B4B-A5FA-F2557C3E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KICT, April 28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73799F-A054-7443-B809-192137861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88" y="1832348"/>
            <a:ext cx="6146824" cy="4351338"/>
          </a:xfrm>
        </p:spPr>
      </p:pic>
    </p:spTree>
    <p:extLst>
      <p:ext uri="{BB962C8B-B14F-4D97-AF65-F5344CB8AC3E}">
        <p14:creationId xmlns:p14="http://schemas.microsoft.com/office/powerpoint/2010/main" val="424773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88CC-C032-B845-B0EB-37EDD61B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KGLD, April 28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EAE578-829C-8541-8BFB-EBF0A8F03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59" y="1825625"/>
            <a:ext cx="5763152" cy="4351338"/>
          </a:xfrm>
        </p:spPr>
      </p:pic>
    </p:spTree>
    <p:extLst>
      <p:ext uri="{BB962C8B-B14F-4D97-AF65-F5344CB8AC3E}">
        <p14:creationId xmlns:p14="http://schemas.microsoft.com/office/powerpoint/2010/main" val="3354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94F78-2AB1-AD4D-BA32-2370D0677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KPUX, April 28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CE22CD-3BA1-7442-9E06-C2ABDB298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40" y="1825625"/>
            <a:ext cx="5899919" cy="4351338"/>
          </a:xfrm>
        </p:spPr>
      </p:pic>
    </p:spTree>
    <p:extLst>
      <p:ext uri="{BB962C8B-B14F-4D97-AF65-F5344CB8AC3E}">
        <p14:creationId xmlns:p14="http://schemas.microsoft.com/office/powerpoint/2010/main" val="255612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QVP Analysis for KINX, April 28</a:t>
            </a:r>
            <a:r>
              <a:rPr lang="en-US" baseline="30000" dirty="0"/>
              <a:t>th</a:t>
            </a:r>
            <a:r>
              <a:rPr lang="en-US" dirty="0"/>
              <a:t>, 2019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362" y="1594790"/>
            <a:ext cx="6158971" cy="488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40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QVP Analysis for KFDR, April 28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946" y="1517919"/>
            <a:ext cx="6901921" cy="509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3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QVP Analysis for KTWX, April 28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996" y="1690688"/>
            <a:ext cx="6796496" cy="477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23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QVP Analysis for KFWS, April 28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379" y="1447527"/>
            <a:ext cx="6718608" cy="524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90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5A988-C66C-4A6C-B4FD-0BDFE0592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726CA-2698-4A2C-8361-C9498ABEA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5029"/>
          </a:xfrm>
        </p:spPr>
        <p:txBody>
          <a:bodyPr/>
          <a:lstStyle/>
          <a:p>
            <a:r>
              <a:rPr lang="en-US" dirty="0"/>
              <a:t>Some identifiable differential reflectivity minima in analyzed radar sites.</a:t>
            </a:r>
          </a:p>
          <a:p>
            <a:pPr lvl="1"/>
            <a:r>
              <a:rPr lang="en-US" dirty="0"/>
              <a:t>Future work will aim to see if these QVP radar observations will have a detectable improvement in CI forecasting for this case.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08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9C0C5-62BE-485E-98CB-8FB23AB61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BAA2F-A9BC-4B47-89BA-461520CE1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Banghoff</a:t>
            </a:r>
            <a:r>
              <a:rPr lang="en-US" dirty="0"/>
              <a:t>, John R., David J. </a:t>
            </a:r>
            <a:r>
              <a:rPr lang="en-US" dirty="0" err="1"/>
              <a:t>Stensrud</a:t>
            </a:r>
            <a:r>
              <a:rPr lang="en-US" dirty="0"/>
              <a:t>, and Matthew R. </a:t>
            </a:r>
            <a:r>
              <a:rPr lang="en-US" dirty="0" err="1"/>
              <a:t>Kumjian</a:t>
            </a:r>
            <a:r>
              <a:rPr lang="en-US" dirty="0"/>
              <a:t>. “Convective Boundary Layer Depth Estimation from S-Band Dual-Polarization Radar.” </a:t>
            </a:r>
            <a:r>
              <a:rPr lang="en-US" i="1" dirty="0"/>
              <a:t>Journal of Atmospheric and Oceanic Technology</a:t>
            </a:r>
            <a:r>
              <a:rPr lang="en-US" dirty="0"/>
              <a:t> 35.8 (2018): 1723-1733.</a:t>
            </a:r>
          </a:p>
        </p:txBody>
      </p:sp>
    </p:spTree>
    <p:extLst>
      <p:ext uri="{BB962C8B-B14F-4D97-AF65-F5344CB8AC3E}">
        <p14:creationId xmlns:p14="http://schemas.microsoft.com/office/powerpoint/2010/main" val="202299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6B9A-697D-47BE-A6B3-6E270404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April 28</a:t>
            </a:r>
            <a:r>
              <a:rPr lang="en-US" baseline="30000" dirty="0"/>
              <a:t>th</a:t>
            </a:r>
            <a:r>
              <a:rPr lang="en-US" dirty="0"/>
              <a:t>, 2019 was an Active Severe Weather Day for Kansas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904190-ACAC-4748-8B68-2C7C28234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93" y="1883120"/>
            <a:ext cx="5543550" cy="3886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3EC705-1F5E-4CD2-82A5-2479B3237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88" y="1883120"/>
            <a:ext cx="5716157" cy="389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86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D843-905F-452B-9895-68CA8E8B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</a:t>
            </a:r>
            <a:r>
              <a:rPr lang="en-US"/>
              <a:t>for Listening!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AB6D5-4304-4F18-B119-3A99771D2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6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D91D-C3EE-48FD-97DB-637C39D7E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WPC Surface Analysis (21:00 UTC) and Satellite, (21:10 UTC) April 28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DDE998-8E7F-4E0B-B355-B08DFD9DA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4" y="1852257"/>
            <a:ext cx="5806945" cy="435133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D9AB2-1EE9-42B8-B7CB-84C9A5D20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768" y="2217942"/>
            <a:ext cx="5946088" cy="361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4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0618-B67D-4E8E-A298-905D745C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16z HRRR (4/28) at hour 9 Showed CI in Southern Kansas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194B71-D1EE-4DAF-A6D9-2E0F4377A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81" y="2020933"/>
            <a:ext cx="6349642" cy="4351338"/>
          </a:xfrm>
        </p:spPr>
      </p:pic>
    </p:spTree>
    <p:extLst>
      <p:ext uri="{BB962C8B-B14F-4D97-AF65-F5344CB8AC3E}">
        <p14:creationId xmlns:p14="http://schemas.microsoft.com/office/powerpoint/2010/main" val="149431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0765-BB05-154A-8A8D-15C21ED22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4/28/19 Radar Evolution Shows this was not Observed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101978-83F4-AF41-BE8C-668571225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845" t="21459" r="22125" b="27400"/>
          <a:stretch/>
        </p:blipFill>
        <p:spPr>
          <a:xfrm>
            <a:off x="396509" y="2573267"/>
            <a:ext cx="3572383" cy="244379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57F979-3CC1-5743-8E86-4DE0B00484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2" t="25722" r="22458" b="26844"/>
          <a:stretch/>
        </p:blipFill>
        <p:spPr>
          <a:xfrm>
            <a:off x="4067878" y="2573267"/>
            <a:ext cx="3902778" cy="2443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87AEDF-99BA-F94C-BC44-7DA0D93D55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50" t="21239" r="21120" b="26844"/>
          <a:stretch/>
        </p:blipFill>
        <p:spPr>
          <a:xfrm>
            <a:off x="8069642" y="2573267"/>
            <a:ext cx="3600956" cy="2448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EFCD5D-1830-6B46-A78D-8ED40B4A0261}"/>
              </a:ext>
            </a:extLst>
          </p:cNvPr>
          <p:cNvSpPr txBox="1"/>
          <p:nvPr/>
        </p:nvSpPr>
        <p:spPr>
          <a:xfrm>
            <a:off x="1636454" y="5370209"/>
            <a:ext cx="181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04/28, 23:00 UTC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7CC110-5D6C-3840-A555-260B3C33043C}"/>
              </a:ext>
            </a:extLst>
          </p:cNvPr>
          <p:cNvSpPr txBox="1"/>
          <p:nvPr/>
        </p:nvSpPr>
        <p:spPr>
          <a:xfrm>
            <a:off x="5518969" y="5370209"/>
            <a:ext cx="158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4/29, 1:00 UTC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CBB2FE-F8DC-594A-BAF3-32A5EC8BE131}"/>
              </a:ext>
            </a:extLst>
          </p:cNvPr>
          <p:cNvSpPr txBox="1"/>
          <p:nvPr/>
        </p:nvSpPr>
        <p:spPr>
          <a:xfrm>
            <a:off x="9369822" y="5370209"/>
            <a:ext cx="158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4/29, 3:00 UTC</a:t>
            </a:r>
          </a:p>
        </p:txBody>
      </p:sp>
    </p:spTree>
    <p:extLst>
      <p:ext uri="{BB962C8B-B14F-4D97-AF65-F5344CB8AC3E}">
        <p14:creationId xmlns:p14="http://schemas.microsoft.com/office/powerpoint/2010/main" val="283045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B0417-CCE0-4C4F-AF5F-F81F0FF8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HRRR (left) at 23:00 UTC on April 28</a:t>
            </a:r>
            <a:r>
              <a:rPr lang="en-US" baseline="30000" dirty="0"/>
              <a:t>th</a:t>
            </a:r>
            <a:r>
              <a:rPr lang="en-US" dirty="0"/>
              <a:t> Significantly Steeper with Lapse Rates than Observed (right) at 0:00 UTC on April 29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93DE8A-4C89-434D-BB14-EB865D366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2866" y="1932114"/>
            <a:ext cx="5439172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572D42-02CD-B247-825B-2E4BC0FF1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851"/>
          <a:stretch/>
        </p:blipFill>
        <p:spPr>
          <a:xfrm>
            <a:off x="945989" y="1884576"/>
            <a:ext cx="4453991" cy="449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9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37577-9594-44EC-B5D7-6C31E015B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Assimilating BL Quasi-Vertical Profile (QVP) Heights Change Forecast Accuracy?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D1AEC-3F3D-4601-9223-DCE8AB7AF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05400" cy="41267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Analyzed ten radar sites for April 28</a:t>
            </a:r>
            <a:r>
              <a:rPr lang="en-US" baseline="30000" dirty="0"/>
              <a:t>th</a:t>
            </a:r>
            <a:r>
              <a:rPr lang="en-US" dirty="0"/>
              <a:t>, 2019 using differential reflectivity averages for a given height from a given distance. </a:t>
            </a:r>
          </a:p>
          <a:p>
            <a:r>
              <a:rPr lang="en-US" dirty="0"/>
              <a:t>Looking for differential reflectivity minima</a:t>
            </a:r>
          </a:p>
          <a:p>
            <a:pPr lvl="1"/>
            <a:r>
              <a:rPr lang="en-US" dirty="0"/>
              <a:t>Bragg scattering at the top of the boundary layer from bugs can estimate height of the boundary layer, which is important for severe weather forecasting (</a:t>
            </a:r>
            <a:r>
              <a:rPr lang="en-US" dirty="0" err="1"/>
              <a:t>Banghoff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2018).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DFBD6-C4F9-4458-8DA3-B86BB14FC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1" y="1825625"/>
            <a:ext cx="4636475" cy="2808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31EE30-148F-4B50-B9CD-75E420401495}"/>
              </a:ext>
            </a:extLst>
          </p:cNvPr>
          <p:cNvSpPr txBox="1"/>
          <p:nvPr/>
        </p:nvSpPr>
        <p:spPr>
          <a:xfrm>
            <a:off x="6515100" y="4721469"/>
            <a:ext cx="4206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of a low Z</a:t>
            </a:r>
            <a:r>
              <a:rPr lang="en-US" sz="1000" dirty="0"/>
              <a:t>DR</a:t>
            </a:r>
            <a:r>
              <a:rPr lang="en-US" dirty="0"/>
              <a:t> ring visualized by the</a:t>
            </a:r>
          </a:p>
          <a:p>
            <a:r>
              <a:rPr lang="en-US" dirty="0"/>
              <a:t>Weather Climate Toolkit from KTLX on May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257381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KAMA, April 28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862" y="1690688"/>
            <a:ext cx="5895649" cy="42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7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KDDC, April 28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7923F6-752F-C64D-BD4F-3A65F2D0B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16" y="1816121"/>
            <a:ext cx="6296777" cy="4351338"/>
          </a:xfrm>
        </p:spPr>
      </p:pic>
    </p:spTree>
    <p:extLst>
      <p:ext uri="{BB962C8B-B14F-4D97-AF65-F5344CB8AC3E}">
        <p14:creationId xmlns:p14="http://schemas.microsoft.com/office/powerpoint/2010/main" val="4187317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334</Words>
  <Application>Microsoft Office PowerPoint</Application>
  <PresentationFormat>Widescreen</PresentationFormat>
  <Paragraphs>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Analysis of a Missed Forecast on April 28th, 2019</vt:lpstr>
      <vt:lpstr>April 28th, 2019 was an Active Severe Weather Day for Kansas </vt:lpstr>
      <vt:lpstr>WPC Surface Analysis (21:00 UTC) and Satellite, (21:10 UTC) April 28th, 2019</vt:lpstr>
      <vt:lpstr>16z HRRR (4/28) at hour 9 Showed CI in Southern Kansas </vt:lpstr>
      <vt:lpstr>4/28/19 Radar Evolution Shows this was not Observed  </vt:lpstr>
      <vt:lpstr>HRRR (left) at 23:00 UTC on April 28th Significantly Steeper with Lapse Rates than Observed (right) at 0:00 UTC on April 29th </vt:lpstr>
      <vt:lpstr>Would Assimilating BL Quasi-Vertical Profile (QVP) Heights Change Forecast Accuracy?  </vt:lpstr>
      <vt:lpstr>KAMA, April 28th, 2019</vt:lpstr>
      <vt:lpstr>KDDC, April 28th, 2019</vt:lpstr>
      <vt:lpstr>KVNX, April 28th, 2019</vt:lpstr>
      <vt:lpstr>KICT, April 28th, 2019</vt:lpstr>
      <vt:lpstr>KGLD, April 28th, 2019</vt:lpstr>
      <vt:lpstr>KPUX, April 28th, 2019</vt:lpstr>
      <vt:lpstr>QVP Analysis for KINX, April 28th, 2019 </vt:lpstr>
      <vt:lpstr>QVP Analysis for KFDR, April 28th, 2019</vt:lpstr>
      <vt:lpstr>QVP Analysis for KTWX, April 28th, 2019</vt:lpstr>
      <vt:lpstr>QVP Analysis for KFWS, April 28th, 2019</vt:lpstr>
      <vt:lpstr>Conclusions and Future Work </vt:lpstr>
      <vt:lpstr>References </vt:lpstr>
      <vt:lpstr>Thanks for Listening! </vt:lpstr>
    </vt:vector>
  </TitlesOfParts>
  <Company>Penn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QVP Analysis for April 28th, 2019</dc:title>
  <dc:creator>Paul Dudek Mykolajtchuk</dc:creator>
  <cp:lastModifiedBy>Jurij Mykolajtchuk</cp:lastModifiedBy>
  <cp:revision>17</cp:revision>
  <dcterms:created xsi:type="dcterms:W3CDTF">2019-05-02T15:00:30Z</dcterms:created>
  <dcterms:modified xsi:type="dcterms:W3CDTF">2019-05-05T21:27:10Z</dcterms:modified>
</cp:coreProperties>
</file>