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59" r:id="rId5"/>
    <p:sldId id="260" r:id="rId6"/>
    <p:sldId id="263" r:id="rId7"/>
    <p:sldId id="269" r:id="rId8"/>
    <p:sldId id="262" r:id="rId9"/>
    <p:sldId id="270" r:id="rId10"/>
    <p:sldId id="271" r:id="rId11"/>
    <p:sldId id="272" r:id="rId12"/>
    <p:sldId id="273" r:id="rId13"/>
    <p:sldId id="265" r:id="rId14"/>
    <p:sldId id="266" r:id="rId15"/>
    <p:sldId id="267" r:id="rId16"/>
    <p:sldId id="268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2"/>
    <p:restoredTop sz="94645"/>
  </p:normalViewPr>
  <p:slideViewPr>
    <p:cSldViewPr snapToGrid="0" snapToObjects="1">
      <p:cViewPr>
        <p:scale>
          <a:sx n="130" d="100"/>
          <a:sy n="130" d="100"/>
        </p:scale>
        <p:origin x="1760" y="1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91E7D-52AC-FE43-B51D-F1666B20D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6B867-F718-DF43-9EA6-AF55EAA97D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BA437-CEB0-0C4A-851B-47FFE1900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AE37-DB80-6B4C-B8BA-B9221E664BFE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7EAAF-43A7-2D43-BDA4-2E81C2566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6E892-230D-1844-ADA3-1FEB8A0E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39CE6-A39D-954E-9FDD-30D08D7F4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41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0CE76-BBC0-0E40-9BDC-04C95F560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9092B-FB8F-6A47-8871-5434962D0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9333D-A0CA-3548-8B58-E747A8BC8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AE37-DB80-6B4C-B8BA-B9221E664BFE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30CF2-0CE4-5145-B857-44309791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A7514-5107-2748-A088-485B02CC5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39CE6-A39D-954E-9FDD-30D08D7F4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13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02AC5B-E45B-1041-B2B9-F82B0EC075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4724A8-9E2C-C645-8AD0-DAE4E20E2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AB833-251E-214B-8C35-E604EF81C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AE37-DB80-6B4C-B8BA-B9221E664BFE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6B7F5-9EBD-9843-B89C-C506FE83F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4ADA4-04C4-DA41-819C-43456C1AF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39CE6-A39D-954E-9FDD-30D08D7F4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58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B049A-C091-624D-8308-DA90E20C7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C8330-0FFE-2C4B-9C28-C62E7EB9F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1888D-D6C9-5E45-A495-8DC2D133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AE37-DB80-6B4C-B8BA-B9221E664BFE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C8CF1-7D3B-FC49-A729-6E7C12616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46B88-FA16-194C-B539-D11D18D4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39CE6-A39D-954E-9FDD-30D08D7F4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4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EA93E-FE5D-FA4A-A16C-32412103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F3C66-830A-1642-8E48-DC4FD2057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175FD-D23F-1545-8D92-A52F13B54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AE37-DB80-6B4C-B8BA-B9221E664BFE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4EC48-8D17-2E45-85BE-2B9CCE56F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2C286-AF57-B14D-B2E0-F16AFCF9F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39CE6-A39D-954E-9FDD-30D08D7F4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5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02A25-C9E8-F54A-B56F-26A631659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BB474-E9AA-0042-B087-78D2463A1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DE490-06BD-A14D-8D73-7D16A46EA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3301F-1064-7B45-A07F-8A33E83D4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AE37-DB80-6B4C-B8BA-B9221E664BFE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53714-C59A-0248-8851-B8BFA690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CEB89-077C-C141-BCCF-1BC43C5F2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39CE6-A39D-954E-9FDD-30D08D7F4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29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4121B-C079-ED43-BA80-9315866E7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2DA79-09A1-9546-980A-79BF9E88B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C5494-A226-FA42-9E19-D3965F88A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0538B-7475-0D45-8E56-BDDA521D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A5D1E5-7D20-5D46-87C1-A0E52490B9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4AC482-9C82-944E-863C-A7CE1DAF7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AE37-DB80-6B4C-B8BA-B9221E664BFE}" type="datetimeFigureOut">
              <a:rPr lang="en-US" smtClean="0"/>
              <a:t>5/8/19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37D70E-770B-2945-8550-7207822F8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6AD4B8-B49C-9842-AE9C-A6F3F0F7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39CE6-A39D-954E-9FDD-30D08D7F4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27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DCFD7-EDB6-D843-8E0D-39A6D7DAA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25FF04-57F7-F34D-BD49-F70F1DC0D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AE37-DB80-6B4C-B8BA-B9221E664BFE}" type="datetimeFigureOut">
              <a:rPr lang="en-US" smtClean="0"/>
              <a:t>5/8/19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CC1259-B26F-F242-9E21-A433EDB0D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EDB7E-903D-1349-B5F5-D5758010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39CE6-A39D-954E-9FDD-30D08D7F4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88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BA6FB3-DEAB-2141-AEE3-40A90358B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AE37-DB80-6B4C-B8BA-B9221E664BFE}" type="datetimeFigureOut">
              <a:rPr lang="en-US" smtClean="0"/>
              <a:t>5/8/19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C31AAB-21B2-F447-8B01-71D72F8E6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296BD-51C8-E748-83F4-B7DCCF4C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39CE6-A39D-954E-9FDD-30D08D7F4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35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6D2CD-459D-C24B-B9EF-2565556A7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EFC07-035F-C547-8B23-DB6B555D5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157B6-3C63-014D-8D89-60AE99FCF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9A290-21CE-B946-9948-FA4E6B67B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AE37-DB80-6B4C-B8BA-B9221E664BFE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21C51-0C63-464B-880C-F51A0E5BD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398BE7-4CFF-1B4D-A21B-08F7058FC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39CE6-A39D-954E-9FDD-30D08D7F4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64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7C74E-200B-C946-A1C4-862E959C5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F6E88B-7094-5A48-B0A5-E0832DE51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238B5-C38E-C54F-A151-D784D77EA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E29FF-08FD-FB43-BBCB-5CA030186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AE37-DB80-6B4C-B8BA-B9221E664BFE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3B285D-27C2-B048-A651-6FD0D16CE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D0071B-C512-314D-9500-357B7B80C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39CE6-A39D-954E-9FDD-30D08D7F4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48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9826FF-8586-B14A-B531-74F7FC3FA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002C4-1514-C545-BA99-649EF5408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4D330-5C97-BA43-8FAA-2C9BF3F89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8AE37-DB80-6B4C-B8BA-B9221E664BFE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15DA1-6DEB-054A-AB31-15BC492D2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1D0E4-BEE3-A74F-BC49-D232F5BF9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39CE6-A39D-954E-9FDD-30D08D7F4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6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(null)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(null)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D9E92-A845-814C-9564-FA7269AB2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3160"/>
            <a:ext cx="12191999" cy="313649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The impact of air-sea fluxes and their uncertainties in the intensification 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of Hurricane Patricia (2015)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Robert Nystrom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and Fuqing Zhang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00370B-C30D-4A42-94F3-6B280087F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09" y="5897625"/>
            <a:ext cx="2507982" cy="829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FA909D-C206-1746-BD62-7CF9482F3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61" y="5832377"/>
            <a:ext cx="2798558" cy="9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62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01B2F1-8174-5845-8E78-66494497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Self-Stratification of Tropical Cyclones 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1113A9-8C98-1840-802F-150BAA1893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82941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𝑑𝑀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2060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1800" dirty="0">
                    <a:solidFill>
                      <a:srgbClr val="002060"/>
                    </a:solidFill>
                  </a:rPr>
                  <a:t>Emanuel and </a:t>
                </a:r>
                <a:r>
                  <a:rPr lang="en-US" sz="1800" dirty="0" err="1">
                    <a:solidFill>
                      <a:srgbClr val="002060"/>
                    </a:solidFill>
                  </a:rPr>
                  <a:t>Rotunno</a:t>
                </a:r>
                <a:r>
                  <a:rPr lang="en-US" sz="1800" dirty="0">
                    <a:solidFill>
                      <a:srgbClr val="002060"/>
                    </a:solidFill>
                  </a:rPr>
                  <a:t> (2011)</a:t>
                </a:r>
              </a:p>
              <a:p>
                <a:pPr marL="0" indent="0" algn="ctr">
                  <a:buNone/>
                </a:pPr>
                <a:endParaRPr lang="en-US" sz="3200" dirty="0">
                  <a:solidFill>
                    <a:srgbClr val="002060"/>
                  </a:solidFill>
                </a:endParaRPr>
              </a:p>
              <a:p>
                <a:pPr marL="457200" lvl="1" indent="0" algn="ctr">
                  <a:buNone/>
                </a:pPr>
                <a:r>
                  <a:rPr lang="en-US" sz="3200" dirty="0">
                    <a:solidFill>
                      <a:srgbClr val="002060"/>
                    </a:solidFill>
                  </a:rPr>
                  <a:t>How does the surface flux uncertainty modulate this theory? Or does it?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1113A9-8C98-1840-802F-150BAA1893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82941"/>
                <a:ext cx="10515600" cy="4351338"/>
              </a:xfrm>
              <a:blipFill>
                <a:blip r:embed="rId2"/>
                <a:stretch>
                  <a:fillRect t="-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0954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01B2F1-8174-5845-8E78-66494497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Self-Stratification of Patricia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A3D464-5A73-8941-8A53-3FAF77960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59" y="2951"/>
            <a:ext cx="11425081" cy="68550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423652-F941-4B4A-ABF1-A31D28BE8960}"/>
              </a:ext>
            </a:extLst>
          </p:cNvPr>
          <p:cNvSpPr txBox="1"/>
          <p:nvPr/>
        </p:nvSpPr>
        <p:spPr>
          <a:xfrm>
            <a:off x="0" y="879401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3953E-6BF6-8840-AC15-10F61817149D}"/>
              </a:ext>
            </a:extLst>
          </p:cNvPr>
          <p:cNvSpPr txBox="1"/>
          <p:nvPr/>
        </p:nvSpPr>
        <p:spPr>
          <a:xfrm>
            <a:off x="-1" y="3137545"/>
            <a:ext cx="37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V</a:t>
            </a:r>
            <a:r>
              <a:rPr lang="en-US" b="1" baseline="-25000" dirty="0" err="1"/>
              <a:t>c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32624-3292-1C4C-8573-C95C99E7ED79}"/>
              </a:ext>
            </a:extLst>
          </p:cNvPr>
          <p:cNvSpPr txBox="1"/>
          <p:nvPr/>
        </p:nvSpPr>
        <p:spPr>
          <a:xfrm>
            <a:off x="11220" y="539568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β</a:t>
            </a:r>
          </a:p>
        </p:txBody>
      </p:sp>
    </p:spTree>
    <p:extLst>
      <p:ext uri="{BB962C8B-B14F-4D97-AF65-F5344CB8AC3E}">
        <p14:creationId xmlns:p14="http://schemas.microsoft.com/office/powerpoint/2010/main" val="4141744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01B2F1-8174-5845-8E78-66494497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Self-Stratification of Patricia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A3D464-5A73-8941-8A53-3FAF77960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59" y="2951"/>
            <a:ext cx="11425081" cy="68550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AE06CC-4AD0-5641-9915-A8E11E6C4840}"/>
              </a:ext>
            </a:extLst>
          </p:cNvPr>
          <p:cNvSpPr txBox="1"/>
          <p:nvPr/>
        </p:nvSpPr>
        <p:spPr>
          <a:xfrm>
            <a:off x="0" y="879401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A6138C-9399-384F-B94A-CA1565A1D2B8}"/>
              </a:ext>
            </a:extLst>
          </p:cNvPr>
          <p:cNvSpPr txBox="1"/>
          <p:nvPr/>
        </p:nvSpPr>
        <p:spPr>
          <a:xfrm>
            <a:off x="-1" y="3137545"/>
            <a:ext cx="37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V</a:t>
            </a:r>
            <a:r>
              <a:rPr lang="en-US" b="1" baseline="-25000" dirty="0" err="1"/>
              <a:t>c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892A2D-62DA-594A-94AA-57E0960A9048}"/>
              </a:ext>
            </a:extLst>
          </p:cNvPr>
          <p:cNvSpPr txBox="1"/>
          <p:nvPr/>
        </p:nvSpPr>
        <p:spPr>
          <a:xfrm>
            <a:off x="11220" y="539568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β</a:t>
            </a:r>
          </a:p>
        </p:txBody>
      </p:sp>
    </p:spTree>
    <p:extLst>
      <p:ext uri="{BB962C8B-B14F-4D97-AF65-F5344CB8AC3E}">
        <p14:creationId xmlns:p14="http://schemas.microsoft.com/office/powerpoint/2010/main" val="2418697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01B2F1-8174-5845-8E78-66494497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Multi Parameter Ensemble Forecast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FDDDA-0502-A542-982E-95DA619E8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84" y="1325563"/>
            <a:ext cx="3835400" cy="2876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47CA96-BB47-4149-B887-F013A41B2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015" y="1325563"/>
            <a:ext cx="3835400" cy="2876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A5B568-A604-AB47-A485-21EA251C3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706" y="1325563"/>
            <a:ext cx="3835400" cy="2876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C3A3BA-AA55-4448-B408-78C3A96C7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84" y="3831415"/>
            <a:ext cx="3835400" cy="2876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E0AF6F-BAB0-DA4A-BA69-FDE3D6D4B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3015" y="3831415"/>
            <a:ext cx="3835400" cy="2876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E68304-B1EE-5F47-AD82-A3CAFFABB2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0706" y="3831415"/>
            <a:ext cx="38354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49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01B2F1-8174-5845-8E78-66494497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Multi Parameter Ensemble Correlations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03A87C-CE12-C04F-B6D3-C2D8EB6004B2}"/>
              </a:ext>
            </a:extLst>
          </p:cNvPr>
          <p:cNvGrpSpPr/>
          <p:nvPr/>
        </p:nvGrpSpPr>
        <p:grpSpPr>
          <a:xfrm>
            <a:off x="0" y="1709371"/>
            <a:ext cx="12192000" cy="4475119"/>
            <a:chOff x="-1716601" y="1463565"/>
            <a:chExt cx="15820036" cy="552233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E4FB24B-ACC8-1543-B40E-B1267A4E7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6060"/>
            <a:stretch/>
          </p:blipFill>
          <p:spPr>
            <a:xfrm>
              <a:off x="-1716601" y="1463566"/>
              <a:ext cx="3154426" cy="28184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33787A-3357-9C49-90F0-10BA8431B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6060"/>
            <a:stretch/>
          </p:blipFill>
          <p:spPr>
            <a:xfrm>
              <a:off x="1298921" y="1463566"/>
              <a:ext cx="3154426" cy="28184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2A7E37-D658-8748-B2CB-09A921D34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6060"/>
            <a:stretch/>
          </p:blipFill>
          <p:spPr>
            <a:xfrm>
              <a:off x="4314443" y="1463566"/>
              <a:ext cx="3154424" cy="28184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B5095B-96FF-D34C-AE75-C5875F364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6044"/>
            <a:stretch/>
          </p:blipFill>
          <p:spPr>
            <a:xfrm>
              <a:off x="7329965" y="1463566"/>
              <a:ext cx="3155040" cy="28184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2CB765-7EE6-2B48-9381-A8AFE3D78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45485" y="1463565"/>
              <a:ext cx="3757950" cy="281846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47C369-15F3-FB47-A156-7E40DA6768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6060"/>
            <a:stretch/>
          </p:blipFill>
          <p:spPr>
            <a:xfrm>
              <a:off x="-1716600" y="4167437"/>
              <a:ext cx="3154425" cy="28184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4878FDF-BBB9-7041-9860-F4858914E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16060"/>
            <a:stretch/>
          </p:blipFill>
          <p:spPr>
            <a:xfrm>
              <a:off x="1298922" y="4167437"/>
              <a:ext cx="3154425" cy="281846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544D92A-1CAE-2E47-B923-CF86104943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16060"/>
            <a:stretch/>
          </p:blipFill>
          <p:spPr>
            <a:xfrm>
              <a:off x="4314444" y="4167437"/>
              <a:ext cx="3154423" cy="281846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A762219-1D03-764F-8448-728518325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16616"/>
            <a:stretch/>
          </p:blipFill>
          <p:spPr>
            <a:xfrm>
              <a:off x="7329966" y="4167437"/>
              <a:ext cx="3133525" cy="281846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294DC56-162B-C34F-A70E-C17AC191B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345486" y="4167437"/>
              <a:ext cx="3757949" cy="2818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7920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01B2F1-8174-5845-8E78-66494497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Multi Parameter Ensemble Correlations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3C3AB6-DAA7-E548-BBDF-C99DDE489867}"/>
              </a:ext>
            </a:extLst>
          </p:cNvPr>
          <p:cNvGrpSpPr/>
          <p:nvPr/>
        </p:nvGrpSpPr>
        <p:grpSpPr>
          <a:xfrm>
            <a:off x="0" y="1650026"/>
            <a:ext cx="12188952" cy="4471416"/>
            <a:chOff x="-1677271" y="1325563"/>
            <a:chExt cx="15820035" cy="553243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94B2D0E-1430-E74A-BD17-88A6B56BC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6346"/>
            <a:stretch/>
          </p:blipFill>
          <p:spPr>
            <a:xfrm>
              <a:off x="-1677271" y="1325563"/>
              <a:ext cx="3143667" cy="281846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6569CB0-CB99-5C45-992B-597C25471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6346"/>
            <a:stretch/>
          </p:blipFill>
          <p:spPr>
            <a:xfrm>
              <a:off x="1338251" y="1325563"/>
              <a:ext cx="3143667" cy="281846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F768BF3-7AE6-284C-9382-3D4CE06BA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6346"/>
            <a:stretch/>
          </p:blipFill>
          <p:spPr>
            <a:xfrm>
              <a:off x="4353773" y="1325563"/>
              <a:ext cx="3143665" cy="281846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985C763-DEF0-2A44-A7B2-F3E1A8D1C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6616"/>
            <a:stretch/>
          </p:blipFill>
          <p:spPr>
            <a:xfrm>
              <a:off x="7369295" y="1325563"/>
              <a:ext cx="3133525" cy="281846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8D1DF47-E8FF-D142-9394-748844AA5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84815" y="1325564"/>
              <a:ext cx="3757949" cy="281846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8552AEF-A132-FE47-8C9F-CB5A2E38D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6812"/>
            <a:stretch/>
          </p:blipFill>
          <p:spPr>
            <a:xfrm>
              <a:off x="-1677271" y="4039539"/>
              <a:ext cx="3126152" cy="281846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AA073EB-066E-EA4A-B3E8-2A753DCED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16812"/>
            <a:stretch/>
          </p:blipFill>
          <p:spPr>
            <a:xfrm>
              <a:off x="1338251" y="4039539"/>
              <a:ext cx="3126151" cy="281846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2420A4A-A772-9F48-8821-F8B35609F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16812"/>
            <a:stretch/>
          </p:blipFill>
          <p:spPr>
            <a:xfrm>
              <a:off x="4353773" y="4039539"/>
              <a:ext cx="3126149" cy="281846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3F1D92E-00C6-604C-AF54-3F3C8098D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16616"/>
            <a:stretch/>
          </p:blipFill>
          <p:spPr>
            <a:xfrm>
              <a:off x="7369295" y="4039539"/>
              <a:ext cx="3133525" cy="281846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22A4CA8-D62D-CD42-B3C1-140450A2C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384814" y="4039539"/>
              <a:ext cx="3757948" cy="2818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6081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01B2F1-8174-5845-8E78-66494497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4A741D-08DB-3946-8DEF-1698405361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849"/>
          <a:stretch/>
        </p:blipFill>
        <p:spPr>
          <a:xfrm>
            <a:off x="-249005" y="86344"/>
            <a:ext cx="2559586" cy="25208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60EA21-9F8D-B146-A601-8C64D7871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849"/>
          <a:stretch/>
        </p:blipFill>
        <p:spPr>
          <a:xfrm>
            <a:off x="2096261" y="86344"/>
            <a:ext cx="2559586" cy="25208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51DB10-B6B4-4840-8138-FE1427A09B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849"/>
          <a:stretch/>
        </p:blipFill>
        <p:spPr>
          <a:xfrm>
            <a:off x="4441526" y="86344"/>
            <a:ext cx="2559587" cy="25208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D72B03-AFB1-1840-8468-E912F6E7C8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032"/>
          <a:stretch/>
        </p:blipFill>
        <p:spPr>
          <a:xfrm>
            <a:off x="6784721" y="86344"/>
            <a:ext cx="2553425" cy="25208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821AB5-BDB2-8F4F-9D6C-CFB9A7BD1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3588" y="86344"/>
            <a:ext cx="3361192" cy="25208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9F433E-59E4-2A4E-94C1-858575D61B8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3956"/>
          <a:stretch/>
        </p:blipFill>
        <p:spPr>
          <a:xfrm>
            <a:off x="-249005" y="2280078"/>
            <a:ext cx="2555985" cy="25208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3D083C8-7841-2148-A9C3-5F28ECCB34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3664"/>
          <a:stretch/>
        </p:blipFill>
        <p:spPr>
          <a:xfrm>
            <a:off x="-251076" y="4459064"/>
            <a:ext cx="2565799" cy="25208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2C7C94E-3BC9-A543-A900-EDEFB2FA48B5}"/>
              </a:ext>
            </a:extLst>
          </p:cNvPr>
          <p:cNvSpPr txBox="1"/>
          <p:nvPr/>
        </p:nvSpPr>
        <p:spPr>
          <a:xfrm>
            <a:off x="766921" y="-29496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3 h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4D95EBD-D52C-1841-AB42-3BDBE9A8F9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3787"/>
          <a:stretch/>
        </p:blipFill>
        <p:spPr>
          <a:xfrm>
            <a:off x="2096261" y="2280078"/>
            <a:ext cx="2561657" cy="25208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58C1D9B-7490-834C-B530-913B964A1D8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3787"/>
          <a:stretch/>
        </p:blipFill>
        <p:spPr>
          <a:xfrm>
            <a:off x="2094190" y="4459064"/>
            <a:ext cx="2561657" cy="252089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08E4840-561C-0C48-8807-F9F59879B14F}"/>
              </a:ext>
            </a:extLst>
          </p:cNvPr>
          <p:cNvSpPr txBox="1"/>
          <p:nvPr/>
        </p:nvSpPr>
        <p:spPr>
          <a:xfrm>
            <a:off x="3112187" y="-29496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6 h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B64AC67-5E24-3147-A86F-EA330530DE4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23849"/>
          <a:stretch/>
        </p:blipFill>
        <p:spPr>
          <a:xfrm>
            <a:off x="4441526" y="2280078"/>
            <a:ext cx="2559587" cy="25208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3C70EBE-A7D7-F340-9401-EF41F1A5C9E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23787"/>
          <a:stretch/>
        </p:blipFill>
        <p:spPr>
          <a:xfrm>
            <a:off x="4439455" y="4459064"/>
            <a:ext cx="2561658" cy="252089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B6EB8EC-DA0B-764E-B1D2-04885F84636A}"/>
              </a:ext>
            </a:extLst>
          </p:cNvPr>
          <p:cNvSpPr txBox="1"/>
          <p:nvPr/>
        </p:nvSpPr>
        <p:spPr>
          <a:xfrm>
            <a:off x="5457452" y="-29496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12 h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4D99F6E-8884-C94D-A6EB-5C6466A7000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24032"/>
          <a:stretch/>
        </p:blipFill>
        <p:spPr>
          <a:xfrm>
            <a:off x="6784721" y="2280078"/>
            <a:ext cx="2553425" cy="252089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50AA023-3A99-8648-9232-00AB554072B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23971"/>
          <a:stretch/>
        </p:blipFill>
        <p:spPr>
          <a:xfrm>
            <a:off x="6782650" y="4459064"/>
            <a:ext cx="2555496" cy="252089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1A4BFDF-9334-F846-874C-A315D62F0406}"/>
              </a:ext>
            </a:extLst>
          </p:cNvPr>
          <p:cNvSpPr txBox="1"/>
          <p:nvPr/>
        </p:nvSpPr>
        <p:spPr>
          <a:xfrm>
            <a:off x="7800647" y="-29496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24 h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B0408BB-AB6E-9240-B512-CD6A2B886F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33588" y="2280078"/>
            <a:ext cx="3361192" cy="252089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C89F835-C8DB-7140-AAE4-EB86B412717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31517" y="4459064"/>
            <a:ext cx="3361192" cy="252089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F25D0B7-240D-F846-B3D5-BDFC7F65D722}"/>
              </a:ext>
            </a:extLst>
          </p:cNvPr>
          <p:cNvSpPr txBox="1"/>
          <p:nvPr/>
        </p:nvSpPr>
        <p:spPr>
          <a:xfrm>
            <a:off x="10149514" y="-29496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36 h</a:t>
            </a:r>
          </a:p>
        </p:txBody>
      </p:sp>
    </p:spTree>
    <p:extLst>
      <p:ext uri="{BB962C8B-B14F-4D97-AF65-F5344CB8AC3E}">
        <p14:creationId xmlns:p14="http://schemas.microsoft.com/office/powerpoint/2010/main" val="3006145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B0420-29DA-8D47-98A6-822777E41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2826"/>
            <a:ext cx="10515600" cy="5161935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2060"/>
                </a:solidFill>
              </a:rPr>
              <a:t>Uncertainty in the surface flux physics significantly modulates Patricia’s peak intensity and pressure-wind relationship</a:t>
            </a:r>
          </a:p>
          <a:p>
            <a:r>
              <a:rPr lang="en-US" dirty="0">
                <a:solidFill>
                  <a:srgbClr val="002060"/>
                </a:solidFill>
              </a:rPr>
              <a:t>Theoretical MPI does not match well with simulated peak intensity for Patricia</a:t>
            </a:r>
          </a:p>
          <a:p>
            <a:r>
              <a:rPr lang="en-US" dirty="0">
                <a:solidFill>
                  <a:srgbClr val="002060"/>
                </a:solidFill>
              </a:rPr>
              <a:t>Significant correlations are found between the storm structure (V</a:t>
            </a:r>
            <a:r>
              <a:rPr lang="en-US" baseline="-25000" dirty="0">
                <a:solidFill>
                  <a:srgbClr val="002060"/>
                </a:solidFill>
              </a:rPr>
              <a:t>T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V</a:t>
            </a:r>
            <a:r>
              <a:rPr lang="en-US" baseline="-25000" dirty="0" err="1">
                <a:solidFill>
                  <a:srgbClr val="002060"/>
                </a:solidFill>
              </a:rPr>
              <a:t>r</a:t>
            </a:r>
            <a:r>
              <a:rPr lang="en-US" dirty="0">
                <a:solidFill>
                  <a:srgbClr val="002060"/>
                </a:solidFill>
              </a:rPr>
              <a:t>, and simulated BTs) and 𝛼, β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Suggesting potential for parameter estimation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Future:</a:t>
            </a:r>
          </a:p>
          <a:p>
            <a:r>
              <a:rPr lang="en-US" dirty="0">
                <a:solidFill>
                  <a:srgbClr val="002060"/>
                </a:solidFill>
              </a:rPr>
              <a:t>Further explore the self-stratification theory related to surface flux physics uncertainty</a:t>
            </a:r>
          </a:p>
          <a:p>
            <a:r>
              <a:rPr lang="en-US" dirty="0">
                <a:solidFill>
                  <a:srgbClr val="002060"/>
                </a:solidFill>
              </a:rPr>
              <a:t>Examine surface flux sensitivity in coupled ocean-atmosphere simulations</a:t>
            </a:r>
          </a:p>
          <a:p>
            <a:r>
              <a:rPr lang="en-US" dirty="0">
                <a:solidFill>
                  <a:srgbClr val="002060"/>
                </a:solidFill>
              </a:rPr>
              <a:t>Perform SSPE using an OSSE and Eventually real-data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01B2F1-8174-5845-8E78-66494497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Summary and Future Work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072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4B0420-29DA-8D47-98A6-822777E41B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82941"/>
                <a:ext cx="10515600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f>
                      <m:fPr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 Emanuel (1997)</a:t>
                </a:r>
              </a:p>
              <a:p>
                <a:pPr lvl="1"/>
                <a:r>
                  <a:rPr lang="en-US" dirty="0">
                    <a:solidFill>
                      <a:srgbClr val="002060"/>
                    </a:solidFill>
                  </a:rPr>
                  <a:t>Maximum potential intensity increases with the square root of the ratio of surface enthalpy (</a:t>
                </a:r>
                <a:r>
                  <a:rPr lang="en-US" dirty="0" err="1">
                    <a:solidFill>
                      <a:srgbClr val="002060"/>
                    </a:solidFill>
                  </a:rPr>
                  <a:t>C</a:t>
                </a:r>
                <a:r>
                  <a:rPr lang="en-US" baseline="-25000" dirty="0" err="1">
                    <a:solidFill>
                      <a:srgbClr val="002060"/>
                    </a:solidFill>
                  </a:rPr>
                  <a:t>k</a:t>
                </a:r>
                <a:r>
                  <a:rPr lang="en-US" dirty="0">
                    <a:solidFill>
                      <a:srgbClr val="002060"/>
                    </a:solidFill>
                  </a:rPr>
                  <a:t>) to surface drag coefficient (C</a:t>
                </a:r>
                <a:r>
                  <a:rPr lang="en-US" baseline="-25000" dirty="0">
                    <a:solidFill>
                      <a:srgbClr val="002060"/>
                    </a:solidFill>
                  </a:rPr>
                  <a:t>d</a:t>
                </a:r>
                <a:r>
                  <a:rPr lang="en-US" dirty="0">
                    <a:solidFill>
                      <a:srgbClr val="002060"/>
                    </a:solidFill>
                  </a:rPr>
                  <a:t>)</a:t>
                </a:r>
              </a:p>
              <a:p>
                <a:pPr lvl="1"/>
                <a:endParaRPr lang="en-US" dirty="0">
                  <a:solidFill>
                    <a:srgbClr val="002060"/>
                  </a:solidFill>
                </a:endParaRP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The balance between frictional dissipation and entropy added to the storm determines the peak intensity 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4B0420-29DA-8D47-98A6-822777E41B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82941"/>
                <a:ext cx="10515600" cy="4351338"/>
              </a:xfrm>
              <a:blipFill>
                <a:blip r:embed="rId2"/>
                <a:stretch>
                  <a:fillRect l="-965" t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9001B2F1-8174-5845-8E78-66494497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Why do we care about the surface fluxes?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413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01B2F1-8174-5845-8E78-66494497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Patricia’s intensity sensitivity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0EFAC0-9525-2F44-BE8C-41B6BD959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872" y="1353242"/>
            <a:ext cx="7581920" cy="55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48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01B2F1-8174-5845-8E78-66494497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How uncertain are we in these physical processes?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803531-532E-8343-884A-9CA5C37473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74"/>
          <a:stretch/>
        </p:blipFill>
        <p:spPr>
          <a:xfrm>
            <a:off x="7468492" y="1325563"/>
            <a:ext cx="3803831" cy="2889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67FF9-F21F-8443-AE98-17C56E08E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1"/>
          <a:stretch/>
        </p:blipFill>
        <p:spPr>
          <a:xfrm>
            <a:off x="7488156" y="4095652"/>
            <a:ext cx="3817131" cy="2772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E5403-26F8-3E43-8DB2-45405342DF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324"/>
          <a:stretch/>
        </p:blipFill>
        <p:spPr>
          <a:xfrm>
            <a:off x="235976" y="2158590"/>
            <a:ext cx="7109316" cy="36326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354A95-852C-E741-B272-6FB452F32CAC}"/>
              </a:ext>
            </a:extLst>
          </p:cNvPr>
          <p:cNvSpPr txBox="1"/>
          <p:nvPr/>
        </p:nvSpPr>
        <p:spPr>
          <a:xfrm>
            <a:off x="10900493" y="6581001"/>
            <a:ext cx="1291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Chen et al. (2018)</a:t>
            </a:r>
          </a:p>
        </p:txBody>
      </p:sp>
    </p:spTree>
    <p:extLst>
      <p:ext uri="{BB962C8B-B14F-4D97-AF65-F5344CB8AC3E}">
        <p14:creationId xmlns:p14="http://schemas.microsoft.com/office/powerpoint/2010/main" val="2217131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01B2F1-8174-5845-8E78-66494497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Surface Flux Perturbations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FEB4F6-0CEB-7F4D-8A6D-039181467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442"/>
            <a:ext cx="12398190" cy="6199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FA1D35-941E-A844-9704-59AA28115183}"/>
              </a:ext>
            </a:extLst>
          </p:cNvPr>
          <p:cNvSpPr txBox="1"/>
          <p:nvPr/>
        </p:nvSpPr>
        <p:spPr>
          <a:xfrm>
            <a:off x="2779663" y="126575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39316-A5B0-1047-BF5F-65893520988E}"/>
              </a:ext>
            </a:extLst>
          </p:cNvPr>
          <p:cNvSpPr txBox="1"/>
          <p:nvPr/>
        </p:nvSpPr>
        <p:spPr>
          <a:xfrm>
            <a:off x="9568519" y="126575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61BF1C-7323-1741-81C8-542DCA52E20C}"/>
              </a:ext>
            </a:extLst>
          </p:cNvPr>
          <p:cNvSpPr txBox="1"/>
          <p:nvPr/>
        </p:nvSpPr>
        <p:spPr>
          <a:xfrm>
            <a:off x="6129317" y="1249752"/>
            <a:ext cx="37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V</a:t>
            </a:r>
            <a:r>
              <a:rPr lang="en-US" b="1" baseline="-25000" dirty="0" err="1"/>
              <a:t>c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4FE0D-D2B2-2F40-8F07-C249D1394C61}"/>
              </a:ext>
            </a:extLst>
          </p:cNvPr>
          <p:cNvSpPr txBox="1"/>
          <p:nvPr/>
        </p:nvSpPr>
        <p:spPr>
          <a:xfrm>
            <a:off x="715383" y="2271772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D1E955-5C4A-BE41-8DCE-0218E1E2D589}"/>
              </a:ext>
            </a:extLst>
          </p:cNvPr>
          <p:cNvSpPr txBox="1"/>
          <p:nvPr/>
        </p:nvSpPr>
        <p:spPr>
          <a:xfrm>
            <a:off x="715383" y="3797151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</a:t>
            </a:r>
            <a:r>
              <a:rPr lang="en-US" baseline="-25000" dirty="0" err="1"/>
              <a:t>k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47EDAE-20D2-8745-99D0-68DE33F29790}"/>
              </a:ext>
            </a:extLst>
          </p:cNvPr>
          <p:cNvSpPr txBox="1"/>
          <p:nvPr/>
        </p:nvSpPr>
        <p:spPr>
          <a:xfrm>
            <a:off x="568709" y="554741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</a:t>
            </a:r>
            <a:r>
              <a:rPr lang="en-US" baseline="-25000" dirty="0" err="1"/>
              <a:t>k</a:t>
            </a:r>
            <a:r>
              <a:rPr lang="en-US" dirty="0"/>
              <a:t>/C</a:t>
            </a:r>
            <a:r>
              <a:rPr lang="en-US" baseline="-25000" dirty="0"/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719124-E2AD-E64C-B088-6EB8AA4446FF}"/>
              </a:ext>
            </a:extLst>
          </p:cNvPr>
          <p:cNvSpPr txBox="1"/>
          <p:nvPr/>
        </p:nvSpPr>
        <p:spPr>
          <a:xfrm>
            <a:off x="1947540" y="6532912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speed (</a:t>
            </a:r>
            <a:r>
              <a:rPr lang="en-US" dirty="0" err="1"/>
              <a:t>ms</a:t>
            </a:r>
            <a:r>
              <a:rPr lang="en-US" baseline="30000" dirty="0"/>
              <a:t>–1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689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01B2F1-8174-5845-8E78-66494497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Model Simulated Intensity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FE831E-FE96-214F-9A5D-B3E82C1C9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69" y="1040428"/>
            <a:ext cx="4184376" cy="31382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398F0C-55E8-1D4E-93CE-BF7E68170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69" y="3749214"/>
            <a:ext cx="4184376" cy="31382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FF2F60-5A04-1846-8B7F-99503093B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1" y="1040428"/>
            <a:ext cx="4184376" cy="31382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DA2B9D-A087-A44D-AA50-6C37C8C6F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01" y="3749214"/>
            <a:ext cx="4184376" cy="31382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214140-5D17-7D43-B2E9-CE3A5112EB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6833" y="1040428"/>
            <a:ext cx="4184376" cy="31382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9391EB-967C-1D45-89A4-8428F290C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6833" y="3749214"/>
            <a:ext cx="4184376" cy="31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80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4B0420-29DA-8D47-98A6-822777E41B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82941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den>
                      </m:f>
                      <m:d>
                        <m:dPr>
                          <m:ctrlP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𝐶𝐴𝑃𝐸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𝐶𝐴𝑃𝐸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  <a:p>
                <a:endParaRPr lang="en-US" dirty="0">
                  <a:solidFill>
                    <a:srgbClr val="002060"/>
                  </a:solidFill>
                </a:endParaRPr>
              </a:p>
              <a:p>
                <a:r>
                  <a:rPr lang="en-US" dirty="0" err="1">
                    <a:solidFill>
                      <a:srgbClr val="002060"/>
                    </a:solidFill>
                  </a:rPr>
                  <a:t>C</a:t>
                </a:r>
                <a:r>
                  <a:rPr lang="en-US" baseline="-25000" dirty="0" err="1">
                    <a:solidFill>
                      <a:srgbClr val="002060"/>
                    </a:solidFill>
                  </a:rPr>
                  <a:t>k</a:t>
                </a:r>
                <a:r>
                  <a:rPr lang="en-US" dirty="0">
                    <a:solidFill>
                      <a:srgbClr val="002060"/>
                    </a:solidFill>
                  </a:rPr>
                  <a:t> and C</a:t>
                </a:r>
                <a:r>
                  <a:rPr lang="en-US" baseline="-25000" dirty="0">
                    <a:solidFill>
                      <a:srgbClr val="002060"/>
                    </a:solidFill>
                  </a:rPr>
                  <a:t>d</a:t>
                </a:r>
                <a:r>
                  <a:rPr lang="en-US" dirty="0">
                    <a:solidFill>
                      <a:srgbClr val="002060"/>
                    </a:solidFill>
                  </a:rPr>
                  <a:t> are a function of V</a:t>
                </a:r>
              </a:p>
              <a:p>
                <a:pPr lvl="1"/>
                <a:r>
                  <a:rPr lang="en-US" dirty="0">
                    <a:solidFill>
                      <a:srgbClr val="002060"/>
                    </a:solidFill>
                  </a:rPr>
                  <a:t>Iterate until convergence using </a:t>
                </a:r>
                <a:r>
                  <a:rPr lang="en-US" dirty="0" err="1">
                    <a:solidFill>
                      <a:srgbClr val="002060"/>
                    </a:solidFill>
                  </a:rPr>
                  <a:t>C</a:t>
                </a:r>
                <a:r>
                  <a:rPr lang="en-US" baseline="-25000" dirty="0" err="1">
                    <a:solidFill>
                      <a:srgbClr val="002060"/>
                    </a:solidFill>
                  </a:rPr>
                  <a:t>k</a:t>
                </a:r>
                <a:r>
                  <a:rPr lang="en-US" dirty="0">
                    <a:solidFill>
                      <a:srgbClr val="002060"/>
                    </a:solidFill>
                  </a:rPr>
                  <a:t> and C</a:t>
                </a:r>
                <a:r>
                  <a:rPr lang="en-US" baseline="-25000" dirty="0">
                    <a:solidFill>
                      <a:srgbClr val="002060"/>
                    </a:solidFill>
                  </a:rPr>
                  <a:t>d</a:t>
                </a:r>
                <a:r>
                  <a:rPr lang="en-US" dirty="0">
                    <a:solidFill>
                      <a:srgbClr val="002060"/>
                    </a:solidFill>
                  </a:rPr>
                  <a:t> values from previously calculated V to solve for MPI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4B0420-29DA-8D47-98A6-822777E41B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82941"/>
                <a:ext cx="10515600" cy="4351338"/>
              </a:xfrm>
              <a:blipFill>
                <a:blip r:embed="rId2"/>
                <a:stretch>
                  <a:fillRect l="-965" t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9001B2F1-8174-5845-8E78-66494497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Calculating MPI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7453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01B2F1-8174-5845-8E78-66494497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How does MPI Change?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DFAE582-76CC-984C-B4F2-22838F901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62" y="1256738"/>
            <a:ext cx="3961512" cy="29711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3CFFF7-9934-5F48-969F-1B3EE608D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62" y="3985190"/>
            <a:ext cx="3961512" cy="29711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8698D03-1FF1-C64D-97F2-1996C60A1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136" y="1256738"/>
            <a:ext cx="3961512" cy="29711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A7D48A-0544-6644-89A5-852D6A00B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136" y="3985190"/>
            <a:ext cx="3961512" cy="29711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2FD1F2-3237-6F47-8AB5-6C976C6DB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3310" y="1256738"/>
            <a:ext cx="3961512" cy="29711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259AE4-FC91-474A-9F00-8CDFE28EBA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3310" y="3985190"/>
            <a:ext cx="3961512" cy="297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73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01B2F1-8174-5845-8E78-66494497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Simulated vs MPI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987F7F-B49A-1248-95D5-D394A3E8B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5" y="2446442"/>
            <a:ext cx="4197484" cy="31481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58EA06-2F93-954C-BAE6-0FCB33EDA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148" y="2446441"/>
            <a:ext cx="4197484" cy="31481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A1AFAA-A6F8-6B40-BD36-32545A824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961" y="2446440"/>
            <a:ext cx="4197484" cy="3148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0FAEA3-98A4-B24A-8D25-3A8122AF948A}"/>
              </a:ext>
            </a:extLst>
          </p:cNvPr>
          <p:cNvSpPr txBox="1"/>
          <p:nvPr/>
        </p:nvSpPr>
        <p:spPr>
          <a:xfrm>
            <a:off x="5496233" y="5879690"/>
            <a:ext cx="196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They do not agree!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258E30-39AE-F842-87AA-488B6366CF01}"/>
              </a:ext>
            </a:extLst>
          </p:cNvPr>
          <p:cNvSpPr txBox="1"/>
          <p:nvPr/>
        </p:nvSpPr>
        <p:spPr>
          <a:xfrm>
            <a:off x="2229149" y="2069104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1A2C8E-2B0B-2844-BA0F-E484E4BE01DB}"/>
              </a:ext>
            </a:extLst>
          </p:cNvPr>
          <p:cNvSpPr txBox="1"/>
          <p:nvPr/>
        </p:nvSpPr>
        <p:spPr>
          <a:xfrm>
            <a:off x="10199703" y="206910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12C9E2-A1FF-6446-887A-FCEC9358F603}"/>
              </a:ext>
            </a:extLst>
          </p:cNvPr>
          <p:cNvSpPr txBox="1"/>
          <p:nvPr/>
        </p:nvSpPr>
        <p:spPr>
          <a:xfrm>
            <a:off x="6202890" y="2069104"/>
            <a:ext cx="37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V</a:t>
            </a:r>
            <a:r>
              <a:rPr lang="en-US" b="1" baseline="-25000" dirty="0" err="1"/>
              <a:t>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0466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2582</TotalTime>
  <Words>313</Words>
  <Application>Microsoft Macintosh PowerPoint</Application>
  <PresentationFormat>Widescreen</PresentationFormat>
  <Paragraphs>59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Office Theme</vt:lpstr>
      <vt:lpstr>The impact of air-sea fluxes and their uncertainties in the intensification  of Hurricane Patricia (2015)  Robert Nystrom and Fuqing Zhang</vt:lpstr>
      <vt:lpstr>Why do we care about the surface fluxes?</vt:lpstr>
      <vt:lpstr>Patricia’s intensity sensitivity</vt:lpstr>
      <vt:lpstr>How uncertain are we in these physical processes?</vt:lpstr>
      <vt:lpstr>Surface Flux Perturbations</vt:lpstr>
      <vt:lpstr>Model Simulated Intensity</vt:lpstr>
      <vt:lpstr>Calculating MPI</vt:lpstr>
      <vt:lpstr>How does MPI Change?</vt:lpstr>
      <vt:lpstr>Simulated vs MPI</vt:lpstr>
      <vt:lpstr>Self-Stratification of Tropical Cyclones </vt:lpstr>
      <vt:lpstr>Self-Stratification of Patricia</vt:lpstr>
      <vt:lpstr>Self-Stratification of Patricia</vt:lpstr>
      <vt:lpstr>Multi Parameter Ensemble Forecast</vt:lpstr>
      <vt:lpstr>Multi Parameter Ensemble Correlations</vt:lpstr>
      <vt:lpstr>Multi Parameter Ensemble Correlations</vt:lpstr>
      <vt:lpstr>PowerPoint Presentation</vt:lpstr>
      <vt:lpstr>Summary and Future Work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air-sea momentum and enthalpy fluxes and their uncertainties in the development, structure and intensification of Hurricane Patricia (2015) </dc:title>
  <dc:creator>Robert Nystrom</dc:creator>
  <cp:lastModifiedBy>Robert Nystrom</cp:lastModifiedBy>
  <cp:revision>63</cp:revision>
  <dcterms:created xsi:type="dcterms:W3CDTF">2019-05-08T17:02:16Z</dcterms:created>
  <dcterms:modified xsi:type="dcterms:W3CDTF">2019-05-10T12:04:44Z</dcterms:modified>
</cp:coreProperties>
</file>