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20" r:id="rId3"/>
    <p:sldId id="257" r:id="rId4"/>
    <p:sldId id="259" r:id="rId5"/>
    <p:sldId id="258" r:id="rId6"/>
    <p:sldId id="260" r:id="rId7"/>
    <p:sldId id="265" r:id="rId8"/>
    <p:sldId id="261" r:id="rId9"/>
    <p:sldId id="262" r:id="rId10"/>
    <p:sldId id="314" r:id="rId11"/>
    <p:sldId id="263" r:id="rId12"/>
    <p:sldId id="264" r:id="rId13"/>
    <p:sldId id="318" r:id="rId14"/>
    <p:sldId id="315" r:id="rId15"/>
    <p:sldId id="317" r:id="rId16"/>
    <p:sldId id="316" r:id="rId17"/>
    <p:sldId id="31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01"/>
    <p:restoredTop sz="94649"/>
  </p:normalViewPr>
  <p:slideViewPr>
    <p:cSldViewPr snapToGrid="0" snapToObjects="1">
      <p:cViewPr varScale="1">
        <p:scale>
          <a:sx n="129" d="100"/>
          <a:sy n="129" d="100"/>
        </p:scale>
        <p:origin x="216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B0046-E565-3B43-B800-4BA19D5C8D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B3CC0F-424C-6944-807E-687C6B446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DA321-6D63-6048-915F-4D449C000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0AFE-DFB4-1847-B161-B695D00BE589}" type="datetimeFigureOut">
              <a:rPr lang="en-US" smtClean="0"/>
              <a:t>5/9/19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AC4A5-DE12-5740-A12A-5B66B54BE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33589-DD76-804D-AC48-AB47A3DC8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3A97-7EA4-EF47-8DEC-7F56B0031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8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4C275-8829-ED4B-B22C-67D66DA73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6875CB-E2F2-4D4F-8A06-59F4ED80CE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7FBDD-FCF5-BB4E-8DBC-7CC85C2C9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0AFE-DFB4-1847-B161-B695D00BE589}" type="datetimeFigureOut">
              <a:rPr lang="en-US" smtClean="0"/>
              <a:t>5/9/19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11BEC-CD37-D240-8A8F-C2759D887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5318E-D30A-4D46-90FA-426D9A8EA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3A97-7EA4-EF47-8DEC-7F56B0031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2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DFE31B-D9A4-EE4C-A7EA-C539692380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85C026-6F8F-FE46-9A44-6446EBEDF6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EAA00-56C5-A64D-8DA0-84273DA7E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0AFE-DFB4-1847-B161-B695D00BE589}" type="datetimeFigureOut">
              <a:rPr lang="en-US" smtClean="0"/>
              <a:t>5/9/19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ACE9D-5275-F243-B064-8166676CE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8DA22-566D-1A4E-99CD-EDA17E0E1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3A97-7EA4-EF47-8DEC-7F56B0031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1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055B-4F19-EC47-A29C-E571548E9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81B41-7223-504A-B677-A1A5260B5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D962D-2E87-9D44-A3AC-B6392D689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0AFE-DFB4-1847-B161-B695D00BE589}" type="datetimeFigureOut">
              <a:rPr lang="en-US" smtClean="0"/>
              <a:t>5/9/19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9AD99-19CF-794C-A13E-A3EEE3A84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6A662-62B8-4F4C-A2D6-1D5CBD096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3A97-7EA4-EF47-8DEC-7F56B0031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B7816-749F-554E-9971-7C2C28668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DDCC0-190E-7E44-904C-BB91F2E59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3E7F4-5E5C-834D-8E00-E0C25CA3C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0AFE-DFB4-1847-B161-B695D00BE589}" type="datetimeFigureOut">
              <a:rPr lang="en-US" smtClean="0"/>
              <a:t>5/9/19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A63F0-784F-6B4F-BFEF-658D06288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C7E2F-2C89-5445-92FA-64029450B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3A97-7EA4-EF47-8DEC-7F56B0031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4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5DE37-E694-EE42-9280-F3B6DB85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A2B7C-9679-E240-BC56-7F2CACDF2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447839-30D0-834E-83DE-3F869FD09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D729DE-4AC7-854B-8FA7-C2998EA66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0AFE-DFB4-1847-B161-B695D00BE589}" type="datetimeFigureOut">
              <a:rPr lang="en-US" smtClean="0"/>
              <a:t>5/9/19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78E55-6376-124D-841A-5BA130CE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48BCE-A8EA-EF4B-B53B-6A0E9AC79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3A97-7EA4-EF47-8DEC-7F56B0031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5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49038-5F7D-F246-B12C-CBF110E6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5CB94-CC43-E341-95BA-05CD4A777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14B4D-E10D-CA40-B52D-A670BB335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5B8E27-99EC-3A43-8DCB-DE97841209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B5C278-362B-5C4A-9EE6-31F8792C1F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986E44-4609-8840-93EE-4DFA53A76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0AFE-DFB4-1847-B161-B695D00BE589}" type="datetimeFigureOut">
              <a:rPr lang="en-US" smtClean="0"/>
              <a:t>5/9/19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7157AA-C901-354B-A40C-29258401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DD3B70-A723-3A45-9AAC-754016E19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3A97-7EA4-EF47-8DEC-7F56B0031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6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A567E-D0D1-B746-A79F-036B93E1A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73A041-D7EF-2C4C-9839-5B6D0060A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0AFE-DFB4-1847-B161-B695D00BE589}" type="datetimeFigureOut">
              <a:rPr lang="en-US" smtClean="0"/>
              <a:t>5/9/19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EBC01-86B4-4F49-A9BE-FFF27CC14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6B14C1-CBD0-9347-BF2B-4B4AAE4B8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3A97-7EA4-EF47-8DEC-7F56B0031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890222-F70E-3548-A105-EDED8B6A8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0AFE-DFB4-1847-B161-B695D00BE589}" type="datetimeFigureOut">
              <a:rPr lang="en-US" smtClean="0"/>
              <a:t>5/9/19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54AEB6-9F5F-E748-92D2-3F07DA62D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28FF0-DA7F-5E4E-B63F-913AF9E2A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3A97-7EA4-EF47-8DEC-7F56B0031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3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020CD-C803-E144-AACA-3C7535D20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D0CCE-E452-5F4F-900D-12A1E3EDA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2C9C8F-E941-0340-ADA8-DABE0D940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03A94-6D62-0844-9659-9502AAF85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0AFE-DFB4-1847-B161-B695D00BE589}" type="datetimeFigureOut">
              <a:rPr lang="en-US" smtClean="0"/>
              <a:t>5/9/19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7BE5DA-388F-FA43-8E90-0C14AD1A7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5966B-0109-564D-8AC8-5D00071B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3A97-7EA4-EF47-8DEC-7F56B0031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2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4E2BC-3FB9-2E45-BB53-1675192AE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462292-485B-C64A-81CA-1BA90F95D5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965EF-E81C-3E40-A6D6-DB695B536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CB96C-86DC-B247-A408-9AC7A6A5B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0AFE-DFB4-1847-B161-B695D00BE589}" type="datetimeFigureOut">
              <a:rPr lang="en-US" smtClean="0"/>
              <a:t>5/9/19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897314-4372-7945-BE38-6B9509469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F45A8-933D-9E4B-BB2C-DC348C33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3A97-7EA4-EF47-8DEC-7F56B0031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16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847131-A980-9444-B26E-6970350F6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83713-CB5E-A740-9EDC-882AB97BD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CCF17-131F-E449-9E09-D3868BEFEF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50AFE-DFB4-1847-B161-B695D00BE589}" type="datetimeFigureOut">
              <a:rPr lang="en-US" smtClean="0"/>
              <a:t>5/9/19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7B095-1F0B-3143-8462-F4FF3531D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F54E8-2FC4-7341-9140-19470A71B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33A97-7EA4-EF47-8DEC-7F56B0031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5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D7BF5-25B4-8047-99CA-2BEAC8EA7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Data Assimilation for the PETM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56 Million Years Ago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197B10-D675-8C46-9D46-07D84564F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810408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Mingsong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Penn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Geosciences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ADAPT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487C34-4F87-0D4E-BA5A-B13DADC81509}"/>
              </a:ext>
            </a:extLst>
          </p:cNvPr>
          <p:cNvSpPr/>
          <p:nvPr/>
        </p:nvSpPr>
        <p:spPr>
          <a:xfrm>
            <a:off x="4266012" y="3953502"/>
            <a:ext cx="3659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Fuqing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Zhang, Lee Kump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4E4300-5376-D542-97F9-9FDEBE8C709B}"/>
              </a:ext>
            </a:extLst>
          </p:cNvPr>
          <p:cNvSpPr/>
          <p:nvPr/>
        </p:nvSpPr>
        <p:spPr>
          <a:xfrm>
            <a:off x="291791" y="5735638"/>
            <a:ext cx="11608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Andy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Ridgwell,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Brewster Malevich,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Jess Tierney,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Greg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Hakim,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 Tardif,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Jiang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Zhu,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Poulsen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328630-DF88-BB4C-B5D5-D593ECE10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629" y="-102683"/>
            <a:ext cx="2666080" cy="12208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923AAB-5FB1-194E-B3EB-EB745A342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8701" y="-426803"/>
            <a:ext cx="1801967" cy="180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01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25919A-68C8-4242-8FF9-476189606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162" y="1611900"/>
            <a:ext cx="5498182" cy="432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DE815E2-142B-DA43-8D40-D0A9E41D26B8}"/>
              </a:ext>
            </a:extLst>
          </p:cNvPr>
          <p:cNvSpPr/>
          <p:nvPr/>
        </p:nvSpPr>
        <p:spPr>
          <a:xfrm>
            <a:off x="8742988" y="574723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Mg/Ca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666CFF-ED67-DB44-AC41-5A2122855F7E}"/>
              </a:ext>
            </a:extLst>
          </p:cNvPr>
          <p:cNvSpPr/>
          <p:nvPr/>
        </p:nvSpPr>
        <p:spPr>
          <a:xfrm>
            <a:off x="6641064" y="2598508"/>
            <a:ext cx="1031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Proxy</a:t>
            </a:r>
          </a:p>
          <a:p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(Mg/Ca)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750394-02EB-CB47-B2BF-C84369465781}"/>
              </a:ext>
            </a:extLst>
          </p:cNvPr>
          <p:cNvSpPr/>
          <p:nvPr/>
        </p:nvSpPr>
        <p:spPr>
          <a:xfrm>
            <a:off x="8941119" y="4246774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Prior+PSM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B2E7C0-0C37-A44D-AA11-BB5CD8AEB209}"/>
              </a:ext>
            </a:extLst>
          </p:cNvPr>
          <p:cNvSpPr/>
          <p:nvPr/>
        </p:nvSpPr>
        <p:spPr>
          <a:xfrm>
            <a:off x="7747104" y="1975652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8A3F5-95AA-2149-94AC-4F9BA1F2C0AB}"/>
              </a:ext>
            </a:extLst>
          </p:cNvPr>
          <p:cNvSpPr/>
          <p:nvPr/>
        </p:nvSpPr>
        <p:spPr>
          <a:xfrm>
            <a:off x="8590284" y="1402866"/>
            <a:ext cx="105670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401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C2B080-3FE7-284D-8F7D-285E83B9E560}"/>
              </a:ext>
            </a:extLst>
          </p:cNvPr>
          <p:cNvSpPr txBox="1"/>
          <p:nvPr/>
        </p:nvSpPr>
        <p:spPr>
          <a:xfrm>
            <a:off x="643166" y="563326"/>
            <a:ext cx="10645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hallenge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zh-CN" altLang="en-US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misfit</a:t>
            </a:r>
            <a:r>
              <a:rPr lang="zh-CN" altLang="en-US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zh-CN" altLang="en-US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proxy</a:t>
            </a:r>
            <a:r>
              <a:rPr lang="zh-CN" altLang="en-US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prior(+Proxy</a:t>
            </a:r>
            <a:r>
              <a:rPr lang="zh-CN" altLang="en-US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zh-CN" altLang="en-US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Map)</a:t>
            </a:r>
            <a:endParaRPr lang="en-US" sz="28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8AD387-1CCC-4F49-BEB7-5E612A08B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90" y="1611900"/>
            <a:ext cx="5592437" cy="432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8B772B5-2ECE-9F4D-97C9-1ABC48736265}"/>
              </a:ext>
            </a:extLst>
          </p:cNvPr>
          <p:cNvSpPr/>
          <p:nvPr/>
        </p:nvSpPr>
        <p:spPr>
          <a:xfrm>
            <a:off x="2968856" y="5747234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TEX86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8D17D5-D002-4B4F-96AA-2D4755B5455C}"/>
              </a:ext>
            </a:extLst>
          </p:cNvPr>
          <p:cNvSpPr/>
          <p:nvPr/>
        </p:nvSpPr>
        <p:spPr>
          <a:xfrm>
            <a:off x="3295908" y="4375930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Proxy</a:t>
            </a:r>
            <a:r>
              <a:rPr lang="zh-CN" alt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(TEX86)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E34F8-9E1A-C74B-8A80-841FB2B852BF}"/>
              </a:ext>
            </a:extLst>
          </p:cNvPr>
          <p:cNvSpPr/>
          <p:nvPr/>
        </p:nvSpPr>
        <p:spPr>
          <a:xfrm>
            <a:off x="684157" y="1828205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Prior+PSM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035DFA-4FF8-6048-AFDF-DD0AF061E442}"/>
              </a:ext>
            </a:extLst>
          </p:cNvPr>
          <p:cNvSpPr/>
          <p:nvPr/>
        </p:nvSpPr>
        <p:spPr>
          <a:xfrm>
            <a:off x="1771092" y="2783174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A9E4A7-AF9D-9C4F-AECB-F33561B61543}"/>
              </a:ext>
            </a:extLst>
          </p:cNvPr>
          <p:cNvSpPr/>
          <p:nvPr/>
        </p:nvSpPr>
        <p:spPr>
          <a:xfrm>
            <a:off x="2721150" y="1402866"/>
            <a:ext cx="132600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IB10B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205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9CD93C-29D5-B343-8594-0B29856EF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592" y="844705"/>
            <a:ext cx="3529109" cy="25416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DDC443-DFD2-3C49-B9E5-AEAAD9242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324" y="844705"/>
            <a:ext cx="3526424" cy="2579857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0CA85362-6DEA-3141-9674-3D90ED100A99}"/>
              </a:ext>
            </a:extLst>
          </p:cNvPr>
          <p:cNvSpPr/>
          <p:nvPr/>
        </p:nvSpPr>
        <p:spPr>
          <a:xfrm>
            <a:off x="2879693" y="1414064"/>
            <a:ext cx="1246909" cy="878774"/>
          </a:xfrm>
          <a:custGeom>
            <a:avLst/>
            <a:gdLst>
              <a:gd name="connsiteX0" fmla="*/ 0 w 1246909"/>
              <a:gd name="connsiteY0" fmla="*/ 0 h 878774"/>
              <a:gd name="connsiteX1" fmla="*/ 427511 w 1246909"/>
              <a:gd name="connsiteY1" fmla="*/ 665019 h 878774"/>
              <a:gd name="connsiteX2" fmla="*/ 1246909 w 1246909"/>
              <a:gd name="connsiteY2" fmla="*/ 878774 h 87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6909" h="878774">
                <a:moveTo>
                  <a:pt x="0" y="0"/>
                </a:moveTo>
                <a:cubicBezTo>
                  <a:pt x="109846" y="259278"/>
                  <a:pt x="219693" y="518557"/>
                  <a:pt x="427511" y="665019"/>
                </a:cubicBezTo>
                <a:cubicBezTo>
                  <a:pt x="635329" y="811481"/>
                  <a:pt x="1110343" y="809501"/>
                  <a:pt x="1246909" y="878774"/>
                </a:cubicBezTo>
              </a:path>
            </a:pathLst>
          </a:custGeom>
          <a:noFill/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FDA0F1-95DB-B04A-9174-F1DB3996D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592" y="3540697"/>
            <a:ext cx="3526424" cy="25397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F1A620-A7CF-7F4A-9D95-68FD43D1F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2777" y="3463432"/>
            <a:ext cx="3553968" cy="253985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EB73788-CD96-6944-8AAD-68FDFD880CF5}"/>
              </a:ext>
            </a:extLst>
          </p:cNvPr>
          <p:cNvCxnSpPr/>
          <p:nvPr/>
        </p:nvCxnSpPr>
        <p:spPr>
          <a:xfrm flipV="1">
            <a:off x="2432389" y="4528757"/>
            <a:ext cx="972457" cy="65314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01FBD88-4EAE-2F4F-A737-1426C700B498}"/>
              </a:ext>
            </a:extLst>
          </p:cNvPr>
          <p:cNvSpPr txBox="1"/>
          <p:nvPr/>
        </p:nvSpPr>
        <p:spPr>
          <a:xfrm>
            <a:off x="8403062" y="3538126"/>
            <a:ext cx="4274692" cy="608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2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2400" dirty="0"/>
              <a:t>(TEX86 data</a:t>
            </a:r>
            <a:r>
              <a:rPr lang="zh-CN" altLang="en-US" sz="2400" dirty="0"/>
              <a:t> </a:t>
            </a:r>
            <a:r>
              <a:rPr lang="en-US" altLang="zh-CN" sz="2400" dirty="0"/>
              <a:t>only)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D18B19-06EE-F24E-9BA9-FA8131F6703A}"/>
              </a:ext>
            </a:extLst>
          </p:cNvPr>
          <p:cNvSpPr txBox="1"/>
          <p:nvPr/>
        </p:nvSpPr>
        <p:spPr>
          <a:xfrm>
            <a:off x="9422780" y="216006"/>
            <a:ext cx="2126224" cy="608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2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PETM DA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DABFF9-10DF-D04F-BBF5-1F568A13F0B0}"/>
              </a:ext>
            </a:extLst>
          </p:cNvPr>
          <p:cNvSpPr txBox="1"/>
          <p:nvPr/>
        </p:nvSpPr>
        <p:spPr>
          <a:xfrm>
            <a:off x="642996" y="6123335"/>
            <a:ext cx="11251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Diagenesis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(destroying primary signal),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vital effects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biological processes overriding environmental signals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51DFA6-48F7-FF4B-B2CC-2D90D4D94234}"/>
              </a:ext>
            </a:extLst>
          </p:cNvPr>
          <p:cNvSpPr/>
          <p:nvPr/>
        </p:nvSpPr>
        <p:spPr>
          <a:xfrm>
            <a:off x="9252312" y="1468721"/>
            <a:ext cx="2747868" cy="4247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(Mg/Ca data</a:t>
            </a:r>
            <a:r>
              <a:rPr lang="zh-CN" altLang="en-US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only)</a:t>
            </a:r>
            <a:endParaRPr lang="en-U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4E6DE3-C1A7-2A4E-AC83-FD03B2B097B5}"/>
              </a:ext>
            </a:extLst>
          </p:cNvPr>
          <p:cNvSpPr txBox="1"/>
          <p:nvPr/>
        </p:nvSpPr>
        <p:spPr>
          <a:xfrm rot="16200000">
            <a:off x="674283" y="1893793"/>
            <a:ext cx="1780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Global</a:t>
            </a:r>
            <a:r>
              <a:rPr lang="zh-CN" altLang="en-US" b="1" dirty="0"/>
              <a:t> </a:t>
            </a:r>
            <a:r>
              <a:rPr lang="en-US" altLang="zh-CN" b="1" dirty="0"/>
              <a:t>mean</a:t>
            </a:r>
            <a:r>
              <a:rPr lang="zh-CN" altLang="en-US" b="1" dirty="0"/>
              <a:t> </a:t>
            </a:r>
            <a:r>
              <a:rPr lang="en-US" altLang="zh-CN" b="1" dirty="0"/>
              <a:t>SST</a:t>
            </a: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CFAEF6-24D3-4348-AE09-19E455E475E3}"/>
              </a:ext>
            </a:extLst>
          </p:cNvPr>
          <p:cNvSpPr txBox="1"/>
          <p:nvPr/>
        </p:nvSpPr>
        <p:spPr>
          <a:xfrm rot="16200000">
            <a:off x="674283" y="4494066"/>
            <a:ext cx="1780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Global</a:t>
            </a:r>
            <a:r>
              <a:rPr lang="zh-CN" altLang="en-US" b="1" dirty="0"/>
              <a:t> </a:t>
            </a:r>
            <a:r>
              <a:rPr lang="en-US" altLang="zh-CN" b="1" dirty="0"/>
              <a:t>mean</a:t>
            </a:r>
            <a:r>
              <a:rPr lang="zh-CN" altLang="en-US" b="1" dirty="0"/>
              <a:t> </a:t>
            </a:r>
            <a:r>
              <a:rPr lang="en-US" altLang="zh-CN" b="1" dirty="0"/>
              <a:t>SST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F6B454-A909-E64F-9BC4-6BDE3864E80E}"/>
              </a:ext>
            </a:extLst>
          </p:cNvPr>
          <p:cNvSpPr txBox="1"/>
          <p:nvPr/>
        </p:nvSpPr>
        <p:spPr>
          <a:xfrm>
            <a:off x="643166" y="220426"/>
            <a:ext cx="6633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hallenge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large uncertainties?</a:t>
            </a:r>
          </a:p>
        </p:txBody>
      </p:sp>
    </p:spTree>
    <p:extLst>
      <p:ext uri="{BB962C8B-B14F-4D97-AF65-F5344CB8AC3E}">
        <p14:creationId xmlns:p14="http://schemas.microsoft.com/office/powerpoint/2010/main" val="95823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647C0F-2858-8C40-96F7-BD1B2ECEE7D5}"/>
              </a:ext>
            </a:extLst>
          </p:cNvPr>
          <p:cNvSpPr txBox="1"/>
          <p:nvPr/>
        </p:nvSpPr>
        <p:spPr>
          <a:xfrm>
            <a:off x="643166" y="456186"/>
            <a:ext cx="9990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should we deploy observations for PETM studies?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E9F9F5-5FA8-7641-BDE2-ECC3646BC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66" y="1370086"/>
            <a:ext cx="6828512" cy="303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C31061-7172-9B44-BB6A-4E4CDA10D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321" y="1370086"/>
            <a:ext cx="4676775" cy="2284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981972-749A-6B42-B3D6-86F4759A1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66" y="5054501"/>
            <a:ext cx="6828512" cy="1016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77C276-B17B-434F-AE7F-3B9E563848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8321" y="3782907"/>
            <a:ext cx="4676775" cy="2258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6104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CA11C1-90F6-4942-8654-52BB60056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031" y="2585738"/>
            <a:ext cx="2950464" cy="7984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957E87-2967-2344-BFE8-3249AE3C3DDC}"/>
              </a:ext>
            </a:extLst>
          </p:cNvPr>
          <p:cNvSpPr/>
          <p:nvPr/>
        </p:nvSpPr>
        <p:spPr>
          <a:xfrm>
            <a:off x="2215279" y="4911716"/>
            <a:ext cx="7389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i="1" dirty="0">
                <a:latin typeface="Arial" charset="0"/>
                <a:ea typeface="Arial" charset="0"/>
                <a:cs typeface="Arial" charset="0"/>
              </a:rPr>
              <a:t>(Hamill</a:t>
            </a:r>
            <a:r>
              <a:rPr lang="zh-CN" alt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600" i="1" dirty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CN" alt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600" i="1" dirty="0">
                <a:latin typeface="Arial" charset="0"/>
                <a:ea typeface="Arial" charset="0"/>
                <a:cs typeface="Arial" charset="0"/>
              </a:rPr>
              <a:t>Snyder,</a:t>
            </a:r>
            <a:r>
              <a:rPr lang="zh-CN" alt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600" i="1" dirty="0">
                <a:latin typeface="Arial" charset="0"/>
                <a:ea typeface="Arial" charset="0"/>
                <a:cs typeface="Arial" charset="0"/>
              </a:rPr>
              <a:t>2002;</a:t>
            </a:r>
            <a:r>
              <a:rPr lang="zh-CN" alt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600" i="1" dirty="0">
                <a:latin typeface="Arial" charset="0"/>
                <a:ea typeface="Arial" charset="0"/>
                <a:cs typeface="Arial" charset="0"/>
              </a:rPr>
              <a:t>Stuart</a:t>
            </a:r>
            <a:r>
              <a:rPr lang="zh-CN" alt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600" i="1" dirty="0">
                <a:latin typeface="Arial" charset="0"/>
                <a:ea typeface="Arial" charset="0"/>
                <a:cs typeface="Arial" charset="0"/>
              </a:rPr>
              <a:t>et</a:t>
            </a:r>
            <a:r>
              <a:rPr lang="zh-CN" alt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600" i="1" dirty="0">
                <a:latin typeface="Arial" charset="0"/>
                <a:ea typeface="Arial" charset="0"/>
                <a:cs typeface="Arial" charset="0"/>
              </a:rPr>
              <a:t>al.,</a:t>
            </a:r>
            <a:r>
              <a:rPr lang="zh-CN" alt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600" i="1" dirty="0">
                <a:latin typeface="Arial" charset="0"/>
                <a:ea typeface="Arial" charset="0"/>
                <a:cs typeface="Arial" charset="0"/>
              </a:rPr>
              <a:t>2007;</a:t>
            </a:r>
            <a:r>
              <a:rPr lang="zh-CN" alt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600" i="1" dirty="0">
                <a:latin typeface="Arial" charset="0"/>
                <a:ea typeface="Arial" charset="0"/>
                <a:cs typeface="Arial" charset="0"/>
              </a:rPr>
              <a:t>Bei</a:t>
            </a:r>
            <a:r>
              <a:rPr lang="zh-CN" alt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600" i="1" dirty="0">
                <a:latin typeface="Arial" charset="0"/>
                <a:ea typeface="Arial" charset="0"/>
                <a:cs typeface="Arial" charset="0"/>
              </a:rPr>
              <a:t>et</a:t>
            </a:r>
            <a:r>
              <a:rPr lang="zh-CN" alt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600" i="1" dirty="0">
                <a:latin typeface="Arial" charset="0"/>
                <a:ea typeface="Arial" charset="0"/>
                <a:cs typeface="Arial" charset="0"/>
              </a:rPr>
              <a:t>al.,</a:t>
            </a:r>
            <a:r>
              <a:rPr lang="zh-CN" alt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600" i="1" dirty="0">
                <a:latin typeface="Arial" charset="0"/>
                <a:ea typeface="Arial" charset="0"/>
                <a:cs typeface="Arial" charset="0"/>
              </a:rPr>
              <a:t>2012;</a:t>
            </a:r>
            <a:r>
              <a:rPr lang="zh-CN" alt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600" i="1" dirty="0" err="1">
                <a:latin typeface="Arial" charset="0"/>
                <a:ea typeface="Arial" charset="0"/>
                <a:cs typeface="Arial" charset="0"/>
              </a:rPr>
              <a:t>Xie</a:t>
            </a:r>
            <a:r>
              <a:rPr lang="zh-CN" alt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600" i="1" dirty="0">
                <a:latin typeface="Arial" charset="0"/>
                <a:ea typeface="Arial" charset="0"/>
                <a:cs typeface="Arial" charset="0"/>
              </a:rPr>
              <a:t>et</a:t>
            </a:r>
            <a:r>
              <a:rPr lang="zh-CN" alt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600" i="1" dirty="0">
                <a:latin typeface="Arial" charset="0"/>
                <a:ea typeface="Arial" charset="0"/>
                <a:cs typeface="Arial" charset="0"/>
              </a:rPr>
              <a:t>al.,</a:t>
            </a:r>
            <a:r>
              <a:rPr lang="zh-CN" alt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600" i="1" dirty="0">
                <a:latin typeface="Arial" charset="0"/>
                <a:ea typeface="Arial" charset="0"/>
                <a:cs typeface="Arial" charset="0"/>
              </a:rPr>
              <a:t>2013)</a:t>
            </a:r>
            <a:endParaRPr lang="en-US" sz="16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1386EE-7F1C-BD41-B81E-10F981F2E683}"/>
              </a:ext>
            </a:extLst>
          </p:cNvPr>
          <p:cNvSpPr txBox="1"/>
          <p:nvPr/>
        </p:nvSpPr>
        <p:spPr>
          <a:xfrm>
            <a:off x="2463762" y="2747878"/>
            <a:ext cx="253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Trace</a:t>
            </a:r>
            <a:r>
              <a:rPr lang="zh-CN" alt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CN" alt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400" b="1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altLang="zh-CN" sz="2400" baseline="30000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zh-CN" altLang="en-US" sz="2400" baseline="30000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-</a:t>
            </a:r>
            <a:r>
              <a:rPr lang="zh-CN" altLang="en-US" sz="2400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altLang="zh-CN" sz="2400" baseline="30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zh-CN" altLang="en-US" sz="2400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=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FBFAAB-03B2-EB4F-A47A-96402091F55F}"/>
              </a:ext>
            </a:extLst>
          </p:cNvPr>
          <p:cNvSpPr txBox="1"/>
          <p:nvPr/>
        </p:nvSpPr>
        <p:spPr>
          <a:xfrm>
            <a:off x="3237761" y="3806904"/>
            <a:ext cx="260030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variance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  <a:r>
              <a:rPr lang="zh-CN" altLang="en-US" dirty="0"/>
              <a:t> </a:t>
            </a:r>
            <a:r>
              <a:rPr lang="en-US" altLang="zh-CN" dirty="0"/>
              <a:t>variable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500C84-1C49-1D4D-BE54-DE0B9221888C}"/>
              </a:ext>
            </a:extLst>
          </p:cNvPr>
          <p:cNvCxnSpPr/>
          <p:nvPr/>
        </p:nvCxnSpPr>
        <p:spPr>
          <a:xfrm flipV="1">
            <a:off x="4990911" y="3419452"/>
            <a:ext cx="97536" cy="3527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F292A44-E647-8740-9DC3-8A2C9F01A253}"/>
              </a:ext>
            </a:extLst>
          </p:cNvPr>
          <p:cNvCxnSpPr>
            <a:cxnSpLocks/>
          </p:cNvCxnSpPr>
          <p:nvPr/>
        </p:nvCxnSpPr>
        <p:spPr>
          <a:xfrm flipH="1" flipV="1">
            <a:off x="5838063" y="3419453"/>
            <a:ext cx="196686" cy="3337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3F0A506-3408-A34B-A3A7-7EFA80481141}"/>
              </a:ext>
            </a:extLst>
          </p:cNvPr>
          <p:cNvSpPr txBox="1"/>
          <p:nvPr/>
        </p:nvSpPr>
        <p:spPr>
          <a:xfrm>
            <a:off x="6034749" y="3806904"/>
            <a:ext cx="2140394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observation</a:t>
            </a:r>
            <a:r>
              <a:rPr lang="zh-CN" altLang="en-US" dirty="0"/>
              <a:t> </a:t>
            </a:r>
            <a:r>
              <a:rPr lang="en-US" altLang="zh-CN" dirty="0"/>
              <a:t>variance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499D83B-B60E-C147-86E3-9BE92AE7790A}"/>
              </a:ext>
            </a:extLst>
          </p:cNvPr>
          <p:cNvCxnSpPr>
            <a:stCxn id="12" idx="1"/>
          </p:cNvCxnSpPr>
          <p:nvPr/>
        </p:nvCxnSpPr>
        <p:spPr>
          <a:xfrm flipH="1">
            <a:off x="6720152" y="2390547"/>
            <a:ext cx="182880" cy="3231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555115E-B0A6-464B-806F-02D6F2D7D093}"/>
              </a:ext>
            </a:extLst>
          </p:cNvPr>
          <p:cNvSpPr txBox="1"/>
          <p:nvPr/>
        </p:nvSpPr>
        <p:spPr>
          <a:xfrm>
            <a:off x="6903032" y="2067381"/>
            <a:ext cx="2950464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sum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covariance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given</a:t>
            </a:r>
            <a:r>
              <a:rPr lang="zh-CN" altLang="en-US" dirty="0"/>
              <a:t> </a:t>
            </a:r>
            <a:r>
              <a:rPr lang="en-US" altLang="zh-CN" dirty="0"/>
              <a:t>site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sites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28D192-B70B-0648-87F2-AB7E03BCA6A2}"/>
              </a:ext>
            </a:extLst>
          </p:cNvPr>
          <p:cNvSpPr txBox="1"/>
          <p:nvPr/>
        </p:nvSpPr>
        <p:spPr>
          <a:xfrm>
            <a:off x="711082" y="554047"/>
            <a:ext cx="256352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zh-CN" altLang="en-US" sz="28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factor:</a:t>
            </a:r>
            <a:endParaRPr lang="en-US" sz="28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53C9B8-F4E5-5F4C-B6DA-7A73DC71CAD7}"/>
              </a:ext>
            </a:extLst>
          </p:cNvPr>
          <p:cNvSpPr/>
          <p:nvPr/>
        </p:nvSpPr>
        <p:spPr>
          <a:xfrm>
            <a:off x="4359986" y="1995395"/>
            <a:ext cx="1531188" cy="36933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altLang="zh-CN" b="0" i="0" u="none" strike="noStrike" baseline="0" dirty="0">
                <a:solidFill>
                  <a:srgbClr val="C00000"/>
                </a:solidFill>
                <a:latin typeface=""/>
              </a:rPr>
              <a:t>post-analysis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0DD6BF-F970-DE45-AF6C-C940ECD44FA6}"/>
              </a:ext>
            </a:extLst>
          </p:cNvPr>
          <p:cNvSpPr/>
          <p:nvPr/>
        </p:nvSpPr>
        <p:spPr>
          <a:xfrm>
            <a:off x="2668668" y="1995395"/>
            <a:ext cx="1428596" cy="36933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altLang="zh-CN" b="0" i="0" u="none" strike="noStrike" baseline="0" dirty="0">
                <a:solidFill>
                  <a:srgbClr val="0432FF"/>
                </a:solidFill>
                <a:latin typeface=""/>
              </a:rPr>
              <a:t>pre-analysis</a:t>
            </a:r>
            <a:endParaRPr lang="en-US" dirty="0">
              <a:solidFill>
                <a:srgbClr val="0432FF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74EE592-3E8D-334A-AD24-30CD9B791514}"/>
              </a:ext>
            </a:extLst>
          </p:cNvPr>
          <p:cNvCxnSpPr/>
          <p:nvPr/>
        </p:nvCxnSpPr>
        <p:spPr>
          <a:xfrm flipH="1">
            <a:off x="4489426" y="2429911"/>
            <a:ext cx="182880" cy="3231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30AAAD6-EC25-E949-92AA-417485505714}"/>
              </a:ext>
            </a:extLst>
          </p:cNvPr>
          <p:cNvCxnSpPr>
            <a:cxnSpLocks/>
          </p:cNvCxnSpPr>
          <p:nvPr/>
        </p:nvCxnSpPr>
        <p:spPr>
          <a:xfrm>
            <a:off x="3734416" y="2429911"/>
            <a:ext cx="114131" cy="3231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42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0F95F3-1E66-8848-BAF9-D027E8810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18" y="2610183"/>
            <a:ext cx="5291666" cy="3380082"/>
          </a:xfrm>
          <a:prstGeom prst="rect">
            <a:avLst/>
          </a:prstGeom>
        </p:spPr>
      </p:pic>
      <p:pic>
        <p:nvPicPr>
          <p:cNvPr id="2" name="Picture 1" descr="A picture containing transport, aircraft, balloon, colorful&#10;&#10;Description automatically generated">
            <a:extLst>
              <a:ext uri="{FF2B5EF4-FFF2-40B4-BE49-F238E27FC236}">
                <a16:creationId xmlns:a16="http://schemas.microsoft.com/office/drawing/2014/main" id="{CEA4538D-B5D4-2D4B-8385-A9EB51AB4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115" y="2646578"/>
            <a:ext cx="5291667" cy="33072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C35446-E50D-CB4F-9F52-F33B1279B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115" y="904130"/>
            <a:ext cx="2950464" cy="7984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89F7E2-6D30-AA4F-9B80-34DA86842811}"/>
              </a:ext>
            </a:extLst>
          </p:cNvPr>
          <p:cNvSpPr txBox="1"/>
          <p:nvPr/>
        </p:nvSpPr>
        <p:spPr>
          <a:xfrm>
            <a:off x="3793846" y="1066270"/>
            <a:ext cx="253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Trace</a:t>
            </a:r>
            <a:r>
              <a:rPr lang="zh-CN" alt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CN" alt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400" b="1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altLang="zh-CN" sz="2400" baseline="30000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zh-CN" altLang="en-US" sz="2400" baseline="30000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-</a:t>
            </a:r>
            <a:r>
              <a:rPr lang="zh-CN" altLang="en-US" sz="2400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altLang="zh-CN" sz="2400" baseline="30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zh-CN" altLang="en-US" sz="2400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=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60B8A3-93E5-5748-A2A5-3E0CD1F26BC4}"/>
              </a:ext>
            </a:extLst>
          </p:cNvPr>
          <p:cNvCxnSpPr>
            <a:cxnSpLocks/>
          </p:cNvCxnSpPr>
          <p:nvPr/>
        </p:nvCxnSpPr>
        <p:spPr>
          <a:xfrm flipH="1" flipV="1">
            <a:off x="8084634" y="1594200"/>
            <a:ext cx="148482" cy="2430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39A0C40-A9C0-AB4F-A39C-549031F7D4ED}"/>
              </a:ext>
            </a:extLst>
          </p:cNvPr>
          <p:cNvSpPr txBox="1"/>
          <p:nvPr/>
        </p:nvSpPr>
        <p:spPr>
          <a:xfrm>
            <a:off x="8233116" y="1837270"/>
            <a:ext cx="2950464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sum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covariance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given</a:t>
            </a:r>
            <a:r>
              <a:rPr lang="zh-CN" altLang="en-US" dirty="0"/>
              <a:t> </a:t>
            </a:r>
            <a:r>
              <a:rPr lang="en-US" altLang="zh-CN" dirty="0"/>
              <a:t>site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sites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E790E7-A517-F744-9140-EB1B8903DA37}"/>
              </a:ext>
            </a:extLst>
          </p:cNvPr>
          <p:cNvSpPr/>
          <p:nvPr/>
        </p:nvSpPr>
        <p:spPr>
          <a:xfrm>
            <a:off x="3230204" y="1837270"/>
            <a:ext cx="877163" cy="36933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altLang="zh-CN" b="0" i="0" u="none" strike="noStrike" baseline="0" dirty="0">
                <a:solidFill>
                  <a:srgbClr val="0432FF"/>
                </a:solidFill>
                <a:latin typeface=""/>
              </a:rPr>
              <a:t>Impact</a:t>
            </a:r>
            <a:endParaRPr lang="en-US" dirty="0">
              <a:solidFill>
                <a:srgbClr val="0432FF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349557B-5399-684F-B0F2-A6DC6031BB83}"/>
              </a:ext>
            </a:extLst>
          </p:cNvPr>
          <p:cNvCxnSpPr>
            <a:cxnSpLocks/>
          </p:cNvCxnSpPr>
          <p:nvPr/>
        </p:nvCxnSpPr>
        <p:spPr>
          <a:xfrm flipV="1">
            <a:off x="3785346" y="1483793"/>
            <a:ext cx="193925" cy="3606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7668F03-8C5A-F148-A90E-ABCA657AF8F6}"/>
              </a:ext>
            </a:extLst>
          </p:cNvPr>
          <p:cNvSpPr txBox="1"/>
          <p:nvPr/>
        </p:nvSpPr>
        <p:spPr>
          <a:xfrm>
            <a:off x="711082" y="554047"/>
            <a:ext cx="256352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zh-CN" altLang="en-US" sz="28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factor:</a:t>
            </a:r>
            <a:endParaRPr lang="en-US" sz="28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353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74BEB3-0AED-9248-AF32-FE0DBD035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988" y="2706337"/>
            <a:ext cx="2497263" cy="8273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2D3108-AC77-5E43-BCAB-E9B23941D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737" y="4027812"/>
            <a:ext cx="2966531" cy="6808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D6FF40-8ABA-AD40-A867-0648221F12E4}"/>
              </a:ext>
            </a:extLst>
          </p:cNvPr>
          <p:cNvSpPr txBox="1"/>
          <p:nvPr/>
        </p:nvSpPr>
        <p:spPr>
          <a:xfrm>
            <a:off x="981771" y="5538955"/>
            <a:ext cx="2741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Reduced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misfit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BF00BE-BDBE-AA4D-AA38-2226BFBF7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3964" y="5501793"/>
            <a:ext cx="454477" cy="4761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037B95-FD6D-D74C-A6B7-EC086733F246}"/>
              </a:ext>
            </a:extLst>
          </p:cNvPr>
          <p:cNvSpPr txBox="1"/>
          <p:nvPr/>
        </p:nvSpPr>
        <p:spPr>
          <a:xfrm>
            <a:off x="4141137" y="552124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463829-124F-0248-950C-6D29DA50B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1091" y="5520407"/>
            <a:ext cx="476118" cy="5194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56AD5E-6F92-D148-A8DD-9C4C1EC22A76}"/>
              </a:ext>
            </a:extLst>
          </p:cNvPr>
          <p:cNvSpPr txBox="1"/>
          <p:nvPr/>
        </p:nvSpPr>
        <p:spPr>
          <a:xfrm>
            <a:off x="716396" y="1312778"/>
            <a:ext cx="11038382" cy="850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Hypothesis:</a:t>
            </a:r>
            <a:r>
              <a: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  <a:r>
              <a: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proxy-prior</a:t>
            </a:r>
            <a:r>
              <a: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misfit,</a:t>
            </a:r>
            <a:r>
              <a: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and vice versa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7E389F-B42B-464E-B843-7AFE25084632}"/>
              </a:ext>
            </a:extLst>
          </p:cNvPr>
          <p:cNvSpPr txBox="1"/>
          <p:nvPr/>
        </p:nvSpPr>
        <p:spPr>
          <a:xfrm>
            <a:off x="716397" y="2312137"/>
            <a:ext cx="7152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Misfit</a:t>
            </a:r>
            <a:r>
              <a:rPr lang="zh-CN" altLang="en-US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zh-CN" altLang="en-US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</a:t>
            </a:r>
            <a:r>
              <a:rPr lang="zh-CN" altLang="en-US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proxy</a:t>
            </a:r>
            <a:r>
              <a:rPr lang="zh-CN" altLang="en-US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(before</a:t>
            </a:r>
            <a:r>
              <a:rPr lang="zh-CN" altLang="en-US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assimilation)</a:t>
            </a:r>
            <a:endParaRPr lang="en-US" sz="2400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F0D8C4-BE5F-E040-9A90-A078244B71FD}"/>
              </a:ext>
            </a:extLst>
          </p:cNvPr>
          <p:cNvSpPr txBox="1"/>
          <p:nvPr/>
        </p:nvSpPr>
        <p:spPr>
          <a:xfrm>
            <a:off x="716396" y="3458156"/>
            <a:ext cx="7476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Misfit</a:t>
            </a:r>
            <a:r>
              <a:rPr lang="zh-CN" altLang="en-US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zh-CN" altLang="en-US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  <a:r>
              <a:rPr lang="zh-CN" altLang="en-US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proxy</a:t>
            </a:r>
            <a:r>
              <a:rPr lang="zh-CN" altLang="en-US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(after</a:t>
            </a:r>
            <a:r>
              <a:rPr lang="zh-CN" altLang="en-US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assimilation)</a:t>
            </a:r>
            <a:endParaRPr lang="en-US" sz="2400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C54204-CA81-5A41-9DBD-8A7E80E84DDF}"/>
              </a:ext>
            </a:extLst>
          </p:cNvPr>
          <p:cNvSpPr txBox="1"/>
          <p:nvPr/>
        </p:nvSpPr>
        <p:spPr>
          <a:xfrm>
            <a:off x="716396" y="4971824"/>
            <a:ext cx="1739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endParaRPr lang="en-US" sz="24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0E5888-0A8C-5F40-A958-4C3EB2C8F6D9}"/>
              </a:ext>
            </a:extLst>
          </p:cNvPr>
          <p:cNvSpPr txBox="1"/>
          <p:nvPr/>
        </p:nvSpPr>
        <p:spPr>
          <a:xfrm>
            <a:off x="716396" y="641074"/>
            <a:ext cx="6318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Evaluating</a:t>
            </a:r>
            <a:r>
              <a:rPr lang="zh-CN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zh-CN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2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map&#10;&#10;Description automatically generated">
            <a:extLst>
              <a:ext uri="{FF2B5EF4-FFF2-40B4-BE49-F238E27FC236}">
                <a16:creationId xmlns:a16="http://schemas.microsoft.com/office/drawing/2014/main" id="{FDB021EC-3B50-0543-BA01-9A43039D0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97" y="1533274"/>
            <a:ext cx="5291667" cy="379145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2CB3B6F-5840-2D4F-928F-5C9D5612D1E5}"/>
              </a:ext>
            </a:extLst>
          </p:cNvPr>
          <p:cNvSpPr/>
          <p:nvPr/>
        </p:nvSpPr>
        <p:spPr>
          <a:xfrm>
            <a:off x="4010594" y="2853559"/>
            <a:ext cx="1213945" cy="3153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CBF39E2-AD60-EE4D-9580-CEEB6D1A3B0A}"/>
              </a:ext>
            </a:extLst>
          </p:cNvPr>
          <p:cNvSpPr/>
          <p:nvPr/>
        </p:nvSpPr>
        <p:spPr>
          <a:xfrm>
            <a:off x="4010594" y="4445876"/>
            <a:ext cx="441435" cy="3468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9135B5-7A70-1B41-90E9-C1A893F59458}"/>
              </a:ext>
            </a:extLst>
          </p:cNvPr>
          <p:cNvSpPr txBox="1"/>
          <p:nvPr/>
        </p:nvSpPr>
        <p:spPr>
          <a:xfrm>
            <a:off x="3425345" y="310464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IB10b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BF0BE1-4162-FD46-A90D-FC17DA1E9B37}"/>
              </a:ext>
            </a:extLst>
          </p:cNvPr>
          <p:cNvSpPr txBox="1"/>
          <p:nvPr/>
        </p:nvSpPr>
        <p:spPr>
          <a:xfrm>
            <a:off x="4613983" y="316886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IB10a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D80FC3-4E23-9344-9787-8EF569A905F1}"/>
              </a:ext>
            </a:extLst>
          </p:cNvPr>
          <p:cNvSpPr txBox="1"/>
          <p:nvPr/>
        </p:nvSpPr>
        <p:spPr>
          <a:xfrm>
            <a:off x="4216405" y="4114450"/>
            <a:ext cx="158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Fur,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Denmark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AE1F2F-E9F5-F542-A706-EAB589807849}"/>
              </a:ext>
            </a:extLst>
          </p:cNvPr>
          <p:cNvSpPr/>
          <p:nvPr/>
        </p:nvSpPr>
        <p:spPr>
          <a:xfrm>
            <a:off x="4560735" y="3459952"/>
            <a:ext cx="1327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TEX</a:t>
            </a:r>
            <a:r>
              <a:rPr lang="en-US" altLang="zh-CN" baseline="-25000" dirty="0">
                <a:solidFill>
                  <a:srgbClr val="FF0000"/>
                </a:solidFill>
              </a:rPr>
              <a:t>86</a:t>
            </a:r>
            <a:r>
              <a:rPr lang="en-US" altLang="zh-CN" dirty="0">
                <a:solidFill>
                  <a:srgbClr val="FF0000"/>
                </a:solidFill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0.935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D9B0ED-369D-624B-B429-1F71566DCE4F}"/>
              </a:ext>
            </a:extLst>
          </p:cNvPr>
          <p:cNvSpPr/>
          <p:nvPr/>
        </p:nvSpPr>
        <p:spPr>
          <a:xfrm>
            <a:off x="2859301" y="3473981"/>
            <a:ext cx="1327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TEX</a:t>
            </a:r>
            <a:r>
              <a:rPr lang="en-US" altLang="zh-CN" baseline="-25000" dirty="0">
                <a:solidFill>
                  <a:srgbClr val="FF0000"/>
                </a:solidFill>
              </a:rPr>
              <a:t>86</a:t>
            </a:r>
            <a:r>
              <a:rPr lang="en-US" altLang="zh-CN" dirty="0">
                <a:solidFill>
                  <a:srgbClr val="FF0000"/>
                </a:solidFill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0.9</a:t>
            </a:r>
            <a:r>
              <a:rPr lang="en-US" altLang="zh-CN" dirty="0">
                <a:solidFill>
                  <a:srgbClr val="FF0000"/>
                </a:solidFill>
              </a:rPr>
              <a:t>28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434EAE-656F-2347-963F-F0F0B66B4A93}"/>
              </a:ext>
            </a:extLst>
          </p:cNvPr>
          <p:cNvSpPr txBox="1"/>
          <p:nvPr/>
        </p:nvSpPr>
        <p:spPr>
          <a:xfrm>
            <a:off x="2825561" y="5318436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R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=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0.362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8EED4D-6DF7-D04C-BADA-C00A8960CA9F}"/>
              </a:ext>
            </a:extLst>
          </p:cNvPr>
          <p:cNvSpPr txBox="1"/>
          <p:nvPr/>
        </p:nvSpPr>
        <p:spPr>
          <a:xfrm>
            <a:off x="1685125" y="5910938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Nice,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couple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outliers?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41CA96AD-9C75-AB4E-B782-8B17D8BDF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000" y="1493364"/>
            <a:ext cx="5291666" cy="38712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8AAB1F-5BA5-9448-871E-B0EA4B59C4B4}"/>
              </a:ext>
            </a:extLst>
          </p:cNvPr>
          <p:cNvSpPr txBox="1"/>
          <p:nvPr/>
        </p:nvSpPr>
        <p:spPr>
          <a:xfrm>
            <a:off x="8411330" y="5400659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R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=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0.843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6F56D1-C32E-9F41-B05F-B2E48E4CDD21}"/>
              </a:ext>
            </a:extLst>
          </p:cNvPr>
          <p:cNvSpPr txBox="1"/>
          <p:nvPr/>
        </p:nvSpPr>
        <p:spPr>
          <a:xfrm>
            <a:off x="9087958" y="4331052"/>
            <a:ext cx="2444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TEX</a:t>
            </a:r>
            <a:r>
              <a:rPr lang="en-US" altLang="zh-CN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endParaRPr lang="en-US" altLang="zh-CN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649646-151A-0743-AAA5-74C04B46A911}"/>
              </a:ext>
            </a:extLst>
          </p:cNvPr>
          <p:cNvSpPr txBox="1"/>
          <p:nvPr/>
        </p:nvSpPr>
        <p:spPr>
          <a:xfrm>
            <a:off x="716396" y="641074"/>
            <a:ext cx="6318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Evaluating</a:t>
            </a:r>
            <a:r>
              <a:rPr lang="zh-CN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zh-CN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45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2B7CBF-7FC2-E14E-882B-F1279F06D9EA}"/>
              </a:ext>
            </a:extLst>
          </p:cNvPr>
          <p:cNvSpPr txBox="1"/>
          <p:nvPr/>
        </p:nvSpPr>
        <p:spPr>
          <a:xfrm>
            <a:off x="656594" y="2228671"/>
            <a:ext cx="108788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additional large uncertainties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proxy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data?</a:t>
            </a:r>
          </a:p>
          <a:p>
            <a:endParaRPr lang="en-US" altLang="zh-CN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altLang="zh-CN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Mg/Ca data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helpful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factor?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04A2C-4A5B-9C4F-9C91-C9157981BD8F}"/>
              </a:ext>
            </a:extLst>
          </p:cNvPr>
          <p:cNvSpPr txBox="1"/>
          <p:nvPr/>
        </p:nvSpPr>
        <p:spPr>
          <a:xfrm>
            <a:off x="656594" y="1069699"/>
            <a:ext cx="63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52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15EE3600-AAB0-0E4F-A850-F41EA39F2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765" y="488613"/>
            <a:ext cx="7553991" cy="55710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F42642-AAE5-D948-85BA-8E62115AAD67}"/>
              </a:ext>
            </a:extLst>
          </p:cNvPr>
          <p:cNvSpPr/>
          <p:nvPr/>
        </p:nvSpPr>
        <p:spPr>
          <a:xfrm>
            <a:off x="497626" y="5618495"/>
            <a:ext cx="7765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effectLst/>
                <a:latin typeface="Helvetica" pitchFamily="2" charset="0"/>
              </a:rPr>
              <a:t>ocean</a:t>
            </a:r>
            <a:r>
              <a:rPr lang="zh-CN" altLang="en-US" b="1" dirty="0">
                <a:effectLst/>
                <a:latin typeface="Helvetica" pitchFamily="2" charset="0"/>
              </a:rPr>
              <a:t> </a:t>
            </a:r>
            <a:r>
              <a:rPr lang="en-US" altLang="zh-CN" b="1" dirty="0">
                <a:effectLst/>
                <a:latin typeface="Helvetica" pitchFamily="2" charset="0"/>
              </a:rPr>
              <a:t>acidification,</a:t>
            </a:r>
            <a:r>
              <a:rPr lang="zh-CN" altLang="en-US" b="1" dirty="0">
                <a:effectLst/>
                <a:latin typeface="Helvetica" pitchFamily="2" charset="0"/>
              </a:rPr>
              <a:t> </a:t>
            </a:r>
            <a:r>
              <a:rPr lang="en-US" altLang="zh-CN" b="1" dirty="0">
                <a:effectLst/>
                <a:latin typeface="Helvetica" pitchFamily="2" charset="0"/>
              </a:rPr>
              <a:t>global</a:t>
            </a:r>
            <a:r>
              <a:rPr lang="zh-CN" altLang="en-US" b="1" dirty="0">
                <a:effectLst/>
                <a:latin typeface="Helvetica" pitchFamily="2" charset="0"/>
              </a:rPr>
              <a:t> </a:t>
            </a:r>
            <a:r>
              <a:rPr lang="en-US" altLang="zh-CN" b="1" dirty="0">
                <a:effectLst/>
                <a:latin typeface="Helvetica" pitchFamily="2" charset="0"/>
              </a:rPr>
              <a:t>warming,</a:t>
            </a:r>
            <a:r>
              <a:rPr lang="zh-CN" altLang="en-US" b="1" dirty="0">
                <a:effectLst/>
                <a:latin typeface="Helvetica" pitchFamily="2" charset="0"/>
              </a:rPr>
              <a:t> </a:t>
            </a:r>
            <a:r>
              <a:rPr lang="en-US" altLang="zh-CN" b="1" dirty="0">
                <a:effectLst/>
                <a:latin typeface="Helvetica" pitchFamily="2" charset="0"/>
              </a:rPr>
              <a:t>sea</a:t>
            </a:r>
            <a:r>
              <a:rPr lang="zh-CN" altLang="en-US" b="1" dirty="0">
                <a:effectLst/>
                <a:latin typeface="Helvetica" pitchFamily="2" charset="0"/>
              </a:rPr>
              <a:t> </a:t>
            </a:r>
            <a:r>
              <a:rPr lang="en-US" altLang="zh-CN" b="1" dirty="0">
                <a:effectLst/>
                <a:latin typeface="Helvetica" pitchFamily="2" charset="0"/>
              </a:rPr>
              <a:t>level</a:t>
            </a:r>
            <a:r>
              <a:rPr lang="zh-CN" altLang="en-US" b="1" dirty="0">
                <a:effectLst/>
                <a:latin typeface="Helvetica" pitchFamily="2" charset="0"/>
              </a:rPr>
              <a:t> </a:t>
            </a:r>
            <a:r>
              <a:rPr lang="en-US" altLang="zh-CN" b="1" dirty="0">
                <a:effectLst/>
                <a:latin typeface="Helvetica" pitchFamily="2" charset="0"/>
              </a:rPr>
              <a:t>rise,</a:t>
            </a:r>
            <a:r>
              <a:rPr lang="zh-CN" altLang="en-US" b="1" dirty="0">
                <a:effectLst/>
                <a:latin typeface="Helvetica" pitchFamily="2" charset="0"/>
              </a:rPr>
              <a:t> </a:t>
            </a:r>
            <a:r>
              <a:rPr lang="en-US" altLang="zh-CN" b="1" dirty="0">
                <a:effectLst/>
                <a:latin typeface="Helvetica" pitchFamily="2" charset="0"/>
              </a:rPr>
              <a:t>…</a:t>
            </a:r>
          </a:p>
          <a:p>
            <a:endParaRPr lang="en-US" altLang="zh-CN" b="1" dirty="0">
              <a:effectLst/>
              <a:latin typeface="Helvetica" pitchFamily="2" charset="0"/>
            </a:endParaRPr>
          </a:p>
          <a:p>
            <a:r>
              <a:rPr lang="en-US" b="1" dirty="0">
                <a:effectLst/>
                <a:latin typeface="Helvetica" pitchFamily="2" charset="0"/>
              </a:rPr>
              <a:t>(almost) everything you ever wanted to know about the future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3FC860-17DD-B247-A732-F1301922A56D}"/>
              </a:ext>
            </a:extLst>
          </p:cNvPr>
          <p:cNvSpPr txBox="1"/>
          <p:nvPr/>
        </p:nvSpPr>
        <p:spPr>
          <a:xfrm>
            <a:off x="8378715" y="566917"/>
            <a:ext cx="251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South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Atlantic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Ocean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8" descr="OIDES Resolution in 2009">
            <a:extLst>
              <a:ext uri="{FF2B5EF4-FFF2-40B4-BE49-F238E27FC236}">
                <a16:creationId xmlns:a16="http://schemas.microsoft.com/office/drawing/2014/main" id="{5ACA23A7-9394-2642-8B3D-2683F2F7E6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9094" y="1975560"/>
            <a:ext cx="1752449" cy="192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A8202FD-0607-4A42-879D-06A5C921AF1E}"/>
              </a:ext>
            </a:extLst>
          </p:cNvPr>
          <p:cNvSpPr/>
          <p:nvPr/>
        </p:nvSpPr>
        <p:spPr>
          <a:xfrm>
            <a:off x="941540" y="3897228"/>
            <a:ext cx="201453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https://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en.wikipedia.org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/wiki/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JOIDES_Resolution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2" descr="ecome an Panel Member in IODP">
            <a:extLst>
              <a:ext uri="{FF2B5EF4-FFF2-40B4-BE49-F238E27FC236}">
                <a16:creationId xmlns:a16="http://schemas.microsoft.com/office/drawing/2014/main" id="{1446DEC5-1830-644E-B39C-835D8B60B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313" y="1223079"/>
            <a:ext cx="1891959" cy="7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B34DD4-F449-0F41-8CF3-2F83EEAD99B3}"/>
              </a:ext>
            </a:extLst>
          </p:cNvPr>
          <p:cNvSpPr txBox="1"/>
          <p:nvPr/>
        </p:nvSpPr>
        <p:spPr>
          <a:xfrm>
            <a:off x="3515599" y="38225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ODP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D9321D-B324-D446-8251-A627996DB913}"/>
              </a:ext>
            </a:extLst>
          </p:cNvPr>
          <p:cNvSpPr txBox="1"/>
          <p:nvPr/>
        </p:nvSpPr>
        <p:spPr>
          <a:xfrm>
            <a:off x="8649520" y="6369387"/>
            <a:ext cx="2715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Zachos</a:t>
            </a:r>
            <a:r>
              <a:rPr lang="zh-CN" alt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zh-CN" alt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al.,</a:t>
            </a:r>
            <a:r>
              <a:rPr lang="zh-CN" alt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r>
              <a:rPr lang="zh-CN" alt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9320FF-495F-A14F-B891-D92C20FA6A0F}"/>
              </a:ext>
            </a:extLst>
          </p:cNvPr>
          <p:cNvSpPr txBox="1"/>
          <p:nvPr/>
        </p:nvSpPr>
        <p:spPr>
          <a:xfrm>
            <a:off x="8649520" y="6106340"/>
            <a:ext cx="2868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Kennett</a:t>
            </a:r>
            <a:r>
              <a:rPr lang="zh-CN" alt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zh-CN" alt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Stott,</a:t>
            </a:r>
            <a:r>
              <a:rPr lang="zh-CN" alt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1991</a:t>
            </a:r>
            <a:r>
              <a:rPr lang="zh-CN" alt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72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B5D053-A368-CF4C-B95D-0B7C32A0C0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69"/>
          <a:stretch/>
        </p:blipFill>
        <p:spPr>
          <a:xfrm>
            <a:off x="1299374" y="1739590"/>
            <a:ext cx="8646976" cy="35603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23C3E3-96FD-7448-A29A-BBAAF5FA4E18}"/>
              </a:ext>
            </a:extLst>
          </p:cNvPr>
          <p:cNvSpPr txBox="1"/>
          <p:nvPr/>
        </p:nvSpPr>
        <p:spPr>
          <a:xfrm>
            <a:off x="9083146" y="5299954"/>
            <a:ext cx="1411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Kump,</a:t>
            </a:r>
            <a:r>
              <a:rPr lang="zh-CN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322E79-26D7-5648-95F5-0C4E29FDCAF4}"/>
              </a:ext>
            </a:extLst>
          </p:cNvPr>
          <p:cNvSpPr/>
          <p:nvPr/>
        </p:nvSpPr>
        <p:spPr>
          <a:xfrm>
            <a:off x="605999" y="543067"/>
            <a:ext cx="8236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The Past is the Key to Forecasting the Future</a:t>
            </a:r>
            <a:endParaRPr lang="en-US" sz="2400" b="1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3CCD28-B2B5-C14E-BEF4-DCC0A119D8D9}"/>
              </a:ext>
            </a:extLst>
          </p:cNvPr>
          <p:cNvSpPr/>
          <p:nvPr/>
        </p:nvSpPr>
        <p:spPr>
          <a:xfrm>
            <a:off x="394125" y="5975040"/>
            <a:ext cx="11415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release to atmosphere 10 times faster than in the past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n-US" altLang="zh-CN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(Cui</a:t>
            </a:r>
            <a:r>
              <a:rPr lang="zh-CN" altLang="en-US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zh-CN" altLang="en-US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al.,</a:t>
            </a:r>
            <a:r>
              <a:rPr lang="zh-CN" altLang="en-US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r>
              <a:rPr lang="zh-CN" altLang="en-US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Nat.</a:t>
            </a:r>
            <a:r>
              <a:rPr lang="zh-CN" altLang="en-US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Geosci</a:t>
            </a:r>
            <a:r>
              <a:rPr lang="en-US" altLang="zh-CN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en-US" sz="1600" i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B575C4-9130-804C-8F71-D3874376153D}"/>
              </a:ext>
            </a:extLst>
          </p:cNvPr>
          <p:cNvSpPr/>
          <p:nvPr/>
        </p:nvSpPr>
        <p:spPr>
          <a:xfrm>
            <a:off x="6868437" y="1739590"/>
            <a:ext cx="4429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Paleocene–Eocene Thermal Maximum </a:t>
            </a:r>
          </a:p>
        </p:txBody>
      </p:sp>
    </p:spTree>
    <p:extLst>
      <p:ext uri="{BB962C8B-B14F-4D97-AF65-F5344CB8AC3E}">
        <p14:creationId xmlns:p14="http://schemas.microsoft.com/office/powerpoint/2010/main" val="2436556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83484E-37C1-A546-8A03-05E56B663FBA}"/>
              </a:ext>
            </a:extLst>
          </p:cNvPr>
          <p:cNvSpPr/>
          <p:nvPr/>
        </p:nvSpPr>
        <p:spPr>
          <a:xfrm>
            <a:off x="861277" y="181941"/>
            <a:ext cx="10469446" cy="1224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0432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zh-CN" altLang="en-US" sz="2800" b="1" dirty="0">
                <a:solidFill>
                  <a:srgbClr val="0432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0432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zh-CN" altLang="en-US" sz="2800" b="1" dirty="0">
                <a:solidFill>
                  <a:srgbClr val="0432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0432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zh-CN" altLang="en-US" sz="2800" b="1" dirty="0">
                <a:solidFill>
                  <a:srgbClr val="0432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0432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know?</a:t>
            </a:r>
            <a:r>
              <a:rPr lang="zh-CN" altLang="en-US" sz="2800" b="1" dirty="0">
                <a:solidFill>
                  <a:srgbClr val="0432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800" b="1" dirty="0">
              <a:solidFill>
                <a:srgbClr val="0432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zh-CN" alt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endParaRPr lang="en-US" altLang="zh-CN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FB2097-D440-C745-98D9-350E52E23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0" y="1506131"/>
            <a:ext cx="9969500" cy="431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F9BCBF-1534-B64B-8931-478304E2D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200" y="4959969"/>
            <a:ext cx="927100" cy="952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A82650F-46DC-114C-A379-F89D9B5635F8}"/>
              </a:ext>
            </a:extLst>
          </p:cNvPr>
          <p:cNvSpPr/>
          <p:nvPr/>
        </p:nvSpPr>
        <p:spPr>
          <a:xfrm>
            <a:off x="285750" y="6016473"/>
            <a:ext cx="11587163" cy="49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rgbClr val="0432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b="1" dirty="0">
                <a:solidFill>
                  <a:srgbClr val="0432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lobal mean surface temperature</a:t>
            </a:r>
            <a:r>
              <a:rPr lang="zh-CN" altLang="en-US" sz="2000" b="1" dirty="0">
                <a:solidFill>
                  <a:srgbClr val="0432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solidFill>
                  <a:srgbClr val="0432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(SST)</a:t>
            </a:r>
            <a:r>
              <a:rPr lang="en-US" sz="2000" b="1" dirty="0">
                <a:solidFill>
                  <a:srgbClr val="0432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anomaly for the PETM is within the range of 4</a:t>
            </a:r>
            <a:r>
              <a:rPr lang="en-US" altLang="zh-CN" sz="2000" b="1" dirty="0">
                <a:solidFill>
                  <a:srgbClr val="0432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>
                <a:solidFill>
                  <a:srgbClr val="0432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 °C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5D873B-A4EB-734D-85C1-ABCACA197C20}"/>
              </a:ext>
            </a:extLst>
          </p:cNvPr>
          <p:cNvSpPr/>
          <p:nvPr/>
        </p:nvSpPr>
        <p:spPr>
          <a:xfrm>
            <a:off x="1423986" y="4775303"/>
            <a:ext cx="313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Dunkley Jones et al. (2013)</a:t>
            </a:r>
          </a:p>
        </p:txBody>
      </p:sp>
    </p:spTree>
    <p:extLst>
      <p:ext uri="{BB962C8B-B14F-4D97-AF65-F5344CB8AC3E}">
        <p14:creationId xmlns:p14="http://schemas.microsoft.com/office/powerpoint/2010/main" val="991124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253CF6-6FC4-F94E-8E07-92F3DF8B75EF}"/>
              </a:ext>
            </a:extLst>
          </p:cNvPr>
          <p:cNvSpPr/>
          <p:nvPr/>
        </p:nvSpPr>
        <p:spPr>
          <a:xfrm>
            <a:off x="1178580" y="3284412"/>
            <a:ext cx="58489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dirty="0">
                <a:latin typeface="Arial" charset="0"/>
                <a:ea typeface="Arial" charset="0"/>
                <a:cs typeface="Arial" charset="0"/>
              </a:rPr>
              <a:t>How</a:t>
            </a:r>
            <a:r>
              <a:rPr lang="zh-CN" altLang="en-US" sz="22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b="1" dirty="0">
                <a:latin typeface="Arial" charset="0"/>
                <a:ea typeface="Arial" charset="0"/>
                <a:cs typeface="Arial" charset="0"/>
              </a:rPr>
              <a:t>hot</a:t>
            </a:r>
            <a:r>
              <a:rPr lang="zh-CN" altLang="en-US" sz="22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b="1" dirty="0">
                <a:latin typeface="Arial" charset="0"/>
                <a:ea typeface="Arial" charset="0"/>
                <a:cs typeface="Arial" charset="0"/>
              </a:rPr>
              <a:t>was</a:t>
            </a:r>
            <a:r>
              <a:rPr lang="zh-CN" altLang="en-US" sz="22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b="1" dirty="0">
                <a:latin typeface="Arial" charset="0"/>
                <a:ea typeface="Arial" charset="0"/>
                <a:cs typeface="Arial" charset="0"/>
              </a:rPr>
              <a:t>it</a:t>
            </a:r>
            <a:r>
              <a:rPr lang="zh-CN" altLang="en-US" sz="22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b="1" dirty="0">
                <a:latin typeface="Arial" charset="0"/>
                <a:ea typeface="Arial" charset="0"/>
                <a:cs typeface="Arial" charset="0"/>
              </a:rPr>
              <a:t>during</a:t>
            </a:r>
            <a:r>
              <a:rPr lang="zh-CN" altLang="en-US" sz="22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b="1" dirty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CN" altLang="en-US" sz="22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b="1" dirty="0">
                <a:latin typeface="Arial" charset="0"/>
                <a:ea typeface="Arial" charset="0"/>
                <a:cs typeface="Arial" charset="0"/>
              </a:rPr>
              <a:t>PETM?</a:t>
            </a:r>
            <a:endParaRPr lang="en-US" sz="2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D9A0B6-A94C-F84D-9EF3-70B31B40BC01}"/>
              </a:ext>
            </a:extLst>
          </p:cNvPr>
          <p:cNvSpPr/>
          <p:nvPr/>
        </p:nvSpPr>
        <p:spPr>
          <a:xfrm>
            <a:off x="1178581" y="4472659"/>
            <a:ext cx="95265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" charset="0"/>
                <a:ea typeface="Arial" charset="0"/>
                <a:cs typeface="Arial" charset="0"/>
              </a:rPr>
              <a:t>Where should </a:t>
            </a:r>
            <a:r>
              <a:rPr lang="en-US" altLang="zh-CN" sz="2200" b="1" dirty="0">
                <a:latin typeface="Arial" charset="0"/>
                <a:ea typeface="Arial" charset="0"/>
                <a:cs typeface="Arial" charset="0"/>
              </a:rPr>
              <a:t>we</a:t>
            </a:r>
            <a:r>
              <a:rPr lang="en-US" sz="2200" b="1" dirty="0">
                <a:latin typeface="Arial" charset="0"/>
                <a:ea typeface="Arial" charset="0"/>
                <a:cs typeface="Arial" charset="0"/>
              </a:rPr>
              <a:t> deploy observations</a:t>
            </a:r>
            <a:r>
              <a:rPr lang="zh-CN" altLang="en-US" sz="22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b="1" dirty="0"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zh-CN" altLang="en-US" sz="22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b="1" dirty="0">
                <a:latin typeface="Arial" charset="0"/>
                <a:ea typeface="Arial" charset="0"/>
                <a:cs typeface="Arial" charset="0"/>
              </a:rPr>
              <a:t>PETM</a:t>
            </a:r>
            <a:r>
              <a:rPr lang="zh-CN" altLang="en-US" sz="22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b="1" dirty="0">
                <a:latin typeface="Arial" charset="0"/>
                <a:ea typeface="Arial" charset="0"/>
                <a:cs typeface="Arial" charset="0"/>
              </a:rPr>
              <a:t>studies?</a:t>
            </a:r>
            <a:endParaRPr lang="en-US" sz="2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7716C6-AA56-5142-B624-73017C3050B5}"/>
              </a:ext>
            </a:extLst>
          </p:cNvPr>
          <p:cNvSpPr/>
          <p:nvPr/>
        </p:nvSpPr>
        <p:spPr>
          <a:xfrm>
            <a:off x="1178580" y="1854427"/>
            <a:ext cx="10151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CN" alt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first</a:t>
            </a:r>
            <a:r>
              <a:rPr lang="zh-CN" alt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DA</a:t>
            </a:r>
            <a:r>
              <a:rPr lang="zh-CN" alt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study</a:t>
            </a:r>
            <a:r>
              <a:rPr lang="zh-CN" alt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zh-CN" alt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CN" alt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PETM</a:t>
            </a:r>
            <a:r>
              <a:rPr lang="zh-CN" alt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will</a:t>
            </a:r>
            <a:r>
              <a:rPr lang="zh-CN" alt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answer</a:t>
            </a:r>
            <a:r>
              <a:rPr lang="zh-CN" alt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questions: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A3B1C5-0A1A-C64A-A431-7F2614DE53F2}"/>
              </a:ext>
            </a:extLst>
          </p:cNvPr>
          <p:cNvSpPr/>
          <p:nvPr/>
        </p:nvSpPr>
        <p:spPr>
          <a:xfrm>
            <a:off x="4721265" y="643375"/>
            <a:ext cx="2749472" cy="820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zh-CN" altLang="en-US" sz="36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zh-CN" altLang="en-US" sz="36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</p:txBody>
      </p:sp>
    </p:spTree>
    <p:extLst>
      <p:ext uri="{BB962C8B-B14F-4D97-AF65-F5344CB8AC3E}">
        <p14:creationId xmlns:p14="http://schemas.microsoft.com/office/powerpoint/2010/main" val="944203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1A60701-67F0-E647-BCCE-478915159927}"/>
              </a:ext>
            </a:extLst>
          </p:cNvPr>
          <p:cNvGrpSpPr/>
          <p:nvPr/>
        </p:nvGrpSpPr>
        <p:grpSpPr>
          <a:xfrm>
            <a:off x="977641" y="1544538"/>
            <a:ext cx="4354262" cy="3007633"/>
            <a:chOff x="6096000" y="1690688"/>
            <a:chExt cx="5805683" cy="401017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FF64FC5-AC56-A142-B25B-235F050F0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9" t="10000"/>
            <a:stretch/>
          </p:blipFill>
          <p:spPr>
            <a:xfrm>
              <a:off x="6096000" y="1690688"/>
              <a:ext cx="5805683" cy="401017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8F4055-8BA4-554F-944E-2C1A3F843014}"/>
                </a:ext>
              </a:extLst>
            </p:cNvPr>
            <p:cNvSpPr txBox="1"/>
            <p:nvPr/>
          </p:nvSpPr>
          <p:spPr>
            <a:xfrm>
              <a:off x="7030709" y="1733051"/>
              <a:ext cx="111825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atmosphere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C1436FF-DC1A-6340-93A1-CA24AB44BA9A}"/>
                </a:ext>
              </a:extLst>
            </p:cNvPr>
            <p:cNvSpPr/>
            <p:nvPr/>
          </p:nvSpPr>
          <p:spPr>
            <a:xfrm>
              <a:off x="8367260" y="4349324"/>
              <a:ext cx="3392906" cy="1112127"/>
            </a:xfrm>
            <a:prstGeom prst="rect">
              <a:avLst/>
            </a:prstGeom>
            <a:solidFill>
              <a:srgbClr val="E5E5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AC4579F-E9E5-4944-A57A-60E1B9007164}"/>
                </a:ext>
              </a:extLst>
            </p:cNvPr>
            <p:cNvSpPr/>
            <p:nvPr/>
          </p:nvSpPr>
          <p:spPr>
            <a:xfrm>
              <a:off x="9413603" y="4758980"/>
              <a:ext cx="2451952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en-US" sz="1350" b="1" dirty="0">
                  <a:latin typeface="Arial" charset="0"/>
                  <a:ea typeface="Arial" charset="0"/>
                  <a:cs typeface="Arial" charset="0"/>
                </a:rPr>
                <a:t>cGENIE</a:t>
              </a:r>
              <a:r>
                <a:rPr lang="zh-CN" altLang="en-US" sz="1350" b="1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altLang="zh-CN" sz="1350" b="1" dirty="0">
                  <a:latin typeface="Arial" charset="0"/>
                  <a:ea typeface="Arial" charset="0"/>
                  <a:cs typeface="Arial" charset="0"/>
                </a:rPr>
                <a:t>model</a:t>
              </a:r>
              <a:endParaRPr lang="en-US" sz="135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60DA0F3-F849-4F41-9303-4D17CCAD1A16}"/>
              </a:ext>
            </a:extLst>
          </p:cNvPr>
          <p:cNvSpPr/>
          <p:nvPr/>
        </p:nvSpPr>
        <p:spPr>
          <a:xfrm>
            <a:off x="3517138" y="4145839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http://seao2.info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5B5A38-3AF7-C545-9E20-1E46F7558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01" y="495218"/>
            <a:ext cx="5560912" cy="777996"/>
          </a:xfrm>
        </p:spPr>
        <p:txBody>
          <a:bodyPr>
            <a:normAutofit fontScale="90000"/>
          </a:bodyPr>
          <a:lstStyle/>
          <a:p>
            <a:r>
              <a:rPr lang="en-US" altLang="zh-CN" sz="2800" b="1" dirty="0">
                <a:latin typeface="Arial" charset="0"/>
                <a:ea typeface="Arial" charset="0"/>
                <a:cs typeface="Arial" charset="0"/>
              </a:rPr>
              <a:t>Prior:</a:t>
            </a:r>
            <a:r>
              <a:rPr lang="zh-CN" altLang="en-US" sz="2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b="1" dirty="0">
                <a:latin typeface="Arial" charset="0"/>
                <a:ea typeface="Arial" charset="0"/>
                <a:cs typeface="Arial" charset="0"/>
              </a:rPr>
              <a:t>cGENIE</a:t>
            </a:r>
            <a:r>
              <a:rPr lang="zh-CN" altLang="en-US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dirty="0">
                <a:latin typeface="Arial" charset="0"/>
                <a:ea typeface="Arial" charset="0"/>
                <a:cs typeface="Arial" charset="0"/>
              </a:rPr>
              <a:t>Earth</a:t>
            </a:r>
            <a:r>
              <a:rPr lang="zh-CN" altLang="en-US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dirty="0">
                <a:latin typeface="Arial" charset="0"/>
                <a:ea typeface="Arial" charset="0"/>
                <a:cs typeface="Arial" charset="0"/>
              </a:rPr>
              <a:t>system</a:t>
            </a:r>
            <a:r>
              <a:rPr lang="zh-CN" altLang="en-US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dirty="0">
                <a:latin typeface="Arial" charset="0"/>
                <a:ea typeface="Arial" charset="0"/>
                <a:cs typeface="Arial" charset="0"/>
              </a:rPr>
              <a:t>model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90CD34-0185-3D4D-BBE5-A9A38D512C35}"/>
              </a:ext>
            </a:extLst>
          </p:cNvPr>
          <p:cNvSpPr/>
          <p:nvPr/>
        </p:nvSpPr>
        <p:spPr>
          <a:xfrm>
            <a:off x="709575" y="5881895"/>
            <a:ext cx="4622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Arial" charset="0"/>
                <a:ea typeface="Arial" charset="0"/>
                <a:cs typeface="Arial" charset="0"/>
              </a:rPr>
              <a:t>Steady</a:t>
            </a:r>
            <a:r>
              <a:rPr lang="zh-CN" altLang="en-US" sz="16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600" b="1" dirty="0">
                <a:latin typeface="Arial" charset="0"/>
                <a:ea typeface="Arial" charset="0"/>
                <a:cs typeface="Arial" charset="0"/>
              </a:rPr>
              <a:t>state</a:t>
            </a:r>
            <a:r>
              <a:rPr lang="zh-CN" alt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600" dirty="0">
                <a:latin typeface="Arial" charset="0"/>
                <a:ea typeface="Arial" charset="0"/>
                <a:cs typeface="Arial" charset="0"/>
              </a:rPr>
              <a:t>after</a:t>
            </a:r>
            <a:r>
              <a:rPr lang="zh-CN" alt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600" dirty="0">
                <a:latin typeface="Arial" charset="0"/>
                <a:ea typeface="Arial" charset="0"/>
                <a:cs typeface="Arial" charset="0"/>
              </a:rPr>
              <a:t>10,000</a:t>
            </a:r>
            <a:r>
              <a:rPr lang="zh-CN" alt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600" dirty="0">
                <a:latin typeface="Arial" charset="0"/>
                <a:ea typeface="Arial" charset="0"/>
                <a:cs typeface="Arial" charset="0"/>
              </a:rPr>
              <a:t>years</a:t>
            </a:r>
            <a:r>
              <a:rPr lang="zh-CN" alt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600" dirty="0">
                <a:latin typeface="Arial" charset="0"/>
                <a:ea typeface="Arial" charset="0"/>
                <a:cs typeface="Arial" charset="0"/>
              </a:rPr>
              <a:t>spin-up</a:t>
            </a:r>
            <a:r>
              <a:rPr lang="zh-CN" alt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600" dirty="0">
                <a:latin typeface="Arial" charset="0"/>
                <a:ea typeface="Arial" charset="0"/>
                <a:cs typeface="Arial" charset="0"/>
              </a:rPr>
              <a:t>time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01790F-3563-D443-BE7B-B500EE9DC22D}"/>
              </a:ext>
            </a:extLst>
          </p:cNvPr>
          <p:cNvSpPr/>
          <p:nvPr/>
        </p:nvSpPr>
        <p:spPr>
          <a:xfrm>
            <a:off x="709574" y="5144145"/>
            <a:ext cx="69513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Arial" charset="0"/>
                <a:ea typeface="Arial" charset="0"/>
                <a:cs typeface="Arial" charset="0"/>
              </a:rPr>
              <a:t>Eocene</a:t>
            </a:r>
            <a:r>
              <a:rPr lang="en-US" altLang="zh-CN" sz="1600" dirty="0">
                <a:latin typeface="Arial" charset="0"/>
                <a:ea typeface="Arial" charset="0"/>
                <a:cs typeface="Arial" charset="0"/>
              </a:rPr>
              <a:t> 36 x 36 (10°</a:t>
            </a:r>
            <a:r>
              <a:rPr lang="zh-CN" alt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600" dirty="0" err="1">
                <a:latin typeface="Arial" charset="0"/>
                <a:ea typeface="Arial" charset="0"/>
                <a:cs typeface="Arial" charset="0"/>
              </a:rPr>
              <a:t>lon</a:t>
            </a:r>
            <a:r>
              <a:rPr lang="en-US" altLang="zh-CN" sz="1600" dirty="0">
                <a:latin typeface="Arial" charset="0"/>
                <a:ea typeface="Arial" charset="0"/>
                <a:cs typeface="Arial" charset="0"/>
              </a:rPr>
              <a:t>.</a:t>
            </a:r>
            <a:r>
              <a:rPr lang="zh-CN" alt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600" dirty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zh-CN" alt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600" dirty="0">
                <a:latin typeface="Arial" charset="0"/>
                <a:ea typeface="Arial" charset="0"/>
                <a:cs typeface="Arial" charset="0"/>
              </a:rPr>
              <a:t>~5°</a:t>
            </a:r>
            <a:r>
              <a:rPr lang="zh-CN" alt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600" dirty="0">
                <a:latin typeface="Arial" charset="0"/>
                <a:ea typeface="Arial" charset="0"/>
                <a:cs typeface="Arial" charset="0"/>
              </a:rPr>
              <a:t>lat.)</a:t>
            </a:r>
            <a:r>
              <a:rPr lang="zh-CN" alt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600" dirty="0">
                <a:latin typeface="Arial" charset="0"/>
                <a:ea typeface="Arial" charset="0"/>
                <a:cs typeface="Arial" charset="0"/>
              </a:rPr>
              <a:t>configuration,</a:t>
            </a:r>
            <a:r>
              <a:rPr lang="zh-CN" alt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600" dirty="0">
                <a:latin typeface="Arial" charset="0"/>
                <a:ea typeface="Arial" charset="0"/>
                <a:cs typeface="Arial" charset="0"/>
              </a:rPr>
              <a:t>ocean:</a:t>
            </a:r>
            <a:r>
              <a:rPr lang="zh-CN" alt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600" dirty="0">
                <a:latin typeface="Arial" charset="0"/>
                <a:ea typeface="Arial" charset="0"/>
                <a:cs typeface="Arial" charset="0"/>
              </a:rPr>
              <a:t>16</a:t>
            </a:r>
            <a:r>
              <a:rPr lang="zh-CN" alt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600" dirty="0">
                <a:latin typeface="Arial" charset="0"/>
                <a:ea typeface="Arial" charset="0"/>
                <a:cs typeface="Arial" charset="0"/>
              </a:rPr>
              <a:t>layers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8FE1DF-B6F9-5540-97D4-1538C3B4BD32}"/>
              </a:ext>
            </a:extLst>
          </p:cNvPr>
          <p:cNvSpPr/>
          <p:nvPr/>
        </p:nvSpPr>
        <p:spPr>
          <a:xfrm>
            <a:off x="7984273" y="5293773"/>
            <a:ext cx="3266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Arial" charset="0"/>
                <a:ea typeface="Arial" charset="0"/>
                <a:cs typeface="Arial" charset="0"/>
              </a:rPr>
              <a:t>75-member</a:t>
            </a:r>
            <a:r>
              <a:rPr lang="zh-CN" altLang="en-US" sz="16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600" b="1" dirty="0">
                <a:latin typeface="Arial" charset="0"/>
                <a:ea typeface="Arial" charset="0"/>
                <a:cs typeface="Arial" charset="0"/>
              </a:rPr>
              <a:t>ensemble</a:t>
            </a:r>
            <a:endParaRPr lang="en-US" sz="1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012823-9087-1C42-8709-9939920B7286}"/>
              </a:ext>
            </a:extLst>
          </p:cNvPr>
          <p:cNvSpPr/>
          <p:nvPr/>
        </p:nvSpPr>
        <p:spPr>
          <a:xfrm>
            <a:off x="709575" y="5514868"/>
            <a:ext cx="72746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i="1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altLang="zh-CN" sz="1600" b="1" dirty="0">
                <a:latin typeface="Arial" charset="0"/>
                <a:ea typeface="Arial" charset="0"/>
                <a:cs typeface="Arial" charset="0"/>
              </a:rPr>
              <a:t>CO</a:t>
            </a:r>
            <a:r>
              <a:rPr lang="en-US" altLang="zh-CN" sz="1600" b="1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zh-CN" alt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600" dirty="0">
                <a:latin typeface="Arial" charset="0"/>
                <a:ea typeface="Arial" charset="0"/>
                <a:cs typeface="Arial" charset="0"/>
              </a:rPr>
              <a:t>ranges</a:t>
            </a:r>
            <a:r>
              <a:rPr lang="zh-CN" alt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600" dirty="0">
                <a:latin typeface="Arial" charset="0"/>
                <a:ea typeface="Arial" charset="0"/>
                <a:cs typeface="Arial" charset="0"/>
              </a:rPr>
              <a:t>from</a:t>
            </a:r>
            <a:r>
              <a:rPr lang="zh-CN" alt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600" dirty="0">
                <a:latin typeface="Arial" charset="0"/>
                <a:ea typeface="Arial" charset="0"/>
                <a:cs typeface="Arial" charset="0"/>
              </a:rPr>
              <a:t>4-18</a:t>
            </a:r>
            <a:r>
              <a:rPr lang="zh-CN" alt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600" dirty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zh-CN" alt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600" dirty="0">
                <a:latin typeface="Arial" charset="0"/>
                <a:ea typeface="Arial" charset="0"/>
                <a:cs typeface="Arial" charset="0"/>
              </a:rPr>
              <a:t>present atmospheric level</a:t>
            </a:r>
            <a:r>
              <a:rPr lang="zh-CN" alt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6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altLang="zh-CN" sz="1600" i="1" dirty="0">
                <a:latin typeface="Arial" charset="0"/>
                <a:ea typeface="Arial" charset="0"/>
                <a:cs typeface="Arial" charset="0"/>
              </a:rPr>
              <a:t>1120</a:t>
            </a:r>
            <a:r>
              <a:rPr lang="zh-CN" alt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600" i="1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zh-CN" alt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600" i="1" dirty="0">
                <a:latin typeface="Arial" charset="0"/>
                <a:ea typeface="Arial" charset="0"/>
                <a:cs typeface="Arial" charset="0"/>
              </a:rPr>
              <a:t>5040</a:t>
            </a:r>
            <a:r>
              <a:rPr lang="zh-CN" alt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600" i="1" dirty="0">
                <a:latin typeface="Arial" charset="0"/>
                <a:ea typeface="Arial" charset="0"/>
                <a:cs typeface="Arial" charset="0"/>
              </a:rPr>
              <a:t>ppm</a:t>
            </a:r>
            <a:r>
              <a:rPr lang="en-US" altLang="zh-CN" sz="1600" dirty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C4512C0-B97A-4948-BB08-A003DD219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113" y="1375301"/>
            <a:ext cx="5087787" cy="384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12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2A365583-6B2D-154B-83D5-02B096822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515" y="906901"/>
            <a:ext cx="7306316" cy="5571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DCAC24-5ABE-0144-AEFA-B3F41B7D763B}"/>
              </a:ext>
            </a:extLst>
          </p:cNvPr>
          <p:cNvSpPr txBox="1"/>
          <p:nvPr/>
        </p:nvSpPr>
        <p:spPr>
          <a:xfrm>
            <a:off x="693724" y="6108636"/>
            <a:ext cx="2584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Size: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proxy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numbers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022EC7-50ED-9A41-B080-8F74BBBEE23E}"/>
              </a:ext>
            </a:extLst>
          </p:cNvPr>
          <p:cNvSpPr txBox="1"/>
          <p:nvPr/>
        </p:nvSpPr>
        <p:spPr>
          <a:xfrm>
            <a:off x="693724" y="4281521"/>
            <a:ext cx="12266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TEX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☆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altLang="zh-CN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Mg/Ca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△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31BEEEE-F8C4-4D42-9C02-04C5F2AB2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01" y="495218"/>
            <a:ext cx="5560912" cy="777996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latin typeface="Arial" charset="0"/>
                <a:ea typeface="Arial" charset="0"/>
                <a:cs typeface="Arial" charset="0"/>
              </a:rPr>
              <a:t>SST</a:t>
            </a:r>
            <a:r>
              <a:rPr lang="zh-CN" altLang="en-US" sz="2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b="1" dirty="0">
                <a:latin typeface="Arial" charset="0"/>
                <a:ea typeface="Arial" charset="0"/>
                <a:cs typeface="Arial" charset="0"/>
              </a:rPr>
              <a:t>paleoclimate</a:t>
            </a:r>
            <a:r>
              <a:rPr lang="zh-CN" altLang="en-US" sz="2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b="1" dirty="0">
                <a:latin typeface="Arial" charset="0"/>
                <a:ea typeface="Arial" charset="0"/>
                <a:cs typeface="Arial" charset="0"/>
              </a:rPr>
              <a:t>proxy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658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0A4FDD6-D369-A640-8D13-ACF23F135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747" y="3681568"/>
            <a:ext cx="3370918" cy="254321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20836A8F-332D-1041-8080-EC93B89E9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398" y="3681568"/>
            <a:ext cx="3370918" cy="254321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C98A501-3E58-BA4C-BF77-E4567A611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398" y="810355"/>
            <a:ext cx="3372003" cy="25458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22A27C-D474-8940-8860-41591B3C0E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3747" y="810355"/>
            <a:ext cx="3382078" cy="25534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AC6AEE3-D21E-814D-A02A-49450297DC37}"/>
              </a:ext>
            </a:extLst>
          </p:cNvPr>
          <p:cNvSpPr/>
          <p:nvPr/>
        </p:nvSpPr>
        <p:spPr>
          <a:xfrm>
            <a:off x="4583421" y="300368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Iteration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#1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F4D697-9F42-7843-A6D1-F91D571AAD35}"/>
              </a:ext>
            </a:extLst>
          </p:cNvPr>
          <p:cNvSpPr/>
          <p:nvPr/>
        </p:nvSpPr>
        <p:spPr>
          <a:xfrm>
            <a:off x="6267814" y="300368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Iteration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#2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84B354-1F6F-2C49-9D11-A9B1DFD43E0A}"/>
              </a:ext>
            </a:extLst>
          </p:cNvPr>
          <p:cNvSpPr/>
          <p:nvPr/>
        </p:nvSpPr>
        <p:spPr>
          <a:xfrm>
            <a:off x="4583421" y="343233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Iteration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#3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A85C8E-6439-BA44-BF1D-2BDF88EE21CC}"/>
              </a:ext>
            </a:extLst>
          </p:cNvPr>
          <p:cNvSpPr/>
          <p:nvPr/>
        </p:nvSpPr>
        <p:spPr>
          <a:xfrm>
            <a:off x="6267814" y="3432334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Iteration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#24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9F0EC1-9198-DA4D-8437-65B484B737FD}"/>
              </a:ext>
            </a:extLst>
          </p:cNvPr>
          <p:cNvSpPr/>
          <p:nvPr/>
        </p:nvSpPr>
        <p:spPr>
          <a:xfrm>
            <a:off x="400452" y="262281"/>
            <a:ext cx="11725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PETM</a:t>
            </a:r>
            <a:r>
              <a:rPr lang="zh-CN" altLang="en-US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SST</a:t>
            </a:r>
            <a:r>
              <a:rPr lang="zh-CN" altLang="en-US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Posterior:</a:t>
            </a:r>
            <a:r>
              <a:rPr lang="zh-CN" altLang="en-US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nsem</a:t>
            </a:r>
            <a:r>
              <a:rPr lang="en-US" altLang="zh-CN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</a:t>
            </a:r>
            <a:r>
              <a:rPr lang="zh-CN" altLang="en-US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zh-CN" altLang="en-US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variance </a:t>
            </a:r>
            <a:r>
              <a:rPr lang="en-US" altLang="zh-CN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(only</a:t>
            </a:r>
            <a:r>
              <a:rPr lang="zh-CN" altLang="en-US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zh-CN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δ18</a:t>
            </a:r>
            <a:r>
              <a:rPr lang="en-US" altLang="zh-CN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assimilated)</a:t>
            </a:r>
            <a:endParaRPr lang="en-US" sz="24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E542DF6-025C-6448-A585-010318F6F151}"/>
              </a:ext>
            </a:extLst>
          </p:cNvPr>
          <p:cNvSpPr/>
          <p:nvPr/>
        </p:nvSpPr>
        <p:spPr>
          <a:xfrm>
            <a:off x="2995863" y="1407695"/>
            <a:ext cx="204537" cy="144379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68AC6FE-6022-F84D-953E-0B90DD8EFEDD}"/>
              </a:ext>
            </a:extLst>
          </p:cNvPr>
          <p:cNvSpPr/>
          <p:nvPr/>
        </p:nvSpPr>
        <p:spPr>
          <a:xfrm>
            <a:off x="8217568" y="1395663"/>
            <a:ext cx="204537" cy="144379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CDD2D31-69F4-8444-93DA-3CE9F685BC20}"/>
              </a:ext>
            </a:extLst>
          </p:cNvPr>
          <p:cNvSpPr/>
          <p:nvPr/>
        </p:nvSpPr>
        <p:spPr>
          <a:xfrm>
            <a:off x="3753852" y="4523873"/>
            <a:ext cx="204537" cy="144379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02032A-9DED-284F-97E8-6C48195C923C}"/>
              </a:ext>
            </a:extLst>
          </p:cNvPr>
          <p:cNvSpPr/>
          <p:nvPr/>
        </p:nvSpPr>
        <p:spPr>
          <a:xfrm>
            <a:off x="8626641" y="5089357"/>
            <a:ext cx="204537" cy="144379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23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907D2F-7440-624A-9DBF-EB5AD7740B0D}"/>
              </a:ext>
            </a:extLst>
          </p:cNvPr>
          <p:cNvSpPr txBox="1"/>
          <p:nvPr/>
        </p:nvSpPr>
        <p:spPr>
          <a:xfrm>
            <a:off x="642996" y="469824"/>
            <a:ext cx="10906008" cy="713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PETM DA</a:t>
            </a:r>
            <a:r>
              <a:rPr lang="zh-CN" alt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(δ</a:t>
            </a:r>
            <a:r>
              <a:rPr lang="en-US" altLang="zh-CN" sz="3200" b="1" baseline="30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18</a:t>
            </a:r>
            <a:r>
              <a:rPr lang="en-US" altLang="zh-CN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</a:t>
            </a:r>
            <a:r>
              <a:rPr lang="zh-CN" alt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only)</a:t>
            </a:r>
            <a:endParaRPr lang="en-US" sz="32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9CB214-F360-6742-9BD4-73BB9B7B6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264" y="1368891"/>
            <a:ext cx="4466819" cy="30889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10CCA8-5E13-0643-B101-9D709ED01A58}"/>
              </a:ext>
            </a:extLst>
          </p:cNvPr>
          <p:cNvSpPr/>
          <p:nvPr/>
        </p:nvSpPr>
        <p:spPr>
          <a:xfrm>
            <a:off x="4563851" y="2048005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33.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799FA7-9D9E-B147-9D74-FA2CB732C0D8}"/>
              </a:ext>
            </a:extLst>
          </p:cNvPr>
          <p:cNvSpPr/>
          <p:nvPr/>
        </p:nvSpPr>
        <p:spPr>
          <a:xfrm>
            <a:off x="7354714" y="6132946"/>
            <a:ext cx="4194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preliminary, maybe </a:t>
            </a:r>
            <a:r>
              <a:rPr lang="en-US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incorrect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result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69649E-A3D1-7944-B353-0BE3E53EC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918" y="1353915"/>
            <a:ext cx="4435575" cy="311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55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573</Words>
  <Application>Microsoft Macintosh PowerPoint</Application>
  <PresentationFormat>Widescreen</PresentationFormat>
  <Paragraphs>102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Office Theme</vt:lpstr>
      <vt:lpstr>Data Assimilation for the PETM 56 Million Years Ago</vt:lpstr>
      <vt:lpstr>PowerPoint Presentation</vt:lpstr>
      <vt:lpstr>PowerPoint Presentation</vt:lpstr>
      <vt:lpstr>PowerPoint Presentation</vt:lpstr>
      <vt:lpstr>PowerPoint Presentation</vt:lpstr>
      <vt:lpstr>Prior: cGENIE Earth system model</vt:lpstr>
      <vt:lpstr>SST paleoclimate proxy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Assimilation for the PETM 56 Million Years Ago</dc:title>
  <dc:creator>Li, Mingsong</dc:creator>
  <cp:lastModifiedBy>Li, Mingsong</cp:lastModifiedBy>
  <cp:revision>21</cp:revision>
  <dcterms:created xsi:type="dcterms:W3CDTF">2019-05-10T01:32:56Z</dcterms:created>
  <dcterms:modified xsi:type="dcterms:W3CDTF">2019-05-10T04:57:41Z</dcterms:modified>
</cp:coreProperties>
</file>