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61" r:id="rId4"/>
    <p:sldId id="260" r:id="rId5"/>
    <p:sldId id="257" r:id="rId6"/>
    <p:sldId id="267" r:id="rId7"/>
    <p:sldId id="258" r:id="rId8"/>
    <p:sldId id="269" r:id="rId9"/>
    <p:sldId id="268" r:id="rId10"/>
    <p:sldId id="270" r:id="rId11"/>
    <p:sldId id="273" r:id="rId12"/>
    <p:sldId id="274" r:id="rId13"/>
    <p:sldId id="271" r:id="rId14"/>
    <p:sldId id="275" r:id="rId15"/>
    <p:sldId id="272" r:id="rId16"/>
    <p:sldId id="276" r:id="rId17"/>
    <p:sldId id="259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10" autoAdjust="0"/>
    <p:restoredTop sz="90845"/>
  </p:normalViewPr>
  <p:slideViewPr>
    <p:cSldViewPr snapToGrid="0">
      <p:cViewPr varScale="1">
        <p:scale>
          <a:sx n="207" d="100"/>
          <a:sy n="207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40D63-EC9D-4DB7-B1D3-5A6877E85097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061BE-24C3-4C65-BB2E-EF5BF5BF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someone asks:  SCL was applied with a 30 km ROI for BT </a:t>
            </a:r>
            <a:r>
              <a:rPr lang="en-US" dirty="0" err="1"/>
              <a:t>obs</a:t>
            </a:r>
            <a:r>
              <a:rPr lang="en-US" dirty="0"/>
              <a:t> thinned every 12 km and with a 200 km ROI for BT </a:t>
            </a:r>
            <a:r>
              <a:rPr lang="en-US" dirty="0" err="1"/>
              <a:t>obs</a:t>
            </a:r>
            <a:r>
              <a:rPr lang="en-US" dirty="0"/>
              <a:t> thinned every 18 km.</a:t>
            </a:r>
          </a:p>
          <a:p>
            <a:r>
              <a:rPr lang="en-US" dirty="0"/>
              <a:t>                                       Covariance relaxation method w/coefficient of 0.75, together w/an adaptively estimated spatially homogeneous multiplicative inflation factor, was used to maintain sufficient ensemble spread and avoid filter divergence.</a:t>
            </a:r>
          </a:p>
          <a:p>
            <a:r>
              <a:rPr lang="en-US" dirty="0"/>
              <a:t>                                       AOEI was performed.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61BE-24C3-4C65-BB2E-EF5BF5BF42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2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F135-A1C9-493A-9C0B-0CDA4BB89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F2B86-350B-4315-A022-1F0699814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66090-F11E-47AE-ADB5-9E516DA80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70EF-7F5B-4210-8B18-FF5BAAF1D203}" type="datetime1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877EE-CA29-4EA3-82FA-E2457C0B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3CB8C-DD08-4789-BFFB-DEEDCEB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4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01AE0-144D-4737-B5E2-67B0E643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DF270-C5F5-4CF3-9754-CDFFC2FD0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372E2-026F-40C3-B017-80A7AA55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2F1D-2349-4940-AB64-A204F0968C83}" type="datetime1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2A370-6BB5-4233-B92C-C0B8D5E0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D8120-01BC-48E2-8B13-3DEF8F6D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87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50110-B34E-4409-9714-299F2B5A2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C89B4-399A-4694-B48E-EA2279106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D141A-71C6-4C7D-BE1B-A86C49350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DD54-1D7C-43A6-8908-9ACBF9B02861}" type="datetime1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C64A7-7531-49F8-B030-9708078A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664F2-E17E-4167-BBBC-78085B95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6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6957-654E-4907-A865-0690BD95E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3BF81-D59C-4AD9-BEEE-5FBFFD7CA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10DC1-7ED0-410C-B883-011EDD57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CDB1-E69D-4CD3-8F85-9A3FE762E22F}" type="datetime1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9DBB7-3DFF-45ED-B71E-9665B5A8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D92EE-D408-48D3-AFE1-9F463580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7832-E8BA-40DF-A560-23C0AE55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98BFB-3A92-4516-B34D-5AC522DB2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DA7B-2F58-418E-B16C-579963364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4547-71EE-476E-8BF3-658263DF33D5}" type="datetime1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06EBB-B3ED-40F3-BC3E-B9F42AC5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23CE4-ADA1-4ED4-9674-25C7890B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1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4875-05DC-4A1D-A4AA-20AFF6FD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F4FC7-8DC0-4934-80FF-B2468FE0E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85D8F-B0E6-41C7-B403-C423D470F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86FAC-245A-4D63-A108-08FDC27E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E990-4717-4B1C-8B08-67450B6AF32A}" type="datetime1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C24FE-816D-4619-A1F9-D812CA390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F65EF-F6DE-4116-8F8E-3A7EA3EB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C006-11F4-4A8C-9765-565915D3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FE4EA-5768-40D9-AD6F-108906015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F585C-DD26-43F6-B969-921DBEE34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790A6-4171-44B6-A863-DA0953CFA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179BE1-CF78-45E4-AA11-9DF552644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BAC41-1858-469D-810B-D69515CF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AE57-CE68-4887-8F94-ED8E24C8E786}" type="datetime1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18BDE-0F76-441F-B246-3B914648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466A45-691F-4A58-AD17-3156FFFC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8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76354-9D46-49DF-8ECE-0D93D8FD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3DA4E-4CC1-42E0-8737-FE95DDA7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7AE-2926-4D9E-99CE-42E1D9AD39EC}" type="datetime1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517ED-BF74-4012-9101-3871CB85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37571-C475-4D70-A7D9-75C01253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4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FA254C-A0DA-4C04-A565-6F2C88DB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4A53-79E0-4CBF-A14D-DB86ADF9AAF0}" type="datetime1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555108-3B45-4438-B1D1-F90592EE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22F71-166A-438B-BE2C-AB669B75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3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90A86-5E57-4BFB-B709-D863C426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0CD46-1344-4639-B8BA-4F1F09C3B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14843-AA12-47F8-93B8-2114ACF26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D3DC-2091-4CC3-A131-DF46DB27A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7649-D4E8-4367-8A24-D0FF8C3649ED}" type="datetime1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B6CA1-02DA-4ED6-A305-04B95D4F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B864-9258-4CFE-951C-3ED4B8C5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32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6DD2-A83C-45DE-8744-4D34902E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5051F1-F585-49DA-981B-8D48C0320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09790-072A-4F62-B6E3-05EB00CD5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65495-00E4-4A1E-B4D9-DC2F288D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D683A-76A2-4537-9006-E4BDB4391F0D}" type="datetime1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229DF-8D0E-4A80-BBCA-F871C1CD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83C1D-D917-4854-9EB5-C12D0207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0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DA8DC-6278-4FE3-B3FB-9EE1AC1A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5C3AD-3E57-43E6-BE73-831442A77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E6CA4-488C-43D4-9402-9C9735398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E1320-0600-4A07-8DFD-C965986570C9}" type="datetime1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5B3AC-F4F3-406A-9A04-878C8CD31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FF0D5-7419-49E8-B228-40D2BE185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9CEA9-2981-474D-BDE5-CC9A4197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9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BAMS-D-18-0044.1" TargetMode="External"/><Relationship Id="rId2" Type="http://schemas.openxmlformats.org/officeDocument/2006/relationships/hyperlink" Target="https://doi.org/10.1175/JAS-D-17-0008.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2AED9D-4CA6-6E46-9FD7-BE92E3482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7235" y="4850296"/>
            <a:ext cx="4349846" cy="1135507"/>
          </a:xfrm>
          <a:solidFill>
            <a:schemeClr val="bg1"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sz="3100" b="1" dirty="0"/>
              <a:t>Chris Hartman</a:t>
            </a:r>
          </a:p>
          <a:p>
            <a:r>
              <a:rPr lang="en-US" sz="3100" b="1" dirty="0"/>
              <a:t>5/10/19</a:t>
            </a:r>
          </a:p>
          <a:p>
            <a:r>
              <a:rPr lang="en-US" sz="3100" b="1" dirty="0"/>
              <a:t>ADAPT Spring Group Conference</a:t>
            </a:r>
          </a:p>
          <a:p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08916B-E6E9-4947-A4A5-415DFA776997}"/>
              </a:ext>
            </a:extLst>
          </p:cNvPr>
          <p:cNvSpPr txBox="1">
            <a:spLocks/>
          </p:cNvSpPr>
          <p:nvPr/>
        </p:nvSpPr>
        <p:spPr>
          <a:xfrm>
            <a:off x="0" y="872197"/>
            <a:ext cx="12192000" cy="168605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Improving Hurricane Intensity Forecasts through Convection-Permitting Ensemble Data Assimilation of All-Sky Satellite Radiance</a:t>
            </a:r>
          </a:p>
        </p:txBody>
      </p:sp>
    </p:spTree>
    <p:extLst>
      <p:ext uri="{BB962C8B-B14F-4D97-AF65-F5344CB8AC3E}">
        <p14:creationId xmlns:p14="http://schemas.microsoft.com/office/powerpoint/2010/main" val="321104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092C86-1C74-48D2-A586-CEC67DBA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5" y="5955185"/>
            <a:ext cx="4312910" cy="448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2112C-A5D4-4C01-A51B-F2503B5B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991" y="5942016"/>
            <a:ext cx="4660702" cy="461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08BA5D-7D2E-4BF0-9F1E-2D1C5B87C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14641" cy="5950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6F767A-ADA1-4B33-ACA4-4100ED4FD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052" y="-8211"/>
            <a:ext cx="4614641" cy="59502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D4A56C-DA32-47B7-8375-078EAC98FE01}"/>
              </a:ext>
            </a:extLst>
          </p:cNvPr>
          <p:cNvSpPr txBox="1"/>
          <p:nvPr/>
        </p:nvSpPr>
        <p:spPr>
          <a:xfrm>
            <a:off x="533052" y="6366807"/>
            <a:ext cx="35485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Posterior SLP Spread (</a:t>
            </a:r>
            <a:r>
              <a:rPr lang="en-US" sz="2400" b="1" dirty="0" err="1"/>
              <a:t>hPa</a:t>
            </a:r>
            <a:r>
              <a:rPr lang="en-US" sz="2400" b="1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B758E-C1AD-49EA-BA09-006E50DFA20D}"/>
              </a:ext>
            </a:extLst>
          </p:cNvPr>
          <p:cNvSpPr txBox="1"/>
          <p:nvPr/>
        </p:nvSpPr>
        <p:spPr>
          <a:xfrm>
            <a:off x="7577359" y="6396335"/>
            <a:ext cx="44015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Posterior </a:t>
            </a:r>
            <a:r>
              <a:rPr lang="en-US" sz="2400" b="1" dirty="0" err="1"/>
              <a:t>Sfc</a:t>
            </a:r>
            <a:r>
              <a:rPr lang="en-US" sz="2400" b="1" dirty="0"/>
              <a:t> </a:t>
            </a:r>
            <a:r>
              <a:rPr lang="en-US" sz="2400" b="1" dirty="0" err="1"/>
              <a:t>Wspd</a:t>
            </a:r>
            <a:r>
              <a:rPr lang="en-US" sz="2400" b="1" dirty="0"/>
              <a:t> Spread (m s</a:t>
            </a:r>
            <a:r>
              <a:rPr lang="en-US" sz="2400" b="1" baseline="30000" dirty="0"/>
              <a:t>-1</a:t>
            </a:r>
            <a:r>
              <a:rPr lang="en-US" sz="2400" b="1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812195-D5C5-4B67-BC7F-86B69A8C52AC}"/>
              </a:ext>
            </a:extLst>
          </p:cNvPr>
          <p:cNvSpPr txBox="1"/>
          <p:nvPr/>
        </p:nvSpPr>
        <p:spPr>
          <a:xfrm>
            <a:off x="1798208" y="2994129"/>
            <a:ext cx="1287725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GOES-16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071885-5CE3-43F4-A13B-80E9FA424227}"/>
              </a:ext>
            </a:extLst>
          </p:cNvPr>
          <p:cNvSpPr txBox="1"/>
          <p:nvPr/>
        </p:nvSpPr>
        <p:spPr>
          <a:xfrm>
            <a:off x="1539791" y="178041"/>
            <a:ext cx="172374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No GOES-16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FA70B-4A92-4D11-9923-06F10543171C}"/>
              </a:ext>
            </a:extLst>
          </p:cNvPr>
          <p:cNvSpPr txBox="1"/>
          <p:nvPr/>
        </p:nvSpPr>
        <p:spPr>
          <a:xfrm>
            <a:off x="9391704" y="171415"/>
            <a:ext cx="172374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No GOES-16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1020F2-C053-43A8-86B2-A1AD4CE88ED2}"/>
              </a:ext>
            </a:extLst>
          </p:cNvPr>
          <p:cNvSpPr txBox="1"/>
          <p:nvPr/>
        </p:nvSpPr>
        <p:spPr>
          <a:xfrm>
            <a:off x="9504347" y="3003707"/>
            <a:ext cx="1287725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GOES-16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520E027-7A78-41E5-A2E9-A15D9ACE8FE9}"/>
              </a:ext>
            </a:extLst>
          </p:cNvPr>
          <p:cNvSpPr txBox="1">
            <a:spLocks/>
          </p:cNvSpPr>
          <p:nvPr/>
        </p:nvSpPr>
        <p:spPr>
          <a:xfrm>
            <a:off x="4578949" y="4586891"/>
            <a:ext cx="2906289" cy="1816790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Irma</a:t>
            </a:r>
          </a:p>
          <a:p>
            <a:pPr algn="ctr"/>
            <a:r>
              <a:rPr lang="en-US" b="1" dirty="0"/>
              <a:t>(8/31/17 12UTC)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1C1BEC4-FCF1-4FDA-A7C3-619FACDCA67F}"/>
              </a:ext>
            </a:extLst>
          </p:cNvPr>
          <p:cNvSpPr txBox="1">
            <a:spLocks/>
          </p:cNvSpPr>
          <p:nvPr/>
        </p:nvSpPr>
        <p:spPr>
          <a:xfrm>
            <a:off x="4463776" y="210104"/>
            <a:ext cx="3567042" cy="114821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SLP &amp; Wind </a:t>
            </a:r>
          </a:p>
          <a:p>
            <a:r>
              <a:rPr lang="en-US" b="1" u="sng" dirty="0"/>
              <a:t>Speed Spread </a:t>
            </a:r>
          </a:p>
          <a:p>
            <a:r>
              <a:rPr lang="en-US" b="1" u="sng" dirty="0"/>
              <a:t>Reduced by </a:t>
            </a:r>
          </a:p>
          <a:p>
            <a:r>
              <a:rPr lang="en-US" b="1" u="sng" dirty="0"/>
              <a:t>Satellite DA</a:t>
            </a:r>
          </a:p>
        </p:txBody>
      </p:sp>
    </p:spTree>
    <p:extLst>
      <p:ext uri="{BB962C8B-B14F-4D97-AF65-F5344CB8AC3E}">
        <p14:creationId xmlns:p14="http://schemas.microsoft.com/office/powerpoint/2010/main" val="292163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A8195-908E-44C0-B77A-27AA3A3A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991" y="-1"/>
            <a:ext cx="4625009" cy="5955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A1BE5-872D-475B-9D21-985F0E9BF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0" y="-1"/>
            <a:ext cx="4467825" cy="59551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D4A56C-DA32-47B7-8375-078EAC98FE01}"/>
              </a:ext>
            </a:extLst>
          </p:cNvPr>
          <p:cNvSpPr txBox="1"/>
          <p:nvPr/>
        </p:nvSpPr>
        <p:spPr>
          <a:xfrm>
            <a:off x="533052" y="6366807"/>
            <a:ext cx="35485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Posterior SLP Spread (</a:t>
            </a:r>
            <a:r>
              <a:rPr lang="en-US" sz="2400" b="1" dirty="0" err="1"/>
              <a:t>hPa</a:t>
            </a:r>
            <a:r>
              <a:rPr lang="en-US" sz="2400" b="1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B758E-C1AD-49EA-BA09-006E50DFA20D}"/>
              </a:ext>
            </a:extLst>
          </p:cNvPr>
          <p:cNvSpPr txBox="1"/>
          <p:nvPr/>
        </p:nvSpPr>
        <p:spPr>
          <a:xfrm>
            <a:off x="7577359" y="6396335"/>
            <a:ext cx="44015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Posterior </a:t>
            </a:r>
            <a:r>
              <a:rPr lang="en-US" sz="2400" b="1" dirty="0" err="1"/>
              <a:t>Sfc</a:t>
            </a:r>
            <a:r>
              <a:rPr lang="en-US" sz="2400" b="1" dirty="0"/>
              <a:t> </a:t>
            </a:r>
            <a:r>
              <a:rPr lang="en-US" sz="2400" b="1" dirty="0" err="1"/>
              <a:t>Wspd</a:t>
            </a:r>
            <a:r>
              <a:rPr lang="en-US" sz="2400" b="1" dirty="0"/>
              <a:t> Spread (m s</a:t>
            </a:r>
            <a:r>
              <a:rPr lang="en-US" sz="2400" b="1" baseline="30000" dirty="0"/>
              <a:t>-1</a:t>
            </a:r>
            <a:r>
              <a:rPr lang="en-US" sz="2400" b="1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812195-D5C5-4B67-BC7F-86B69A8C52AC}"/>
              </a:ext>
            </a:extLst>
          </p:cNvPr>
          <p:cNvSpPr txBox="1"/>
          <p:nvPr/>
        </p:nvSpPr>
        <p:spPr>
          <a:xfrm>
            <a:off x="1798208" y="2994129"/>
            <a:ext cx="1287725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GOES-16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071885-5CE3-43F4-A13B-80E9FA424227}"/>
              </a:ext>
            </a:extLst>
          </p:cNvPr>
          <p:cNvSpPr txBox="1"/>
          <p:nvPr/>
        </p:nvSpPr>
        <p:spPr>
          <a:xfrm>
            <a:off x="1539791" y="178041"/>
            <a:ext cx="172374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No GOES-16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FA70B-4A92-4D11-9923-06F10543171C}"/>
              </a:ext>
            </a:extLst>
          </p:cNvPr>
          <p:cNvSpPr txBox="1"/>
          <p:nvPr/>
        </p:nvSpPr>
        <p:spPr>
          <a:xfrm>
            <a:off x="9391704" y="171415"/>
            <a:ext cx="172374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No GOES-16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1020F2-C053-43A8-86B2-A1AD4CE88ED2}"/>
              </a:ext>
            </a:extLst>
          </p:cNvPr>
          <p:cNvSpPr txBox="1"/>
          <p:nvPr/>
        </p:nvSpPr>
        <p:spPr>
          <a:xfrm>
            <a:off x="9504347" y="3003707"/>
            <a:ext cx="1287725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GOES-16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520E027-7A78-41E5-A2E9-A15D9ACE8FE9}"/>
              </a:ext>
            </a:extLst>
          </p:cNvPr>
          <p:cNvSpPr txBox="1">
            <a:spLocks/>
          </p:cNvSpPr>
          <p:nvPr/>
        </p:nvSpPr>
        <p:spPr>
          <a:xfrm>
            <a:off x="4578949" y="4586891"/>
            <a:ext cx="2906289" cy="1816790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Maria</a:t>
            </a:r>
          </a:p>
          <a:p>
            <a:pPr algn="ctr"/>
            <a:r>
              <a:rPr lang="en-US" b="1" dirty="0"/>
              <a:t>(9/18/17 12UTC)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1C1BEC4-FCF1-4FDA-A7C3-619FACDCA67F}"/>
              </a:ext>
            </a:extLst>
          </p:cNvPr>
          <p:cNvSpPr txBox="1">
            <a:spLocks/>
          </p:cNvSpPr>
          <p:nvPr/>
        </p:nvSpPr>
        <p:spPr>
          <a:xfrm>
            <a:off x="4463776" y="210104"/>
            <a:ext cx="3567042" cy="114821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SLP &amp; Wind </a:t>
            </a:r>
          </a:p>
          <a:p>
            <a:r>
              <a:rPr lang="en-US" b="1" u="sng" dirty="0"/>
              <a:t>Speed Spread </a:t>
            </a:r>
          </a:p>
          <a:p>
            <a:r>
              <a:rPr lang="en-US" b="1" u="sng" dirty="0"/>
              <a:t>Reduced by </a:t>
            </a:r>
          </a:p>
          <a:p>
            <a:r>
              <a:rPr lang="en-US" b="1" u="sng" dirty="0"/>
              <a:t>Satellite 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F0A30-610F-42CC-BD8E-2101BBC1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0" y="5873225"/>
            <a:ext cx="4447235" cy="604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99BA4-CBA9-4F01-BC7F-76426EAD0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412" y="5902611"/>
            <a:ext cx="4601956" cy="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C9A0C-91B0-40C1-9099-58AAE2F9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04056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C469D5-B03F-40B3-B813-F6B34CE5EF51}"/>
              </a:ext>
            </a:extLst>
          </p:cNvPr>
          <p:cNvGrpSpPr/>
          <p:nvPr/>
        </p:nvGrpSpPr>
        <p:grpSpPr>
          <a:xfrm>
            <a:off x="768628" y="119270"/>
            <a:ext cx="2040834" cy="1045842"/>
            <a:chOff x="9157252" y="2120347"/>
            <a:chExt cx="2373099" cy="1045842"/>
          </a:xfrm>
          <a:solidFill>
            <a:schemeClr val="bg1"/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7DAB385-E60A-41C3-A5EE-B01EE1B74C18}"/>
                </a:ext>
              </a:extLst>
            </p:cNvPr>
            <p:cNvCxnSpPr>
              <a:cxnSpLocks/>
            </p:cNvCxnSpPr>
            <p:nvPr/>
          </p:nvCxnSpPr>
          <p:spPr>
            <a:xfrm>
              <a:off x="9170504" y="2345634"/>
              <a:ext cx="556591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44ADD0E-FD28-439D-B179-FA7AED69F028}"/>
                </a:ext>
              </a:extLst>
            </p:cNvPr>
            <p:cNvCxnSpPr>
              <a:cxnSpLocks/>
            </p:cNvCxnSpPr>
            <p:nvPr/>
          </p:nvCxnSpPr>
          <p:spPr>
            <a:xfrm>
              <a:off x="9157252" y="2935357"/>
              <a:ext cx="556591" cy="0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423EFD-D9C0-4112-A022-D5F9DDE278C1}"/>
                </a:ext>
              </a:extLst>
            </p:cNvPr>
            <p:cNvSpPr txBox="1"/>
            <p:nvPr/>
          </p:nvSpPr>
          <p:spPr>
            <a:xfrm>
              <a:off x="9806609" y="2120347"/>
              <a:ext cx="1723742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No GOES-16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F81CEE-87A2-40BF-9B51-B40FF278BDCD}"/>
                </a:ext>
              </a:extLst>
            </p:cNvPr>
            <p:cNvSpPr txBox="1"/>
            <p:nvPr/>
          </p:nvSpPr>
          <p:spPr>
            <a:xfrm>
              <a:off x="9766852" y="2704524"/>
              <a:ext cx="1287725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GOES-16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C5E8CAD-D592-D442-8B4E-1D1C453EB6FE}"/>
              </a:ext>
            </a:extLst>
          </p:cNvPr>
          <p:cNvSpPr txBox="1">
            <a:spLocks/>
          </p:cNvSpPr>
          <p:nvPr/>
        </p:nvSpPr>
        <p:spPr>
          <a:xfrm>
            <a:off x="8021757" y="1048613"/>
            <a:ext cx="3828622" cy="1816790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Hurricane Irma</a:t>
            </a:r>
          </a:p>
          <a:p>
            <a:pPr algn="ctr"/>
            <a:r>
              <a:rPr lang="en-US" b="1" dirty="0"/>
              <a:t>Deterministic Forecasts initialized with </a:t>
            </a:r>
            <a:r>
              <a:rPr lang="en-US" b="1" dirty="0" err="1"/>
              <a:t>EnKF</a:t>
            </a:r>
            <a:r>
              <a:rPr lang="en-US" b="1" dirty="0"/>
              <a:t> Analyses during RI Phase</a:t>
            </a:r>
          </a:p>
        </p:txBody>
      </p:sp>
    </p:spTree>
    <p:extLst>
      <p:ext uri="{BB962C8B-B14F-4D97-AF65-F5344CB8AC3E}">
        <p14:creationId xmlns:p14="http://schemas.microsoft.com/office/powerpoint/2010/main" val="475938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CA15A-481A-4A95-BAC4-F14000251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006"/>
            <a:ext cx="8643938" cy="69360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C469D5-B03F-40B3-B813-F6B34CE5EF51}"/>
              </a:ext>
            </a:extLst>
          </p:cNvPr>
          <p:cNvGrpSpPr/>
          <p:nvPr/>
        </p:nvGrpSpPr>
        <p:grpSpPr>
          <a:xfrm>
            <a:off x="5830957" y="265042"/>
            <a:ext cx="2373099" cy="1045842"/>
            <a:chOff x="9157252" y="2120347"/>
            <a:chExt cx="2373099" cy="1045842"/>
          </a:xfrm>
          <a:solidFill>
            <a:schemeClr val="bg1"/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7DAB385-E60A-41C3-A5EE-B01EE1B74C18}"/>
                </a:ext>
              </a:extLst>
            </p:cNvPr>
            <p:cNvCxnSpPr>
              <a:cxnSpLocks/>
            </p:cNvCxnSpPr>
            <p:nvPr/>
          </p:nvCxnSpPr>
          <p:spPr>
            <a:xfrm>
              <a:off x="9170504" y="2345634"/>
              <a:ext cx="556591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44ADD0E-FD28-439D-B179-FA7AED69F028}"/>
                </a:ext>
              </a:extLst>
            </p:cNvPr>
            <p:cNvCxnSpPr>
              <a:cxnSpLocks/>
            </p:cNvCxnSpPr>
            <p:nvPr/>
          </p:nvCxnSpPr>
          <p:spPr>
            <a:xfrm>
              <a:off x="9157252" y="2935357"/>
              <a:ext cx="556591" cy="0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423EFD-D9C0-4112-A022-D5F9DDE278C1}"/>
                </a:ext>
              </a:extLst>
            </p:cNvPr>
            <p:cNvSpPr txBox="1"/>
            <p:nvPr/>
          </p:nvSpPr>
          <p:spPr>
            <a:xfrm>
              <a:off x="9806609" y="2120347"/>
              <a:ext cx="1723742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No GOES-16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F81CEE-87A2-40BF-9B51-B40FF278BDCD}"/>
                </a:ext>
              </a:extLst>
            </p:cNvPr>
            <p:cNvSpPr txBox="1"/>
            <p:nvPr/>
          </p:nvSpPr>
          <p:spPr>
            <a:xfrm>
              <a:off x="9766852" y="2704524"/>
              <a:ext cx="1287725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GOES-16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DB2DC51-86A2-3246-A0C3-6BC34B84A166}"/>
              </a:ext>
            </a:extLst>
          </p:cNvPr>
          <p:cNvSpPr txBox="1">
            <a:spLocks/>
          </p:cNvSpPr>
          <p:nvPr/>
        </p:nvSpPr>
        <p:spPr>
          <a:xfrm>
            <a:off x="8370749" y="1135767"/>
            <a:ext cx="3872391" cy="1816790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Hurricane Maria</a:t>
            </a:r>
          </a:p>
          <a:p>
            <a:pPr algn="ctr"/>
            <a:r>
              <a:rPr lang="en-US" b="1" dirty="0"/>
              <a:t>Deterministic Forecasts initialized with </a:t>
            </a:r>
            <a:r>
              <a:rPr lang="en-US" b="1" dirty="0" err="1"/>
              <a:t>EnKF</a:t>
            </a:r>
            <a:r>
              <a:rPr lang="en-US" b="1" dirty="0"/>
              <a:t> Analyses during RI Phase</a:t>
            </a:r>
          </a:p>
        </p:txBody>
      </p:sp>
    </p:spTree>
    <p:extLst>
      <p:ext uri="{BB962C8B-B14F-4D97-AF65-F5344CB8AC3E}">
        <p14:creationId xmlns:p14="http://schemas.microsoft.com/office/powerpoint/2010/main" val="61915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BAF9FD-E6C1-4289-A1D5-5F9FD622266A}"/>
              </a:ext>
            </a:extLst>
          </p:cNvPr>
          <p:cNvGrpSpPr/>
          <p:nvPr/>
        </p:nvGrpSpPr>
        <p:grpSpPr>
          <a:xfrm>
            <a:off x="821088" y="1698142"/>
            <a:ext cx="10595127" cy="5149144"/>
            <a:chOff x="1106542" y="1609465"/>
            <a:chExt cx="10595127" cy="5149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C26E67-85B5-4496-9C56-EFDB9FC3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3608" y="1609465"/>
              <a:ext cx="10488061" cy="514914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5B490D-679E-4060-891D-5943D7ED9374}"/>
                </a:ext>
              </a:extLst>
            </p:cNvPr>
            <p:cNvSpPr/>
            <p:nvPr/>
          </p:nvSpPr>
          <p:spPr>
            <a:xfrm rot="5400000">
              <a:off x="-156900" y="5055238"/>
              <a:ext cx="2785315" cy="258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EC45F2-6F09-4876-9F5A-244B262C56F2}"/>
              </a:ext>
            </a:extLst>
          </p:cNvPr>
          <p:cNvSpPr txBox="1"/>
          <p:nvPr/>
        </p:nvSpPr>
        <p:spPr>
          <a:xfrm>
            <a:off x="10084904" y="3045548"/>
            <a:ext cx="1339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GOES-16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D2FD8-649E-4B72-B60E-64CBB225B6A2}"/>
              </a:ext>
            </a:extLst>
          </p:cNvPr>
          <p:cNvSpPr txBox="1"/>
          <p:nvPr/>
        </p:nvSpPr>
        <p:spPr>
          <a:xfrm>
            <a:off x="10084904" y="3309071"/>
            <a:ext cx="1011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GOES-16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7CCEFA-80E9-45A6-86C7-712BC9013EF9}"/>
              </a:ext>
            </a:extLst>
          </p:cNvPr>
          <p:cNvSpPr txBox="1"/>
          <p:nvPr/>
        </p:nvSpPr>
        <p:spPr>
          <a:xfrm>
            <a:off x="10165192" y="4428761"/>
            <a:ext cx="1339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GOES-16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7656B5-F46A-49FD-BE32-6631ACC73D4C}"/>
              </a:ext>
            </a:extLst>
          </p:cNvPr>
          <p:cNvSpPr txBox="1"/>
          <p:nvPr/>
        </p:nvSpPr>
        <p:spPr>
          <a:xfrm>
            <a:off x="10151940" y="4695479"/>
            <a:ext cx="1011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GOES-16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B7A4A-8732-4B7F-97E1-AEBC843E9F10}"/>
              </a:ext>
            </a:extLst>
          </p:cNvPr>
          <p:cNvSpPr txBox="1"/>
          <p:nvPr/>
        </p:nvSpPr>
        <p:spPr>
          <a:xfrm rot="16200000">
            <a:off x="-603402" y="2792239"/>
            <a:ext cx="2479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Min SLP Increment (mb)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87C853-922A-4843-ADA1-1B30A9AB5C46}"/>
              </a:ext>
            </a:extLst>
          </p:cNvPr>
          <p:cNvSpPr txBox="1"/>
          <p:nvPr/>
        </p:nvSpPr>
        <p:spPr>
          <a:xfrm rot="16200000">
            <a:off x="-398609" y="5172132"/>
            <a:ext cx="2479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Max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Sfc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Wspd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(m/s)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860553-420D-4B4B-8194-B993018966B7}"/>
              </a:ext>
            </a:extLst>
          </p:cNvPr>
          <p:cNvSpPr txBox="1">
            <a:spLocks/>
          </p:cNvSpPr>
          <p:nvPr/>
        </p:nvSpPr>
        <p:spPr>
          <a:xfrm>
            <a:off x="556713" y="169704"/>
            <a:ext cx="11041033" cy="778080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Hurricane Maria Analysis Increments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B25129-EF1C-8245-ACB9-51EDD09EABC7}"/>
              </a:ext>
            </a:extLst>
          </p:cNvPr>
          <p:cNvGrpSpPr/>
          <p:nvPr/>
        </p:nvGrpSpPr>
        <p:grpSpPr>
          <a:xfrm>
            <a:off x="2054844" y="1092130"/>
            <a:ext cx="6959368" cy="4582726"/>
            <a:chOff x="2054844" y="1092130"/>
            <a:chExt cx="6959368" cy="45827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3EF17C-E0B6-7A48-A754-CBD0C578B38C}"/>
                </a:ext>
              </a:extLst>
            </p:cNvPr>
            <p:cNvSpPr txBox="1"/>
            <p:nvPr/>
          </p:nvSpPr>
          <p:spPr>
            <a:xfrm>
              <a:off x="3472823" y="1092130"/>
              <a:ext cx="55413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Cause of unphysical analysis increments??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ACDC214-0D5A-FE48-989B-1921C0B3AE09}"/>
                </a:ext>
              </a:extLst>
            </p:cNvPr>
            <p:cNvGrpSpPr/>
            <p:nvPr/>
          </p:nvGrpSpPr>
          <p:grpSpPr>
            <a:xfrm>
              <a:off x="2054844" y="1607871"/>
              <a:ext cx="2658305" cy="4066985"/>
              <a:chOff x="2054844" y="1607871"/>
              <a:chExt cx="2658305" cy="4066985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8C4D17D9-6589-8645-9980-B233CE24F7A3}"/>
                  </a:ext>
                </a:extLst>
              </p:cNvPr>
              <p:cNvSpPr/>
              <p:nvPr/>
            </p:nvSpPr>
            <p:spPr>
              <a:xfrm>
                <a:off x="2203152" y="2491587"/>
                <a:ext cx="2049729" cy="1186816"/>
              </a:xfrm>
              <a:prstGeom prst="ellipse">
                <a:avLst/>
              </a:prstGeom>
              <a:solidFill>
                <a:schemeClr val="accent1">
                  <a:alpha val="5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58A9F02-1D7C-734D-A954-D908359DE786}"/>
                  </a:ext>
                </a:extLst>
              </p:cNvPr>
              <p:cNvSpPr/>
              <p:nvPr/>
            </p:nvSpPr>
            <p:spPr>
              <a:xfrm>
                <a:off x="2054844" y="4428761"/>
                <a:ext cx="2314638" cy="1246095"/>
              </a:xfrm>
              <a:prstGeom prst="ellipse">
                <a:avLst/>
              </a:prstGeom>
              <a:solidFill>
                <a:schemeClr val="accent1">
                  <a:alpha val="5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37C6BFE2-D58F-7D47-A019-0E2C0CB6FB78}"/>
                  </a:ext>
                </a:extLst>
              </p:cNvPr>
              <p:cNvCxnSpPr/>
              <p:nvPr/>
            </p:nvCxnSpPr>
            <p:spPr>
              <a:xfrm flipH="1">
                <a:off x="3338481" y="1607871"/>
                <a:ext cx="675060" cy="14771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F6CD83F-28B1-4546-BE8D-E7DE394889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46791" y="1607871"/>
                <a:ext cx="1266358" cy="32722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6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5FE6E-ADE9-4918-82E6-5DBDC8321658}"/>
              </a:ext>
            </a:extLst>
          </p:cNvPr>
          <p:cNvGrpSpPr/>
          <p:nvPr/>
        </p:nvGrpSpPr>
        <p:grpSpPr>
          <a:xfrm>
            <a:off x="1051270" y="1845779"/>
            <a:ext cx="10425885" cy="4845740"/>
            <a:chOff x="521183" y="454301"/>
            <a:chExt cx="10425885" cy="48457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634CB-B258-477B-B26F-E00213568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183" y="454301"/>
              <a:ext cx="10359624" cy="22358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17954-C3D3-4143-BAE1-179121F57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444" y="2690191"/>
              <a:ext cx="10359624" cy="260985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EC45F2-6F09-4876-9F5A-244B262C56F2}"/>
              </a:ext>
            </a:extLst>
          </p:cNvPr>
          <p:cNvSpPr txBox="1"/>
          <p:nvPr/>
        </p:nvSpPr>
        <p:spPr>
          <a:xfrm>
            <a:off x="2186609" y="3244334"/>
            <a:ext cx="1339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GOES-16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D2FD8-649E-4B72-B60E-64CBB225B6A2}"/>
              </a:ext>
            </a:extLst>
          </p:cNvPr>
          <p:cNvSpPr txBox="1"/>
          <p:nvPr/>
        </p:nvSpPr>
        <p:spPr>
          <a:xfrm>
            <a:off x="2206488" y="3560712"/>
            <a:ext cx="1011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GOES-16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7CCEFA-80E9-45A6-86C7-712BC9013EF9}"/>
              </a:ext>
            </a:extLst>
          </p:cNvPr>
          <p:cNvSpPr txBox="1"/>
          <p:nvPr/>
        </p:nvSpPr>
        <p:spPr>
          <a:xfrm>
            <a:off x="10257956" y="4216729"/>
            <a:ext cx="1339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GOES-16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7656B5-F46A-49FD-BE32-6631ACC73D4C}"/>
              </a:ext>
            </a:extLst>
          </p:cNvPr>
          <p:cNvSpPr txBox="1"/>
          <p:nvPr/>
        </p:nvSpPr>
        <p:spPr>
          <a:xfrm>
            <a:off x="10257956" y="4496699"/>
            <a:ext cx="1011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GOES-16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B7A4A-8732-4B7F-97E1-AEBC843E9F10}"/>
              </a:ext>
            </a:extLst>
          </p:cNvPr>
          <p:cNvSpPr txBox="1"/>
          <p:nvPr/>
        </p:nvSpPr>
        <p:spPr>
          <a:xfrm rot="16200000">
            <a:off x="-383159" y="2779058"/>
            <a:ext cx="2479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Min SLP Increment (mb)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87C853-922A-4843-ADA1-1B30A9AB5C46}"/>
              </a:ext>
            </a:extLst>
          </p:cNvPr>
          <p:cNvSpPr txBox="1"/>
          <p:nvPr/>
        </p:nvSpPr>
        <p:spPr>
          <a:xfrm rot="16200000">
            <a:off x="-57985" y="4946714"/>
            <a:ext cx="20678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Max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Sfc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Wspd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(m/s)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5D1FABC-CC3D-4046-936B-73C38A08CA50}"/>
              </a:ext>
            </a:extLst>
          </p:cNvPr>
          <p:cNvSpPr txBox="1">
            <a:spLocks/>
          </p:cNvSpPr>
          <p:nvPr/>
        </p:nvSpPr>
        <p:spPr>
          <a:xfrm>
            <a:off x="556713" y="169704"/>
            <a:ext cx="11041033" cy="652642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Hurricane Irma Analysis Increments</a:t>
            </a:r>
          </a:p>
        </p:txBody>
      </p:sp>
    </p:spTree>
    <p:extLst>
      <p:ext uri="{BB962C8B-B14F-4D97-AF65-F5344CB8AC3E}">
        <p14:creationId xmlns:p14="http://schemas.microsoft.com/office/powerpoint/2010/main" val="94827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AE5D3-F1C2-49A7-B8B5-08B35463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413" y="469454"/>
            <a:ext cx="3651966" cy="98037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856C-E377-49C2-8708-9764B025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98" y="1813351"/>
            <a:ext cx="11200369" cy="4351338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3600" dirty="0"/>
              <a:t>Hurricane position improved by satellite DA.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Brightness temperature fields improved by satellite DA.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SLP &amp; max wind speed spread reduced by satellite DA.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Intensity improved by satellite DA?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B73AD1-F197-4B63-87DF-E6C291EC7DC9}"/>
              </a:ext>
            </a:extLst>
          </p:cNvPr>
          <p:cNvGrpSpPr/>
          <p:nvPr/>
        </p:nvGrpSpPr>
        <p:grpSpPr>
          <a:xfrm rot="1053796">
            <a:off x="877614" y="2158106"/>
            <a:ext cx="377593" cy="692943"/>
            <a:chOff x="387103" y="3798277"/>
            <a:chExt cx="377593" cy="69294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408AB9A-48F6-4C30-92D0-6E21011FE011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258877-0F73-4AE4-BBE7-14E0CA7801E0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41D3F5E2-1D7F-4688-B301-E96314519F93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959C0745-3501-47A6-A87A-129268AF791B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734F73-46DA-4DED-B123-19A2096484AA}"/>
              </a:ext>
            </a:extLst>
          </p:cNvPr>
          <p:cNvGrpSpPr/>
          <p:nvPr/>
        </p:nvGrpSpPr>
        <p:grpSpPr>
          <a:xfrm rot="1053796">
            <a:off x="880991" y="3101176"/>
            <a:ext cx="377593" cy="692943"/>
            <a:chOff x="387103" y="3798277"/>
            <a:chExt cx="377593" cy="69294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1D29C2-C49C-4EDF-A1DB-E553FFDD8A7F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5C801A-8589-4BC5-B6E4-2E8599F1C3E4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12" name="Moon 11">
                <a:extLst>
                  <a:ext uri="{FF2B5EF4-FFF2-40B4-BE49-F238E27FC236}">
                    <a16:creationId xmlns:a16="http://schemas.microsoft.com/office/drawing/2014/main" id="{9B431673-4B24-4117-830D-F14013594934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Moon 12">
                <a:extLst>
                  <a:ext uri="{FF2B5EF4-FFF2-40B4-BE49-F238E27FC236}">
                    <a16:creationId xmlns:a16="http://schemas.microsoft.com/office/drawing/2014/main" id="{97E5116E-8C4F-47F9-8179-7064675F1C0D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63BCA5-3FED-4124-999B-E9BAC93B257A}"/>
              </a:ext>
            </a:extLst>
          </p:cNvPr>
          <p:cNvGrpSpPr/>
          <p:nvPr/>
        </p:nvGrpSpPr>
        <p:grpSpPr>
          <a:xfrm rot="1053796">
            <a:off x="880990" y="4116702"/>
            <a:ext cx="377593" cy="692943"/>
            <a:chOff x="387103" y="3798277"/>
            <a:chExt cx="377593" cy="69294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84F4D14-F6D0-4B8C-A90F-4D388B3EA788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683CFBD-0085-4725-9DC2-581672998BAA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17" name="Moon 16">
                <a:extLst>
                  <a:ext uri="{FF2B5EF4-FFF2-40B4-BE49-F238E27FC236}">
                    <a16:creationId xmlns:a16="http://schemas.microsoft.com/office/drawing/2014/main" id="{88155550-C673-4DBF-B6D2-070ED8D33BF9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Moon 17">
                <a:extLst>
                  <a:ext uri="{FF2B5EF4-FFF2-40B4-BE49-F238E27FC236}">
                    <a16:creationId xmlns:a16="http://schemas.microsoft.com/office/drawing/2014/main" id="{7F1BE042-7216-4239-A38B-2C02CB04DD7F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FEEB79-6B01-2A45-850D-9DC14115E11E}"/>
              </a:ext>
            </a:extLst>
          </p:cNvPr>
          <p:cNvGrpSpPr/>
          <p:nvPr/>
        </p:nvGrpSpPr>
        <p:grpSpPr>
          <a:xfrm rot="1053796">
            <a:off x="880992" y="5117452"/>
            <a:ext cx="377593" cy="692943"/>
            <a:chOff x="387103" y="3798277"/>
            <a:chExt cx="377593" cy="69294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704666-DA35-6B42-B6EF-729EEC61B1F3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03B8838-99B4-5148-951F-0647334E944A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22" name="Moon 21">
                <a:extLst>
                  <a:ext uri="{FF2B5EF4-FFF2-40B4-BE49-F238E27FC236}">
                    <a16:creationId xmlns:a16="http://schemas.microsoft.com/office/drawing/2014/main" id="{16482998-F8C1-A043-A46D-B5FEC1CDDF77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Moon 22">
                <a:extLst>
                  <a:ext uri="{FF2B5EF4-FFF2-40B4-BE49-F238E27FC236}">
                    <a16:creationId xmlns:a16="http://schemas.microsoft.com/office/drawing/2014/main" id="{ADC8F181-E5A7-3E4C-AB4F-967E6164E577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61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AE5D3-F1C2-49A7-B8B5-08B35463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480" y="662603"/>
            <a:ext cx="5351396" cy="837357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856C-E377-49C2-8708-9764B025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57" y="1825625"/>
            <a:ext cx="10679243" cy="4351338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3600" dirty="0"/>
              <a:t>Impacts on other variables                                       (dynamic &amp; thermodynamic)?</a:t>
            </a:r>
          </a:p>
          <a:p>
            <a:pPr marL="457200" lvl="1" indent="0">
              <a:buNone/>
            </a:pPr>
            <a:endParaRPr lang="en-US" sz="3600" dirty="0"/>
          </a:p>
          <a:p>
            <a:pPr lvl="1"/>
            <a:r>
              <a:rPr lang="en-US" sz="3600" dirty="0"/>
              <a:t>Role of inner-core moisture during RI?</a:t>
            </a:r>
          </a:p>
          <a:p>
            <a:pPr marL="457200" lvl="1" indent="0">
              <a:buNone/>
            </a:pPr>
            <a:endParaRPr lang="en-US" sz="3600" dirty="0"/>
          </a:p>
          <a:p>
            <a:pPr lvl="1"/>
            <a:r>
              <a:rPr lang="en-US" sz="3600" dirty="0"/>
              <a:t>Microwave observations?</a:t>
            </a:r>
          </a:p>
          <a:p>
            <a:pPr lvl="1"/>
            <a:endParaRPr lang="en-US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B73AD1-F197-4B63-87DF-E6C291EC7DC9}"/>
              </a:ext>
            </a:extLst>
          </p:cNvPr>
          <p:cNvGrpSpPr/>
          <p:nvPr/>
        </p:nvGrpSpPr>
        <p:grpSpPr>
          <a:xfrm rot="1053796">
            <a:off x="1024010" y="2156567"/>
            <a:ext cx="377593" cy="692943"/>
            <a:chOff x="387103" y="3798277"/>
            <a:chExt cx="377593" cy="69294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408AB9A-48F6-4C30-92D0-6E21011FE011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258877-0F73-4AE4-BBE7-14E0CA7801E0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41D3F5E2-1D7F-4688-B301-E96314519F93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959C0745-3501-47A6-A87A-129268AF791B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734F73-46DA-4DED-B123-19A2096484AA}"/>
              </a:ext>
            </a:extLst>
          </p:cNvPr>
          <p:cNvGrpSpPr/>
          <p:nvPr/>
        </p:nvGrpSpPr>
        <p:grpSpPr>
          <a:xfrm rot="1053796">
            <a:off x="1020633" y="3699709"/>
            <a:ext cx="377593" cy="692943"/>
            <a:chOff x="387103" y="3798277"/>
            <a:chExt cx="377593" cy="69294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1D29C2-C49C-4EDF-A1DB-E553FFDD8A7F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5C801A-8589-4BC5-B6E4-2E8599F1C3E4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12" name="Moon 11">
                <a:extLst>
                  <a:ext uri="{FF2B5EF4-FFF2-40B4-BE49-F238E27FC236}">
                    <a16:creationId xmlns:a16="http://schemas.microsoft.com/office/drawing/2014/main" id="{9B431673-4B24-4117-830D-F14013594934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Moon 12">
                <a:extLst>
                  <a:ext uri="{FF2B5EF4-FFF2-40B4-BE49-F238E27FC236}">
                    <a16:creationId xmlns:a16="http://schemas.microsoft.com/office/drawing/2014/main" id="{97E5116E-8C4F-47F9-8179-7064675F1C0D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63BCA5-3FED-4124-999B-E9BAC93B257A}"/>
              </a:ext>
            </a:extLst>
          </p:cNvPr>
          <p:cNvGrpSpPr/>
          <p:nvPr/>
        </p:nvGrpSpPr>
        <p:grpSpPr>
          <a:xfrm rot="1053796">
            <a:off x="1024010" y="4928015"/>
            <a:ext cx="377593" cy="692943"/>
            <a:chOff x="387103" y="3798277"/>
            <a:chExt cx="377593" cy="69294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84F4D14-F6D0-4B8C-A90F-4D388B3EA788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683CFBD-0085-4725-9DC2-581672998BAA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17" name="Moon 16">
                <a:extLst>
                  <a:ext uri="{FF2B5EF4-FFF2-40B4-BE49-F238E27FC236}">
                    <a16:creationId xmlns:a16="http://schemas.microsoft.com/office/drawing/2014/main" id="{88155550-C673-4DBF-B6D2-070ED8D33BF9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Moon 17">
                <a:extLst>
                  <a:ext uri="{FF2B5EF4-FFF2-40B4-BE49-F238E27FC236}">
                    <a16:creationId xmlns:a16="http://schemas.microsoft.com/office/drawing/2014/main" id="{7F1BE042-7216-4239-A38B-2C02CB04DD7F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08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AE5D3-F1C2-49A7-B8B5-08B35463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28483"/>
            <a:ext cx="3048000" cy="769363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856C-E377-49C2-8708-9764B025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83632"/>
            <a:ext cx="12192000" cy="3830025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Emanuel, K., and F. Zhang, 2017: The Role of inner-core moisture in tropical     	cyclone predictability and practical forecast skill.  </a:t>
            </a:r>
            <a:r>
              <a:rPr lang="en-US" i="1" dirty="0"/>
              <a:t>J. Atmos. Sci., </a:t>
            </a:r>
            <a:r>
              <a:rPr lang="en-US" b="1" dirty="0"/>
              <a:t>74</a:t>
            </a:r>
            <a:r>
              <a:rPr lang="en-US" dirty="0"/>
              <a:t>, 2315-	2324, </a:t>
            </a:r>
            <a:r>
              <a:rPr lang="en-US" u="sng" dirty="0">
                <a:hlinkClick r:id="rId2"/>
              </a:rPr>
              <a:t>https://doi.org/10.1175/JAS-D-17-0008.1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Magnusson, J., R. </a:t>
            </a:r>
            <a:r>
              <a:rPr lang="en-US" dirty="0" err="1"/>
              <a:t>Bidlot</a:t>
            </a:r>
            <a:r>
              <a:rPr lang="en-US" dirty="0"/>
              <a:t>, M. </a:t>
            </a:r>
            <a:r>
              <a:rPr lang="en-US" dirty="0" err="1"/>
              <a:t>Bonavita</a:t>
            </a:r>
            <a:r>
              <a:rPr lang="en-US" dirty="0"/>
              <a:t>, A.R. Brown, P.A. Browne, G. De Chiara, M. 	</a:t>
            </a:r>
            <a:r>
              <a:rPr lang="en-US" dirty="0" err="1"/>
              <a:t>Dahoui</a:t>
            </a:r>
            <a:r>
              <a:rPr lang="en-US" dirty="0"/>
              <a:t>, S.T.K. Lang, T. McNally, K.S., </a:t>
            </a:r>
            <a:r>
              <a:rPr lang="en-US" dirty="0" err="1"/>
              <a:t>Mogensen</a:t>
            </a:r>
            <a:r>
              <a:rPr lang="en-US" dirty="0"/>
              <a:t>, F. </a:t>
            </a:r>
            <a:r>
              <a:rPr lang="en-US" dirty="0" err="1"/>
              <a:t>Pappenberger</a:t>
            </a:r>
            <a:r>
              <a:rPr lang="en-US" dirty="0"/>
              <a:t>, F. Prates, F. 	</a:t>
            </a:r>
            <a:r>
              <a:rPr lang="en-US" dirty="0" err="1"/>
              <a:t>Rabier</a:t>
            </a:r>
            <a:r>
              <a:rPr lang="en-US" dirty="0"/>
              <a:t>, D.S. Richardson, F. </a:t>
            </a:r>
            <a:r>
              <a:rPr lang="en-US" dirty="0" err="1"/>
              <a:t>Vitart</a:t>
            </a:r>
            <a:r>
              <a:rPr lang="en-US" dirty="0"/>
              <a:t>, and S. </a:t>
            </a:r>
            <a:r>
              <a:rPr lang="en-US" dirty="0" err="1"/>
              <a:t>Malardel</a:t>
            </a:r>
            <a:r>
              <a:rPr lang="en-US" dirty="0"/>
              <a:t>, 2019: ECMWF Activities 	for Improved Hurricane Forecasts.  </a:t>
            </a:r>
            <a:r>
              <a:rPr lang="en-US" i="1" dirty="0"/>
              <a:t>Bull. Amer. Meteor. Soc., </a:t>
            </a:r>
            <a:r>
              <a:rPr lang="en-US" b="1" dirty="0"/>
              <a:t>100</a:t>
            </a:r>
            <a:r>
              <a:rPr lang="en-US" dirty="0"/>
              <a:t>, 445-457, 	</a:t>
            </a:r>
            <a:r>
              <a:rPr lang="en-US" u="sng" dirty="0">
                <a:hlinkClick r:id="rId3"/>
              </a:rPr>
              <a:t>https://doi.org/10.1175/BAMS-D-18-0044.1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0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83398-A692-45F5-8B15-C0BC57FA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8" y="238516"/>
            <a:ext cx="11353800" cy="1325563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Hurricane Intensity Forecasts Need Improvement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0B88F2-1931-4186-BC02-D0D19A2DE619}"/>
              </a:ext>
            </a:extLst>
          </p:cNvPr>
          <p:cNvGrpSpPr/>
          <p:nvPr/>
        </p:nvGrpSpPr>
        <p:grpSpPr>
          <a:xfrm>
            <a:off x="423204" y="1632244"/>
            <a:ext cx="6139378" cy="4987240"/>
            <a:chOff x="2" y="1690688"/>
            <a:chExt cx="6139378" cy="49872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375D6-44EE-4514-96FD-5F7596A9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" y="1690688"/>
              <a:ext cx="6139378" cy="38360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AF8187-364A-4DCB-8A77-96455C61E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5526772"/>
              <a:ext cx="6139378" cy="5048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2137A2-0091-4217-AAB5-00E675C345F7}"/>
                </a:ext>
              </a:extLst>
            </p:cNvPr>
            <p:cNvSpPr txBox="1"/>
            <p:nvPr/>
          </p:nvSpPr>
          <p:spPr>
            <a:xfrm>
              <a:off x="1038991" y="6031597"/>
              <a:ext cx="4018023" cy="6463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Figure 1b of Magnusson et al., 2019</a:t>
              </a:r>
            </a:p>
            <a:p>
              <a:r>
                <a:rPr lang="en-US" b="1" i="1" dirty="0"/>
                <a:t>(Featured in March 2019 issue of BAMS)</a:t>
              </a:r>
            </a:p>
          </p:txBody>
        </p:sp>
      </p:grp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1626DF7-A127-48F7-A2BD-6FB321E35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6300" y="2141034"/>
            <a:ext cx="5314804" cy="2698595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lvl="1"/>
            <a:endParaRPr lang="en-US" sz="3200" dirty="0"/>
          </a:p>
          <a:p>
            <a:pPr lvl="1"/>
            <a:r>
              <a:rPr lang="en-US" sz="3200" dirty="0"/>
              <a:t>Hourglass = min SLP @ time of landfall</a:t>
            </a:r>
          </a:p>
          <a:p>
            <a:pPr lvl="1"/>
            <a:r>
              <a:rPr lang="en-US" sz="3200" dirty="0"/>
              <a:t>Boxes = ECMWF forecasted min SLP @ time of landfall.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2282AC-36A8-5F4E-8C18-0D68AACCD98A}"/>
              </a:ext>
            </a:extLst>
          </p:cNvPr>
          <p:cNvGrpSpPr/>
          <p:nvPr/>
        </p:nvGrpSpPr>
        <p:grpSpPr>
          <a:xfrm rot="1053796">
            <a:off x="7068572" y="2445330"/>
            <a:ext cx="377593" cy="692943"/>
            <a:chOff x="387103" y="3798277"/>
            <a:chExt cx="377593" cy="69294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CC7AE4A-6AA6-8143-ACB7-5F34EB33F05E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649B1F-3EB4-9043-898B-2B8257FAED5C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15" name="Moon 14">
                <a:extLst>
                  <a:ext uri="{FF2B5EF4-FFF2-40B4-BE49-F238E27FC236}">
                    <a16:creationId xmlns:a16="http://schemas.microsoft.com/office/drawing/2014/main" id="{3AF39174-B476-EA44-9D77-D3ADCA2209C9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Moon 15">
                <a:extLst>
                  <a:ext uri="{FF2B5EF4-FFF2-40B4-BE49-F238E27FC236}">
                    <a16:creationId xmlns:a16="http://schemas.microsoft.com/office/drawing/2014/main" id="{B92648DE-2154-4046-B131-58036D0D822D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0450B7-F75F-014E-BACE-BB4B60B9EBFF}"/>
              </a:ext>
            </a:extLst>
          </p:cNvPr>
          <p:cNvGrpSpPr/>
          <p:nvPr/>
        </p:nvGrpSpPr>
        <p:grpSpPr>
          <a:xfrm rot="1053796">
            <a:off x="7071950" y="3281980"/>
            <a:ext cx="377593" cy="692943"/>
            <a:chOff x="387103" y="3798277"/>
            <a:chExt cx="377593" cy="6929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62004F-4F9A-A740-84AA-F064039B3EBF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333F40-BFDE-AE44-BC7B-F667437EBC9B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20" name="Moon 19">
                <a:extLst>
                  <a:ext uri="{FF2B5EF4-FFF2-40B4-BE49-F238E27FC236}">
                    <a16:creationId xmlns:a16="http://schemas.microsoft.com/office/drawing/2014/main" id="{A1678054-C7AE-E34E-A935-CCFBE712FECE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Moon 20">
                <a:extLst>
                  <a:ext uri="{FF2B5EF4-FFF2-40B4-BE49-F238E27FC236}">
                    <a16:creationId xmlns:a16="http://schemas.microsoft.com/office/drawing/2014/main" id="{7CF45C8C-7F70-C248-BE40-EF6314E7EB2D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00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D1CAB5-6A19-445E-B890-4CFDF58A94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Motivation – we need better initial conditions!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98C8DC-C4C7-48B2-A1C6-EE26FA3FF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u="sng" dirty="0"/>
          </a:p>
          <a:p>
            <a:pPr lvl="1"/>
            <a:r>
              <a:rPr lang="en-US" sz="3200" dirty="0"/>
              <a:t>Small initial condition errors can grow rapidly.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3200" dirty="0"/>
              <a:t>Properly initializing inner-core moisture is especially important (Emanuel and Zhang, 2017).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dirty="0"/>
              <a:t>Inner-core observations are limited.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u="sng" dirty="0"/>
              <a:t>Approach:</a:t>
            </a:r>
            <a:r>
              <a:rPr lang="en-US" sz="3200" dirty="0"/>
              <a:t> data assimilation combined with satellite observations.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900961-18BD-4E34-8BA4-B0F8371CF088}"/>
              </a:ext>
            </a:extLst>
          </p:cNvPr>
          <p:cNvGrpSpPr/>
          <p:nvPr/>
        </p:nvGrpSpPr>
        <p:grpSpPr>
          <a:xfrm rot="1053796">
            <a:off x="1203029" y="2110621"/>
            <a:ext cx="377593" cy="692943"/>
            <a:chOff x="387103" y="3798277"/>
            <a:chExt cx="377593" cy="6929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DA13A5D-2857-4DEF-A060-3E198709CD4C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164BDD-32B9-4D54-987E-2A3984B02E82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6" name="Moon 5">
                <a:extLst>
                  <a:ext uri="{FF2B5EF4-FFF2-40B4-BE49-F238E27FC236}">
                    <a16:creationId xmlns:a16="http://schemas.microsoft.com/office/drawing/2014/main" id="{9DEDDF40-FE2D-4072-968C-08EBFFD5171C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2D177312-84FF-494A-B989-F168C7C83D4A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C7C979-98D5-42BE-B940-B5FFA5F01993}"/>
              </a:ext>
            </a:extLst>
          </p:cNvPr>
          <p:cNvGrpSpPr/>
          <p:nvPr/>
        </p:nvGrpSpPr>
        <p:grpSpPr>
          <a:xfrm rot="1053796">
            <a:off x="1206407" y="2913224"/>
            <a:ext cx="377593" cy="692943"/>
            <a:chOff x="387103" y="3798277"/>
            <a:chExt cx="377593" cy="69294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735648-ABC1-4FB5-B52C-49149DD286A3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731B96-9225-4E78-8C54-89F950711D6C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16" name="Moon 15">
                <a:extLst>
                  <a:ext uri="{FF2B5EF4-FFF2-40B4-BE49-F238E27FC236}">
                    <a16:creationId xmlns:a16="http://schemas.microsoft.com/office/drawing/2014/main" id="{C846CF10-E890-4187-8AED-F9F140C20B1B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Moon 16">
                <a:extLst>
                  <a:ext uri="{FF2B5EF4-FFF2-40B4-BE49-F238E27FC236}">
                    <a16:creationId xmlns:a16="http://schemas.microsoft.com/office/drawing/2014/main" id="{D1FC02B5-952C-460D-97EC-52A9F44B4E78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5363C-AA80-4B48-B202-0D6A584664CD}"/>
              </a:ext>
            </a:extLst>
          </p:cNvPr>
          <p:cNvGrpSpPr/>
          <p:nvPr/>
        </p:nvGrpSpPr>
        <p:grpSpPr>
          <a:xfrm rot="1053796">
            <a:off x="1206407" y="4190105"/>
            <a:ext cx="377593" cy="692943"/>
            <a:chOff x="387103" y="3798277"/>
            <a:chExt cx="377593" cy="69294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44EE8A4-5D81-48B1-B632-CE31C29323F0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532F39-6391-491E-84D0-5F76B3B833B3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21" name="Moon 20">
                <a:extLst>
                  <a:ext uri="{FF2B5EF4-FFF2-40B4-BE49-F238E27FC236}">
                    <a16:creationId xmlns:a16="http://schemas.microsoft.com/office/drawing/2014/main" id="{7F2D4A32-8683-43DA-A569-E7E245046F57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Moon 21">
                <a:extLst>
                  <a:ext uri="{FF2B5EF4-FFF2-40B4-BE49-F238E27FC236}">
                    <a16:creationId xmlns:a16="http://schemas.microsoft.com/office/drawing/2014/main" id="{62F6537B-BA4E-4296-A9F3-643872ECC70F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173C26-ED1D-416A-9371-F7E305306C0F}"/>
              </a:ext>
            </a:extLst>
          </p:cNvPr>
          <p:cNvGrpSpPr/>
          <p:nvPr/>
        </p:nvGrpSpPr>
        <p:grpSpPr>
          <a:xfrm rot="1053796">
            <a:off x="1206407" y="5146701"/>
            <a:ext cx="377593" cy="692943"/>
            <a:chOff x="387103" y="3798277"/>
            <a:chExt cx="377593" cy="6929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9E5E51A-B684-4DBD-9F39-8F8880A9B73F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B8AE52-703A-4735-9595-E98AF74386DD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26" name="Moon 25">
                <a:extLst>
                  <a:ext uri="{FF2B5EF4-FFF2-40B4-BE49-F238E27FC236}">
                    <a16:creationId xmlns:a16="http://schemas.microsoft.com/office/drawing/2014/main" id="{7A16585C-8C84-4ADF-83EB-7AD9513DFC6B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oon 26">
                <a:extLst>
                  <a:ext uri="{FF2B5EF4-FFF2-40B4-BE49-F238E27FC236}">
                    <a16:creationId xmlns:a16="http://schemas.microsoft.com/office/drawing/2014/main" id="{82B9FF93-1F14-4A6B-8C40-9CAE62E29CFB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10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C4F0C-EF13-4E66-9C2C-AD6A48D5C7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CF8E76-8A87-483D-BB6C-62FFA21FF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8004" y="1938640"/>
            <a:ext cx="4541325" cy="3425022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PSU WRF-</a:t>
            </a:r>
            <a:r>
              <a:rPr lang="en-US" sz="2400" dirty="0" err="1"/>
              <a:t>EnKF</a:t>
            </a:r>
            <a:r>
              <a:rPr lang="en-US" sz="2400" dirty="0"/>
              <a:t>:</a:t>
            </a:r>
          </a:p>
          <a:p>
            <a:pPr lvl="2"/>
            <a:r>
              <a:rPr lang="en-US" sz="2400" dirty="0"/>
              <a:t>60 members</a:t>
            </a:r>
          </a:p>
          <a:p>
            <a:pPr lvl="2"/>
            <a:r>
              <a:rPr lang="en-US" sz="2400" dirty="0"/>
              <a:t>3 two-way nested domains (27 km; 9 km; 3 km)</a:t>
            </a:r>
          </a:p>
          <a:p>
            <a:pPr lvl="2"/>
            <a:r>
              <a:rPr lang="en-US" sz="2400" dirty="0"/>
              <a:t>60 vertical levels</a:t>
            </a:r>
          </a:p>
          <a:p>
            <a:pPr lvl="2"/>
            <a:r>
              <a:rPr lang="en-US" sz="2400" dirty="0"/>
              <a:t>Community Radiative Transfer Model (CRTM) used as forward operator.</a:t>
            </a:r>
            <a:endParaRPr lang="en-US" sz="2200" dirty="0"/>
          </a:p>
          <a:p>
            <a:pPr lvl="2"/>
            <a:endParaRPr lang="en-US" sz="2400" dirty="0"/>
          </a:p>
          <a:p>
            <a:pPr marL="457200" lvl="1" indent="0">
              <a:buNone/>
            </a:pPr>
            <a:endParaRPr lang="en-US" sz="3500" dirty="0"/>
          </a:p>
          <a:p>
            <a:pPr marL="914400" lvl="2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523AF-CADC-C64F-BCBA-077D3EF34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108" y="2348139"/>
            <a:ext cx="5685313" cy="2609809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2400" dirty="0"/>
              <a:t>Hourly Assimilation with PSU WRF-</a:t>
            </a:r>
            <a:r>
              <a:rPr lang="en-US" sz="2400" dirty="0" err="1"/>
              <a:t>EnKF</a:t>
            </a:r>
            <a:r>
              <a:rPr lang="en-US" sz="2400" dirty="0"/>
              <a:t> of:</a:t>
            </a:r>
          </a:p>
          <a:p>
            <a:pPr lvl="1"/>
            <a:r>
              <a:rPr lang="en-US" dirty="0"/>
              <a:t>Conventional </a:t>
            </a:r>
            <a:r>
              <a:rPr lang="en-US" dirty="0" err="1"/>
              <a:t>obs</a:t>
            </a:r>
            <a:r>
              <a:rPr lang="en-US" dirty="0"/>
              <a:t> only (“No GOES-16”)</a:t>
            </a:r>
          </a:p>
          <a:p>
            <a:pPr lvl="1"/>
            <a:r>
              <a:rPr lang="en-US" dirty="0"/>
              <a:t>Conventional </a:t>
            </a:r>
            <a:r>
              <a:rPr lang="en-US" dirty="0" err="1"/>
              <a:t>obs</a:t>
            </a:r>
            <a:r>
              <a:rPr lang="en-US" dirty="0"/>
              <a:t> + radiances from water vapor sensitive channels (8-10) of GOES-16 Advanced Baseline Imager (“GOES-16”)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A6F171-304A-F94B-A467-98A5A47BBA44}"/>
              </a:ext>
            </a:extLst>
          </p:cNvPr>
          <p:cNvGrpSpPr/>
          <p:nvPr/>
        </p:nvGrpSpPr>
        <p:grpSpPr>
          <a:xfrm rot="1053796">
            <a:off x="509558" y="2184264"/>
            <a:ext cx="377593" cy="692943"/>
            <a:chOff x="387103" y="3798277"/>
            <a:chExt cx="377593" cy="69294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94818F-C64E-6A4A-ACFF-0616AC596698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C1C6C9-99C3-E342-A31F-BAE07B133566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C45BC97E-4F8D-1E42-A1F3-501C44720190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9399850-0844-044C-8A9A-B9F547C8A780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6DCB34-DC84-F34B-ABA7-DFA218B73062}"/>
              </a:ext>
            </a:extLst>
          </p:cNvPr>
          <p:cNvGrpSpPr/>
          <p:nvPr/>
        </p:nvGrpSpPr>
        <p:grpSpPr>
          <a:xfrm rot="1053796">
            <a:off x="6658437" y="1796971"/>
            <a:ext cx="377593" cy="692943"/>
            <a:chOff x="387103" y="3798277"/>
            <a:chExt cx="377593" cy="692943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F7C5D8-EB09-D747-A1F5-D760954A2B46}"/>
                </a:ext>
              </a:extLst>
            </p:cNvPr>
            <p:cNvSpPr/>
            <p:nvPr/>
          </p:nvSpPr>
          <p:spPr>
            <a:xfrm>
              <a:off x="415237" y="4001294"/>
              <a:ext cx="329878" cy="2915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C4FCF78-A508-674B-8AFE-17EEF7A09F79}"/>
                </a:ext>
              </a:extLst>
            </p:cNvPr>
            <p:cNvGrpSpPr/>
            <p:nvPr/>
          </p:nvGrpSpPr>
          <p:grpSpPr>
            <a:xfrm>
              <a:off x="387103" y="3798277"/>
              <a:ext cx="377593" cy="692943"/>
              <a:chOff x="387103" y="3798277"/>
              <a:chExt cx="377593" cy="692943"/>
            </a:xfrm>
          </p:grpSpPr>
          <p:sp>
            <p:nvSpPr>
              <p:cNvPr id="39" name="Moon 38">
                <a:extLst>
                  <a:ext uri="{FF2B5EF4-FFF2-40B4-BE49-F238E27FC236}">
                    <a16:creationId xmlns:a16="http://schemas.microsoft.com/office/drawing/2014/main" id="{54B017BA-F0A3-0C43-B743-D26BDFC5B0E2}"/>
                  </a:ext>
                </a:extLst>
              </p:cNvPr>
              <p:cNvSpPr/>
              <p:nvPr/>
            </p:nvSpPr>
            <p:spPr>
              <a:xfrm>
                <a:off x="387103" y="3798277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Moon 39">
                <a:extLst>
                  <a:ext uri="{FF2B5EF4-FFF2-40B4-BE49-F238E27FC236}">
                    <a16:creationId xmlns:a16="http://schemas.microsoft.com/office/drawing/2014/main" id="{1D0C8E47-4C2E-CE47-9A2A-D92D1D1494EE}"/>
                  </a:ext>
                </a:extLst>
              </p:cNvPr>
              <p:cNvSpPr/>
              <p:nvPr/>
            </p:nvSpPr>
            <p:spPr>
              <a:xfrm rot="11520172">
                <a:off x="575024" y="4015820"/>
                <a:ext cx="189672" cy="475400"/>
              </a:xfrm>
              <a:prstGeom prst="mo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39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7AF250C-4EA2-4C1A-B9FC-DFF899BC00C7}"/>
              </a:ext>
            </a:extLst>
          </p:cNvPr>
          <p:cNvGrpSpPr/>
          <p:nvPr/>
        </p:nvGrpSpPr>
        <p:grpSpPr>
          <a:xfrm>
            <a:off x="583094" y="975060"/>
            <a:ext cx="10753497" cy="5731565"/>
            <a:chOff x="309489" y="183531"/>
            <a:chExt cx="11500316" cy="66709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78638A-91B4-43EE-922C-2CDCCB823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139" y="183531"/>
              <a:ext cx="10966650" cy="4310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1210FD-754C-47B3-940D-DEE02A3E0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1238" y="633046"/>
              <a:ext cx="2968487" cy="31130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245846-CEC1-4F60-99B7-4B5EBD6B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8350" y="3717777"/>
              <a:ext cx="3114261" cy="307310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95EC28-102E-4BC2-A598-07B69BAB489E}"/>
                </a:ext>
              </a:extLst>
            </p:cNvPr>
            <p:cNvGrpSpPr/>
            <p:nvPr/>
          </p:nvGrpSpPr>
          <p:grpSpPr>
            <a:xfrm>
              <a:off x="1273558" y="611101"/>
              <a:ext cx="6684297" cy="6243382"/>
              <a:chOff x="271327" y="626493"/>
              <a:chExt cx="6684297" cy="660727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5C4114B-12F5-4BE3-91C2-0B79B3599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327" y="626493"/>
                <a:ext cx="3545299" cy="331657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445B799-95FA-4F03-901E-94C4E373A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6626" y="674344"/>
                <a:ext cx="3138998" cy="324285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590914C-DBF9-4356-843E-0BAC4795C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718" y="3917202"/>
                <a:ext cx="3648108" cy="331657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50721E8-1DF2-429B-833D-4348389FD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16626" y="4016837"/>
                <a:ext cx="3035191" cy="3126085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FEC137-5E25-4604-AA0E-BBC98AEBCE96}"/>
                </a:ext>
              </a:extLst>
            </p:cNvPr>
            <p:cNvGrpSpPr/>
            <p:nvPr/>
          </p:nvGrpSpPr>
          <p:grpSpPr>
            <a:xfrm>
              <a:off x="429034" y="1853748"/>
              <a:ext cx="924689" cy="3699921"/>
              <a:chOff x="57020" y="1690725"/>
              <a:chExt cx="924689" cy="369992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06A463B-E757-423E-8C66-8813A2EC82FB}"/>
                  </a:ext>
                </a:extLst>
              </p:cNvPr>
              <p:cNvGrpSpPr/>
              <p:nvPr/>
            </p:nvGrpSpPr>
            <p:grpSpPr>
              <a:xfrm>
                <a:off x="57020" y="1690725"/>
                <a:ext cx="924689" cy="3699921"/>
                <a:chOff x="57020" y="1690725"/>
                <a:chExt cx="924689" cy="3699921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D100F74A-8043-4284-BE50-F0FF1F5FA554}"/>
                    </a:ext>
                  </a:extLst>
                </p:cNvPr>
                <p:cNvGrpSpPr/>
                <p:nvPr/>
              </p:nvGrpSpPr>
              <p:grpSpPr>
                <a:xfrm>
                  <a:off x="57020" y="1690725"/>
                  <a:ext cx="444486" cy="3699921"/>
                  <a:chOff x="57020" y="1690725"/>
                  <a:chExt cx="444486" cy="3699921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372176C9-FCDD-4B6E-A8E9-FFDC57C014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 rot="16200000">
                    <a:off x="-1573893" y="3321638"/>
                    <a:ext cx="3699921" cy="43809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FDBADBB4-ABBB-45C8-93A8-DE057E25520E}"/>
                      </a:ext>
                    </a:extLst>
                  </p:cNvPr>
                  <p:cNvSpPr/>
                  <p:nvPr/>
                </p:nvSpPr>
                <p:spPr>
                  <a:xfrm>
                    <a:off x="338123" y="1831947"/>
                    <a:ext cx="163383" cy="33353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AC4198-AC93-4508-B651-CDA755A52E1D}"/>
                    </a:ext>
                  </a:extLst>
                </p:cNvPr>
                <p:cNvSpPr txBox="1"/>
                <p:nvPr/>
              </p:nvSpPr>
              <p:spPr>
                <a:xfrm>
                  <a:off x="276067" y="2094748"/>
                  <a:ext cx="70564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1005 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3D35CF7-0CB7-438B-AFFC-A6C4C41E258E}"/>
                    </a:ext>
                  </a:extLst>
                </p:cNvPr>
                <p:cNvSpPr txBox="1"/>
                <p:nvPr/>
              </p:nvSpPr>
              <p:spPr>
                <a:xfrm>
                  <a:off x="311244" y="2842954"/>
                  <a:ext cx="5886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990 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B01E8BA-2E47-450C-BC15-969E5825F105}"/>
                    </a:ext>
                  </a:extLst>
                </p:cNvPr>
                <p:cNvSpPr txBox="1"/>
                <p:nvPr/>
              </p:nvSpPr>
              <p:spPr>
                <a:xfrm>
                  <a:off x="297843" y="3595427"/>
                  <a:ext cx="5886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975 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2459D8-5ABA-4666-B0D6-53E0E2ACAE18}"/>
                  </a:ext>
                </a:extLst>
              </p:cNvPr>
              <p:cNvSpPr txBox="1"/>
              <p:nvPr/>
            </p:nvSpPr>
            <p:spPr>
              <a:xfrm>
                <a:off x="297843" y="4367283"/>
                <a:ext cx="58862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960 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49F43FB-9471-4E18-BD82-07DBE8C68828}"/>
                </a:ext>
              </a:extLst>
            </p:cNvPr>
            <p:cNvGrpSpPr/>
            <p:nvPr/>
          </p:nvGrpSpPr>
          <p:grpSpPr>
            <a:xfrm>
              <a:off x="10839725" y="1867932"/>
              <a:ext cx="905064" cy="3754155"/>
              <a:chOff x="10885901" y="756960"/>
              <a:chExt cx="905064" cy="375415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BD89895-63CB-48C1-AAE9-11C1180B510A}"/>
                  </a:ext>
                </a:extLst>
              </p:cNvPr>
              <p:cNvGrpSpPr/>
              <p:nvPr/>
            </p:nvGrpSpPr>
            <p:grpSpPr>
              <a:xfrm>
                <a:off x="10885901" y="756960"/>
                <a:ext cx="905064" cy="3754155"/>
                <a:chOff x="10885901" y="756960"/>
                <a:chExt cx="905064" cy="3754155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6F3281A-FDF8-4000-9069-75D8E7AE8F19}"/>
                    </a:ext>
                  </a:extLst>
                </p:cNvPr>
                <p:cNvGrpSpPr/>
                <p:nvPr/>
              </p:nvGrpSpPr>
              <p:grpSpPr>
                <a:xfrm>
                  <a:off x="10885901" y="756960"/>
                  <a:ext cx="905064" cy="3754155"/>
                  <a:chOff x="11052301" y="1846744"/>
                  <a:chExt cx="905064" cy="3754155"/>
                </a:xfrm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4AD1E4F0-83D7-4C03-9726-546089F6DAFD}"/>
                      </a:ext>
                    </a:extLst>
                  </p:cNvPr>
                  <p:cNvGrpSpPr/>
                  <p:nvPr/>
                </p:nvGrpSpPr>
                <p:grpSpPr>
                  <a:xfrm>
                    <a:off x="11156496" y="1846744"/>
                    <a:ext cx="800869" cy="3754155"/>
                    <a:chOff x="11156496" y="1846744"/>
                    <a:chExt cx="800869" cy="3754155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D1E49A07-F0A9-411A-B6E4-9D994E1435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56496" y="1846744"/>
                      <a:ext cx="800869" cy="3754155"/>
                      <a:chOff x="11145552" y="1846744"/>
                      <a:chExt cx="800869" cy="3754155"/>
                    </a:xfrm>
                  </p:grpSpPr>
                  <p:grpSp>
                    <p:nvGrpSpPr>
                      <p:cNvPr id="26" name="Group 25">
                        <a:extLst>
                          <a:ext uri="{FF2B5EF4-FFF2-40B4-BE49-F238E27FC236}">
                            <a16:creationId xmlns:a16="http://schemas.microsoft.com/office/drawing/2014/main" id="{05F9E969-95C4-471D-9DE6-7B518DB4F9EA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 flipH="1">
                        <a:off x="11175733" y="1846744"/>
                        <a:ext cx="770688" cy="3754155"/>
                        <a:chOff x="11239622" y="1903015"/>
                        <a:chExt cx="603551" cy="3754155"/>
                      </a:xfrm>
                    </p:grpSpPr>
                    <p:pic>
                      <p:nvPicPr>
                        <p:cNvPr id="10" name="Picture 9">
                          <a:extLst>
                            <a:ext uri="{FF2B5EF4-FFF2-40B4-BE49-F238E27FC236}">
                              <a16:creationId xmlns:a16="http://schemas.microsoft.com/office/drawing/2014/main" id="{7A7EEE9A-0D72-4930-BF56-A6385A4634A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 rot="5400000">
                          <a:off x="9664320" y="3478317"/>
                          <a:ext cx="3754155" cy="603551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5" name="Rectangle 24">
                          <a:extLst>
                            <a:ext uri="{FF2B5EF4-FFF2-40B4-BE49-F238E27FC236}">
                              <a16:creationId xmlns:a16="http://schemas.microsoft.com/office/drawing/2014/main" id="{ED1C5DE7-ACD8-403A-8B1C-70689309A3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39622" y="1903015"/>
                          <a:ext cx="295886" cy="37541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2A6141DB-7DD8-437E-AA7B-1A071555E2B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45552" y="2011354"/>
                        <a:ext cx="41870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20</a:t>
                        </a:r>
                      </a:p>
                    </p:txBody>
                  </p:sp>
                </p:grp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9949D4B2-8430-4D3D-A4D8-3550A0F336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82052" y="3539156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0</a:t>
                      </a:r>
                    </a:p>
                  </p:txBody>
                </p:sp>
              </p:grp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18D7627-75BA-4567-87D2-27C7C0F2D8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052301" y="4340527"/>
                    <a:ext cx="54213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- 10</a:t>
                    </a:r>
                  </a:p>
                </p:txBody>
              </p:sp>
            </p:grp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B90A8DE-031E-46BE-BE62-1CF638CBE2A8}"/>
                    </a:ext>
                  </a:extLst>
                </p:cNvPr>
                <p:cNvSpPr txBox="1"/>
                <p:nvPr/>
              </p:nvSpPr>
              <p:spPr>
                <a:xfrm>
                  <a:off x="10968656" y="1686532"/>
                  <a:ext cx="562924" cy="4298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10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B37924-3829-467F-9C18-69487D5D08F1}"/>
                  </a:ext>
                </a:extLst>
              </p:cNvPr>
              <p:cNvSpPr txBox="1"/>
              <p:nvPr/>
            </p:nvSpPr>
            <p:spPr>
              <a:xfrm>
                <a:off x="10895917" y="4027320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- 20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D379C55-8B9E-4C3A-89B7-C55C07D23401}"/>
                </a:ext>
              </a:extLst>
            </p:cNvPr>
            <p:cNvSpPr txBox="1"/>
            <p:nvPr/>
          </p:nvSpPr>
          <p:spPr>
            <a:xfrm>
              <a:off x="309489" y="1477108"/>
              <a:ext cx="646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hPa</a:t>
              </a:r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819C9B-915E-4985-BE02-5DD412095AE5}"/>
                </a:ext>
              </a:extLst>
            </p:cNvPr>
            <p:cNvSpPr txBox="1"/>
            <p:nvPr/>
          </p:nvSpPr>
          <p:spPr>
            <a:xfrm>
              <a:off x="11163666" y="1468171"/>
              <a:ext cx="646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hPa</a:t>
              </a:r>
              <a:endParaRPr lang="en-US" sz="2400" dirty="0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4DFF2454-D7D0-43BD-B685-10F7B2F20376}"/>
              </a:ext>
            </a:extLst>
          </p:cNvPr>
          <p:cNvSpPr txBox="1">
            <a:spLocks/>
          </p:cNvSpPr>
          <p:nvPr/>
        </p:nvSpPr>
        <p:spPr>
          <a:xfrm>
            <a:off x="820991" y="177121"/>
            <a:ext cx="10515600" cy="114821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Hurricane Position Improved by Satellite DA</a:t>
            </a:r>
          </a:p>
        </p:txBody>
      </p:sp>
    </p:spTree>
    <p:extLst>
      <p:ext uri="{BB962C8B-B14F-4D97-AF65-F5344CB8AC3E}">
        <p14:creationId xmlns:p14="http://schemas.microsoft.com/office/powerpoint/2010/main" val="290620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1FDB5-0DD3-44F8-B2AD-70F3A214E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" y="-2777159"/>
            <a:ext cx="12185827" cy="12412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F5364-4F89-4168-9C1A-2124BE483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99" y="5766353"/>
            <a:ext cx="5762625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A42264-6C13-4FB1-9295-BE836B70F9A4}"/>
              </a:ext>
            </a:extLst>
          </p:cNvPr>
          <p:cNvSpPr txBox="1">
            <a:spLocks/>
          </p:cNvSpPr>
          <p:nvPr/>
        </p:nvSpPr>
        <p:spPr>
          <a:xfrm>
            <a:off x="462522" y="197540"/>
            <a:ext cx="10679243" cy="838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Hurricane Irma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6EBE6-89E6-4953-B431-9EE01D3690D1}"/>
              </a:ext>
            </a:extLst>
          </p:cNvPr>
          <p:cNvSpPr txBox="1"/>
          <p:nvPr/>
        </p:nvSpPr>
        <p:spPr>
          <a:xfrm>
            <a:off x="3835619" y="6404498"/>
            <a:ext cx="4859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Simulated Ch 14 Brightness Temperature (K)</a:t>
            </a:r>
          </a:p>
        </p:txBody>
      </p:sp>
    </p:spTree>
    <p:extLst>
      <p:ext uri="{BB962C8B-B14F-4D97-AF65-F5344CB8AC3E}">
        <p14:creationId xmlns:p14="http://schemas.microsoft.com/office/powerpoint/2010/main" val="187898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FD95A58-61AC-4538-B699-2D0C669CFE96}"/>
              </a:ext>
            </a:extLst>
          </p:cNvPr>
          <p:cNvGrpSpPr/>
          <p:nvPr/>
        </p:nvGrpSpPr>
        <p:grpSpPr>
          <a:xfrm>
            <a:off x="250771" y="849266"/>
            <a:ext cx="10335489" cy="5983153"/>
            <a:chOff x="630582" y="-166854"/>
            <a:chExt cx="10731849" cy="67598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A65312-2772-4F96-B3AF-C917CA70DCDE}"/>
                </a:ext>
              </a:extLst>
            </p:cNvPr>
            <p:cNvGrpSpPr/>
            <p:nvPr/>
          </p:nvGrpSpPr>
          <p:grpSpPr>
            <a:xfrm>
              <a:off x="630582" y="-166854"/>
              <a:ext cx="10731849" cy="6759811"/>
              <a:chOff x="855665" y="-166854"/>
              <a:chExt cx="10731849" cy="675981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E7DAA4C-14F1-4E67-95C9-1E7310B3AACC}"/>
                  </a:ext>
                </a:extLst>
              </p:cNvPr>
              <p:cNvGrpSpPr/>
              <p:nvPr/>
            </p:nvGrpSpPr>
            <p:grpSpPr>
              <a:xfrm>
                <a:off x="855665" y="-166854"/>
                <a:ext cx="10731849" cy="6648980"/>
                <a:chOff x="855665" y="-227561"/>
                <a:chExt cx="10731849" cy="6648980"/>
              </a:xfrm>
            </p:grpSpPr>
            <p:pic>
              <p:nvPicPr>
                <p:cNvPr id="3" name="Picture 2" descr="A close up of a map&#10;&#10;Description automatically generated">
                  <a:extLst>
                    <a:ext uri="{FF2B5EF4-FFF2-40B4-BE49-F238E27FC236}">
                      <a16:creationId xmlns:a16="http://schemas.microsoft.com/office/drawing/2014/main" id="{DDBC6063-D293-478C-B10A-1138BABA21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0988" y="45514"/>
                  <a:ext cx="8975188" cy="6375905"/>
                </a:xfrm>
                <a:prstGeom prst="rect">
                  <a:avLst/>
                </a:prstGeom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75CF765-1F1D-43B3-802F-74E5ADD384DA}"/>
                    </a:ext>
                  </a:extLst>
                </p:cNvPr>
                <p:cNvSpPr txBox="1"/>
                <p:nvPr/>
              </p:nvSpPr>
              <p:spPr>
                <a:xfrm>
                  <a:off x="855665" y="-227561"/>
                  <a:ext cx="1073184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/>
                    <a:t>Domain-Averaged Brightness Temperature Statistics for Hurricane Irma</a:t>
                  </a:r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F3ED6C-C626-4F98-B3C8-55D93314AF6F}"/>
                  </a:ext>
                </a:extLst>
              </p:cNvPr>
              <p:cNvSpPr txBox="1"/>
              <p:nvPr/>
            </p:nvSpPr>
            <p:spPr>
              <a:xfrm>
                <a:off x="5815463" y="6223625"/>
                <a:ext cx="7315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39C208-1304-474D-A297-370000FB4FC0}"/>
                </a:ext>
              </a:extLst>
            </p:cNvPr>
            <p:cNvSpPr txBox="1"/>
            <p:nvPr/>
          </p:nvSpPr>
          <p:spPr>
            <a:xfrm rot="16200000">
              <a:off x="-835719" y="2759319"/>
              <a:ext cx="4249636" cy="3834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Brightness Temperature Statistics (K)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1CAEB00-E567-4D8F-8EC6-6A206A18E8CE}"/>
              </a:ext>
            </a:extLst>
          </p:cNvPr>
          <p:cNvSpPr txBox="1">
            <a:spLocks/>
          </p:cNvSpPr>
          <p:nvPr/>
        </p:nvSpPr>
        <p:spPr>
          <a:xfrm>
            <a:off x="117644" y="164158"/>
            <a:ext cx="11463130" cy="114821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/>
              <a:t>Brightness Temperature Fields Improved by Satellite 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9734C3-8D19-441E-83FE-AE50164B58E5}"/>
              </a:ext>
            </a:extLst>
          </p:cNvPr>
          <p:cNvSpPr txBox="1"/>
          <p:nvPr/>
        </p:nvSpPr>
        <p:spPr>
          <a:xfrm>
            <a:off x="9300087" y="4143540"/>
            <a:ext cx="313709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*</a:t>
            </a:r>
            <a:r>
              <a:rPr lang="en-US" b="1" i="1" u="sng" dirty="0"/>
              <a:t>Note:</a:t>
            </a:r>
            <a:r>
              <a:rPr lang="en-US" b="1" i="1" dirty="0"/>
              <a:t> </a:t>
            </a:r>
          </a:p>
          <a:p>
            <a:r>
              <a:rPr lang="en-US" b="1" i="1" dirty="0"/>
              <a:t>  Bias = Simulated - Observed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D02523-27DE-4283-BDAF-EB3887A55173}"/>
              </a:ext>
            </a:extLst>
          </p:cNvPr>
          <p:cNvSpPr txBox="1"/>
          <p:nvPr/>
        </p:nvSpPr>
        <p:spPr>
          <a:xfrm>
            <a:off x="9354326" y="2727254"/>
            <a:ext cx="3137095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*Channel 14 brightness temperatures used for verification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89FDBB-AFFC-4BCC-9AF1-AE28E4D49C1E}"/>
              </a:ext>
            </a:extLst>
          </p:cNvPr>
          <p:cNvCxnSpPr/>
          <p:nvPr/>
        </p:nvCxnSpPr>
        <p:spPr>
          <a:xfrm>
            <a:off x="2372139" y="1987826"/>
            <a:ext cx="0" cy="95415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49F058-28D5-4ABD-BE0D-D1B72F032B24}"/>
              </a:ext>
            </a:extLst>
          </p:cNvPr>
          <p:cNvCxnSpPr>
            <a:cxnSpLocks/>
          </p:cNvCxnSpPr>
          <p:nvPr/>
        </p:nvCxnSpPr>
        <p:spPr>
          <a:xfrm>
            <a:off x="6096000" y="2373643"/>
            <a:ext cx="0" cy="70722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C919E15-FDFA-406F-ADB8-6539B61A7B3E}"/>
              </a:ext>
            </a:extLst>
          </p:cNvPr>
          <p:cNvSpPr txBox="1"/>
          <p:nvPr/>
        </p:nvSpPr>
        <p:spPr>
          <a:xfrm>
            <a:off x="2673147" y="2601245"/>
            <a:ext cx="3176062" cy="36933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/>
              <a:t>RMSD reduced by satellite DA!!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57705A-F89B-4E18-9332-6E2BB4997306}"/>
              </a:ext>
            </a:extLst>
          </p:cNvPr>
          <p:cNvSpPr txBox="1"/>
          <p:nvPr/>
        </p:nvSpPr>
        <p:spPr>
          <a:xfrm>
            <a:off x="1853932" y="5639402"/>
            <a:ext cx="3773597" cy="36933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/>
              <a:t>Fake clouds removed by satellite DA!!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32B1EA-4A1D-4991-875E-78396FFB5C5B}"/>
              </a:ext>
            </a:extLst>
          </p:cNvPr>
          <p:cNvCxnSpPr/>
          <p:nvPr/>
        </p:nvCxnSpPr>
        <p:spPr>
          <a:xfrm>
            <a:off x="2372139" y="4535492"/>
            <a:ext cx="0" cy="954157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EA86FA-79FA-46C9-AFFA-57473A640D5E}"/>
              </a:ext>
            </a:extLst>
          </p:cNvPr>
          <p:cNvCxnSpPr>
            <a:cxnSpLocks/>
          </p:cNvCxnSpPr>
          <p:nvPr/>
        </p:nvCxnSpPr>
        <p:spPr>
          <a:xfrm>
            <a:off x="3013881" y="4526587"/>
            <a:ext cx="0" cy="707221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5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1A3E30-9A22-4AE3-AF30-459DBA3E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952"/>
            <a:ext cx="12192000" cy="11412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F5364-4F89-4168-9C1A-2124BE483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99" y="5766353"/>
            <a:ext cx="5762625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A42264-6C13-4FB1-9295-BE836B70F9A4}"/>
              </a:ext>
            </a:extLst>
          </p:cNvPr>
          <p:cNvSpPr txBox="1">
            <a:spLocks/>
          </p:cNvSpPr>
          <p:nvPr/>
        </p:nvSpPr>
        <p:spPr>
          <a:xfrm>
            <a:off x="1045618" y="383071"/>
            <a:ext cx="10679243" cy="838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Hurricane Maria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6EBE6-89E6-4953-B431-9EE01D3690D1}"/>
              </a:ext>
            </a:extLst>
          </p:cNvPr>
          <p:cNvSpPr txBox="1"/>
          <p:nvPr/>
        </p:nvSpPr>
        <p:spPr>
          <a:xfrm>
            <a:off x="3835619" y="6404498"/>
            <a:ext cx="4859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Simulated Ch 14 Brightness Temperature (K)</a:t>
            </a:r>
          </a:p>
        </p:txBody>
      </p:sp>
    </p:spTree>
    <p:extLst>
      <p:ext uri="{BB962C8B-B14F-4D97-AF65-F5344CB8AC3E}">
        <p14:creationId xmlns:p14="http://schemas.microsoft.com/office/powerpoint/2010/main" val="1029840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7084596-655D-486E-B80C-6E22403E0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11" y="940003"/>
            <a:ext cx="8601016" cy="5832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CF765-1F1D-43B3-802F-74E5ADD384DA}"/>
              </a:ext>
            </a:extLst>
          </p:cNvPr>
          <p:cNvSpPr txBox="1"/>
          <p:nvPr/>
        </p:nvSpPr>
        <p:spPr>
          <a:xfrm>
            <a:off x="322794" y="619002"/>
            <a:ext cx="109242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Domain-Averaged Brightness Temperature Statistics for Hurricane Maria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3ED6C-C626-4F98-B3C8-55D93314AF6F}"/>
              </a:ext>
            </a:extLst>
          </p:cNvPr>
          <p:cNvSpPr txBox="1"/>
          <p:nvPr/>
        </p:nvSpPr>
        <p:spPr>
          <a:xfrm>
            <a:off x="5080397" y="6531102"/>
            <a:ext cx="704502" cy="326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9C208-1304-474D-A297-370000FB4FC0}"/>
              </a:ext>
            </a:extLst>
          </p:cNvPr>
          <p:cNvSpPr txBox="1"/>
          <p:nvPr/>
        </p:nvSpPr>
        <p:spPr>
          <a:xfrm rot="16200000">
            <a:off x="-942714" y="3449873"/>
            <a:ext cx="3761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Brightness Temperature Statistics (K)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CAEB00-E567-4D8F-8EC6-6A206A18E8CE}"/>
              </a:ext>
            </a:extLst>
          </p:cNvPr>
          <p:cNvSpPr txBox="1">
            <a:spLocks/>
          </p:cNvSpPr>
          <p:nvPr/>
        </p:nvSpPr>
        <p:spPr>
          <a:xfrm>
            <a:off x="185856" y="112679"/>
            <a:ext cx="11463130" cy="114821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Brightness Temperature Fields Improved by Satellite 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9734C3-8D19-441E-83FE-AE50164B58E5}"/>
              </a:ext>
            </a:extLst>
          </p:cNvPr>
          <p:cNvSpPr txBox="1"/>
          <p:nvPr/>
        </p:nvSpPr>
        <p:spPr>
          <a:xfrm>
            <a:off x="9300087" y="4143540"/>
            <a:ext cx="313709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Bias = Simulated - Observed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D02523-27DE-4283-BDAF-EB3887A55173}"/>
              </a:ext>
            </a:extLst>
          </p:cNvPr>
          <p:cNvSpPr txBox="1"/>
          <p:nvPr/>
        </p:nvSpPr>
        <p:spPr>
          <a:xfrm>
            <a:off x="9354326" y="2727254"/>
            <a:ext cx="3137095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*Channel 14 brightness temperatures used for verification</a:t>
            </a:r>
          </a:p>
        </p:txBody>
      </p:sp>
    </p:spTree>
    <p:extLst>
      <p:ext uri="{BB962C8B-B14F-4D97-AF65-F5344CB8AC3E}">
        <p14:creationId xmlns:p14="http://schemas.microsoft.com/office/powerpoint/2010/main" val="1377747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599</Words>
  <Application>Microsoft Macintosh PowerPoint</Application>
  <PresentationFormat>Widescreen</PresentationFormat>
  <Paragraphs>134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Hurricane Intensity Forecasts Need Improvement </vt:lpstr>
      <vt:lpstr>Motivation – we need better initial conditions!</vt:lpstr>
      <vt:lpstr>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Future Directions</vt:lpstr>
      <vt:lpstr>References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Hartman</dc:creator>
  <cp:lastModifiedBy>Microsoft Office User</cp:lastModifiedBy>
  <cp:revision>115</cp:revision>
  <dcterms:created xsi:type="dcterms:W3CDTF">2019-04-11T23:19:11Z</dcterms:created>
  <dcterms:modified xsi:type="dcterms:W3CDTF">2019-05-08T19:29:42Z</dcterms:modified>
</cp:coreProperties>
</file>