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62" r:id="rId3"/>
    <p:sldId id="258" r:id="rId4"/>
    <p:sldId id="261" r:id="rId5"/>
    <p:sldId id="259" r:id="rId6"/>
    <p:sldId id="260" r:id="rId7"/>
    <p:sldId id="269" r:id="rId8"/>
    <p:sldId id="271" r:id="rId9"/>
    <p:sldId id="273" r:id="rId10"/>
    <p:sldId id="274" r:id="rId11"/>
    <p:sldId id="275" r:id="rId12"/>
    <p:sldId id="276" r:id="rId13"/>
    <p:sldId id="277" r:id="rId14"/>
    <p:sldId id="278" r:id="rId15"/>
    <p:sldId id="280" r:id="rId16"/>
    <p:sldId id="281" r:id="rId17"/>
    <p:sldId id="282" r:id="rId18"/>
    <p:sldId id="270" r:id="rId19"/>
    <p:sldId id="283" r:id="rId20"/>
    <p:sldId id="263" r:id="rId21"/>
    <p:sldId id="264" r:id="rId22"/>
    <p:sldId id="266" r:id="rId23"/>
    <p:sldId id="265" r:id="rId24"/>
    <p:sldId id="267"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85417" autoAdjust="0"/>
  </p:normalViewPr>
  <p:slideViewPr>
    <p:cSldViewPr>
      <p:cViewPr varScale="1">
        <p:scale>
          <a:sx n="59" d="100"/>
          <a:sy n="59" d="100"/>
        </p:scale>
        <p:origin x="-90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197C1-8184-4547-B9C4-F1D98112C0B9}" type="datetimeFigureOut">
              <a:rPr lang="zh-CN" altLang="en-US" smtClean="0"/>
              <a:t>2019/5/9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F036B3-0415-46D4-B514-C4BBD0965FB6}" type="slidenum">
              <a:rPr lang="zh-CN" altLang="en-US" smtClean="0"/>
              <a:t>‹#›</a:t>
            </a:fld>
            <a:endParaRPr lang="zh-CN" altLang="en-US"/>
          </a:p>
        </p:txBody>
      </p:sp>
    </p:spTree>
    <p:extLst>
      <p:ext uri="{BB962C8B-B14F-4D97-AF65-F5344CB8AC3E}">
        <p14:creationId xmlns:p14="http://schemas.microsoft.com/office/powerpoint/2010/main" val="2660883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F036B3-0415-46D4-B514-C4BBD0965FB6}" type="slidenum">
              <a:rPr lang="zh-CN" altLang="en-US" smtClean="0"/>
              <a:t>4</a:t>
            </a:fld>
            <a:endParaRPr lang="zh-CN" altLang="en-US"/>
          </a:p>
        </p:txBody>
      </p:sp>
    </p:spTree>
    <p:extLst>
      <p:ext uri="{BB962C8B-B14F-4D97-AF65-F5344CB8AC3E}">
        <p14:creationId xmlns:p14="http://schemas.microsoft.com/office/powerpoint/2010/main" val="388867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0FE6832-BB28-4819-954F-3A5992F4ECE0}" type="slidenum">
              <a:rPr lang="zh-CN" altLang="en-US" smtClean="0"/>
              <a:t>6</a:t>
            </a:fld>
            <a:endParaRPr lang="zh-CN" altLang="en-US"/>
          </a:p>
        </p:txBody>
      </p:sp>
    </p:spTree>
    <p:extLst>
      <p:ext uri="{BB962C8B-B14F-4D97-AF65-F5344CB8AC3E}">
        <p14:creationId xmlns:p14="http://schemas.microsoft.com/office/powerpoint/2010/main" val="238106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76CB59-91ED-4527-B5FC-4F1E3352C3BF}" type="slidenum">
              <a:rPr lang="zh-CN" altLang="en-US" smtClean="0"/>
              <a:t>7</a:t>
            </a:fld>
            <a:endParaRPr lang="zh-CN" altLang="en-US"/>
          </a:p>
        </p:txBody>
      </p:sp>
    </p:spTree>
    <p:extLst>
      <p:ext uri="{BB962C8B-B14F-4D97-AF65-F5344CB8AC3E}">
        <p14:creationId xmlns:p14="http://schemas.microsoft.com/office/powerpoint/2010/main" val="459534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F036B3-0415-46D4-B514-C4BBD0965FB6}" type="slidenum">
              <a:rPr lang="zh-CN" altLang="en-US" smtClean="0"/>
              <a:t>15</a:t>
            </a:fld>
            <a:endParaRPr lang="zh-CN" altLang="en-US"/>
          </a:p>
        </p:txBody>
      </p:sp>
    </p:spTree>
    <p:extLst>
      <p:ext uri="{BB962C8B-B14F-4D97-AF65-F5344CB8AC3E}">
        <p14:creationId xmlns:p14="http://schemas.microsoft.com/office/powerpoint/2010/main" val="27758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F036B3-0415-46D4-B514-C4BBD0965FB6}" type="slidenum">
              <a:rPr lang="zh-CN" altLang="en-US" smtClean="0"/>
              <a:t>19</a:t>
            </a:fld>
            <a:endParaRPr lang="zh-CN" altLang="en-US"/>
          </a:p>
        </p:txBody>
      </p:sp>
    </p:spTree>
    <p:extLst>
      <p:ext uri="{BB962C8B-B14F-4D97-AF65-F5344CB8AC3E}">
        <p14:creationId xmlns:p14="http://schemas.microsoft.com/office/powerpoint/2010/main" val="332330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2019/5/9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2019/5/9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495" y="2130425"/>
            <a:ext cx="8944165" cy="1470025"/>
          </a:xfrm>
        </p:spPr>
        <p:txBody>
          <a:bodyPr>
            <a:noAutofit/>
          </a:bodyPr>
          <a:lstStyle/>
          <a:p>
            <a:r>
              <a:rPr lang="en-US" altLang="zh-CN" sz="3200" b="1" dirty="0" smtClean="0"/>
              <a:t>Preliminary Tests of an Air-Sea Fully-coupled </a:t>
            </a:r>
            <a:r>
              <a:rPr lang="en-US" altLang="zh-CN" sz="3200" b="1" dirty="0"/>
              <a:t>E</a:t>
            </a:r>
            <a:r>
              <a:rPr lang="en-US" altLang="zh-CN" sz="3200" b="1" dirty="0" smtClean="0"/>
              <a:t>nsemble Data Assimilation System</a:t>
            </a:r>
            <a:endParaRPr lang="zh-CN" altLang="en-US" sz="3200" b="1" dirty="0"/>
          </a:p>
        </p:txBody>
      </p:sp>
      <p:sp>
        <p:nvSpPr>
          <p:cNvPr id="3" name="副标题 2"/>
          <p:cNvSpPr>
            <a:spLocks noGrp="1"/>
          </p:cNvSpPr>
          <p:nvPr>
            <p:ph type="subTitle" idx="1"/>
          </p:nvPr>
        </p:nvSpPr>
        <p:spPr>
          <a:xfrm>
            <a:off x="1371600" y="4484712"/>
            <a:ext cx="6400800" cy="1752600"/>
          </a:xfrm>
        </p:spPr>
        <p:txBody>
          <a:bodyPr>
            <a:normAutofit/>
          </a:bodyPr>
          <a:lstStyle/>
          <a:p>
            <a:r>
              <a:rPr lang="en-US" altLang="zh-CN" sz="2400" dirty="0" smtClean="0">
                <a:solidFill>
                  <a:schemeClr val="tx1"/>
                </a:solidFill>
              </a:rPr>
              <a:t>Xingchao (XC) </a:t>
            </a:r>
            <a:r>
              <a:rPr lang="en-US" altLang="zh-CN" sz="2400" dirty="0" smtClean="0">
                <a:solidFill>
                  <a:schemeClr val="tx1"/>
                </a:solidFill>
              </a:rPr>
              <a:t>Chen and Fuqing Zhang</a:t>
            </a:r>
            <a:endParaRPr lang="zh-CN" altLang="en-US" sz="2400" dirty="0">
              <a:solidFill>
                <a:schemeClr val="tx1"/>
              </a:solidFill>
            </a:endParaRPr>
          </a:p>
        </p:txBody>
      </p:sp>
      <p:pic>
        <p:nvPicPr>
          <p:cNvPr id="1028" name="Picture 4" descr="E:\EnKF_meeting\adaptlogo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180612"/>
            <a:ext cx="2175413" cy="72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EnKF_meeting\PS-HOR-RGB-2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65" y="109900"/>
            <a:ext cx="314715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412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5752" y="14752"/>
            <a:ext cx="7624760" cy="57170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5212" y="5733256"/>
            <a:ext cx="8394104" cy="584775"/>
          </a:xfrm>
          <a:prstGeom prst="rect">
            <a:avLst/>
          </a:prstGeom>
          <a:noFill/>
        </p:spPr>
        <p:txBody>
          <a:bodyPr wrap="square" rtlCol="0">
            <a:spAutoFit/>
          </a:bodyPr>
          <a:lstStyle/>
          <a:p>
            <a:pPr algn="just"/>
            <a:r>
              <a:rPr lang="en-US" altLang="zh-CN" sz="1600" dirty="0" smtClean="0"/>
              <a:t>Same as Figure 04</a:t>
            </a:r>
            <a:r>
              <a:rPr lang="en-US" altLang="zh-CN" sz="1600" dirty="0"/>
              <a:t>, but for the </a:t>
            </a:r>
            <a:r>
              <a:rPr lang="en-US" altLang="zh-CN" sz="1600" dirty="0" smtClean="0"/>
              <a:t>U winds </a:t>
            </a:r>
            <a:r>
              <a:rPr lang="en-US" altLang="zh-CN" sz="1600" dirty="0"/>
              <a:t>along the vertical cross sections that pass through the verifying truth storm center. </a:t>
            </a:r>
            <a:endParaRPr lang="zh-CN" altLang="en-US" sz="16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89" t="17497" r="67286" b="66632"/>
          <a:stretch/>
        </p:blipFill>
        <p:spPr bwMode="auto">
          <a:xfrm>
            <a:off x="15672" y="2348880"/>
            <a:ext cx="190024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3676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5753" y="14752"/>
            <a:ext cx="7624759" cy="57170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5212" y="5733256"/>
            <a:ext cx="8394104" cy="338554"/>
          </a:xfrm>
          <a:prstGeom prst="rect">
            <a:avLst/>
          </a:prstGeom>
          <a:noFill/>
        </p:spPr>
        <p:txBody>
          <a:bodyPr wrap="square" rtlCol="0">
            <a:spAutoFit/>
          </a:bodyPr>
          <a:lstStyle/>
          <a:p>
            <a:pPr algn="just"/>
            <a:r>
              <a:rPr lang="en-US" altLang="zh-CN" sz="1600" dirty="0" smtClean="0"/>
              <a:t>Same as Figure 04</a:t>
            </a:r>
            <a:r>
              <a:rPr lang="en-US" altLang="zh-CN" sz="1600" dirty="0"/>
              <a:t>, but for </a:t>
            </a:r>
            <a:r>
              <a:rPr lang="en-US" altLang="zh-CN" sz="1600" dirty="0" smtClean="0"/>
              <a:t>SST.</a:t>
            </a:r>
            <a:endParaRPr lang="zh-CN" altLang="en-US" sz="1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39" t="49564" r="67438" b="33620"/>
          <a:stretch/>
        </p:blipFill>
        <p:spPr bwMode="auto">
          <a:xfrm>
            <a:off x="44603" y="2273772"/>
            <a:ext cx="1882161" cy="144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406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7664" y="16208"/>
            <a:ext cx="7624763" cy="5717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5761466"/>
            <a:ext cx="8394104" cy="338554"/>
          </a:xfrm>
          <a:prstGeom prst="rect">
            <a:avLst/>
          </a:prstGeom>
          <a:noFill/>
        </p:spPr>
        <p:txBody>
          <a:bodyPr wrap="square" rtlCol="0">
            <a:spAutoFit/>
          </a:bodyPr>
          <a:lstStyle/>
          <a:p>
            <a:pPr algn="just"/>
            <a:r>
              <a:rPr lang="en-US" altLang="zh-CN" sz="1600" dirty="0" smtClean="0"/>
              <a:t>Same as Figure 04, but at 12Z/13 (</a:t>
            </a:r>
            <a:r>
              <a:rPr lang="en-US" altLang="zh-CN" sz="1600" dirty="0"/>
              <a:t>the 7th </a:t>
            </a:r>
            <a:r>
              <a:rPr lang="en-US" altLang="zh-CN" sz="1600" dirty="0" smtClean="0"/>
              <a:t>DA cycle).  </a:t>
            </a:r>
            <a:endParaRPr lang="zh-CN" altLang="en-US" sz="1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48" r="39270" b="82775"/>
          <a:stretch/>
        </p:blipFill>
        <p:spPr bwMode="auto">
          <a:xfrm>
            <a:off x="28620" y="2348879"/>
            <a:ext cx="1879084" cy="134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94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5752" y="14752"/>
            <a:ext cx="7624760" cy="57170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23528" y="5761466"/>
            <a:ext cx="8394104" cy="338554"/>
          </a:xfrm>
          <a:prstGeom prst="rect">
            <a:avLst/>
          </a:prstGeom>
          <a:noFill/>
        </p:spPr>
        <p:txBody>
          <a:bodyPr wrap="square" rtlCol="0">
            <a:spAutoFit/>
          </a:bodyPr>
          <a:lstStyle/>
          <a:p>
            <a:pPr algn="just"/>
            <a:r>
              <a:rPr lang="en-US" altLang="zh-CN" sz="1600" dirty="0" smtClean="0"/>
              <a:t>Same as Figure 06, but at 12Z/13 (</a:t>
            </a:r>
            <a:r>
              <a:rPr lang="en-US" altLang="zh-CN" sz="1600" dirty="0"/>
              <a:t>the 7th </a:t>
            </a:r>
            <a:r>
              <a:rPr lang="en-US" altLang="zh-CN" sz="1600" dirty="0" smtClean="0"/>
              <a:t>DA cycle).  </a:t>
            </a:r>
            <a:endParaRPr lang="zh-CN" altLang="en-US" sz="160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109" t="16934" r="39924" b="66487"/>
          <a:stretch/>
        </p:blipFill>
        <p:spPr bwMode="auto">
          <a:xfrm>
            <a:off x="38285" y="2276872"/>
            <a:ext cx="1941427"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574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5753" y="14752"/>
            <a:ext cx="7624759" cy="57170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5761466"/>
            <a:ext cx="8394104" cy="338554"/>
          </a:xfrm>
          <a:prstGeom prst="rect">
            <a:avLst/>
          </a:prstGeom>
          <a:noFill/>
        </p:spPr>
        <p:txBody>
          <a:bodyPr wrap="square" rtlCol="0">
            <a:spAutoFit/>
          </a:bodyPr>
          <a:lstStyle/>
          <a:p>
            <a:pPr algn="just"/>
            <a:r>
              <a:rPr lang="en-US" altLang="zh-CN" sz="1600" dirty="0" smtClean="0"/>
              <a:t>Same as Figure 08, but at 12Z/13 (</a:t>
            </a:r>
            <a:r>
              <a:rPr lang="en-US" altLang="zh-CN" sz="1600" dirty="0"/>
              <a:t>the 7th </a:t>
            </a:r>
            <a:r>
              <a:rPr lang="en-US" altLang="zh-CN" sz="1600" dirty="0" smtClean="0"/>
              <a:t>DA cycle).  </a:t>
            </a:r>
            <a:endParaRPr lang="zh-CN" altLang="en-US" sz="16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109" t="50000" r="39773" b="34056"/>
          <a:stretch/>
        </p:blipFill>
        <p:spPr bwMode="auto">
          <a:xfrm>
            <a:off x="111381" y="2348880"/>
            <a:ext cx="1773666" cy="140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78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Florence_coupled\pic\organized\GFS_forecast_TRACKandINTEN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476" y="58132"/>
            <a:ext cx="4931780" cy="574713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360" y="5723964"/>
            <a:ext cx="8394104" cy="830997"/>
          </a:xfrm>
          <a:prstGeom prst="rect">
            <a:avLst/>
          </a:prstGeom>
          <a:noFill/>
        </p:spPr>
        <p:txBody>
          <a:bodyPr wrap="square" rtlCol="0">
            <a:spAutoFit/>
          </a:bodyPr>
          <a:lstStyle/>
          <a:p>
            <a:pPr algn="just"/>
            <a:r>
              <a:rPr lang="en-US" altLang="zh-CN" sz="1600" dirty="0" smtClean="0"/>
              <a:t>The track and Intensity of </a:t>
            </a:r>
            <a:r>
              <a:rPr lang="en-US" altLang="zh-CN" sz="1600" dirty="0"/>
              <a:t>Florence from the verifying truth and the forecasts </a:t>
            </a:r>
            <a:r>
              <a:rPr lang="en-US" altLang="zh-CN" sz="1600" dirty="0" smtClean="0"/>
              <a:t>from </a:t>
            </a:r>
            <a:r>
              <a:rPr lang="en-US" altLang="zh-CN" sz="1600" dirty="0"/>
              <a:t>HPI, HPI+SST, HPI+SSH, HPI+CURRENT experiments initialized </a:t>
            </a:r>
            <a:r>
              <a:rPr lang="en-US" altLang="zh-CN" sz="1600" dirty="0" smtClean="0"/>
              <a:t>from 00Z/12 (dashed lines, the first DA cycle</a:t>
            </a:r>
            <a:r>
              <a:rPr lang="en-US" altLang="zh-CN" sz="1600" dirty="0"/>
              <a:t>) and </a:t>
            </a:r>
            <a:r>
              <a:rPr lang="en-US" altLang="zh-CN" sz="1600" dirty="0" smtClean="0"/>
              <a:t>12Z/13 (</a:t>
            </a:r>
            <a:r>
              <a:rPr lang="en-US" altLang="zh-CN" sz="1600" dirty="0"/>
              <a:t>s</a:t>
            </a:r>
            <a:r>
              <a:rPr lang="en-US" altLang="zh-CN" sz="1600" dirty="0" smtClean="0"/>
              <a:t>olid </a:t>
            </a:r>
            <a:r>
              <a:rPr lang="en-US" altLang="zh-CN" sz="1600" dirty="0"/>
              <a:t>lines, the </a:t>
            </a:r>
            <a:r>
              <a:rPr lang="en-US" altLang="zh-CN" sz="1600" dirty="0" smtClean="0"/>
              <a:t>7th </a:t>
            </a:r>
            <a:r>
              <a:rPr lang="en-US" altLang="zh-CN" sz="1600" dirty="0"/>
              <a:t>DA cycle</a:t>
            </a:r>
            <a:r>
              <a:rPr lang="en-US" altLang="zh-CN" sz="1600" dirty="0" smtClean="0"/>
              <a:t>)</a:t>
            </a:r>
            <a:endParaRPr lang="zh-CN" altLang="en-US" sz="1600" dirty="0"/>
          </a:p>
        </p:txBody>
      </p:sp>
    </p:spTree>
    <p:extLst>
      <p:ext uri="{BB962C8B-B14F-4D97-AF65-F5344CB8AC3E}">
        <p14:creationId xmlns:p14="http://schemas.microsoft.com/office/powerpoint/2010/main" val="31385217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5805264"/>
            <a:ext cx="8784976" cy="1077218"/>
          </a:xfrm>
          <a:prstGeom prst="rect">
            <a:avLst/>
          </a:prstGeom>
          <a:noFill/>
        </p:spPr>
        <p:txBody>
          <a:bodyPr wrap="square" rtlCol="0">
            <a:spAutoFit/>
          </a:bodyPr>
          <a:lstStyle/>
          <a:p>
            <a:pPr algn="just"/>
            <a:r>
              <a:rPr lang="en-US" altLang="zh-CN" sz="1600" smtClean="0"/>
              <a:t>The </a:t>
            </a:r>
            <a:r>
              <a:rPr lang="en-US" altLang="zh-CN" sz="1600" dirty="0" smtClean="0"/>
              <a:t>forecasts of (a</a:t>
            </a:r>
            <a:r>
              <a:rPr lang="en-US" altLang="zh-CN" sz="1600" dirty="0"/>
              <a:t>, </a:t>
            </a:r>
            <a:r>
              <a:rPr lang="en-US" altLang="zh-CN" sz="1600" dirty="0" smtClean="0"/>
              <a:t>e, </a:t>
            </a:r>
            <a:r>
              <a:rPr lang="en-US" altLang="zh-CN" sz="1600" dirty="0"/>
              <a:t>i</a:t>
            </a:r>
            <a:r>
              <a:rPr lang="en-US" altLang="zh-CN" sz="1600" dirty="0" smtClean="0"/>
              <a:t>, </a:t>
            </a:r>
            <a:r>
              <a:rPr lang="en-US" altLang="zh-CN" sz="1600" dirty="0"/>
              <a:t>m</a:t>
            </a:r>
            <a:r>
              <a:rPr lang="en-US" altLang="zh-CN" sz="1600" dirty="0" smtClean="0"/>
              <a:t>) surface wind (color shading) and surface pressure (contours), and (c, g, k, o) SSH at 00Z/15 from </a:t>
            </a:r>
            <a:r>
              <a:rPr lang="en-US" altLang="zh-CN" sz="1600" dirty="0"/>
              <a:t>HPI, HPI+SST, HPI+SSH, </a:t>
            </a:r>
            <a:r>
              <a:rPr lang="en-US" altLang="zh-CN" sz="1600" dirty="0" smtClean="0"/>
              <a:t>HPI+CURRENT experiments </a:t>
            </a:r>
            <a:r>
              <a:rPr lang="en-US" altLang="zh-CN" sz="1600" dirty="0"/>
              <a:t>initialized </a:t>
            </a:r>
            <a:r>
              <a:rPr lang="en-US" altLang="zh-CN" sz="1600" dirty="0" smtClean="0"/>
              <a:t>from </a:t>
            </a:r>
            <a:r>
              <a:rPr lang="en-US" altLang="zh-CN" sz="1600" dirty="0"/>
              <a:t>00Z/12 (the first </a:t>
            </a:r>
            <a:r>
              <a:rPr lang="en-US" altLang="zh-CN" sz="1600" dirty="0" smtClean="0"/>
              <a:t>DA </a:t>
            </a:r>
            <a:r>
              <a:rPr lang="en-US" altLang="zh-CN" sz="1600" dirty="0"/>
              <a:t>cycle</a:t>
            </a:r>
            <a:r>
              <a:rPr lang="en-US" altLang="zh-CN" sz="1600" dirty="0" smtClean="0"/>
              <a:t>). (b, f, j, n) and (d, h, l, p) are same </a:t>
            </a:r>
            <a:r>
              <a:rPr lang="en-US" altLang="zh-CN" sz="1600" dirty="0"/>
              <a:t>as (a, e, i, m) </a:t>
            </a:r>
            <a:r>
              <a:rPr lang="en-US" altLang="zh-CN" sz="1600" dirty="0" smtClean="0"/>
              <a:t>and (</a:t>
            </a:r>
            <a:r>
              <a:rPr lang="en-US" altLang="zh-CN" sz="1600" dirty="0"/>
              <a:t>c, g, k, o</a:t>
            </a:r>
            <a:r>
              <a:rPr lang="en-US" altLang="zh-CN" sz="1600" dirty="0" smtClean="0"/>
              <a:t>), but are </a:t>
            </a:r>
            <a:r>
              <a:rPr lang="en-US" altLang="zh-CN" sz="1600" dirty="0"/>
              <a:t>initialized from </a:t>
            </a:r>
            <a:r>
              <a:rPr lang="en-US" altLang="zh-CN" sz="1600" dirty="0" smtClean="0"/>
              <a:t>12Z/13 (the </a:t>
            </a:r>
            <a:r>
              <a:rPr lang="en-US" altLang="zh-CN" sz="1600" dirty="0"/>
              <a:t>7th DA cycle</a:t>
            </a:r>
            <a:r>
              <a:rPr lang="en-US" altLang="zh-CN" sz="1600" dirty="0" smtClean="0"/>
              <a:t>)</a:t>
            </a:r>
            <a:endParaRPr lang="zh-CN" altLang="en-US"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576" y="184666"/>
            <a:ext cx="7624762" cy="564901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1187624" y="1786"/>
            <a:ext cx="1426929" cy="369332"/>
          </a:xfrm>
          <a:prstGeom prst="rect">
            <a:avLst/>
          </a:prstGeom>
        </p:spPr>
        <p:txBody>
          <a:bodyPr wrap="none">
            <a:spAutoFit/>
          </a:bodyPr>
          <a:lstStyle/>
          <a:p>
            <a:r>
              <a:rPr lang="en-US" altLang="zh-CN" dirty="0"/>
              <a:t>F</a:t>
            </a:r>
            <a:r>
              <a:rPr lang="en-US" altLang="zh-CN" dirty="0" smtClean="0"/>
              <a:t>irst </a:t>
            </a:r>
            <a:r>
              <a:rPr lang="en-US" altLang="zh-CN" dirty="0"/>
              <a:t>DA cycle</a:t>
            </a:r>
            <a:endParaRPr lang="zh-CN" altLang="en-US" dirty="0"/>
          </a:p>
        </p:txBody>
      </p:sp>
      <p:sp>
        <p:nvSpPr>
          <p:cNvPr id="8" name="矩形 7"/>
          <p:cNvSpPr/>
          <p:nvPr/>
        </p:nvSpPr>
        <p:spPr>
          <a:xfrm>
            <a:off x="4836521" y="0"/>
            <a:ext cx="1426929" cy="369332"/>
          </a:xfrm>
          <a:prstGeom prst="rect">
            <a:avLst/>
          </a:prstGeom>
        </p:spPr>
        <p:txBody>
          <a:bodyPr wrap="none">
            <a:spAutoFit/>
          </a:bodyPr>
          <a:lstStyle/>
          <a:p>
            <a:r>
              <a:rPr lang="en-US" altLang="zh-CN" dirty="0"/>
              <a:t>F</a:t>
            </a:r>
            <a:r>
              <a:rPr lang="en-US" altLang="zh-CN" dirty="0" smtClean="0"/>
              <a:t>irst </a:t>
            </a:r>
            <a:r>
              <a:rPr lang="en-US" altLang="zh-CN" dirty="0"/>
              <a:t>DA cycle</a:t>
            </a:r>
            <a:endParaRPr lang="zh-CN" altLang="en-US" dirty="0"/>
          </a:p>
        </p:txBody>
      </p:sp>
      <p:sp>
        <p:nvSpPr>
          <p:cNvPr id="9" name="矩形 8"/>
          <p:cNvSpPr/>
          <p:nvPr/>
        </p:nvSpPr>
        <p:spPr>
          <a:xfrm>
            <a:off x="2843808" y="0"/>
            <a:ext cx="1343701" cy="369332"/>
          </a:xfrm>
          <a:prstGeom prst="rect">
            <a:avLst/>
          </a:prstGeom>
        </p:spPr>
        <p:txBody>
          <a:bodyPr wrap="none">
            <a:spAutoFit/>
          </a:bodyPr>
          <a:lstStyle/>
          <a:p>
            <a:r>
              <a:rPr lang="en-US" altLang="zh-CN" dirty="0" smtClean="0"/>
              <a:t>7th DA </a:t>
            </a:r>
            <a:r>
              <a:rPr lang="en-US" altLang="zh-CN" dirty="0"/>
              <a:t>cycle</a:t>
            </a:r>
            <a:endParaRPr lang="zh-CN" altLang="en-US" dirty="0"/>
          </a:p>
        </p:txBody>
      </p:sp>
      <p:sp>
        <p:nvSpPr>
          <p:cNvPr id="10" name="矩形 9"/>
          <p:cNvSpPr/>
          <p:nvPr/>
        </p:nvSpPr>
        <p:spPr>
          <a:xfrm>
            <a:off x="6516216" y="0"/>
            <a:ext cx="1343701" cy="369332"/>
          </a:xfrm>
          <a:prstGeom prst="rect">
            <a:avLst/>
          </a:prstGeom>
        </p:spPr>
        <p:txBody>
          <a:bodyPr wrap="none">
            <a:spAutoFit/>
          </a:bodyPr>
          <a:lstStyle/>
          <a:p>
            <a:r>
              <a:rPr lang="en-US" altLang="zh-CN" dirty="0" smtClean="0"/>
              <a:t>7th DA </a:t>
            </a:r>
            <a:r>
              <a:rPr lang="en-US" altLang="zh-CN" dirty="0"/>
              <a:t>cycle</a:t>
            </a:r>
            <a:endParaRPr lang="zh-CN" altLang="en-US" dirty="0"/>
          </a:p>
        </p:txBody>
      </p:sp>
    </p:spTree>
    <p:extLst>
      <p:ext uri="{BB962C8B-B14F-4D97-AF65-F5344CB8AC3E}">
        <p14:creationId xmlns:p14="http://schemas.microsoft.com/office/powerpoint/2010/main" val="830012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113719"/>
            <a:ext cx="8784976" cy="6555641"/>
          </a:xfrm>
          <a:prstGeom prst="rect">
            <a:avLst/>
          </a:prstGeom>
          <a:noFill/>
        </p:spPr>
        <p:txBody>
          <a:bodyPr wrap="square" rtlCol="0">
            <a:spAutoFit/>
          </a:bodyPr>
          <a:lstStyle/>
          <a:p>
            <a:r>
              <a:rPr lang="en-US" altLang="zh-CN" sz="2800" b="1" dirty="0" smtClean="0"/>
              <a:t>Conclusions</a:t>
            </a:r>
            <a:r>
              <a:rPr lang="zh-CN" altLang="en-US" sz="2800" b="1" dirty="0" smtClean="0"/>
              <a:t>：</a:t>
            </a:r>
            <a:endParaRPr lang="en-US" altLang="zh-CN" sz="2800" b="1" dirty="0" smtClean="0"/>
          </a:p>
          <a:p>
            <a:endParaRPr lang="en-US" altLang="zh-CN" sz="2800" b="1" dirty="0"/>
          </a:p>
          <a:p>
            <a:pPr marL="514350" indent="-514350" algn="just">
              <a:buAutoNum type="arabicPeriod"/>
            </a:pPr>
            <a:r>
              <a:rPr lang="en-US" altLang="zh-CN" sz="2400" dirty="0" smtClean="0"/>
              <a:t>The PSU-EnKF system has been upgraded to an air-sea fully-coupled DA system (beta version)</a:t>
            </a:r>
            <a:endParaRPr lang="en-US" altLang="zh-CN" sz="2400" dirty="0"/>
          </a:p>
          <a:p>
            <a:pPr marL="514350" indent="-514350" algn="just">
              <a:buAutoNum type="arabicPeriod"/>
            </a:pPr>
            <a:r>
              <a:rPr lang="en-US" altLang="zh-CN" sz="2400" dirty="0" smtClean="0"/>
              <a:t>The OSSE experiments show the </a:t>
            </a:r>
            <a:r>
              <a:rPr lang="en-US" altLang="zh-CN" sz="2400" dirty="0"/>
              <a:t>potential for improving tropical cyclone </a:t>
            </a:r>
            <a:r>
              <a:rPr lang="en-US" altLang="zh-CN" sz="2400" dirty="0" smtClean="0"/>
              <a:t>forecasts </a:t>
            </a:r>
            <a:r>
              <a:rPr lang="en-US" altLang="zh-CN" sz="2400" dirty="0"/>
              <a:t>by assimilating </a:t>
            </a:r>
            <a:r>
              <a:rPr lang="en-US" altLang="zh-CN" sz="2400" dirty="0" smtClean="0"/>
              <a:t>ocean observations using a fully-coupled DA system</a:t>
            </a:r>
          </a:p>
          <a:p>
            <a:pPr algn="just"/>
            <a:endParaRPr lang="en-US" altLang="zh-CN" sz="2400" b="1" dirty="0"/>
          </a:p>
          <a:p>
            <a:pPr algn="just"/>
            <a:r>
              <a:rPr lang="en-US" altLang="zh-CN" sz="2800" b="1" dirty="0" smtClean="0"/>
              <a:t>Future </a:t>
            </a:r>
            <a:r>
              <a:rPr lang="en-US" altLang="zh-CN" sz="2800" b="1" dirty="0"/>
              <a:t>work:</a:t>
            </a:r>
          </a:p>
          <a:p>
            <a:pPr algn="just"/>
            <a:endParaRPr lang="en-US" altLang="zh-CN" sz="2400" dirty="0"/>
          </a:p>
          <a:p>
            <a:pPr marL="457200" indent="-457200" algn="just">
              <a:buAutoNum type="arabicPeriod"/>
            </a:pPr>
            <a:r>
              <a:rPr lang="en-US" altLang="zh-CN" sz="2400" dirty="0" smtClean="0"/>
              <a:t>Real Data experiments</a:t>
            </a:r>
          </a:p>
          <a:p>
            <a:pPr marL="457200" indent="-457200" algn="just">
              <a:buAutoNum type="arabicPeriod"/>
            </a:pPr>
            <a:r>
              <a:rPr lang="en-US" altLang="zh-CN" sz="2400" dirty="0" smtClean="0"/>
              <a:t>Use the system to better estimate uncertain </a:t>
            </a:r>
            <a:r>
              <a:rPr lang="en-US" altLang="zh-CN" sz="2400" dirty="0"/>
              <a:t>model physics’ parameters such as the air-sea exchange </a:t>
            </a:r>
            <a:r>
              <a:rPr lang="en-US" altLang="zh-CN" sz="2400" dirty="0" smtClean="0"/>
              <a:t>coefficients</a:t>
            </a:r>
          </a:p>
          <a:p>
            <a:pPr marL="457200" indent="-457200" algn="just">
              <a:buAutoNum type="arabicPeriod"/>
            </a:pPr>
            <a:r>
              <a:rPr lang="en-US" altLang="zh-CN" sz="2400" dirty="0" smtClean="0"/>
              <a:t>Extend the benefits of the air-sea-coupled DA system beyond hurricane prediction, in particular for forecasts longer than 2 weeks where the impacts from air-sea interactions become increasingly larger (for example MJO and Monsoon)</a:t>
            </a:r>
            <a:endParaRPr lang="en-US" altLang="zh-CN" sz="2400" dirty="0"/>
          </a:p>
        </p:txBody>
      </p:sp>
    </p:spTree>
    <p:extLst>
      <p:ext uri="{BB962C8B-B14F-4D97-AF65-F5344CB8AC3E}">
        <p14:creationId xmlns:p14="http://schemas.microsoft.com/office/powerpoint/2010/main" val="1721027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218" name="Picture 2" descr="H:\Florence_coupled\GFS_ensemble\pic\INTENSITY_GF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62983"/>
            <a:ext cx="8856984" cy="5530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136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9589" y="116632"/>
            <a:ext cx="9078915" cy="50395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4797152"/>
            <a:ext cx="9144000" cy="2062103"/>
          </a:xfrm>
          <a:prstGeom prst="rect">
            <a:avLst/>
          </a:prstGeom>
          <a:noFill/>
        </p:spPr>
        <p:txBody>
          <a:bodyPr wrap="square" rtlCol="0">
            <a:spAutoFit/>
          </a:bodyPr>
          <a:lstStyle/>
          <a:p>
            <a:pPr algn="just"/>
            <a:r>
              <a:rPr lang="en-US" altLang="zh-CN" sz="1600" dirty="0" smtClean="0"/>
              <a:t>First row: Ensemble </a:t>
            </a:r>
            <a:r>
              <a:rPr lang="en-US" altLang="zh-CN" sz="1600" dirty="0"/>
              <a:t>correlations (color shading) between </a:t>
            </a:r>
            <a:r>
              <a:rPr lang="en-US" altLang="zh-CN" sz="1600" dirty="0" smtClean="0"/>
              <a:t>the sea surface pressure at the varying truth storm center (HPI, shown by the black triangle) with (a) SST; (b)</a:t>
            </a:r>
            <a:r>
              <a:rPr lang="en-US" altLang="zh-CN" sz="1600" dirty="0"/>
              <a:t> </a:t>
            </a:r>
            <a:r>
              <a:rPr lang="en-US" altLang="zh-CN" sz="1600" dirty="0" smtClean="0"/>
              <a:t>SSH; (c) SSU; (d) SSV at 00Z/12. </a:t>
            </a:r>
          </a:p>
          <a:p>
            <a:pPr algn="just"/>
            <a:r>
              <a:rPr lang="en-US" altLang="zh-CN" sz="1600" dirty="0" smtClean="0"/>
              <a:t>Second </a:t>
            </a:r>
            <a:r>
              <a:rPr lang="en-US" altLang="zh-CN" sz="1600" dirty="0"/>
              <a:t>row: Ensemble correlations (color shading) between </a:t>
            </a:r>
            <a:r>
              <a:rPr lang="en-US" altLang="zh-CN" sz="1600" dirty="0" smtClean="0"/>
              <a:t>(e) </a:t>
            </a:r>
            <a:r>
              <a:rPr lang="en-US" altLang="zh-CN" sz="1600" dirty="0"/>
              <a:t>SST; </a:t>
            </a:r>
            <a:r>
              <a:rPr lang="en-US" altLang="zh-CN" sz="1600" dirty="0" smtClean="0"/>
              <a:t>(f) </a:t>
            </a:r>
            <a:r>
              <a:rPr lang="en-US" altLang="zh-CN" sz="1600" dirty="0"/>
              <a:t>SSH; </a:t>
            </a:r>
            <a:r>
              <a:rPr lang="en-US" altLang="zh-CN" sz="1600" dirty="0" smtClean="0"/>
              <a:t>(g) </a:t>
            </a:r>
            <a:r>
              <a:rPr lang="en-US" altLang="zh-CN" sz="1600" dirty="0"/>
              <a:t>SSU; </a:t>
            </a:r>
            <a:r>
              <a:rPr lang="en-US" altLang="zh-CN" sz="1600" dirty="0" smtClean="0"/>
              <a:t>(h) </a:t>
            </a:r>
            <a:r>
              <a:rPr lang="en-US" altLang="zh-CN" sz="1600" dirty="0"/>
              <a:t>SSV points which have the largest correlation to HPI (black dots) with sea surface </a:t>
            </a:r>
            <a:r>
              <a:rPr lang="en-US" altLang="zh-CN" sz="1600" dirty="0" smtClean="0"/>
              <a:t>pressure. </a:t>
            </a:r>
            <a:r>
              <a:rPr lang="en-US" altLang="zh-CN" sz="1600" dirty="0"/>
              <a:t>The black triangle shows the position of Florence at 00Z/12 from the verifying truth</a:t>
            </a:r>
            <a:r>
              <a:rPr lang="en-US" altLang="zh-CN" sz="1600" dirty="0" smtClean="0"/>
              <a:t>. </a:t>
            </a:r>
          </a:p>
          <a:p>
            <a:pPr algn="just"/>
            <a:r>
              <a:rPr lang="en-US" altLang="zh-CN" sz="1600" dirty="0" smtClean="0"/>
              <a:t>Third row:</a:t>
            </a:r>
            <a:r>
              <a:rPr lang="en-US" altLang="zh-CN" sz="1600" dirty="0"/>
              <a:t> Ensemble correlations (color shading) between the </a:t>
            </a:r>
            <a:r>
              <a:rPr lang="en-US" altLang="zh-CN" sz="1600" dirty="0" smtClean="0"/>
              <a:t>(i) </a:t>
            </a:r>
            <a:r>
              <a:rPr lang="en-US" altLang="zh-CN" sz="1600" dirty="0"/>
              <a:t>SST; </a:t>
            </a:r>
            <a:r>
              <a:rPr lang="en-US" altLang="zh-CN" sz="1600" dirty="0" smtClean="0"/>
              <a:t>(j) </a:t>
            </a:r>
            <a:r>
              <a:rPr lang="en-US" altLang="zh-CN" sz="1600" dirty="0"/>
              <a:t>SSH; </a:t>
            </a:r>
            <a:r>
              <a:rPr lang="en-US" altLang="zh-CN" sz="1600" dirty="0" smtClean="0"/>
              <a:t>(k) </a:t>
            </a:r>
            <a:r>
              <a:rPr lang="en-US" altLang="zh-CN" sz="1600" dirty="0"/>
              <a:t>SSU; </a:t>
            </a:r>
            <a:r>
              <a:rPr lang="en-US" altLang="zh-CN" sz="1600" dirty="0" smtClean="0"/>
              <a:t>(l) </a:t>
            </a:r>
            <a:r>
              <a:rPr lang="en-US" altLang="zh-CN" sz="1600" dirty="0"/>
              <a:t>SSV points which have the largest correlation to HPI (dashed lines) with the meridional winds along the vertical cross sections that pass through the verifying truth storm center (solid line) at </a:t>
            </a:r>
            <a:r>
              <a:rPr lang="en-US" altLang="zh-CN" sz="1600" dirty="0" smtClean="0"/>
              <a:t>00Z/12</a:t>
            </a:r>
            <a:endParaRPr lang="zh-CN" altLang="en-US" sz="1600" dirty="0"/>
          </a:p>
        </p:txBody>
      </p:sp>
    </p:spTree>
    <p:extLst>
      <p:ext uri="{BB962C8B-B14F-4D97-AF65-F5344CB8AC3E}">
        <p14:creationId xmlns:p14="http://schemas.microsoft.com/office/powerpoint/2010/main" val="312640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2421742"/>
            <a:ext cx="6984776" cy="4031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050" y="510063"/>
            <a:ext cx="4638206" cy="1982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6453336"/>
            <a:ext cx="3312368" cy="369332"/>
          </a:xfrm>
          <a:prstGeom prst="rect">
            <a:avLst/>
          </a:prstGeom>
          <a:noFill/>
        </p:spPr>
        <p:txBody>
          <a:bodyPr wrap="square" rtlCol="0">
            <a:spAutoFit/>
          </a:bodyPr>
          <a:lstStyle/>
          <a:p>
            <a:pPr algn="ctr"/>
            <a:r>
              <a:rPr lang="en-US" altLang="zh-CN" dirty="0" err="1" smtClean="0"/>
              <a:t>Sluka</a:t>
            </a:r>
            <a:r>
              <a:rPr lang="en-US" altLang="zh-CN" dirty="0" smtClean="0"/>
              <a:t> et al. (2016)</a:t>
            </a:r>
            <a:endParaRPr lang="zh-CN" altLang="en-US" dirty="0"/>
          </a:p>
        </p:txBody>
      </p:sp>
      <p:sp>
        <p:nvSpPr>
          <p:cNvPr id="4" name="矩形 3"/>
          <p:cNvSpPr/>
          <p:nvPr/>
        </p:nvSpPr>
        <p:spPr>
          <a:xfrm>
            <a:off x="-47950" y="0"/>
            <a:ext cx="9191950" cy="338554"/>
          </a:xfrm>
          <a:prstGeom prst="rect">
            <a:avLst/>
          </a:prstGeom>
        </p:spPr>
        <p:txBody>
          <a:bodyPr wrap="square">
            <a:spAutoFit/>
          </a:bodyPr>
          <a:lstStyle/>
          <a:p>
            <a:r>
              <a:rPr lang="en-US" altLang="zh-CN" sz="1600" b="1" dirty="0"/>
              <a:t>Assimilating atmospheric observations into the ocean </a:t>
            </a:r>
            <a:r>
              <a:rPr lang="en-US" altLang="zh-CN" sz="1600" b="1" dirty="0" smtClean="0"/>
              <a:t>using strongly </a:t>
            </a:r>
            <a:r>
              <a:rPr lang="en-US" altLang="zh-CN" sz="1600" b="1" dirty="0"/>
              <a:t>coupled ensemble data assimilation</a:t>
            </a:r>
            <a:endParaRPr lang="zh-CN" altLang="en-US" sz="1600" dirty="0"/>
          </a:p>
        </p:txBody>
      </p:sp>
    </p:spTree>
    <p:extLst>
      <p:ext uri="{BB962C8B-B14F-4D97-AF65-F5344CB8AC3E}">
        <p14:creationId xmlns:p14="http://schemas.microsoft.com/office/powerpoint/2010/main" val="33824563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131840" y="6453336"/>
            <a:ext cx="3312368" cy="369332"/>
          </a:xfrm>
          <a:prstGeom prst="rect">
            <a:avLst/>
          </a:prstGeom>
          <a:noFill/>
        </p:spPr>
        <p:txBody>
          <a:bodyPr wrap="square" rtlCol="0">
            <a:spAutoFit/>
          </a:bodyPr>
          <a:lstStyle/>
          <a:p>
            <a:pPr algn="ctr"/>
            <a:r>
              <a:rPr lang="en-US" altLang="zh-CN" dirty="0"/>
              <a:t>Price</a:t>
            </a:r>
            <a:r>
              <a:rPr lang="en-US" altLang="zh-CN" dirty="0" smtClean="0"/>
              <a:t> (1981)</a:t>
            </a:r>
            <a:endParaRPr lang="zh-CN" alt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6632"/>
            <a:ext cx="6840320" cy="5283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496" y="5373216"/>
            <a:ext cx="8964488" cy="1077218"/>
          </a:xfrm>
          <a:prstGeom prst="rect">
            <a:avLst/>
          </a:prstGeom>
          <a:noFill/>
        </p:spPr>
        <p:txBody>
          <a:bodyPr wrap="square" rtlCol="0">
            <a:spAutoFit/>
          </a:bodyPr>
          <a:lstStyle/>
          <a:p>
            <a:pPr algn="just"/>
            <a:r>
              <a:rPr lang="en-US" altLang="zh-CN" sz="1600" dirty="0" smtClean="0"/>
              <a:t>Wind-stress vector turns clockwise in time on the right  side of the track. For typical hurricane dimensions and translation speed the rate of turning of the stress vector on the right side is comparable to the tuning rate of an inertial motion. Hence there is a near-resonant coupling of the wind stress and the wind-driven near-inertial rotating ML velocity </a:t>
            </a:r>
            <a:endParaRPr lang="zh-CN" altLang="en-US" sz="1600" dirty="0"/>
          </a:p>
        </p:txBody>
      </p:sp>
    </p:spTree>
    <p:extLst>
      <p:ext uri="{BB962C8B-B14F-4D97-AF65-F5344CB8AC3E}">
        <p14:creationId xmlns:p14="http://schemas.microsoft.com/office/powerpoint/2010/main" val="1335557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131840" y="6453336"/>
            <a:ext cx="3312368" cy="369332"/>
          </a:xfrm>
          <a:prstGeom prst="rect">
            <a:avLst/>
          </a:prstGeom>
          <a:noFill/>
        </p:spPr>
        <p:txBody>
          <a:bodyPr wrap="square" rtlCol="0">
            <a:spAutoFit/>
          </a:bodyPr>
          <a:lstStyle/>
          <a:p>
            <a:pPr algn="ctr"/>
            <a:r>
              <a:rPr lang="en-US" altLang="zh-CN" dirty="0"/>
              <a:t>Price</a:t>
            </a:r>
            <a:r>
              <a:rPr lang="en-US" altLang="zh-CN" dirty="0" smtClean="0"/>
              <a:t> (1981)</a:t>
            </a:r>
            <a:endParaRPr lang="zh-CN" alt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88640"/>
            <a:ext cx="830256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53300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278" y="58989"/>
            <a:ext cx="7200000" cy="5143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131840" y="6453336"/>
            <a:ext cx="3312368" cy="369332"/>
          </a:xfrm>
          <a:prstGeom prst="rect">
            <a:avLst/>
          </a:prstGeom>
          <a:noFill/>
        </p:spPr>
        <p:txBody>
          <a:bodyPr wrap="square" rtlCol="0">
            <a:spAutoFit/>
          </a:bodyPr>
          <a:lstStyle/>
          <a:p>
            <a:pPr algn="ctr"/>
            <a:r>
              <a:rPr lang="en-US" altLang="zh-CN" dirty="0"/>
              <a:t>Price</a:t>
            </a:r>
            <a:r>
              <a:rPr lang="en-US" altLang="zh-CN" dirty="0" smtClean="0"/>
              <a:t> (1981)</a:t>
            </a:r>
            <a:endParaRPr lang="zh-CN" altLang="en-US" dirty="0"/>
          </a:p>
        </p:txBody>
      </p:sp>
      <p:sp>
        <p:nvSpPr>
          <p:cNvPr id="4" name="TextBox 3"/>
          <p:cNvSpPr txBox="1"/>
          <p:nvPr/>
        </p:nvSpPr>
        <p:spPr>
          <a:xfrm>
            <a:off x="35496" y="5201905"/>
            <a:ext cx="9108504" cy="1323439"/>
          </a:xfrm>
          <a:prstGeom prst="rect">
            <a:avLst/>
          </a:prstGeom>
          <a:noFill/>
        </p:spPr>
        <p:txBody>
          <a:bodyPr wrap="square" rtlCol="0">
            <a:spAutoFit/>
          </a:bodyPr>
          <a:lstStyle/>
          <a:p>
            <a:pPr algn="just"/>
            <a:r>
              <a:rPr lang="en-US" altLang="zh-CN" sz="1600" dirty="0" smtClean="0"/>
              <a:t>Entrainment is the primary mechanism that lowers the SST beneath a moving hurricane. Air-sea heat exchange plays only a minor role.</a:t>
            </a:r>
          </a:p>
          <a:p>
            <a:pPr algn="just"/>
            <a:r>
              <a:rPr lang="en-US" altLang="zh-CN" sz="1600" dirty="0" smtClean="0"/>
              <a:t>The well-documented rightward bias in the response of SST occurs because the asymmetry in turning direction of the wind-stress vector drives a very strong asymmetry in the ML velocity, and thus in entrainment. </a:t>
            </a:r>
            <a:endParaRPr lang="zh-CN" altLang="en-US" sz="1600" dirty="0"/>
          </a:p>
        </p:txBody>
      </p:sp>
    </p:spTree>
    <p:extLst>
      <p:ext uri="{BB962C8B-B14F-4D97-AF65-F5344CB8AC3E}">
        <p14:creationId xmlns:p14="http://schemas.microsoft.com/office/powerpoint/2010/main" val="428155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16632"/>
            <a:ext cx="4968552" cy="591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31840" y="6165304"/>
            <a:ext cx="3312368" cy="369332"/>
          </a:xfrm>
          <a:prstGeom prst="rect">
            <a:avLst/>
          </a:prstGeom>
          <a:noFill/>
        </p:spPr>
        <p:txBody>
          <a:bodyPr wrap="square" rtlCol="0">
            <a:spAutoFit/>
          </a:bodyPr>
          <a:lstStyle/>
          <a:p>
            <a:pPr algn="ctr"/>
            <a:r>
              <a:rPr lang="en-US" altLang="zh-CN" dirty="0"/>
              <a:t>Price</a:t>
            </a:r>
            <a:r>
              <a:rPr lang="en-US" altLang="zh-CN" dirty="0" smtClean="0"/>
              <a:t> (1981)</a:t>
            </a:r>
            <a:endParaRPr lang="zh-CN" altLang="en-US" dirty="0"/>
          </a:p>
        </p:txBody>
      </p:sp>
    </p:spTree>
    <p:extLst>
      <p:ext uri="{BB962C8B-B14F-4D97-AF65-F5344CB8AC3E}">
        <p14:creationId xmlns:p14="http://schemas.microsoft.com/office/powerpoint/2010/main" val="980605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3131840" y="6516052"/>
            <a:ext cx="3312368" cy="369332"/>
          </a:xfrm>
          <a:prstGeom prst="rect">
            <a:avLst/>
          </a:prstGeom>
          <a:noFill/>
        </p:spPr>
        <p:txBody>
          <a:bodyPr wrap="square" rtlCol="0">
            <a:spAutoFit/>
          </a:bodyPr>
          <a:lstStyle/>
          <a:p>
            <a:pPr algn="ctr"/>
            <a:r>
              <a:rPr lang="en-US" altLang="zh-CN" dirty="0" err="1" smtClean="0"/>
              <a:t>Cione</a:t>
            </a:r>
            <a:r>
              <a:rPr lang="en-US" altLang="zh-CN" dirty="0" smtClean="0"/>
              <a:t> and </a:t>
            </a:r>
            <a:r>
              <a:rPr lang="en-US" altLang="zh-CN" dirty="0" err="1" smtClean="0"/>
              <a:t>Uhlhorn</a:t>
            </a:r>
            <a:r>
              <a:rPr lang="en-US" altLang="zh-CN" dirty="0"/>
              <a:t> </a:t>
            </a:r>
            <a:r>
              <a:rPr lang="en-US" altLang="zh-CN" dirty="0" smtClean="0"/>
              <a:t>(2003)</a:t>
            </a:r>
            <a:endParaRPr lang="zh-CN" alt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6632"/>
            <a:ext cx="3111706"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5123" y="116632"/>
            <a:ext cx="3493301" cy="45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0" y="4797152"/>
            <a:ext cx="9108504" cy="1846659"/>
          </a:xfrm>
          <a:prstGeom prst="rect">
            <a:avLst/>
          </a:prstGeom>
          <a:noFill/>
        </p:spPr>
        <p:txBody>
          <a:bodyPr wrap="square" rtlCol="0">
            <a:spAutoFit/>
          </a:bodyPr>
          <a:lstStyle/>
          <a:p>
            <a:r>
              <a:rPr lang="en-US" altLang="zh-CN" sz="1600" dirty="0" smtClean="0"/>
              <a:t>1. Under </a:t>
            </a:r>
            <a:r>
              <a:rPr lang="en-US" altLang="zh-CN" sz="1600" dirty="0"/>
              <a:t>most circumstances, the </a:t>
            </a:r>
            <a:r>
              <a:rPr lang="en-US" altLang="zh-CN" sz="1600" dirty="0" smtClean="0"/>
              <a:t>energy available </a:t>
            </a:r>
            <a:r>
              <a:rPr lang="en-US" altLang="zh-CN" sz="1600" dirty="0"/>
              <a:t>to the tropical cyclone is at least an order of magnitude greater than the energy extracted by the storm</a:t>
            </a:r>
            <a:r>
              <a:rPr lang="en-US" altLang="zh-CN" sz="1600" dirty="0" smtClean="0"/>
              <a:t>.</a:t>
            </a:r>
          </a:p>
          <a:p>
            <a:r>
              <a:rPr lang="en-US" altLang="zh-CN" sz="1600" dirty="0" smtClean="0"/>
              <a:t>2. The </a:t>
            </a:r>
            <a:r>
              <a:rPr lang="en-US" altLang="zh-CN" sz="1600" dirty="0"/>
              <a:t>magnitude of SST change (ambient minus inner core) was statistically linked to subsequent changes in</a:t>
            </a:r>
          </a:p>
          <a:p>
            <a:r>
              <a:rPr lang="en-US" altLang="zh-CN" sz="1600" dirty="0"/>
              <a:t>storm intensity for the 23 hurricanes included in this research.</a:t>
            </a:r>
          </a:p>
          <a:p>
            <a:r>
              <a:rPr lang="en-US" altLang="zh-CN" sz="1600" dirty="0" smtClean="0"/>
              <a:t>3. Relatively modest </a:t>
            </a:r>
            <a:r>
              <a:rPr lang="en-US" altLang="zh-CN" sz="1600" dirty="0"/>
              <a:t>changes in inner-core SST can dramatically </a:t>
            </a:r>
            <a:r>
              <a:rPr lang="en-US" altLang="zh-CN" sz="1600" dirty="0" smtClean="0"/>
              <a:t>alter air–sea fluxes within </a:t>
            </a:r>
            <a:r>
              <a:rPr lang="en-US" altLang="zh-CN" sz="1600" dirty="0"/>
              <a:t>the high-wind inner-core </a:t>
            </a:r>
            <a:r>
              <a:rPr lang="en-US" altLang="zh-CN" sz="1600" dirty="0" smtClean="0"/>
              <a:t>storm environment</a:t>
            </a:r>
            <a:r>
              <a:rPr lang="en-US" altLang="zh-CN" sz="1600" dirty="0"/>
              <a:t>. Initial estimates show that SST </a:t>
            </a:r>
            <a:r>
              <a:rPr lang="en-US" altLang="zh-CN" sz="1600" dirty="0" smtClean="0"/>
              <a:t>changes on </a:t>
            </a:r>
            <a:r>
              <a:rPr lang="en-US" altLang="zh-CN" sz="1600" dirty="0"/>
              <a:t>the order of 18C lead to surface enthalpy flux </a:t>
            </a:r>
            <a:r>
              <a:rPr lang="en-US" altLang="zh-CN" sz="1600" dirty="0" smtClean="0"/>
              <a:t>changes of </a:t>
            </a:r>
            <a:r>
              <a:rPr lang="en-US" altLang="zh-CN" sz="1600" dirty="0"/>
              <a:t>40% or more.</a:t>
            </a:r>
            <a:endParaRPr lang="zh-CN" altLang="en-US" sz="1600" dirty="0"/>
          </a:p>
        </p:txBody>
      </p:sp>
    </p:spTree>
    <p:extLst>
      <p:ext uri="{BB962C8B-B14F-4D97-AF65-F5344CB8AC3E}">
        <p14:creationId xmlns:p14="http://schemas.microsoft.com/office/powerpoint/2010/main" val="17320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76672"/>
            <a:ext cx="7445155" cy="595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9832" y="6516052"/>
            <a:ext cx="3384376" cy="369332"/>
          </a:xfrm>
          <a:prstGeom prst="rect">
            <a:avLst/>
          </a:prstGeom>
          <a:noFill/>
        </p:spPr>
        <p:txBody>
          <a:bodyPr wrap="square" rtlCol="0">
            <a:spAutoFit/>
          </a:bodyPr>
          <a:lstStyle/>
          <a:p>
            <a:pPr algn="ctr"/>
            <a:r>
              <a:rPr lang="en-US" altLang="zh-CN" dirty="0" smtClean="0"/>
              <a:t>Li and </a:t>
            </a:r>
            <a:r>
              <a:rPr lang="en-US" altLang="zh-CN" dirty="0" err="1" smtClean="0"/>
              <a:t>Toumi</a:t>
            </a:r>
            <a:r>
              <a:rPr lang="en-US" altLang="zh-CN" dirty="0" smtClean="0"/>
              <a:t> (2018)</a:t>
            </a:r>
            <a:endParaRPr lang="zh-CN" altLang="en-US" dirty="0"/>
          </a:p>
        </p:txBody>
      </p:sp>
      <p:sp>
        <p:nvSpPr>
          <p:cNvPr id="3" name="TextBox 2"/>
          <p:cNvSpPr txBox="1"/>
          <p:nvPr/>
        </p:nvSpPr>
        <p:spPr>
          <a:xfrm>
            <a:off x="179511" y="116632"/>
            <a:ext cx="8928993" cy="400110"/>
          </a:xfrm>
          <a:prstGeom prst="rect">
            <a:avLst/>
          </a:prstGeom>
          <a:noFill/>
        </p:spPr>
        <p:txBody>
          <a:bodyPr wrap="square" rtlCol="0">
            <a:spAutoFit/>
          </a:bodyPr>
          <a:lstStyle/>
          <a:p>
            <a:r>
              <a:rPr lang="en-US" altLang="zh-CN" sz="2000" b="1" dirty="0" smtClean="0"/>
              <a:t>Air-sea </a:t>
            </a:r>
            <a:r>
              <a:rPr lang="en-US" altLang="zh-CN" sz="2000" b="1" dirty="0"/>
              <a:t>f</a:t>
            </a:r>
            <a:r>
              <a:rPr lang="en-US" altLang="zh-CN" sz="2000" b="1" dirty="0" smtClean="0"/>
              <a:t>ully-coupled DA system using DART (</a:t>
            </a:r>
            <a:r>
              <a:rPr lang="en-US" altLang="zh-CN" sz="2000" dirty="0"/>
              <a:t>a community facility for ensemble DA </a:t>
            </a:r>
            <a:r>
              <a:rPr lang="en-US" altLang="zh-CN" sz="2000" b="1" dirty="0" smtClean="0"/>
              <a:t>)</a:t>
            </a:r>
            <a:endParaRPr lang="zh-CN" altLang="en-US" sz="2000" b="1" dirty="0"/>
          </a:p>
        </p:txBody>
      </p:sp>
    </p:spTree>
    <p:extLst>
      <p:ext uri="{BB962C8B-B14F-4D97-AF65-F5344CB8AC3E}">
        <p14:creationId xmlns:p14="http://schemas.microsoft.com/office/powerpoint/2010/main" val="2645264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944" y="204001"/>
            <a:ext cx="8781544" cy="1200329"/>
          </a:xfrm>
          <a:prstGeom prst="rect">
            <a:avLst/>
          </a:prstGeom>
          <a:noFill/>
        </p:spPr>
        <p:txBody>
          <a:bodyPr wrap="square" rtlCol="0">
            <a:spAutoFit/>
          </a:bodyPr>
          <a:lstStyle/>
          <a:p>
            <a:pPr algn="just"/>
            <a:r>
              <a:rPr lang="en-US" altLang="zh-CN" b="1" dirty="0" smtClean="0"/>
              <a:t>Zhang and Emanuel (2019): </a:t>
            </a:r>
          </a:p>
          <a:p>
            <a:pPr algn="just"/>
            <a:r>
              <a:rPr lang="en-US" altLang="zh-CN" b="1" dirty="0" smtClean="0"/>
              <a:t>Although </a:t>
            </a:r>
            <a:r>
              <a:rPr lang="en-US" altLang="zh-CN" b="1" dirty="0"/>
              <a:t>it is an idealized study </a:t>
            </a:r>
            <a:r>
              <a:rPr lang="en-US" altLang="zh-CN" b="1" dirty="0" smtClean="0"/>
              <a:t>using simulated </a:t>
            </a:r>
            <a:r>
              <a:rPr lang="en-US" altLang="zh-CN" b="1" dirty="0"/>
              <a:t>observations, this may signal the beginning of a new frontier in future </a:t>
            </a:r>
            <a:r>
              <a:rPr lang="en-US" altLang="zh-CN" b="1" dirty="0" smtClean="0"/>
              <a:t>hurricane prediction </a:t>
            </a:r>
            <a:r>
              <a:rPr lang="en-US" altLang="zh-CN" b="1" dirty="0"/>
              <a:t>through ingesting in-situ and remotely-sensed observations of oceanic currents </a:t>
            </a:r>
            <a:r>
              <a:rPr lang="en-US" altLang="zh-CN" b="1" dirty="0" smtClean="0"/>
              <a:t>into fully-coupled </a:t>
            </a:r>
            <a:r>
              <a:rPr lang="en-US" altLang="zh-CN" b="1" dirty="0"/>
              <a:t>systems. </a:t>
            </a:r>
            <a:endParaRPr lang="en-US" altLang="zh-CN" b="1" dirty="0" smtClean="0"/>
          </a:p>
        </p:txBody>
      </p:sp>
      <p:sp>
        <p:nvSpPr>
          <p:cNvPr id="3" name="TextBox 2"/>
          <p:cNvSpPr txBox="1"/>
          <p:nvPr/>
        </p:nvSpPr>
        <p:spPr>
          <a:xfrm>
            <a:off x="2555776" y="6372036"/>
            <a:ext cx="4248472" cy="369332"/>
          </a:xfrm>
          <a:prstGeom prst="rect">
            <a:avLst/>
          </a:prstGeom>
          <a:noFill/>
        </p:spPr>
        <p:txBody>
          <a:bodyPr wrap="square" rtlCol="0">
            <a:spAutoFit/>
          </a:bodyPr>
          <a:lstStyle/>
          <a:p>
            <a:pPr algn="ctr"/>
            <a:r>
              <a:rPr lang="en-US" altLang="zh-CN" b="1" dirty="0"/>
              <a:t>R</a:t>
            </a:r>
            <a:r>
              <a:rPr lang="en-US" altLang="zh-CN" b="1" dirty="0" smtClean="0"/>
              <a:t>apid weakening of Florence</a:t>
            </a:r>
            <a:endParaRPr lang="zh-CN" altLang="en-US" b="1"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697" y="1457486"/>
            <a:ext cx="5633607" cy="4779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911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1_COAWS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2088"/>
          <a:stretch/>
        </p:blipFill>
        <p:spPr bwMode="auto">
          <a:xfrm>
            <a:off x="1259632" y="765242"/>
            <a:ext cx="6120680" cy="419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259632" y="5013176"/>
            <a:ext cx="6120680" cy="276999"/>
          </a:xfrm>
          <a:prstGeom prst="rect">
            <a:avLst/>
          </a:prstGeom>
        </p:spPr>
        <p:txBody>
          <a:bodyPr wrap="square">
            <a:spAutoFit/>
          </a:bodyPr>
          <a:lstStyle/>
          <a:p>
            <a:pPr algn="ctr"/>
            <a:r>
              <a:rPr lang="en-US" altLang="zh-CN" sz="1200" dirty="0"/>
              <a:t>http://woodshole.er.usgs.gov/operations/modeling/COAWST/index.html</a:t>
            </a:r>
            <a:endParaRPr lang="zh-CN" altLang="zh-CN" sz="1200" dirty="0"/>
          </a:p>
        </p:txBody>
      </p:sp>
      <p:sp>
        <p:nvSpPr>
          <p:cNvPr id="3" name="矩形 2"/>
          <p:cNvSpPr/>
          <p:nvPr/>
        </p:nvSpPr>
        <p:spPr>
          <a:xfrm>
            <a:off x="611560" y="5576173"/>
            <a:ext cx="8208912" cy="877163"/>
          </a:xfrm>
          <a:prstGeom prst="rect">
            <a:avLst/>
          </a:prstGeom>
        </p:spPr>
        <p:txBody>
          <a:bodyPr wrap="square">
            <a:spAutoFit/>
          </a:bodyPr>
          <a:lstStyle/>
          <a:p>
            <a:r>
              <a:rPr lang="en-US" altLang="zh-CN" sz="1700" dirty="0" smtClean="0"/>
              <a:t>Coupler</a:t>
            </a:r>
            <a:r>
              <a:rPr lang="en-US" altLang="zh-CN" sz="1700" dirty="0"/>
              <a:t>: 		- Model Coupling Toolkit (MCT) </a:t>
            </a:r>
            <a:r>
              <a:rPr lang="en-US" altLang="zh-CN" sz="1700" dirty="0" smtClean="0"/>
              <a:t>V </a:t>
            </a:r>
            <a:r>
              <a:rPr lang="en-US" altLang="zh-CN" sz="1700" dirty="0"/>
              <a:t>2.6.0</a:t>
            </a:r>
            <a:endParaRPr lang="zh-CN" altLang="zh-CN" sz="1700" dirty="0"/>
          </a:p>
          <a:p>
            <a:r>
              <a:rPr lang="en-US" altLang="zh-CN" sz="1700" dirty="0"/>
              <a:t>Ocean:	</a:t>
            </a:r>
            <a:r>
              <a:rPr lang="en-US" altLang="zh-CN" sz="1700" dirty="0" smtClean="0"/>
              <a:t>	- </a:t>
            </a:r>
            <a:r>
              <a:rPr lang="en-US" altLang="zh-CN" sz="1700" dirty="0"/>
              <a:t>Regional Ocean Modeling System (ROMS) </a:t>
            </a:r>
            <a:r>
              <a:rPr lang="en-US" altLang="zh-CN" sz="1700" dirty="0" err="1"/>
              <a:t>svn</a:t>
            </a:r>
            <a:r>
              <a:rPr lang="en-US" altLang="zh-CN" sz="1700" dirty="0"/>
              <a:t> 904</a:t>
            </a:r>
            <a:endParaRPr lang="zh-CN" altLang="zh-CN" sz="1700" dirty="0"/>
          </a:p>
          <a:p>
            <a:r>
              <a:rPr lang="en-US" altLang="zh-CN" sz="1700" dirty="0"/>
              <a:t>Atmosphere:	</a:t>
            </a:r>
            <a:r>
              <a:rPr lang="en-US" altLang="zh-CN" sz="1700" dirty="0" smtClean="0"/>
              <a:t>- </a:t>
            </a:r>
            <a:r>
              <a:rPr lang="en-US" altLang="zh-CN" sz="1700" dirty="0"/>
              <a:t>Weather Research and Forecasting Model (WRF) </a:t>
            </a:r>
            <a:r>
              <a:rPr lang="en-US" altLang="zh-CN" sz="1700" dirty="0" smtClean="0"/>
              <a:t>V </a:t>
            </a:r>
            <a:r>
              <a:rPr lang="en-US" altLang="zh-CN" sz="1700" dirty="0"/>
              <a:t>3.9.1.1</a:t>
            </a:r>
            <a:endParaRPr lang="zh-CN" altLang="zh-CN" sz="1700" dirty="0"/>
          </a:p>
        </p:txBody>
      </p:sp>
      <p:sp>
        <p:nvSpPr>
          <p:cNvPr id="4" name="矩形 3"/>
          <p:cNvSpPr/>
          <p:nvPr/>
        </p:nvSpPr>
        <p:spPr>
          <a:xfrm>
            <a:off x="0" y="179348"/>
            <a:ext cx="9144000" cy="369332"/>
          </a:xfrm>
          <a:prstGeom prst="rect">
            <a:avLst/>
          </a:prstGeom>
        </p:spPr>
        <p:txBody>
          <a:bodyPr wrap="square">
            <a:spAutoFit/>
          </a:bodyPr>
          <a:lstStyle/>
          <a:p>
            <a:r>
              <a:rPr lang="en-US" altLang="zh-CN" dirty="0"/>
              <a:t>The </a:t>
            </a:r>
            <a:r>
              <a:rPr lang="en-US" altLang="zh-CN" b="1" dirty="0"/>
              <a:t>C</a:t>
            </a:r>
            <a:r>
              <a:rPr lang="en-US" altLang="zh-CN" dirty="0"/>
              <a:t>oupled-</a:t>
            </a:r>
            <a:r>
              <a:rPr lang="en-US" altLang="zh-CN" b="1" dirty="0"/>
              <a:t>O</a:t>
            </a:r>
            <a:r>
              <a:rPr lang="en-US" altLang="zh-CN" dirty="0"/>
              <a:t>cean-</a:t>
            </a:r>
            <a:r>
              <a:rPr lang="en-US" altLang="zh-CN" b="1" dirty="0"/>
              <a:t>A</a:t>
            </a:r>
            <a:r>
              <a:rPr lang="en-US" altLang="zh-CN" dirty="0"/>
              <a:t>tmosphere-</a:t>
            </a:r>
            <a:r>
              <a:rPr lang="en-US" altLang="zh-CN" b="1" dirty="0"/>
              <a:t>W</a:t>
            </a:r>
            <a:r>
              <a:rPr lang="en-US" altLang="zh-CN" dirty="0"/>
              <a:t>ave-</a:t>
            </a:r>
            <a:r>
              <a:rPr lang="en-US" altLang="zh-CN" b="1" dirty="0"/>
              <a:t>S</a:t>
            </a:r>
            <a:r>
              <a:rPr lang="en-US" altLang="zh-CN" dirty="0"/>
              <a:t>ediment </a:t>
            </a:r>
            <a:r>
              <a:rPr lang="en-US" altLang="zh-CN" b="1" dirty="0"/>
              <a:t>T</a:t>
            </a:r>
            <a:r>
              <a:rPr lang="en-US" altLang="zh-CN" dirty="0"/>
              <a:t>ransport (</a:t>
            </a:r>
            <a:r>
              <a:rPr lang="en-US" altLang="zh-CN" b="1" dirty="0"/>
              <a:t>COAWST</a:t>
            </a:r>
            <a:r>
              <a:rPr lang="en-US" altLang="zh-CN" dirty="0"/>
              <a:t>) Modeling System V 3.1.1 </a:t>
            </a:r>
          </a:p>
        </p:txBody>
      </p:sp>
    </p:spTree>
    <p:extLst>
      <p:ext uri="{BB962C8B-B14F-4D97-AF65-F5344CB8AC3E}">
        <p14:creationId xmlns:p14="http://schemas.microsoft.com/office/powerpoint/2010/main" val="1474326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384"/>
            <a:ext cx="9144000" cy="1015663"/>
          </a:xfrm>
          <a:prstGeom prst="rect">
            <a:avLst/>
          </a:prstGeom>
        </p:spPr>
        <p:txBody>
          <a:bodyPr wrap="square">
            <a:spAutoFit/>
          </a:bodyPr>
          <a:lstStyle/>
          <a:p>
            <a:pPr algn="ctr"/>
            <a:r>
              <a:rPr lang="en-US" altLang="zh-CN" sz="2000" b="1" dirty="0" smtClean="0">
                <a:latin typeface="Gill Sans" charset="0"/>
                <a:ea typeface="Gill Sans" charset="0"/>
                <a:cs typeface="Gill Sans" charset="0"/>
              </a:rPr>
              <a:t>Regional High-Resolution Air-Sea </a:t>
            </a:r>
            <a:r>
              <a:rPr lang="en-US" altLang="zh-CN" sz="2000" b="1" dirty="0">
                <a:latin typeface="Gill Sans" charset="0"/>
                <a:ea typeface="Gill Sans" charset="0"/>
                <a:cs typeface="Gill Sans" charset="0"/>
              </a:rPr>
              <a:t>Fully Coupled </a:t>
            </a:r>
            <a:endParaRPr lang="en-US" altLang="zh-CN" sz="2000" b="1" dirty="0" smtClean="0">
              <a:latin typeface="Gill Sans" charset="0"/>
              <a:ea typeface="Gill Sans" charset="0"/>
              <a:cs typeface="Gill Sans" charset="0"/>
            </a:endParaRPr>
          </a:p>
          <a:p>
            <a:pPr algn="ctr"/>
            <a:r>
              <a:rPr lang="en-US" altLang="zh-CN" sz="2000" b="1" dirty="0" smtClean="0">
                <a:latin typeface="Gill Sans" charset="0"/>
                <a:ea typeface="Gill Sans" charset="0"/>
                <a:cs typeface="Gill Sans" charset="0"/>
              </a:rPr>
              <a:t>Data </a:t>
            </a:r>
            <a:r>
              <a:rPr lang="en-US" altLang="zh-CN" sz="2000" b="1" dirty="0">
                <a:latin typeface="Gill Sans" charset="0"/>
                <a:ea typeface="Gill Sans" charset="0"/>
                <a:cs typeface="Gill Sans" charset="0"/>
              </a:rPr>
              <a:t>Assimilation S</a:t>
            </a:r>
            <a:r>
              <a:rPr lang="en-US" altLang="zh-CN" sz="2000" b="1" dirty="0" smtClean="0">
                <a:latin typeface="Gill Sans" charset="0"/>
                <a:ea typeface="Gill Sans" charset="0"/>
                <a:cs typeface="Gill Sans" charset="0"/>
              </a:rPr>
              <a:t>ystem Based </a:t>
            </a:r>
            <a:r>
              <a:rPr lang="en-US" altLang="zh-CN" sz="2000" b="1" dirty="0">
                <a:latin typeface="Gill Sans" charset="0"/>
                <a:ea typeface="Gill Sans" charset="0"/>
                <a:cs typeface="Gill Sans" charset="0"/>
              </a:rPr>
              <a:t>on </a:t>
            </a:r>
            <a:r>
              <a:rPr lang="en-US" altLang="zh-CN" sz="2000" b="1" dirty="0" smtClean="0">
                <a:latin typeface="Gill Sans" charset="0"/>
                <a:ea typeface="Gill Sans" charset="0"/>
                <a:cs typeface="Gill Sans" charset="0"/>
              </a:rPr>
              <a:t>Ensemble </a:t>
            </a:r>
            <a:r>
              <a:rPr lang="en-US" altLang="zh-CN" sz="2000" b="1" dirty="0">
                <a:latin typeface="Gill Sans" charset="0"/>
                <a:ea typeface="Gill Sans" charset="0"/>
                <a:cs typeface="Gill Sans" charset="0"/>
              </a:rPr>
              <a:t>Kalman Filter</a:t>
            </a:r>
            <a:br>
              <a:rPr lang="en-US" altLang="zh-CN" sz="2000" b="1" dirty="0">
                <a:latin typeface="Gill Sans" charset="0"/>
                <a:ea typeface="Gill Sans" charset="0"/>
                <a:cs typeface="Gill Sans" charset="0"/>
              </a:rPr>
            </a:br>
            <a:endParaRPr lang="zh-CN" altLang="en-US" sz="2000" b="1" dirty="0"/>
          </a:p>
        </p:txBody>
      </p:sp>
      <p:grpSp>
        <p:nvGrpSpPr>
          <p:cNvPr id="56" name="组合 55"/>
          <p:cNvGrpSpPr/>
          <p:nvPr/>
        </p:nvGrpSpPr>
        <p:grpSpPr>
          <a:xfrm>
            <a:off x="611560" y="764704"/>
            <a:ext cx="8348310" cy="2589629"/>
            <a:chOff x="683568" y="1124744"/>
            <a:chExt cx="8348310" cy="3249139"/>
          </a:xfrm>
        </p:grpSpPr>
        <p:sp>
          <p:nvSpPr>
            <p:cNvPr id="3" name="Oval 2"/>
            <p:cNvSpPr/>
            <p:nvPr/>
          </p:nvSpPr>
          <p:spPr>
            <a:xfrm>
              <a:off x="683568" y="1924665"/>
              <a:ext cx="533400" cy="174481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4" name="Oval 3"/>
            <p:cNvSpPr/>
            <p:nvPr/>
          </p:nvSpPr>
          <p:spPr>
            <a:xfrm>
              <a:off x="899468" y="2384047"/>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5" name="Oval 5"/>
            <p:cNvSpPr/>
            <p:nvPr/>
          </p:nvSpPr>
          <p:spPr>
            <a:xfrm>
              <a:off x="899468" y="2077864"/>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6" name="Oval 6"/>
            <p:cNvSpPr/>
            <p:nvPr/>
          </p:nvSpPr>
          <p:spPr>
            <a:xfrm>
              <a:off x="899468" y="2902763"/>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7" name="Oval 7"/>
            <p:cNvSpPr/>
            <p:nvPr/>
          </p:nvSpPr>
          <p:spPr>
            <a:xfrm>
              <a:off x="899468" y="3212976"/>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8" name="Oval 9"/>
            <p:cNvSpPr/>
            <p:nvPr/>
          </p:nvSpPr>
          <p:spPr>
            <a:xfrm>
              <a:off x="2851351" y="1523801"/>
              <a:ext cx="533400" cy="285008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0"/>
            <p:cNvSpPr/>
            <p:nvPr/>
          </p:nvSpPr>
          <p:spPr>
            <a:xfrm>
              <a:off x="3058468" y="2599947"/>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11"/>
            <p:cNvSpPr/>
            <p:nvPr/>
          </p:nvSpPr>
          <p:spPr>
            <a:xfrm>
              <a:off x="3058468" y="2005856"/>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2"/>
            <p:cNvSpPr/>
            <p:nvPr/>
          </p:nvSpPr>
          <p:spPr>
            <a:xfrm>
              <a:off x="3058468" y="3410763"/>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3"/>
            <p:cNvSpPr/>
            <p:nvPr/>
          </p:nvSpPr>
          <p:spPr>
            <a:xfrm>
              <a:off x="3058468" y="4005064"/>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4"/>
            <p:cNvSpPr/>
            <p:nvPr/>
          </p:nvSpPr>
          <p:spPr>
            <a:xfrm>
              <a:off x="988368" y="3284984"/>
              <a:ext cx="2080105" cy="797918"/>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5"/>
            <p:cNvSpPr/>
            <p:nvPr/>
          </p:nvSpPr>
          <p:spPr>
            <a:xfrm flipV="1">
              <a:off x="1001068" y="2689445"/>
              <a:ext cx="2067405" cy="259397"/>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6"/>
            <p:cNvSpPr/>
            <p:nvPr/>
          </p:nvSpPr>
          <p:spPr>
            <a:xfrm>
              <a:off x="1001068" y="2443380"/>
              <a:ext cx="2075696" cy="1055683"/>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7"/>
            <p:cNvSpPr/>
            <p:nvPr/>
          </p:nvSpPr>
          <p:spPr>
            <a:xfrm flipV="1">
              <a:off x="988368" y="2087137"/>
              <a:ext cx="2065958" cy="45719"/>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49863" y="1124843"/>
              <a:ext cx="972510" cy="646331"/>
            </a:xfrm>
            <a:prstGeom prst="rect">
              <a:avLst/>
            </a:prstGeom>
            <a:noFill/>
          </p:spPr>
          <p:txBody>
            <a:bodyPr wrap="none" rtlCol="0">
              <a:spAutoFit/>
            </a:bodyPr>
            <a:lstStyle/>
            <a:p>
              <a:r>
                <a:rPr lang="en-US" dirty="0">
                  <a:solidFill>
                    <a:srgbClr val="00B050"/>
                  </a:solidFill>
                  <a:latin typeface="Gill Sans" charset="0"/>
                  <a:ea typeface="Gill Sans" charset="0"/>
                  <a:cs typeface="Gill Sans" charset="0"/>
                </a:rPr>
                <a:t>Forecast</a:t>
              </a:r>
            </a:p>
            <a:p>
              <a:pPr algn="ctr"/>
              <a:r>
                <a:rPr lang="en-US" dirty="0">
                  <a:solidFill>
                    <a:srgbClr val="00B050"/>
                  </a:solidFill>
                  <a:latin typeface="Gill Sans" charset="0"/>
                  <a:ea typeface="Gill Sans" charset="0"/>
                  <a:cs typeface="Gill Sans" charset="0"/>
                </a:rPr>
                <a:t>Step</a:t>
              </a:r>
            </a:p>
          </p:txBody>
        </p:sp>
        <p:sp>
          <p:nvSpPr>
            <p:cNvPr id="18" name="TextBox 17"/>
            <p:cNvSpPr txBox="1"/>
            <p:nvPr/>
          </p:nvSpPr>
          <p:spPr>
            <a:xfrm>
              <a:off x="3068473" y="1124942"/>
              <a:ext cx="937629" cy="646331"/>
            </a:xfrm>
            <a:prstGeom prst="rect">
              <a:avLst/>
            </a:prstGeom>
            <a:noFill/>
          </p:spPr>
          <p:txBody>
            <a:bodyPr wrap="none" rtlCol="0">
              <a:spAutoFit/>
            </a:bodyPr>
            <a:lstStyle/>
            <a:p>
              <a:r>
                <a:rPr lang="en-US" dirty="0">
                  <a:solidFill>
                    <a:srgbClr val="0070C0"/>
                  </a:solidFill>
                  <a:latin typeface="Gill Sans" charset="0"/>
                  <a:ea typeface="Gill Sans" charset="0"/>
                  <a:cs typeface="Gill Sans" charset="0"/>
                </a:rPr>
                <a:t>Analysis</a:t>
              </a:r>
            </a:p>
            <a:p>
              <a:pPr algn="ctr"/>
              <a:r>
                <a:rPr lang="en-US" dirty="0">
                  <a:solidFill>
                    <a:srgbClr val="0070C0"/>
                  </a:solidFill>
                  <a:latin typeface="Gill Sans" charset="0"/>
                  <a:ea typeface="Gill Sans" charset="0"/>
                  <a:cs typeface="Gill Sans" charset="0"/>
                </a:rPr>
                <a:t>Step</a:t>
              </a:r>
            </a:p>
          </p:txBody>
        </p:sp>
        <p:sp>
          <p:nvSpPr>
            <p:cNvPr id="19" name="Oval 20"/>
            <p:cNvSpPr/>
            <p:nvPr/>
          </p:nvSpPr>
          <p:spPr>
            <a:xfrm>
              <a:off x="3058468" y="2320547"/>
              <a:ext cx="101600"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21"/>
            <p:cNvSpPr/>
            <p:nvPr/>
          </p:nvSpPr>
          <p:spPr>
            <a:xfrm>
              <a:off x="3625102" y="1782264"/>
              <a:ext cx="533400" cy="2057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21" name="Oval 22"/>
            <p:cNvSpPr/>
            <p:nvPr/>
          </p:nvSpPr>
          <p:spPr>
            <a:xfrm>
              <a:off x="3836136" y="2571052"/>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22" name="Oval 23"/>
            <p:cNvSpPr/>
            <p:nvPr/>
          </p:nvSpPr>
          <p:spPr>
            <a:xfrm>
              <a:off x="3836136" y="1999057"/>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23" name="Oval 24"/>
            <p:cNvSpPr/>
            <p:nvPr/>
          </p:nvSpPr>
          <p:spPr>
            <a:xfrm>
              <a:off x="3836136" y="3585664"/>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24" name="Oval 25"/>
            <p:cNvSpPr/>
            <p:nvPr/>
          </p:nvSpPr>
          <p:spPr>
            <a:xfrm>
              <a:off x="3836136" y="3027658"/>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25" name="Oval 26"/>
            <p:cNvSpPr/>
            <p:nvPr/>
          </p:nvSpPr>
          <p:spPr>
            <a:xfrm>
              <a:off x="3836136" y="2320446"/>
              <a:ext cx="101600" cy="127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55"/>
            <p:cNvSpPr/>
            <p:nvPr/>
          </p:nvSpPr>
          <p:spPr>
            <a:xfrm>
              <a:off x="5913535" y="1494175"/>
              <a:ext cx="533400" cy="264267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56"/>
            <p:cNvSpPr/>
            <p:nvPr/>
          </p:nvSpPr>
          <p:spPr>
            <a:xfrm>
              <a:off x="6129435" y="2358647"/>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57"/>
            <p:cNvSpPr/>
            <p:nvPr/>
          </p:nvSpPr>
          <p:spPr>
            <a:xfrm>
              <a:off x="6129435" y="1632565"/>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8"/>
            <p:cNvSpPr/>
            <p:nvPr/>
          </p:nvSpPr>
          <p:spPr>
            <a:xfrm>
              <a:off x="6129435" y="3372663"/>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59"/>
            <p:cNvSpPr/>
            <p:nvPr/>
          </p:nvSpPr>
          <p:spPr>
            <a:xfrm>
              <a:off x="6129435" y="3918763"/>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620830" y="1124843"/>
              <a:ext cx="972510" cy="646331"/>
            </a:xfrm>
            <a:prstGeom prst="rect">
              <a:avLst/>
            </a:prstGeom>
            <a:noFill/>
          </p:spPr>
          <p:txBody>
            <a:bodyPr wrap="none" rtlCol="0">
              <a:spAutoFit/>
            </a:bodyPr>
            <a:lstStyle/>
            <a:p>
              <a:pPr algn="ctr"/>
              <a:r>
                <a:rPr lang="en-US" dirty="0">
                  <a:solidFill>
                    <a:srgbClr val="00B050"/>
                  </a:solidFill>
                  <a:latin typeface="Gill Sans" charset="0"/>
                  <a:ea typeface="Gill Sans" charset="0"/>
                  <a:cs typeface="Gill Sans" charset="0"/>
                </a:rPr>
                <a:t>Forecast</a:t>
              </a:r>
            </a:p>
            <a:p>
              <a:pPr algn="ctr"/>
              <a:r>
                <a:rPr lang="en-US" dirty="0">
                  <a:solidFill>
                    <a:srgbClr val="00B050"/>
                  </a:solidFill>
                  <a:latin typeface="Gill Sans" charset="0"/>
                  <a:ea typeface="Gill Sans" charset="0"/>
                  <a:cs typeface="Gill Sans" charset="0"/>
                </a:rPr>
                <a:t>Step</a:t>
              </a:r>
            </a:p>
          </p:txBody>
        </p:sp>
        <p:sp>
          <p:nvSpPr>
            <p:cNvPr id="32" name="TextBox 31"/>
            <p:cNvSpPr txBox="1"/>
            <p:nvPr/>
          </p:nvSpPr>
          <p:spPr>
            <a:xfrm>
              <a:off x="6139440" y="1124942"/>
              <a:ext cx="937629" cy="646331"/>
            </a:xfrm>
            <a:prstGeom prst="rect">
              <a:avLst/>
            </a:prstGeom>
            <a:noFill/>
          </p:spPr>
          <p:txBody>
            <a:bodyPr wrap="none" rtlCol="0">
              <a:spAutoFit/>
            </a:bodyPr>
            <a:lstStyle/>
            <a:p>
              <a:pPr algn="ctr"/>
              <a:r>
                <a:rPr lang="en-US" dirty="0">
                  <a:solidFill>
                    <a:srgbClr val="0070C0"/>
                  </a:solidFill>
                  <a:latin typeface="Gill Sans" charset="0"/>
                  <a:ea typeface="Gill Sans" charset="0"/>
                  <a:cs typeface="Gill Sans" charset="0"/>
                </a:rPr>
                <a:t>Analysis</a:t>
              </a:r>
            </a:p>
            <a:p>
              <a:pPr algn="ctr"/>
              <a:r>
                <a:rPr lang="en-US" dirty="0">
                  <a:solidFill>
                    <a:srgbClr val="0070C0"/>
                  </a:solidFill>
                  <a:latin typeface="Gill Sans" charset="0"/>
                  <a:ea typeface="Gill Sans" charset="0"/>
                  <a:cs typeface="Gill Sans" charset="0"/>
                </a:rPr>
                <a:t>Step</a:t>
              </a:r>
            </a:p>
          </p:txBody>
        </p:sp>
        <p:sp>
          <p:nvSpPr>
            <p:cNvPr id="34" name="Oval 63"/>
            <p:cNvSpPr/>
            <p:nvPr/>
          </p:nvSpPr>
          <p:spPr>
            <a:xfrm>
              <a:off x="6696069" y="1924665"/>
              <a:ext cx="533400" cy="161309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35" name="Oval 64"/>
            <p:cNvSpPr/>
            <p:nvPr/>
          </p:nvSpPr>
          <p:spPr>
            <a:xfrm>
              <a:off x="6907103" y="2548749"/>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36" name="Oval 65"/>
            <p:cNvSpPr/>
            <p:nvPr/>
          </p:nvSpPr>
          <p:spPr>
            <a:xfrm>
              <a:off x="6907103" y="1976754"/>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37" name="Oval 66"/>
            <p:cNvSpPr/>
            <p:nvPr/>
          </p:nvSpPr>
          <p:spPr>
            <a:xfrm>
              <a:off x="6907103" y="3307868"/>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38" name="Oval 67"/>
            <p:cNvSpPr/>
            <p:nvPr/>
          </p:nvSpPr>
          <p:spPr>
            <a:xfrm>
              <a:off x="6907103" y="3005355"/>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40" name="Freeform 69"/>
            <p:cNvSpPr/>
            <p:nvPr/>
          </p:nvSpPr>
          <p:spPr>
            <a:xfrm flipV="1">
              <a:off x="3925984" y="3436361"/>
              <a:ext cx="2213455" cy="190500"/>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70"/>
            <p:cNvSpPr/>
            <p:nvPr/>
          </p:nvSpPr>
          <p:spPr>
            <a:xfrm>
              <a:off x="3925984" y="3084729"/>
              <a:ext cx="2213455" cy="892588"/>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71"/>
            <p:cNvSpPr/>
            <p:nvPr/>
          </p:nvSpPr>
          <p:spPr>
            <a:xfrm flipV="1">
              <a:off x="3939694" y="1707773"/>
              <a:ext cx="2195888" cy="895449"/>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72"/>
            <p:cNvSpPr/>
            <p:nvPr/>
          </p:nvSpPr>
          <p:spPr>
            <a:xfrm>
              <a:off x="3925985" y="2034309"/>
              <a:ext cx="2211556" cy="387242"/>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514982" y="1124744"/>
              <a:ext cx="972510" cy="646331"/>
            </a:xfrm>
            <a:prstGeom prst="rect">
              <a:avLst/>
            </a:prstGeom>
            <a:noFill/>
          </p:spPr>
          <p:txBody>
            <a:bodyPr wrap="none" rtlCol="0">
              <a:spAutoFit/>
            </a:bodyPr>
            <a:lstStyle/>
            <a:p>
              <a:pPr algn="ctr"/>
              <a:r>
                <a:rPr lang="en-US" dirty="0">
                  <a:solidFill>
                    <a:srgbClr val="00B050"/>
                  </a:solidFill>
                  <a:latin typeface="Gill Sans" charset="0"/>
                  <a:ea typeface="Gill Sans" charset="0"/>
                  <a:cs typeface="Gill Sans" charset="0"/>
                </a:rPr>
                <a:t>Forecast</a:t>
              </a:r>
            </a:p>
            <a:p>
              <a:pPr algn="ctr"/>
              <a:r>
                <a:rPr lang="en-US" dirty="0">
                  <a:solidFill>
                    <a:srgbClr val="00B050"/>
                  </a:solidFill>
                  <a:latin typeface="Gill Sans" charset="0"/>
                  <a:ea typeface="Gill Sans" charset="0"/>
                  <a:cs typeface="Gill Sans" charset="0"/>
                </a:rPr>
                <a:t>Step</a:t>
              </a:r>
            </a:p>
          </p:txBody>
        </p:sp>
        <p:sp>
          <p:nvSpPr>
            <p:cNvPr id="45" name="Freeform 90"/>
            <p:cNvSpPr/>
            <p:nvPr/>
          </p:nvSpPr>
          <p:spPr>
            <a:xfrm>
              <a:off x="7008703" y="3371268"/>
              <a:ext cx="2014884" cy="440020"/>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91"/>
            <p:cNvSpPr/>
            <p:nvPr/>
          </p:nvSpPr>
          <p:spPr>
            <a:xfrm flipV="1">
              <a:off x="7017711" y="1861165"/>
              <a:ext cx="2014167" cy="761369"/>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92"/>
            <p:cNvSpPr/>
            <p:nvPr/>
          </p:nvSpPr>
          <p:spPr>
            <a:xfrm>
              <a:off x="7008703" y="2064317"/>
              <a:ext cx="2006593" cy="1306951"/>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0" name="Rectangle 101"/>
                <p:cNvSpPr/>
                <p:nvPr/>
              </p:nvSpPr>
              <p:spPr>
                <a:xfrm>
                  <a:off x="2476099" y="2091519"/>
                  <a:ext cx="492443" cy="375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a:ea typeface="Gill Sans" charset="0"/>
                                <a:cs typeface="Gill Sans" charset="0"/>
                              </a:rPr>
                            </m:ctrlPr>
                          </m:sSupPr>
                          <m:e>
                            <m:r>
                              <a:rPr lang="en-US" i="1">
                                <a:solidFill>
                                  <a:srgbClr val="FF0000"/>
                                </a:solidFill>
                                <a:latin typeface="Cambria Math" charset="0"/>
                                <a:ea typeface="Gill Sans" charset="0"/>
                                <a:cs typeface="Gill Sans" charset="0"/>
                              </a:rPr>
                              <m:t>𝑦</m:t>
                            </m:r>
                          </m:e>
                          <m:sup>
                            <m:r>
                              <a:rPr lang="en-US" i="1">
                                <a:solidFill>
                                  <a:srgbClr val="FF0000"/>
                                </a:solidFill>
                                <a:latin typeface="Cambria Math" charset="0"/>
                                <a:ea typeface="Gill Sans" charset="0"/>
                                <a:cs typeface="Gill Sans" charset="0"/>
                              </a:rPr>
                              <m:t>0</m:t>
                            </m:r>
                          </m:sup>
                        </m:sSup>
                      </m:oMath>
                    </m:oMathPara>
                  </a14:m>
                  <a:endParaRPr lang="en-US" dirty="0">
                    <a:latin typeface="Gill Sans" charset="0"/>
                    <a:ea typeface="Gill Sans" charset="0"/>
                    <a:cs typeface="Gill Sans" charset="0"/>
                  </a:endParaRPr>
                </a:p>
              </p:txBody>
            </p:sp>
          </mc:Choice>
          <mc:Fallback xmlns="">
            <p:sp>
              <p:nvSpPr>
                <p:cNvPr id="50" name="Rectangle 101"/>
                <p:cNvSpPr>
                  <a:spLocks noRot="1" noChangeAspect="1" noMove="1" noResize="1" noEditPoints="1" noAdjustHandles="1" noChangeArrowheads="1" noChangeShapeType="1" noTextEdit="1"/>
                </p:cNvSpPr>
                <p:nvPr/>
              </p:nvSpPr>
              <p:spPr>
                <a:xfrm>
                  <a:off x="2476099" y="2091519"/>
                  <a:ext cx="492443" cy="375552"/>
                </a:xfrm>
                <a:prstGeom prst="rect">
                  <a:avLst/>
                </a:prstGeom>
                <a:blipFill rotWithShape="1">
                  <a:blip r:embed="rId3"/>
                  <a:stretch>
                    <a:fillRect b="-30000"/>
                  </a:stretch>
                </a:blipFill>
              </p:spPr>
              <p:txBody>
                <a:bodyPr/>
                <a:lstStyle/>
                <a:p>
                  <a:r>
                    <a:rPr lang="zh-CN" altLang="en-US">
                      <a:noFill/>
                    </a:rPr>
                    <a:t> </a:t>
                  </a:r>
                </a:p>
              </p:txBody>
            </p:sp>
          </mc:Fallback>
        </mc:AlternateContent>
        <p:cxnSp>
          <p:nvCxnSpPr>
            <p:cNvPr id="51" name="Straight Connector 103"/>
            <p:cNvCxnSpPr>
              <a:endCxn id="19" idx="1"/>
            </p:cNvCxnSpPr>
            <p:nvPr/>
          </p:nvCxnSpPr>
          <p:spPr>
            <a:xfrm>
              <a:off x="2783478" y="2303264"/>
              <a:ext cx="289869" cy="3588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0" name="Text Box 33"/>
          <p:cNvSpPr txBox="1"/>
          <p:nvPr/>
        </p:nvSpPr>
        <p:spPr>
          <a:xfrm>
            <a:off x="107504" y="1268760"/>
            <a:ext cx="361950" cy="1708491"/>
          </a:xfrm>
          <a:prstGeom prst="rect">
            <a:avLst/>
          </a:prstGeom>
          <a:solidFill>
            <a:schemeClr val="lt1">
              <a:alpha val="0"/>
            </a:schemeClr>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gn="ctr">
              <a:spcAft>
                <a:spcPts val="0"/>
              </a:spcAft>
            </a:pPr>
            <a:r>
              <a:rPr lang="en-US" b="1" i="1" kern="100" dirty="0" smtClean="0">
                <a:effectLst/>
                <a:latin typeface="Times New Roman"/>
                <a:ea typeface="等线"/>
                <a:cs typeface="Times New Roman"/>
              </a:rPr>
              <a:t>WRF </a:t>
            </a:r>
            <a:r>
              <a:rPr lang="en-US" altLang="zh-CN" b="1" i="1" kern="100" dirty="0" smtClean="0">
                <a:effectLst/>
                <a:latin typeface="Times New Roman"/>
                <a:ea typeface="等线"/>
                <a:cs typeface="Times New Roman"/>
              </a:rPr>
              <a:t>V 3.9.1</a:t>
            </a:r>
            <a:r>
              <a:rPr lang="en-US" altLang="zh-CN" b="1" i="1" kern="100" dirty="0" smtClean="0">
                <a:latin typeface="Times New Roman"/>
                <a:ea typeface="等线"/>
                <a:cs typeface="Times New Roman"/>
              </a:rPr>
              <a:t>.1</a:t>
            </a:r>
            <a:endParaRPr lang="zh-CN" b="1" kern="100" dirty="0">
              <a:effectLst/>
              <a:latin typeface="等线"/>
              <a:ea typeface="等线"/>
              <a:cs typeface="Times New Roman"/>
            </a:endParaRPr>
          </a:p>
        </p:txBody>
      </p:sp>
      <mc:AlternateContent xmlns:mc="http://schemas.openxmlformats.org/markup-compatibility/2006" xmlns:a14="http://schemas.microsoft.com/office/drawing/2010/main">
        <mc:Choice Requires="a14">
          <p:sp>
            <p:nvSpPr>
              <p:cNvPr id="112" name="TextBox 111"/>
              <p:cNvSpPr txBox="1"/>
              <p:nvPr/>
            </p:nvSpPr>
            <p:spPr>
              <a:xfrm>
                <a:off x="1979712" y="5718914"/>
                <a:ext cx="5876211" cy="1382494"/>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p>
                        <m:sSupPr>
                          <m:ctrlPr>
                            <a:rPr lang="en-US" sz="2200" i="1" smtClean="0">
                              <a:solidFill>
                                <a:srgbClr val="0070C0"/>
                              </a:solidFill>
                              <a:latin typeface="Cambria Math"/>
                              <a:ea typeface="Gill Sans" charset="0"/>
                              <a:cs typeface="Gill Sans" charset="0"/>
                            </a:rPr>
                          </m:ctrlPr>
                        </m:sSupPr>
                        <m:e>
                          <m:r>
                            <a:rPr lang="en-US" sz="2200" b="0" i="1" smtClean="0">
                              <a:solidFill>
                                <a:srgbClr val="0070C0"/>
                              </a:solidFill>
                              <a:latin typeface="Cambria Math" charset="0"/>
                              <a:ea typeface="Gill Sans" charset="0"/>
                              <a:cs typeface="Gill Sans" charset="0"/>
                            </a:rPr>
                            <m:t>𝑋</m:t>
                          </m:r>
                        </m:e>
                        <m:sup>
                          <m:r>
                            <a:rPr lang="en-US" sz="2200" b="0" i="1" smtClean="0">
                              <a:solidFill>
                                <a:srgbClr val="0070C0"/>
                              </a:solidFill>
                              <a:latin typeface="Cambria Math" charset="0"/>
                              <a:ea typeface="Gill Sans" charset="0"/>
                              <a:cs typeface="Gill Sans" charset="0"/>
                            </a:rPr>
                            <m:t>𝑎</m:t>
                          </m:r>
                        </m:sup>
                      </m:sSup>
                      <m:d>
                        <m:dPr>
                          <m:ctrlPr>
                            <a:rPr lang="en-US" sz="2200" b="0" i="1" smtClean="0">
                              <a:solidFill>
                                <a:srgbClr val="0070C0"/>
                              </a:solidFill>
                              <a:latin typeface="Cambria Math"/>
                              <a:ea typeface="Gill Sans" charset="0"/>
                              <a:cs typeface="Gill Sans" charset="0"/>
                            </a:rPr>
                          </m:ctrlPr>
                        </m:dPr>
                        <m:e>
                          <m:r>
                            <a:rPr lang="en-US" sz="2200" b="0" i="1" smtClean="0">
                              <a:solidFill>
                                <a:srgbClr val="0070C0"/>
                              </a:solidFill>
                              <a:latin typeface="Cambria Math" charset="0"/>
                              <a:ea typeface="Gill Sans" charset="0"/>
                              <a:cs typeface="Gill Sans" charset="0"/>
                            </a:rPr>
                            <m:t>𝑡</m:t>
                          </m:r>
                        </m:e>
                      </m:d>
                      <m:r>
                        <a:rPr lang="en-US" sz="2200" b="0" i="1" smtClean="0">
                          <a:solidFill>
                            <a:schemeClr val="tx1"/>
                          </a:solidFill>
                          <a:latin typeface="Cambria Math" charset="0"/>
                          <a:ea typeface="Gill Sans" charset="0"/>
                          <a:cs typeface="Gill Sans" charset="0"/>
                        </a:rPr>
                        <m:t>=</m:t>
                      </m:r>
                      <m:sSup>
                        <m:sSupPr>
                          <m:ctrlPr>
                            <a:rPr lang="en-US" sz="2200" b="0" i="1" smtClean="0">
                              <a:solidFill>
                                <a:srgbClr val="00B050"/>
                              </a:solidFill>
                              <a:latin typeface="Cambria Math"/>
                              <a:ea typeface="Gill Sans" charset="0"/>
                              <a:cs typeface="Gill Sans" charset="0"/>
                            </a:rPr>
                          </m:ctrlPr>
                        </m:sSupPr>
                        <m:e>
                          <m:r>
                            <a:rPr lang="en-US" sz="2200" b="0" i="1" smtClean="0">
                              <a:solidFill>
                                <a:srgbClr val="00B050"/>
                              </a:solidFill>
                              <a:latin typeface="Cambria Math" charset="0"/>
                              <a:ea typeface="Gill Sans" charset="0"/>
                              <a:cs typeface="Gill Sans" charset="0"/>
                            </a:rPr>
                            <m:t>𝑋</m:t>
                          </m:r>
                        </m:e>
                        <m:sup>
                          <m:r>
                            <a:rPr lang="en-US" sz="2200" b="0" i="1" smtClean="0">
                              <a:solidFill>
                                <a:srgbClr val="00B050"/>
                              </a:solidFill>
                              <a:latin typeface="Cambria Math" charset="0"/>
                              <a:ea typeface="Gill Sans" charset="0"/>
                              <a:cs typeface="Gill Sans" charset="0"/>
                            </a:rPr>
                            <m:t>𝑓</m:t>
                          </m:r>
                        </m:sup>
                      </m:sSup>
                      <m:d>
                        <m:dPr>
                          <m:ctrlPr>
                            <a:rPr lang="en-US" sz="2200" b="0" i="1" smtClean="0">
                              <a:solidFill>
                                <a:srgbClr val="00B050"/>
                              </a:solidFill>
                              <a:latin typeface="Cambria Math"/>
                              <a:ea typeface="Gill Sans" charset="0"/>
                              <a:cs typeface="Gill Sans" charset="0"/>
                            </a:rPr>
                          </m:ctrlPr>
                        </m:dPr>
                        <m:e>
                          <m:r>
                            <a:rPr lang="en-US" sz="2200" b="0" i="1" smtClean="0">
                              <a:solidFill>
                                <a:srgbClr val="00B050"/>
                              </a:solidFill>
                              <a:latin typeface="Cambria Math" charset="0"/>
                              <a:ea typeface="Gill Sans" charset="0"/>
                              <a:cs typeface="Gill Sans" charset="0"/>
                            </a:rPr>
                            <m:t>𝑡</m:t>
                          </m:r>
                        </m:e>
                      </m:d>
                      <m:r>
                        <a:rPr lang="en-US" sz="2200" b="0" i="1" smtClean="0">
                          <a:solidFill>
                            <a:schemeClr val="tx1"/>
                          </a:solidFill>
                          <a:latin typeface="Cambria Math" charset="0"/>
                          <a:ea typeface="Gill Sans" charset="0"/>
                          <a:cs typeface="Gill Sans" charset="0"/>
                        </a:rPr>
                        <m:t>+</m:t>
                      </m:r>
                      <m:r>
                        <a:rPr lang="en-US" sz="2200" b="0" i="1" smtClean="0">
                          <a:solidFill>
                            <a:schemeClr val="tx1"/>
                          </a:solidFill>
                          <a:latin typeface="Cambria Math" charset="0"/>
                          <a:ea typeface="Gill Sans" charset="0"/>
                          <a:cs typeface="Gill Sans" charset="0"/>
                        </a:rPr>
                        <m:t>𝐾</m:t>
                      </m:r>
                      <m:r>
                        <a:rPr lang="en-US" sz="2200" b="0" i="1" smtClean="0">
                          <a:solidFill>
                            <a:schemeClr val="tx1"/>
                          </a:solidFill>
                          <a:latin typeface="Cambria Math" charset="0"/>
                          <a:ea typeface="Gill Sans" charset="0"/>
                          <a:cs typeface="Gill Sans" charset="0"/>
                        </a:rPr>
                        <m:t>(</m:t>
                      </m:r>
                      <m:sSup>
                        <m:sSupPr>
                          <m:ctrlPr>
                            <a:rPr lang="en-US" sz="2200" i="1" smtClean="0">
                              <a:solidFill>
                                <a:srgbClr val="FF0000"/>
                              </a:solidFill>
                              <a:latin typeface="Cambria Math"/>
                              <a:ea typeface="Gill Sans" charset="0"/>
                              <a:cs typeface="Gill Sans" charset="0"/>
                            </a:rPr>
                          </m:ctrlPr>
                        </m:sSupPr>
                        <m:e>
                          <m:r>
                            <a:rPr lang="en-US" sz="2200" i="1">
                              <a:solidFill>
                                <a:srgbClr val="FF0000"/>
                              </a:solidFill>
                              <a:latin typeface="Cambria Math" charset="0"/>
                              <a:ea typeface="Gill Sans" charset="0"/>
                              <a:cs typeface="Gill Sans" charset="0"/>
                            </a:rPr>
                            <m:t>𝑦</m:t>
                          </m:r>
                        </m:e>
                        <m:sup>
                          <m:r>
                            <a:rPr lang="en-US" sz="2200" i="1">
                              <a:solidFill>
                                <a:srgbClr val="FF0000"/>
                              </a:solidFill>
                              <a:latin typeface="Cambria Math" charset="0"/>
                              <a:ea typeface="Gill Sans" charset="0"/>
                              <a:cs typeface="Gill Sans" charset="0"/>
                            </a:rPr>
                            <m:t>0</m:t>
                          </m:r>
                        </m:sup>
                      </m:sSup>
                      <m:r>
                        <a:rPr lang="en-US" sz="2200" b="0" i="1" smtClean="0">
                          <a:solidFill>
                            <a:schemeClr val="tx1"/>
                          </a:solidFill>
                          <a:latin typeface="Cambria Math" charset="0"/>
                          <a:ea typeface="Gill Sans" charset="0"/>
                          <a:cs typeface="Gill Sans" charset="0"/>
                        </a:rPr>
                        <m:t>−</m:t>
                      </m:r>
                      <m:r>
                        <a:rPr lang="en-US" sz="2200" b="0" i="1" smtClean="0">
                          <a:solidFill>
                            <a:schemeClr val="tx1"/>
                          </a:solidFill>
                          <a:latin typeface="Cambria Math" charset="0"/>
                          <a:ea typeface="Gill Sans" charset="0"/>
                          <a:cs typeface="Gill Sans" charset="0"/>
                        </a:rPr>
                        <m:t>𝐻</m:t>
                      </m:r>
                      <m:sSup>
                        <m:sSupPr>
                          <m:ctrlPr>
                            <a:rPr lang="en-US" sz="2200" b="0" i="1" smtClean="0">
                              <a:solidFill>
                                <a:srgbClr val="00B050"/>
                              </a:solidFill>
                              <a:latin typeface="Cambria Math"/>
                              <a:ea typeface="Gill Sans" charset="0"/>
                              <a:cs typeface="Gill Sans" charset="0"/>
                            </a:rPr>
                          </m:ctrlPr>
                        </m:sSupPr>
                        <m:e>
                          <m:r>
                            <a:rPr lang="en-US" sz="2200" b="0" i="1" smtClean="0">
                              <a:solidFill>
                                <a:srgbClr val="00B050"/>
                              </a:solidFill>
                              <a:latin typeface="Cambria Math" charset="0"/>
                              <a:ea typeface="Gill Sans" charset="0"/>
                              <a:cs typeface="Gill Sans" charset="0"/>
                            </a:rPr>
                            <m:t>𝑋</m:t>
                          </m:r>
                        </m:e>
                        <m:sup>
                          <m:r>
                            <a:rPr lang="en-US" sz="2200" b="0" i="1" smtClean="0">
                              <a:solidFill>
                                <a:srgbClr val="00B050"/>
                              </a:solidFill>
                              <a:latin typeface="Cambria Math" charset="0"/>
                              <a:ea typeface="Gill Sans" charset="0"/>
                              <a:cs typeface="Gill Sans" charset="0"/>
                            </a:rPr>
                            <m:t>𝑓</m:t>
                          </m:r>
                        </m:sup>
                      </m:sSup>
                      <m:d>
                        <m:dPr>
                          <m:ctrlPr>
                            <a:rPr lang="en-US" sz="2200" b="0" i="1" smtClean="0">
                              <a:solidFill>
                                <a:srgbClr val="00B050"/>
                              </a:solidFill>
                              <a:latin typeface="Cambria Math"/>
                              <a:ea typeface="Gill Sans" charset="0"/>
                              <a:cs typeface="Gill Sans" charset="0"/>
                            </a:rPr>
                          </m:ctrlPr>
                        </m:dPr>
                        <m:e>
                          <m:r>
                            <a:rPr lang="en-US" sz="2200" b="0" i="1" smtClean="0">
                              <a:solidFill>
                                <a:srgbClr val="00B050"/>
                              </a:solidFill>
                              <a:latin typeface="Cambria Math" charset="0"/>
                              <a:ea typeface="Gill Sans" charset="0"/>
                              <a:cs typeface="Gill Sans" charset="0"/>
                            </a:rPr>
                            <m:t>𝑡</m:t>
                          </m:r>
                        </m:e>
                      </m:d>
                      <m:r>
                        <a:rPr lang="en-US" sz="2200" b="0" i="1" smtClean="0">
                          <a:solidFill>
                            <a:schemeClr val="tx1"/>
                          </a:solidFill>
                          <a:latin typeface="Cambria Math" charset="0"/>
                          <a:ea typeface="Gill Sans" charset="0"/>
                          <a:cs typeface="Gill Sans" charset="0"/>
                        </a:rPr>
                        <m:t>)</m:t>
                      </m:r>
                    </m:oMath>
                  </m:oMathPara>
                </a14:m>
                <a:endParaRPr lang="en-US" sz="2200" dirty="0" smtClean="0">
                  <a:solidFill>
                    <a:schemeClr val="tx1"/>
                  </a:solidFill>
                  <a:latin typeface="Gill Sans" charset="0"/>
                  <a:ea typeface="Gill Sans" charset="0"/>
                  <a:cs typeface="Gill Sans" charset="0"/>
                </a:endParaRPr>
              </a:p>
              <a:p>
                <a:pPr algn="ctr"/>
                <a14:m>
                  <m:oMathPara xmlns:m="http://schemas.openxmlformats.org/officeDocument/2006/math">
                    <m:oMathParaPr>
                      <m:jc m:val="centerGroup"/>
                    </m:oMathParaPr>
                    <m:oMath xmlns:m="http://schemas.openxmlformats.org/officeDocument/2006/math">
                      <m:r>
                        <a:rPr lang="en-US" altLang="zh-CN" sz="2200" i="1">
                          <a:latin typeface="Cambria Math" charset="0"/>
                          <a:ea typeface="Gill Sans" charset="0"/>
                          <a:cs typeface="Gill Sans" charset="0"/>
                        </a:rPr>
                        <m:t>𝐾</m:t>
                      </m:r>
                      <m:r>
                        <a:rPr lang="en-US" altLang="zh-CN" sz="2200" i="1">
                          <a:latin typeface="Cambria Math" charset="0"/>
                          <a:ea typeface="Gill Sans" charset="0"/>
                          <a:cs typeface="Gill Sans" charset="0"/>
                        </a:rPr>
                        <m:t>=</m:t>
                      </m:r>
                      <m:sSup>
                        <m:sSupPr>
                          <m:ctrlPr>
                            <a:rPr lang="en-US" altLang="zh-CN" sz="2200" i="1">
                              <a:solidFill>
                                <a:srgbClr val="00B050"/>
                              </a:solidFill>
                              <a:latin typeface="Cambria Math"/>
                              <a:ea typeface="Gill Sans" charset="0"/>
                              <a:cs typeface="Gill Sans" charset="0"/>
                            </a:rPr>
                          </m:ctrlPr>
                        </m:sSupPr>
                        <m:e>
                          <m:r>
                            <a:rPr lang="en-US" altLang="zh-CN" sz="2200" i="1">
                              <a:solidFill>
                                <a:srgbClr val="00B050"/>
                              </a:solidFill>
                              <a:latin typeface="Cambria Math" charset="0"/>
                              <a:ea typeface="Gill Sans" charset="0"/>
                              <a:cs typeface="Gill Sans" charset="0"/>
                            </a:rPr>
                            <m:t>𝑃</m:t>
                          </m:r>
                        </m:e>
                        <m:sup>
                          <m:r>
                            <a:rPr lang="en-US" altLang="zh-CN" sz="2200" i="1">
                              <a:solidFill>
                                <a:srgbClr val="00B050"/>
                              </a:solidFill>
                              <a:latin typeface="Cambria Math" charset="0"/>
                              <a:ea typeface="Gill Sans" charset="0"/>
                              <a:cs typeface="Gill Sans" charset="0"/>
                            </a:rPr>
                            <m:t>𝑓</m:t>
                          </m:r>
                        </m:sup>
                      </m:sSup>
                      <m:sSup>
                        <m:sSupPr>
                          <m:ctrlPr>
                            <a:rPr lang="en-US" altLang="zh-CN" sz="2200" i="1">
                              <a:latin typeface="Cambria Math"/>
                              <a:ea typeface="Gill Sans" charset="0"/>
                              <a:cs typeface="Gill Sans" charset="0"/>
                            </a:rPr>
                          </m:ctrlPr>
                        </m:sSupPr>
                        <m:e>
                          <m:r>
                            <a:rPr lang="en-US" altLang="zh-CN" sz="2200" i="1">
                              <a:latin typeface="Cambria Math" charset="0"/>
                              <a:ea typeface="Gill Sans" charset="0"/>
                              <a:cs typeface="Gill Sans" charset="0"/>
                            </a:rPr>
                            <m:t>𝐻</m:t>
                          </m:r>
                        </m:e>
                        <m:sup>
                          <m:r>
                            <a:rPr lang="en-US" altLang="zh-CN" sz="2200" i="1">
                              <a:latin typeface="Cambria Math" charset="0"/>
                              <a:ea typeface="Gill Sans" charset="0"/>
                              <a:cs typeface="Gill Sans" charset="0"/>
                            </a:rPr>
                            <m:t>𝑇</m:t>
                          </m:r>
                        </m:sup>
                      </m:sSup>
                      <m:sSup>
                        <m:sSupPr>
                          <m:ctrlPr>
                            <a:rPr lang="en-US" altLang="zh-CN" sz="2200" i="1">
                              <a:latin typeface="Cambria Math"/>
                              <a:ea typeface="Gill Sans" charset="0"/>
                              <a:cs typeface="Gill Sans" charset="0"/>
                            </a:rPr>
                          </m:ctrlPr>
                        </m:sSupPr>
                        <m:e>
                          <m:r>
                            <a:rPr lang="en-US" altLang="zh-CN" sz="2200" i="1">
                              <a:latin typeface="Cambria Math" charset="0"/>
                              <a:ea typeface="Gill Sans" charset="0"/>
                              <a:cs typeface="Gill Sans" charset="0"/>
                            </a:rPr>
                            <m:t>(</m:t>
                          </m:r>
                          <m:r>
                            <a:rPr lang="en-US" altLang="zh-CN" sz="2200" i="1">
                              <a:latin typeface="Cambria Math" charset="0"/>
                              <a:ea typeface="Gill Sans" charset="0"/>
                              <a:cs typeface="Gill Sans" charset="0"/>
                            </a:rPr>
                            <m:t>𝐻</m:t>
                          </m:r>
                          <m:sSup>
                            <m:sSupPr>
                              <m:ctrlPr>
                                <a:rPr lang="en-US" altLang="zh-CN" sz="2200" i="1">
                                  <a:solidFill>
                                    <a:srgbClr val="00B050"/>
                                  </a:solidFill>
                                  <a:latin typeface="Cambria Math"/>
                                  <a:ea typeface="Gill Sans" charset="0"/>
                                  <a:cs typeface="Gill Sans" charset="0"/>
                                </a:rPr>
                              </m:ctrlPr>
                            </m:sSupPr>
                            <m:e>
                              <m:r>
                                <a:rPr lang="en-US" altLang="zh-CN" sz="2200" i="1">
                                  <a:solidFill>
                                    <a:srgbClr val="00B050"/>
                                  </a:solidFill>
                                  <a:latin typeface="Cambria Math" charset="0"/>
                                  <a:ea typeface="Gill Sans" charset="0"/>
                                  <a:cs typeface="Gill Sans" charset="0"/>
                                </a:rPr>
                                <m:t>𝑃</m:t>
                              </m:r>
                            </m:e>
                            <m:sup>
                              <m:r>
                                <a:rPr lang="en-US" altLang="zh-CN" sz="2200" i="1">
                                  <a:solidFill>
                                    <a:srgbClr val="00B050"/>
                                  </a:solidFill>
                                  <a:latin typeface="Cambria Math" charset="0"/>
                                  <a:ea typeface="Gill Sans" charset="0"/>
                                  <a:cs typeface="Gill Sans" charset="0"/>
                                </a:rPr>
                                <m:t>𝑓</m:t>
                              </m:r>
                            </m:sup>
                          </m:sSup>
                          <m:sSup>
                            <m:sSupPr>
                              <m:ctrlPr>
                                <a:rPr lang="en-US" altLang="zh-CN" sz="2200" i="1">
                                  <a:latin typeface="Cambria Math"/>
                                  <a:ea typeface="Gill Sans" charset="0"/>
                                  <a:cs typeface="Gill Sans" charset="0"/>
                                </a:rPr>
                              </m:ctrlPr>
                            </m:sSupPr>
                            <m:e>
                              <m:r>
                                <a:rPr lang="en-US" altLang="zh-CN" sz="2200" i="1">
                                  <a:latin typeface="Cambria Math" charset="0"/>
                                  <a:ea typeface="Gill Sans" charset="0"/>
                                  <a:cs typeface="Gill Sans" charset="0"/>
                                </a:rPr>
                                <m:t>𝐻</m:t>
                              </m:r>
                            </m:e>
                            <m:sup>
                              <m:r>
                                <a:rPr lang="en-US" altLang="zh-CN" sz="2200" i="1">
                                  <a:latin typeface="Cambria Math" charset="0"/>
                                  <a:ea typeface="Gill Sans" charset="0"/>
                                  <a:cs typeface="Gill Sans" charset="0"/>
                                </a:rPr>
                                <m:t>𝑇</m:t>
                              </m:r>
                            </m:sup>
                          </m:sSup>
                          <m:r>
                            <a:rPr lang="en-US" altLang="zh-CN" sz="2200" i="1">
                              <a:latin typeface="Cambria Math" charset="0"/>
                              <a:ea typeface="Gill Sans" charset="0"/>
                              <a:cs typeface="Gill Sans" charset="0"/>
                            </a:rPr>
                            <m:t>+</m:t>
                          </m:r>
                          <m:r>
                            <a:rPr lang="en-US" altLang="zh-CN" sz="2200" i="1">
                              <a:solidFill>
                                <a:srgbClr val="FF0000"/>
                              </a:solidFill>
                              <a:latin typeface="Cambria Math" charset="0"/>
                              <a:ea typeface="Gill Sans" charset="0"/>
                              <a:cs typeface="Gill Sans" charset="0"/>
                            </a:rPr>
                            <m:t>𝑅</m:t>
                          </m:r>
                          <m:r>
                            <a:rPr lang="en-US" altLang="zh-CN" sz="2200" i="1">
                              <a:latin typeface="Cambria Math" charset="0"/>
                              <a:ea typeface="Gill Sans" charset="0"/>
                              <a:cs typeface="Gill Sans" charset="0"/>
                            </a:rPr>
                            <m:t>)</m:t>
                          </m:r>
                        </m:e>
                        <m:sup>
                          <m:r>
                            <a:rPr lang="en-US" altLang="zh-CN" sz="2200" i="1">
                              <a:latin typeface="Cambria Math" charset="0"/>
                              <a:ea typeface="Gill Sans" charset="0"/>
                              <a:cs typeface="Gill Sans" charset="0"/>
                            </a:rPr>
                            <m:t>−1</m:t>
                          </m:r>
                        </m:sup>
                      </m:sSup>
                    </m:oMath>
                  </m:oMathPara>
                </a14:m>
                <a:endParaRPr lang="en-US" altLang="zh-CN" sz="2200" dirty="0">
                  <a:latin typeface="Gill Sans" charset="0"/>
                  <a:ea typeface="Gill Sans" charset="0"/>
                  <a:cs typeface="Gill Sans" charset="0"/>
                </a:endParaRPr>
              </a:p>
              <a:p>
                <a:pPr algn="ctr"/>
                <a14:m>
                  <m:oMath xmlns:m="http://schemas.openxmlformats.org/officeDocument/2006/math">
                    <m:sSup>
                      <m:sSupPr>
                        <m:ctrlPr>
                          <a:rPr lang="en-US" altLang="zh-CN" sz="2200" i="1">
                            <a:solidFill>
                              <a:srgbClr val="00B050"/>
                            </a:solidFill>
                            <a:latin typeface="Cambria Math"/>
                            <a:ea typeface="Gill Sans" charset="0"/>
                            <a:cs typeface="Gill Sans" charset="0"/>
                          </a:rPr>
                        </m:ctrlPr>
                      </m:sSupPr>
                      <m:e>
                        <m:r>
                          <a:rPr lang="en-US" altLang="zh-CN" sz="2200" i="1">
                            <a:solidFill>
                              <a:srgbClr val="00B050"/>
                            </a:solidFill>
                            <a:latin typeface="Cambria Math" charset="0"/>
                            <a:ea typeface="Gill Sans" charset="0"/>
                            <a:cs typeface="Gill Sans" charset="0"/>
                          </a:rPr>
                          <m:t>𝑃</m:t>
                        </m:r>
                      </m:e>
                      <m:sup>
                        <m:r>
                          <a:rPr lang="en-US" altLang="zh-CN" sz="2200" i="1">
                            <a:solidFill>
                              <a:srgbClr val="00B050"/>
                            </a:solidFill>
                            <a:latin typeface="Cambria Math" charset="0"/>
                            <a:ea typeface="Gill Sans" charset="0"/>
                            <a:cs typeface="Gill Sans" charset="0"/>
                          </a:rPr>
                          <m:t>𝑓</m:t>
                        </m:r>
                      </m:sup>
                    </m:sSup>
                  </m:oMath>
                </a14:m>
                <a:r>
                  <a:rPr lang="en-US" altLang="zh-CN" sz="2200" dirty="0">
                    <a:latin typeface="Gill Sans" charset="0"/>
                    <a:ea typeface="Gill Sans" charset="0"/>
                    <a:cs typeface="Gill Sans" charset="0"/>
                  </a:rPr>
                  <a:t>: the cross </a:t>
                </a:r>
                <a:r>
                  <a:rPr lang="en-US" altLang="zh-CN" sz="2200" dirty="0" smtClean="0">
                    <a:latin typeface="Gill Sans" charset="0"/>
                    <a:ea typeface="Gill Sans" charset="0"/>
                    <a:cs typeface="Gill Sans" charset="0"/>
                  </a:rPr>
                  <a:t>domain covariance  </a:t>
                </a:r>
                <a:endParaRPr lang="en-US" altLang="zh-CN" sz="2200" dirty="0">
                  <a:latin typeface="Gill Sans" charset="0"/>
                  <a:ea typeface="Gill Sans" charset="0"/>
                  <a:cs typeface="Gill Sans" charset="0"/>
                </a:endParaRPr>
              </a:p>
              <a:p>
                <a:pPr algn="ctr"/>
                <a:endParaRPr lang="en-US" sz="2200" dirty="0">
                  <a:solidFill>
                    <a:schemeClr val="tx1"/>
                  </a:solidFill>
                  <a:latin typeface="Gill Sans" charset="0"/>
                  <a:ea typeface="Gill Sans" charset="0"/>
                  <a:cs typeface="Gill Sans" charset="0"/>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1979712" y="5718914"/>
                <a:ext cx="5876211" cy="1382494"/>
              </a:xfrm>
              <a:prstGeom prst="rect">
                <a:avLst/>
              </a:prstGeom>
              <a:blipFill rotWithShape="1">
                <a:blip r:embed="rId4"/>
                <a:stretch>
                  <a:fillRect t="-441"/>
                </a:stretch>
              </a:blipFill>
            </p:spPr>
            <p:txBody>
              <a:bodyPr/>
              <a:lstStyle/>
              <a:p>
                <a:r>
                  <a:rPr lang="zh-CN" altLang="en-US">
                    <a:noFill/>
                  </a:rPr>
                  <a:t> </a:t>
                </a:r>
              </a:p>
            </p:txBody>
          </p:sp>
        </mc:Fallback>
      </mc:AlternateContent>
      <p:sp>
        <p:nvSpPr>
          <p:cNvPr id="115" name="Freeform 69"/>
          <p:cNvSpPr/>
          <p:nvPr/>
        </p:nvSpPr>
        <p:spPr>
          <a:xfrm flipV="1">
            <a:off x="6926274" y="2281219"/>
            <a:ext cx="2038214" cy="211677"/>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组合 117"/>
          <p:cNvGrpSpPr/>
          <p:nvPr/>
        </p:nvGrpSpPr>
        <p:grpSpPr>
          <a:xfrm>
            <a:off x="611560" y="4149080"/>
            <a:ext cx="8352928" cy="1532060"/>
            <a:chOff x="678950" y="1494175"/>
            <a:chExt cx="8352928" cy="2879708"/>
          </a:xfrm>
        </p:grpSpPr>
        <p:sp>
          <p:nvSpPr>
            <p:cNvPr id="119" name="Oval 2"/>
            <p:cNvSpPr/>
            <p:nvPr/>
          </p:nvSpPr>
          <p:spPr>
            <a:xfrm>
              <a:off x="678950" y="1924665"/>
              <a:ext cx="533400" cy="174481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20" name="Oval 3"/>
            <p:cNvSpPr/>
            <p:nvPr/>
          </p:nvSpPr>
          <p:spPr>
            <a:xfrm>
              <a:off x="899468" y="2384047"/>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21" name="Oval 5"/>
            <p:cNvSpPr/>
            <p:nvPr/>
          </p:nvSpPr>
          <p:spPr>
            <a:xfrm>
              <a:off x="899468" y="2077864"/>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22" name="Oval 6"/>
            <p:cNvSpPr/>
            <p:nvPr/>
          </p:nvSpPr>
          <p:spPr>
            <a:xfrm>
              <a:off x="899468" y="2902763"/>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23" name="Oval 7"/>
            <p:cNvSpPr/>
            <p:nvPr/>
          </p:nvSpPr>
          <p:spPr>
            <a:xfrm>
              <a:off x="899468" y="3212976"/>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24" name="Oval 9"/>
            <p:cNvSpPr/>
            <p:nvPr/>
          </p:nvSpPr>
          <p:spPr>
            <a:xfrm>
              <a:off x="2851351" y="1523801"/>
              <a:ext cx="533400" cy="285008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0"/>
            <p:cNvSpPr/>
            <p:nvPr/>
          </p:nvSpPr>
          <p:spPr>
            <a:xfrm>
              <a:off x="3058468" y="2599947"/>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1"/>
            <p:cNvSpPr/>
            <p:nvPr/>
          </p:nvSpPr>
          <p:spPr>
            <a:xfrm>
              <a:off x="3058468" y="2005856"/>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
            <p:cNvSpPr/>
            <p:nvPr/>
          </p:nvSpPr>
          <p:spPr>
            <a:xfrm>
              <a:off x="3058468" y="3410763"/>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3"/>
            <p:cNvSpPr/>
            <p:nvPr/>
          </p:nvSpPr>
          <p:spPr>
            <a:xfrm>
              <a:off x="3058468" y="4005064"/>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14"/>
            <p:cNvSpPr/>
            <p:nvPr/>
          </p:nvSpPr>
          <p:spPr>
            <a:xfrm>
              <a:off x="988368" y="3284984"/>
              <a:ext cx="2080105" cy="797918"/>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15"/>
            <p:cNvSpPr/>
            <p:nvPr/>
          </p:nvSpPr>
          <p:spPr>
            <a:xfrm flipV="1">
              <a:off x="1001068" y="2689445"/>
              <a:ext cx="2067405" cy="259397"/>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16"/>
            <p:cNvSpPr/>
            <p:nvPr/>
          </p:nvSpPr>
          <p:spPr>
            <a:xfrm>
              <a:off x="1001068" y="2443380"/>
              <a:ext cx="2075696" cy="1055683"/>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17"/>
            <p:cNvSpPr/>
            <p:nvPr/>
          </p:nvSpPr>
          <p:spPr>
            <a:xfrm flipV="1">
              <a:off x="988368" y="2087137"/>
              <a:ext cx="2065958" cy="45719"/>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21"/>
            <p:cNvSpPr/>
            <p:nvPr/>
          </p:nvSpPr>
          <p:spPr>
            <a:xfrm>
              <a:off x="3625102" y="1782264"/>
              <a:ext cx="533400" cy="2057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37" name="Oval 22"/>
            <p:cNvSpPr/>
            <p:nvPr/>
          </p:nvSpPr>
          <p:spPr>
            <a:xfrm>
              <a:off x="3836136" y="2571052"/>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38" name="Oval 23"/>
            <p:cNvSpPr/>
            <p:nvPr/>
          </p:nvSpPr>
          <p:spPr>
            <a:xfrm>
              <a:off x="3836136" y="1999057"/>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39" name="Oval 24"/>
            <p:cNvSpPr/>
            <p:nvPr/>
          </p:nvSpPr>
          <p:spPr>
            <a:xfrm>
              <a:off x="3836136" y="3585664"/>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40" name="Oval 25"/>
            <p:cNvSpPr/>
            <p:nvPr/>
          </p:nvSpPr>
          <p:spPr>
            <a:xfrm>
              <a:off x="3836136" y="3027658"/>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42" name="Oval 55"/>
            <p:cNvSpPr/>
            <p:nvPr/>
          </p:nvSpPr>
          <p:spPr>
            <a:xfrm>
              <a:off x="5913535" y="1494175"/>
              <a:ext cx="533400" cy="2642670"/>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56"/>
            <p:cNvSpPr/>
            <p:nvPr/>
          </p:nvSpPr>
          <p:spPr>
            <a:xfrm>
              <a:off x="6129435" y="2358647"/>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57"/>
            <p:cNvSpPr/>
            <p:nvPr/>
          </p:nvSpPr>
          <p:spPr>
            <a:xfrm>
              <a:off x="6129435" y="1632565"/>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58"/>
            <p:cNvSpPr/>
            <p:nvPr/>
          </p:nvSpPr>
          <p:spPr>
            <a:xfrm>
              <a:off x="6129435" y="3372663"/>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59"/>
            <p:cNvSpPr/>
            <p:nvPr/>
          </p:nvSpPr>
          <p:spPr>
            <a:xfrm>
              <a:off x="6129435" y="3918763"/>
              <a:ext cx="101600" cy="127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63"/>
            <p:cNvSpPr/>
            <p:nvPr/>
          </p:nvSpPr>
          <p:spPr>
            <a:xfrm>
              <a:off x="6696069" y="1924665"/>
              <a:ext cx="533400" cy="1613098"/>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50" name="Oval 64"/>
            <p:cNvSpPr/>
            <p:nvPr/>
          </p:nvSpPr>
          <p:spPr>
            <a:xfrm>
              <a:off x="6907103" y="2548749"/>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51" name="Oval 65"/>
            <p:cNvSpPr/>
            <p:nvPr/>
          </p:nvSpPr>
          <p:spPr>
            <a:xfrm>
              <a:off x="6907103" y="1976754"/>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52" name="Oval 66"/>
            <p:cNvSpPr/>
            <p:nvPr/>
          </p:nvSpPr>
          <p:spPr>
            <a:xfrm>
              <a:off x="6907103" y="3307868"/>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53" name="Oval 67"/>
            <p:cNvSpPr/>
            <p:nvPr/>
          </p:nvSpPr>
          <p:spPr>
            <a:xfrm>
              <a:off x="6907103" y="3005355"/>
              <a:ext cx="101600" cy="127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69B6"/>
                </a:solidFill>
              </a:endParaRPr>
            </a:p>
          </p:txBody>
        </p:sp>
        <p:sp>
          <p:nvSpPr>
            <p:cNvPr id="154" name="Freeform 69"/>
            <p:cNvSpPr/>
            <p:nvPr/>
          </p:nvSpPr>
          <p:spPr>
            <a:xfrm flipV="1">
              <a:off x="3925984" y="3436361"/>
              <a:ext cx="2213455" cy="190500"/>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70"/>
            <p:cNvSpPr/>
            <p:nvPr/>
          </p:nvSpPr>
          <p:spPr>
            <a:xfrm>
              <a:off x="3925984" y="3084729"/>
              <a:ext cx="2213455" cy="892588"/>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71"/>
            <p:cNvSpPr/>
            <p:nvPr/>
          </p:nvSpPr>
          <p:spPr>
            <a:xfrm flipV="1">
              <a:off x="3939694" y="1707773"/>
              <a:ext cx="2195888" cy="895449"/>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72"/>
            <p:cNvSpPr/>
            <p:nvPr/>
          </p:nvSpPr>
          <p:spPr>
            <a:xfrm>
              <a:off x="3925985" y="2034309"/>
              <a:ext cx="2211556" cy="387242"/>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90"/>
            <p:cNvSpPr/>
            <p:nvPr/>
          </p:nvSpPr>
          <p:spPr>
            <a:xfrm>
              <a:off x="7008703" y="3371268"/>
              <a:ext cx="2014884" cy="440020"/>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91"/>
            <p:cNvSpPr/>
            <p:nvPr/>
          </p:nvSpPr>
          <p:spPr>
            <a:xfrm flipV="1">
              <a:off x="7017711" y="1861165"/>
              <a:ext cx="2014167" cy="761369"/>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92"/>
            <p:cNvSpPr/>
            <p:nvPr/>
          </p:nvSpPr>
          <p:spPr>
            <a:xfrm>
              <a:off x="7008703" y="2064317"/>
              <a:ext cx="2006593" cy="1306951"/>
            </a:xfrm>
            <a:custGeom>
              <a:avLst/>
              <a:gdLst>
                <a:gd name="connsiteX0" fmla="*/ 0 w 2095500"/>
                <a:gd name="connsiteY0" fmla="*/ 0 h 754372"/>
                <a:gd name="connsiteX1" fmla="*/ 2095500 w 2095500"/>
                <a:gd name="connsiteY1" fmla="*/ 749300 h 754372"/>
              </a:gdLst>
              <a:ahLst/>
              <a:cxnLst>
                <a:cxn ang="0">
                  <a:pos x="connsiteX0" y="connsiteY0"/>
                </a:cxn>
                <a:cxn ang="0">
                  <a:pos x="connsiteX1" y="connsiteY1"/>
                </a:cxn>
              </a:cxnLst>
              <a:rect l="l" t="t" r="r" b="b"/>
              <a:pathLst>
                <a:path w="2095500" h="754372">
                  <a:moveTo>
                    <a:pt x="0" y="0"/>
                  </a:moveTo>
                  <a:cubicBezTo>
                    <a:pt x="947208" y="402166"/>
                    <a:pt x="1894417" y="804333"/>
                    <a:pt x="2095500" y="74930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01"/>
            <p:cNvSpPr/>
            <p:nvPr/>
          </p:nvSpPr>
          <p:spPr>
            <a:xfrm>
              <a:off x="2476099" y="2091519"/>
              <a:ext cx="184731" cy="580958"/>
            </a:xfrm>
            <a:prstGeom prst="rect">
              <a:avLst/>
            </a:prstGeom>
          </p:spPr>
          <p:txBody>
            <a:bodyPr wrap="none">
              <a:spAutoFit/>
            </a:bodyPr>
            <a:lstStyle/>
            <a:p>
              <a:endParaRPr lang="en-US" dirty="0">
                <a:latin typeface="Gill Sans" charset="0"/>
                <a:ea typeface="Gill Sans" charset="0"/>
                <a:cs typeface="Gill Sans" charset="0"/>
              </a:endParaRPr>
            </a:p>
          </p:txBody>
        </p:sp>
      </p:grpSp>
      <p:sp>
        <p:nvSpPr>
          <p:cNvPr id="164" name="Oval 26"/>
          <p:cNvSpPr/>
          <p:nvPr/>
        </p:nvSpPr>
        <p:spPr>
          <a:xfrm>
            <a:off x="6054576" y="4911954"/>
            <a:ext cx="101600" cy="1012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26"/>
          <p:cNvSpPr/>
          <p:nvPr/>
        </p:nvSpPr>
        <p:spPr>
          <a:xfrm>
            <a:off x="6846664" y="4911954"/>
            <a:ext cx="101600" cy="1012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ext Box 33"/>
          <p:cNvSpPr txBox="1"/>
          <p:nvPr/>
        </p:nvSpPr>
        <p:spPr>
          <a:xfrm>
            <a:off x="107504" y="4118565"/>
            <a:ext cx="361950" cy="1758707"/>
          </a:xfrm>
          <a:prstGeom prst="rect">
            <a:avLst/>
          </a:prstGeom>
          <a:solidFill>
            <a:schemeClr val="lt1">
              <a:alpha val="0"/>
            </a:schemeClr>
          </a:solid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gn="ctr">
              <a:spcAft>
                <a:spcPts val="0"/>
              </a:spcAft>
            </a:pPr>
            <a:r>
              <a:rPr lang="en-US" b="1" i="1" kern="100" dirty="0" smtClean="0">
                <a:latin typeface="Times New Roman"/>
                <a:ea typeface="等线"/>
                <a:cs typeface="Times New Roman"/>
              </a:rPr>
              <a:t>ROMS SVN 904</a:t>
            </a:r>
            <a:endParaRPr lang="zh-CN" b="1" kern="100" dirty="0">
              <a:effectLst/>
              <a:latin typeface="等线"/>
              <a:ea typeface="等线"/>
              <a:cs typeface="Times New Roman"/>
            </a:endParaRPr>
          </a:p>
        </p:txBody>
      </p:sp>
      <p:sp>
        <p:nvSpPr>
          <p:cNvPr id="169" name="下箭头 168"/>
          <p:cNvSpPr/>
          <p:nvPr/>
        </p:nvSpPr>
        <p:spPr>
          <a:xfrm>
            <a:off x="2015728" y="3358733"/>
            <a:ext cx="108000" cy="613484"/>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下箭头 169"/>
          <p:cNvSpPr/>
          <p:nvPr/>
        </p:nvSpPr>
        <p:spPr>
          <a:xfrm flipV="1">
            <a:off x="2159744" y="3321314"/>
            <a:ext cx="108000" cy="613483"/>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下箭头 171"/>
          <p:cNvSpPr/>
          <p:nvPr/>
        </p:nvSpPr>
        <p:spPr>
          <a:xfrm>
            <a:off x="4934213" y="3393321"/>
            <a:ext cx="108000" cy="613484"/>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下箭头 172"/>
          <p:cNvSpPr/>
          <p:nvPr/>
        </p:nvSpPr>
        <p:spPr>
          <a:xfrm flipV="1">
            <a:off x="5078229" y="3393322"/>
            <a:ext cx="108000" cy="613483"/>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下箭头 173"/>
          <p:cNvSpPr/>
          <p:nvPr/>
        </p:nvSpPr>
        <p:spPr>
          <a:xfrm>
            <a:off x="7920384" y="3321313"/>
            <a:ext cx="108000" cy="613484"/>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下箭头 174"/>
          <p:cNvSpPr/>
          <p:nvPr/>
        </p:nvSpPr>
        <p:spPr>
          <a:xfrm flipV="1">
            <a:off x="8064400" y="3321310"/>
            <a:ext cx="108000" cy="613483"/>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TextBox 177"/>
          <p:cNvSpPr txBox="1"/>
          <p:nvPr/>
        </p:nvSpPr>
        <p:spPr>
          <a:xfrm>
            <a:off x="-113870" y="3212976"/>
            <a:ext cx="2093582" cy="584775"/>
          </a:xfrm>
          <a:prstGeom prst="rect">
            <a:avLst/>
          </a:prstGeom>
          <a:noFill/>
        </p:spPr>
        <p:txBody>
          <a:bodyPr wrap="square" rtlCol="0">
            <a:spAutoFit/>
          </a:bodyPr>
          <a:lstStyle/>
          <a:p>
            <a:pPr algn="ctr"/>
            <a:r>
              <a:rPr lang="en-US" altLang="zh-CN" sz="1600" b="1" i="1" kern="100" dirty="0" smtClean="0">
                <a:latin typeface="Times New Roman"/>
                <a:ea typeface="等线"/>
                <a:cs typeface="Times New Roman"/>
              </a:rPr>
              <a:t>Model Coupling </a:t>
            </a:r>
          </a:p>
          <a:p>
            <a:pPr algn="ctr"/>
            <a:r>
              <a:rPr lang="en-US" altLang="zh-CN" sz="1600" b="1" i="1" kern="100" dirty="0" smtClean="0">
                <a:latin typeface="Times New Roman"/>
                <a:ea typeface="等线"/>
                <a:cs typeface="Times New Roman"/>
              </a:rPr>
              <a:t>Toolkit </a:t>
            </a:r>
            <a:r>
              <a:rPr lang="en-US" altLang="zh-CN" sz="1600" b="1" i="1" kern="100" dirty="0">
                <a:latin typeface="Times New Roman"/>
                <a:ea typeface="等线"/>
                <a:cs typeface="Times New Roman"/>
              </a:rPr>
              <a:t>(MCT) v 2.6.0</a:t>
            </a:r>
            <a:endParaRPr lang="zh-CN" altLang="en-US" sz="1600" b="1" i="1" kern="100" dirty="0">
              <a:latin typeface="Times New Roman"/>
              <a:ea typeface="等线"/>
              <a:cs typeface="Times New Roman"/>
            </a:endParaRPr>
          </a:p>
        </p:txBody>
      </p:sp>
      <p:sp>
        <p:nvSpPr>
          <p:cNvPr id="180" name="TextBox 179"/>
          <p:cNvSpPr txBox="1"/>
          <p:nvPr/>
        </p:nvSpPr>
        <p:spPr>
          <a:xfrm>
            <a:off x="2555776" y="3430741"/>
            <a:ext cx="2304257" cy="646331"/>
          </a:xfrm>
          <a:prstGeom prst="rect">
            <a:avLst/>
          </a:prstGeom>
          <a:noFill/>
        </p:spPr>
        <p:txBody>
          <a:bodyPr wrap="square" rtlCol="0">
            <a:spAutoFit/>
          </a:bodyPr>
          <a:lstStyle/>
          <a:p>
            <a:pPr algn="r"/>
            <a:r>
              <a:rPr lang="en-US" altLang="zh-CN" dirty="0" smtClean="0"/>
              <a:t>U10, V10, P, RH, </a:t>
            </a:r>
            <a:r>
              <a:rPr lang="en-US" altLang="zh-CN" dirty="0" err="1" smtClean="0"/>
              <a:t>Tsfc</a:t>
            </a:r>
            <a:r>
              <a:rPr lang="en-US" altLang="zh-CN" dirty="0" smtClean="0"/>
              <a:t>, </a:t>
            </a:r>
            <a:r>
              <a:rPr lang="en-US" altLang="zh-CN" dirty="0" err="1" smtClean="0"/>
              <a:t>CloudF</a:t>
            </a:r>
            <a:r>
              <a:rPr lang="en-US" altLang="zh-CN" dirty="0" smtClean="0"/>
              <a:t>, Rain, SW, LW</a:t>
            </a:r>
            <a:endParaRPr lang="zh-CN" altLang="en-US" dirty="0"/>
          </a:p>
        </p:txBody>
      </p:sp>
      <p:sp>
        <p:nvSpPr>
          <p:cNvPr id="181" name="矩形 180"/>
          <p:cNvSpPr/>
          <p:nvPr/>
        </p:nvSpPr>
        <p:spPr>
          <a:xfrm>
            <a:off x="5289266" y="3534107"/>
            <a:ext cx="506870" cy="369332"/>
          </a:xfrm>
          <a:prstGeom prst="rect">
            <a:avLst/>
          </a:prstGeom>
        </p:spPr>
        <p:txBody>
          <a:bodyPr wrap="none">
            <a:spAutoFit/>
          </a:bodyPr>
          <a:lstStyle/>
          <a:p>
            <a:pPr algn="r"/>
            <a:r>
              <a:rPr lang="en-US" altLang="zh-CN" dirty="0" smtClean="0"/>
              <a:t>SST</a:t>
            </a:r>
            <a:endParaRPr lang="zh-CN" altLang="en-US" dirty="0"/>
          </a:p>
        </p:txBody>
      </p:sp>
    </p:spTree>
    <p:extLst>
      <p:ext uri="{BB962C8B-B14F-4D97-AF65-F5344CB8AC3E}">
        <p14:creationId xmlns:p14="http://schemas.microsoft.com/office/powerpoint/2010/main" val="2455293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Florence_coupled\pic\organized\GFS_ensemble_TRACKandINTENS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4624"/>
            <a:ext cx="4795268" cy="55880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9512" y="5589240"/>
            <a:ext cx="8784976" cy="1077218"/>
          </a:xfrm>
          <a:prstGeom prst="rect">
            <a:avLst/>
          </a:prstGeom>
          <a:noFill/>
        </p:spPr>
        <p:txBody>
          <a:bodyPr wrap="square" rtlCol="0">
            <a:spAutoFit/>
          </a:bodyPr>
          <a:lstStyle/>
          <a:p>
            <a:pPr algn="just"/>
            <a:r>
              <a:rPr lang="en-US" altLang="zh-CN" sz="1600" dirty="0" smtClean="0"/>
              <a:t>Ensemble (a) track and (b, c) intensity forecasts of Florence initialized from the GFS ensemble (red lines). The bold red line shows the member 10 forecast (the verifying </a:t>
            </a:r>
            <a:r>
              <a:rPr lang="en-US" altLang="zh-CN" sz="1600" dirty="0"/>
              <a:t>truth</a:t>
            </a:r>
            <a:r>
              <a:rPr lang="en-US" altLang="zh-CN" sz="1600" dirty="0" smtClean="0"/>
              <a:t>). The blue dots show the position and intensity of Florence at </a:t>
            </a:r>
            <a:r>
              <a:rPr lang="en-US" altLang="zh-CN" sz="1600" dirty="0"/>
              <a:t>00Z/12 </a:t>
            </a:r>
            <a:r>
              <a:rPr lang="en-US" altLang="zh-CN" sz="1600" dirty="0" smtClean="0"/>
              <a:t>in </a:t>
            </a:r>
            <a:r>
              <a:rPr lang="en-US" altLang="zh-CN" sz="1600" dirty="0"/>
              <a:t>the ensemble </a:t>
            </a:r>
            <a:r>
              <a:rPr lang="en-US" altLang="zh-CN" sz="1600" dirty="0" smtClean="0"/>
              <a:t>forecast. The black line shows the </a:t>
            </a:r>
            <a:r>
              <a:rPr lang="en-US" altLang="zh-CN" sz="1600" dirty="0"/>
              <a:t>best </a:t>
            </a:r>
            <a:r>
              <a:rPr lang="en-US" altLang="zh-CN" sz="1600" dirty="0" smtClean="0"/>
              <a:t>track of Florence. The black dot shows the observed position and intensity of Florence</a:t>
            </a:r>
            <a:r>
              <a:rPr lang="en-US" altLang="zh-CN" sz="1600" dirty="0"/>
              <a:t> at </a:t>
            </a:r>
            <a:r>
              <a:rPr lang="en-US" altLang="zh-CN" sz="1600" dirty="0" smtClean="0"/>
              <a:t>00Z/12.</a:t>
            </a:r>
            <a:endParaRPr lang="zh-CN" altLang="en-US" sz="1600" dirty="0"/>
          </a:p>
        </p:txBody>
      </p:sp>
      <p:sp>
        <p:nvSpPr>
          <p:cNvPr id="2" name="TextBox 1"/>
          <p:cNvSpPr txBox="1"/>
          <p:nvPr/>
        </p:nvSpPr>
        <p:spPr>
          <a:xfrm>
            <a:off x="4974780" y="1281534"/>
            <a:ext cx="4169220" cy="3139321"/>
          </a:xfrm>
          <a:prstGeom prst="rect">
            <a:avLst/>
          </a:prstGeom>
          <a:noFill/>
        </p:spPr>
        <p:txBody>
          <a:bodyPr wrap="square" rtlCol="0">
            <a:spAutoFit/>
          </a:bodyPr>
          <a:lstStyle/>
          <a:p>
            <a:r>
              <a:rPr lang="en-US" altLang="zh-CN" b="1" dirty="0" smtClean="0"/>
              <a:t>OSSE (9 km grid spacing)</a:t>
            </a:r>
          </a:p>
          <a:p>
            <a:endParaRPr lang="en-US" altLang="zh-CN" b="1" dirty="0" smtClean="0"/>
          </a:p>
          <a:p>
            <a:r>
              <a:rPr lang="en-US" altLang="zh-CN" b="1" dirty="0" smtClean="0"/>
              <a:t>HPI</a:t>
            </a:r>
            <a:r>
              <a:rPr lang="en-US" altLang="zh-CN" dirty="0" smtClean="0"/>
              <a:t>: only assimilate HPI</a:t>
            </a:r>
          </a:p>
          <a:p>
            <a:endParaRPr lang="en-US" altLang="zh-CN" dirty="0" smtClean="0"/>
          </a:p>
          <a:p>
            <a:r>
              <a:rPr lang="en-US" altLang="zh-CN" b="1" dirty="0" smtClean="0"/>
              <a:t>HPI+SST</a:t>
            </a:r>
            <a:r>
              <a:rPr lang="en-US" altLang="zh-CN" dirty="0" smtClean="0"/>
              <a:t>: assimilate HPI +SST (every 54 km)</a:t>
            </a:r>
          </a:p>
          <a:p>
            <a:endParaRPr lang="zh-CN" altLang="en-US" dirty="0"/>
          </a:p>
          <a:p>
            <a:r>
              <a:rPr lang="en-US" altLang="zh-CN" b="1" dirty="0" smtClean="0"/>
              <a:t>HPI+SSH</a:t>
            </a:r>
            <a:r>
              <a:rPr lang="en-US" altLang="zh-CN" dirty="0" smtClean="0"/>
              <a:t>: </a:t>
            </a:r>
            <a:r>
              <a:rPr lang="en-US" altLang="zh-CN" dirty="0"/>
              <a:t>assimilate </a:t>
            </a:r>
            <a:r>
              <a:rPr lang="en-US" altLang="zh-CN" dirty="0" smtClean="0"/>
              <a:t>HPI +SSH </a:t>
            </a:r>
            <a:r>
              <a:rPr lang="en-US" altLang="zh-CN" dirty="0"/>
              <a:t>(every 54 km)</a:t>
            </a:r>
            <a:endParaRPr lang="zh-CN" altLang="en-US" dirty="0"/>
          </a:p>
          <a:p>
            <a:endParaRPr lang="en-US" altLang="zh-CN" dirty="0" smtClean="0"/>
          </a:p>
          <a:p>
            <a:r>
              <a:rPr lang="en-US" altLang="zh-CN" b="1" dirty="0" smtClean="0"/>
              <a:t>HPI+CURRENT</a:t>
            </a:r>
            <a:r>
              <a:rPr lang="en-US" altLang="zh-CN" dirty="0" smtClean="0"/>
              <a:t>: </a:t>
            </a:r>
            <a:r>
              <a:rPr lang="en-US" altLang="zh-CN" dirty="0"/>
              <a:t>assimilate HPI </a:t>
            </a:r>
            <a:r>
              <a:rPr lang="en-US" altLang="zh-CN" dirty="0" smtClean="0"/>
              <a:t>+sea surface current </a:t>
            </a:r>
            <a:r>
              <a:rPr lang="en-US" altLang="zh-CN" dirty="0"/>
              <a:t>(every 54 km)</a:t>
            </a:r>
            <a:endParaRPr lang="zh-CN" altLang="en-US" dirty="0"/>
          </a:p>
          <a:p>
            <a:endParaRPr lang="en-US" altLang="zh-CN" dirty="0"/>
          </a:p>
        </p:txBody>
      </p:sp>
    </p:spTree>
    <p:extLst>
      <p:ext uri="{BB962C8B-B14F-4D97-AF65-F5344CB8AC3E}">
        <p14:creationId xmlns:p14="http://schemas.microsoft.com/office/powerpoint/2010/main" val="1597855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7744" y="476672"/>
            <a:ext cx="5040560" cy="523970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5561945"/>
            <a:ext cx="8640960" cy="1323439"/>
          </a:xfrm>
          <a:prstGeom prst="rect">
            <a:avLst/>
          </a:prstGeom>
          <a:noFill/>
        </p:spPr>
        <p:txBody>
          <a:bodyPr wrap="square" rtlCol="0">
            <a:spAutoFit/>
          </a:bodyPr>
          <a:lstStyle/>
          <a:p>
            <a:pPr algn="just"/>
            <a:r>
              <a:rPr lang="en-US" altLang="zh-CN" sz="1600" dirty="0" smtClean="0"/>
              <a:t>(</a:t>
            </a:r>
            <a:r>
              <a:rPr lang="en-US" altLang="zh-CN" sz="1600" dirty="0"/>
              <a:t>a, </a:t>
            </a:r>
            <a:r>
              <a:rPr lang="en-US" altLang="zh-CN" sz="1600" dirty="0" smtClean="0"/>
              <a:t>b, </a:t>
            </a:r>
            <a:r>
              <a:rPr lang="en-US" altLang="zh-CN" sz="1600" dirty="0"/>
              <a:t>c</a:t>
            </a:r>
            <a:r>
              <a:rPr lang="en-US" altLang="zh-CN" sz="1600" dirty="0" smtClean="0"/>
              <a:t>) </a:t>
            </a:r>
            <a:r>
              <a:rPr lang="en-US" altLang="zh-CN" sz="1600" dirty="0"/>
              <a:t>s</a:t>
            </a:r>
            <a:r>
              <a:rPr lang="en-US" altLang="zh-CN" sz="1600" dirty="0" smtClean="0"/>
              <a:t>urface U wind (color shading) and surface pressure (black contours, starting at 1000 hPa with a -20 hPa interval), (d, </a:t>
            </a:r>
            <a:r>
              <a:rPr lang="en-US" altLang="zh-CN" sz="1600" dirty="0"/>
              <a:t>e, </a:t>
            </a:r>
            <a:r>
              <a:rPr lang="en-US" altLang="zh-CN" sz="1600" dirty="0" smtClean="0"/>
              <a:t>f) the U winds </a:t>
            </a:r>
            <a:r>
              <a:rPr lang="en-US" altLang="zh-CN" sz="1600" dirty="0"/>
              <a:t>along the vertical cross sections that pass through </a:t>
            </a:r>
            <a:r>
              <a:rPr lang="en-US" altLang="zh-CN" sz="1600" dirty="0" smtClean="0"/>
              <a:t>storm center, (</a:t>
            </a:r>
            <a:r>
              <a:rPr lang="en-US" altLang="zh-CN" sz="1600" dirty="0"/>
              <a:t>g, h, </a:t>
            </a:r>
            <a:r>
              <a:rPr lang="en-US" altLang="zh-CN" sz="1600" dirty="0" smtClean="0"/>
              <a:t>i) sea </a:t>
            </a:r>
            <a:r>
              <a:rPr lang="en-US" altLang="zh-CN" sz="1600" dirty="0"/>
              <a:t>surface height (SSH</a:t>
            </a:r>
            <a:r>
              <a:rPr lang="en-US" altLang="zh-CN" sz="1600" dirty="0" smtClean="0"/>
              <a:t>), (j, k, l) sea </a:t>
            </a:r>
            <a:r>
              <a:rPr lang="en-US" altLang="zh-CN" sz="1600" dirty="0"/>
              <a:t>surface temperature (SST</a:t>
            </a:r>
            <a:r>
              <a:rPr lang="en-US" altLang="zh-CN" sz="1600" dirty="0" smtClean="0"/>
              <a:t>), (m, n, o) </a:t>
            </a:r>
            <a:r>
              <a:rPr lang="en-US" altLang="zh-CN" sz="1600" dirty="0"/>
              <a:t>sea surface U current (SSU), and </a:t>
            </a:r>
            <a:r>
              <a:rPr lang="en-US" altLang="zh-CN" sz="1600" dirty="0" smtClean="0"/>
              <a:t>(p, q, r) </a:t>
            </a:r>
            <a:r>
              <a:rPr lang="en-US" altLang="zh-CN" sz="1600" dirty="0"/>
              <a:t>sea surface V current (SSV)</a:t>
            </a:r>
            <a:r>
              <a:rPr lang="en-US" altLang="zh-CN" sz="1600" dirty="0" smtClean="0"/>
              <a:t> at 00Z/12, 12Z/13, and 00Z/15 from </a:t>
            </a:r>
            <a:r>
              <a:rPr lang="en-US" altLang="zh-CN" sz="1600" dirty="0"/>
              <a:t>the verifying </a:t>
            </a:r>
            <a:r>
              <a:rPr lang="en-US" altLang="zh-CN" sz="1600" dirty="0" smtClean="0"/>
              <a:t>truth</a:t>
            </a:r>
            <a:r>
              <a:rPr lang="en-US" altLang="zh-CN" sz="1600" dirty="0"/>
              <a:t>. The black triangle shows the position of Florence from the verifying truth.</a:t>
            </a:r>
            <a:endParaRPr lang="zh-CN" altLang="en-US" sz="1600" dirty="0"/>
          </a:p>
        </p:txBody>
      </p:sp>
      <p:sp>
        <p:nvSpPr>
          <p:cNvPr id="2" name="TextBox 1"/>
          <p:cNvSpPr txBox="1"/>
          <p:nvPr/>
        </p:nvSpPr>
        <p:spPr>
          <a:xfrm>
            <a:off x="107504" y="44624"/>
            <a:ext cx="2088232" cy="461665"/>
          </a:xfrm>
          <a:prstGeom prst="rect">
            <a:avLst/>
          </a:prstGeom>
          <a:noFill/>
        </p:spPr>
        <p:txBody>
          <a:bodyPr wrap="square" rtlCol="0">
            <a:spAutoFit/>
          </a:bodyPr>
          <a:lstStyle/>
          <a:p>
            <a:r>
              <a:rPr lang="en-US" altLang="zh-CN" sz="2400" b="1" dirty="0" smtClean="0"/>
              <a:t>Verifying Truth</a:t>
            </a:r>
            <a:endParaRPr lang="zh-CN" altLang="en-US" sz="2400" b="1" dirty="0"/>
          </a:p>
        </p:txBody>
      </p:sp>
      <p:sp>
        <p:nvSpPr>
          <p:cNvPr id="4" name="矩形 3"/>
          <p:cNvSpPr/>
          <p:nvPr/>
        </p:nvSpPr>
        <p:spPr>
          <a:xfrm>
            <a:off x="2843808" y="179348"/>
            <a:ext cx="849913" cy="369332"/>
          </a:xfrm>
          <a:prstGeom prst="rect">
            <a:avLst/>
          </a:prstGeom>
        </p:spPr>
        <p:txBody>
          <a:bodyPr wrap="none">
            <a:spAutoFit/>
          </a:bodyPr>
          <a:lstStyle/>
          <a:p>
            <a:r>
              <a:rPr lang="en-US" altLang="zh-CN" dirty="0"/>
              <a:t>00Z/12</a:t>
            </a:r>
            <a:endParaRPr lang="zh-CN" altLang="en-US" dirty="0"/>
          </a:p>
        </p:txBody>
      </p:sp>
      <p:sp>
        <p:nvSpPr>
          <p:cNvPr id="6" name="矩形 5"/>
          <p:cNvSpPr/>
          <p:nvPr/>
        </p:nvSpPr>
        <p:spPr>
          <a:xfrm>
            <a:off x="4211960" y="188640"/>
            <a:ext cx="849913" cy="369332"/>
          </a:xfrm>
          <a:prstGeom prst="rect">
            <a:avLst/>
          </a:prstGeom>
        </p:spPr>
        <p:txBody>
          <a:bodyPr wrap="none">
            <a:spAutoFit/>
          </a:bodyPr>
          <a:lstStyle/>
          <a:p>
            <a:r>
              <a:rPr lang="en-US" altLang="zh-CN" dirty="0" smtClean="0"/>
              <a:t>12Z/13</a:t>
            </a:r>
            <a:endParaRPr lang="zh-CN" altLang="en-US" dirty="0"/>
          </a:p>
        </p:txBody>
      </p:sp>
      <p:sp>
        <p:nvSpPr>
          <p:cNvPr id="7" name="矩形 6"/>
          <p:cNvSpPr/>
          <p:nvPr/>
        </p:nvSpPr>
        <p:spPr>
          <a:xfrm>
            <a:off x="5666303" y="179348"/>
            <a:ext cx="849913" cy="369332"/>
          </a:xfrm>
          <a:prstGeom prst="rect">
            <a:avLst/>
          </a:prstGeom>
        </p:spPr>
        <p:txBody>
          <a:bodyPr wrap="none">
            <a:spAutoFit/>
          </a:bodyPr>
          <a:lstStyle/>
          <a:p>
            <a:r>
              <a:rPr lang="en-US" altLang="zh-CN" dirty="0" smtClean="0"/>
              <a:t>00Z/15</a:t>
            </a:r>
            <a:endParaRPr lang="zh-CN" altLang="en-US" dirty="0"/>
          </a:p>
        </p:txBody>
      </p:sp>
    </p:spTree>
    <p:extLst>
      <p:ext uri="{BB962C8B-B14F-4D97-AF65-F5344CB8AC3E}">
        <p14:creationId xmlns:p14="http://schemas.microsoft.com/office/powerpoint/2010/main" val="2854761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5749" y="16208"/>
            <a:ext cx="7624763" cy="57170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3528" y="5589240"/>
            <a:ext cx="8394104" cy="1323439"/>
          </a:xfrm>
          <a:prstGeom prst="rect">
            <a:avLst/>
          </a:prstGeom>
          <a:noFill/>
        </p:spPr>
        <p:txBody>
          <a:bodyPr wrap="square" rtlCol="0">
            <a:spAutoFit/>
          </a:bodyPr>
          <a:lstStyle/>
          <a:p>
            <a:pPr algn="just"/>
            <a:r>
              <a:rPr lang="en-US" altLang="zh-CN" sz="1600" dirty="0" smtClean="0"/>
              <a:t>(</a:t>
            </a:r>
            <a:r>
              <a:rPr lang="en-US" altLang="zh-CN" sz="1600" dirty="0"/>
              <a:t>a</a:t>
            </a:r>
            <a:r>
              <a:rPr lang="en-US" altLang="zh-CN" sz="1600" dirty="0" smtClean="0"/>
              <a:t>, </a:t>
            </a:r>
            <a:r>
              <a:rPr lang="en-US" altLang="zh-CN" sz="1600" dirty="0"/>
              <a:t>d</a:t>
            </a:r>
            <a:r>
              <a:rPr lang="en-US" altLang="zh-CN" sz="1600" dirty="0" smtClean="0"/>
              <a:t>, </a:t>
            </a:r>
            <a:r>
              <a:rPr lang="en-US" altLang="zh-CN" sz="1600" dirty="0"/>
              <a:t>g</a:t>
            </a:r>
            <a:r>
              <a:rPr lang="en-US" altLang="zh-CN" sz="1600" dirty="0" smtClean="0"/>
              <a:t>, </a:t>
            </a:r>
            <a:r>
              <a:rPr lang="en-US" altLang="zh-CN" sz="1600" dirty="0"/>
              <a:t>j</a:t>
            </a:r>
            <a:r>
              <a:rPr lang="en-US" altLang="zh-CN" sz="1600" dirty="0" smtClean="0"/>
              <a:t>) </a:t>
            </a:r>
            <a:r>
              <a:rPr lang="en-US" altLang="zh-CN" sz="1600" dirty="0"/>
              <a:t>P</a:t>
            </a:r>
            <a:r>
              <a:rPr lang="en-US" altLang="zh-CN" sz="1600" dirty="0" smtClean="0"/>
              <a:t>rior and (b, </a:t>
            </a:r>
            <a:r>
              <a:rPr lang="en-US" altLang="zh-CN" sz="1600" dirty="0"/>
              <a:t>e</a:t>
            </a:r>
            <a:r>
              <a:rPr lang="en-US" altLang="zh-CN" sz="1600" dirty="0" smtClean="0"/>
              <a:t>, </a:t>
            </a:r>
            <a:r>
              <a:rPr lang="en-US" altLang="zh-CN" sz="1600" dirty="0"/>
              <a:t>h</a:t>
            </a:r>
            <a:r>
              <a:rPr lang="en-US" altLang="zh-CN" sz="1600" dirty="0" smtClean="0"/>
              <a:t>, </a:t>
            </a:r>
            <a:r>
              <a:rPr lang="en-US" altLang="zh-CN" sz="1600" dirty="0"/>
              <a:t>k</a:t>
            </a:r>
            <a:r>
              <a:rPr lang="en-US" altLang="zh-CN" sz="1600" dirty="0" smtClean="0"/>
              <a:t>) posterior of </a:t>
            </a:r>
            <a:r>
              <a:rPr lang="en-US" altLang="zh-CN" sz="1600" dirty="0"/>
              <a:t>surface U wind (color shading) and surface pressure (black </a:t>
            </a:r>
            <a:r>
              <a:rPr lang="en-US" altLang="zh-CN" sz="1600" dirty="0" smtClean="0"/>
              <a:t>contours) at 00Z/12 (the first DA cycle) from HPI, HPI+SST, HPI+SSH, HPI+CURRENT experiments. (c, </a:t>
            </a:r>
            <a:r>
              <a:rPr lang="en-US" altLang="zh-CN" sz="1600" dirty="0"/>
              <a:t>f</a:t>
            </a:r>
            <a:r>
              <a:rPr lang="en-US" altLang="zh-CN" sz="1600" dirty="0" smtClean="0"/>
              <a:t>, i, l) the analysis increment of </a:t>
            </a:r>
            <a:r>
              <a:rPr lang="en-US" altLang="zh-CN" sz="1600" dirty="0"/>
              <a:t>surface U wind (color shading) </a:t>
            </a:r>
            <a:r>
              <a:rPr lang="en-US" altLang="zh-CN" sz="1600" dirty="0" smtClean="0"/>
              <a:t>and surface pressure (dashed contours show the negative increment and solid contours show the positive increment, with </a:t>
            </a:r>
            <a:r>
              <a:rPr lang="en-US" altLang="zh-CN" sz="1600" dirty="0"/>
              <a:t>a 1</a:t>
            </a:r>
            <a:r>
              <a:rPr lang="en-US" altLang="zh-CN" sz="1600" dirty="0" smtClean="0"/>
              <a:t>0 </a:t>
            </a:r>
            <a:r>
              <a:rPr lang="en-US" altLang="zh-CN" sz="1600" dirty="0"/>
              <a:t>hPa interval) </a:t>
            </a:r>
            <a:r>
              <a:rPr lang="en-US" altLang="zh-CN" sz="1600" dirty="0" smtClean="0"/>
              <a:t>in four DA experiments.</a:t>
            </a:r>
            <a:endParaRPr lang="zh-CN" altLang="en-US" sz="16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99" r="67703" b="83022"/>
          <a:stretch/>
        </p:blipFill>
        <p:spPr bwMode="auto">
          <a:xfrm>
            <a:off x="28636" y="2348880"/>
            <a:ext cx="1879067" cy="135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471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TotalTime>
  <Words>1369</Words>
  <Application>Microsoft Office PowerPoint</Application>
  <PresentationFormat>全屏显示(4:3)</PresentationFormat>
  <Paragraphs>93</Paragraphs>
  <Slides>24</Slides>
  <Notes>5</Notes>
  <HiddenSlides>7</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Preliminary Tests of an Air-Sea Fully-coupled Ensemble Data Assimilation System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Preliminary Test of  an Air-Sea Fully-coupled Data Assimilation System</dc:title>
  <dc:creator>MSI</dc:creator>
  <cp:lastModifiedBy>MSI</cp:lastModifiedBy>
  <cp:revision>28</cp:revision>
  <dcterms:created xsi:type="dcterms:W3CDTF">2019-05-07T13:43:57Z</dcterms:created>
  <dcterms:modified xsi:type="dcterms:W3CDTF">2019-05-09T21:17:07Z</dcterms:modified>
</cp:coreProperties>
</file>