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3" r:id="rId4"/>
    <p:sldId id="266" r:id="rId5"/>
    <p:sldId id="260" r:id="rId6"/>
    <p:sldId id="267" r:id="rId7"/>
    <p:sldId id="259" r:id="rId8"/>
    <p:sldId id="262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和 杰" initials="和" lastIdx="1" clrIdx="0">
    <p:extLst>
      <p:ext uri="{19B8F6BF-5375-455C-9EA6-DF929625EA0E}">
        <p15:presenceInfo xmlns:p15="http://schemas.microsoft.com/office/powerpoint/2012/main" userId="60b8b4f1f57cf1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4811C7-C750-4E06-86BE-85D85D3B9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A42D37-CA66-417F-9895-86CDA3B3D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E59A03-D29C-4AA5-9D11-09ECE9E2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C03A8E-6B07-4BE9-B19E-E144F2D0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B133AA-7B21-47F5-B23B-79D28E8A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3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79948-A313-4246-88B9-386E37BB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C673F0-B43C-42E1-A9D1-FA74F9A78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34CA6-8AB6-4CCF-8A9C-C08A3920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0C81F3-4F1C-4C77-9707-E1040404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000C7-F2D9-4CE1-A3E4-6C8BCD52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705DD-F601-4E37-81C3-2480AA8B3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73265C-FEA4-4375-84B6-94632DE9D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1D6A3B-A78B-4D7E-B441-58F40469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7B2429-0AFD-4148-8C06-A48B0D96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5BDD15-E6BD-4AB4-9F1B-C536FFE3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B3E5B-0831-44A6-8E80-9771263D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C8D81-1D52-462B-9D76-B46FF0676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7DFA10-9735-4EB7-B73B-88201F6F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1CFB8D-E9C6-44B4-98E7-2A14CDBA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AF82FA-2BDD-4C2D-90A7-1379520A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CBAE9-277D-4DDC-AD7D-D1D98528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C8B5D9-737F-4227-8287-29E372DE3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5446DA-958A-4071-AB97-E54ABBAF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29EFA-BFBF-4026-8FB0-9FA11F68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84791C-48BC-4487-885C-914092D0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C84E8-853F-4C76-A748-B181A5C6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EB9618-217B-4116-A5F5-233D91736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272BBB-5988-43AB-9D39-B775C81EF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DD4F45-EA2C-4306-86D1-D743790F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747BA2-AF93-472A-9A30-8686CB3F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9D1B6B-B06E-489C-9157-D50497FC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2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9CC31-7680-42AA-98DE-166CA2CA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7D71C1-4398-4E8B-9BBB-E178246DE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94CDF2-D570-4AC3-BA98-F2DC6486C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F578045-DDCD-474E-B79C-04C3CB19B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674641-8D50-40A1-AE45-ABABDED46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F0B6B1-D6F1-459A-8260-06AEAF55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D0D59D-6C75-4A97-83C9-F165A970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866A78-C01F-47BB-8E44-9C6C2DA0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9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675C-9FDF-408F-85DB-34A4427B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6C2F91-A080-4A07-A99C-1DC20679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EFF746-718D-4000-B022-AF9351D6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CE9BEF-C5B4-4768-944C-4B1BE0E5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B64C12-9261-4D6A-8766-C7140367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510E06-D57B-4F8B-868A-2C30486D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41766F-07F0-4D52-978E-07666320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21EBE-6F4F-4C54-A789-5B59FCA8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E32941-EE2E-4FC8-853D-30E6D15A1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E72309-25F6-4A6F-A5B6-4BF86859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0F3021-C851-4E91-9CC5-FAB69D51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02FD13-DA67-4809-A38E-28C49AA8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557E8D-1EF6-41A6-BD19-E1E27349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7E6C4-F587-4E92-9D8E-E6D40812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53ADE0-246C-40D1-A92C-C8BFCA4CE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318442-2C7D-4F79-844D-631095F65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216E50-04BB-41B1-BF8D-65B42688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E53D91-A635-4B84-83CC-3F9CDE65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26E2EC-9C3D-46D7-9457-970F5873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10A4DA-7416-4905-9611-51B6E30F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6514C0-7D73-4481-B38C-EB2B2D3A3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4D8B08-F0BC-4880-B06C-810DE9298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E479A-FB95-4F6F-A07F-FF2DEDE3570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5D3B55-409A-4471-94A0-DF86A1973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4B5A68-FA52-4B3D-8303-6CC0A9729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0609-045A-43C0-8D90-404E9CA6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1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2C16FC-0F37-4641-9F66-A50080B23F3D}"/>
              </a:ext>
            </a:extLst>
          </p:cNvPr>
          <p:cNvSpPr/>
          <p:nvPr/>
        </p:nvSpPr>
        <p:spPr>
          <a:xfrm>
            <a:off x="1364993" y="1596189"/>
            <a:ext cx="94620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Bias correction and data assimilation of satellite </a:t>
            </a:r>
          </a:p>
          <a:p>
            <a:pPr algn="ctr"/>
            <a:r>
              <a:rPr lang="en-US" sz="3600" b="1" dirty="0"/>
              <a:t>radiance from GOES-16  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D999DE9-BB04-43DA-8EA1-F27A94388377}"/>
              </a:ext>
            </a:extLst>
          </p:cNvPr>
          <p:cNvGrpSpPr/>
          <p:nvPr/>
        </p:nvGrpSpPr>
        <p:grpSpPr>
          <a:xfrm>
            <a:off x="2864768" y="3352530"/>
            <a:ext cx="6462464" cy="1692984"/>
            <a:chOff x="1631021" y="4434814"/>
            <a:chExt cx="6462464" cy="169298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E3FEE223-2282-4099-8B04-22E420B2CD4B}"/>
                </a:ext>
              </a:extLst>
            </p:cNvPr>
            <p:cNvSpPr/>
            <p:nvPr/>
          </p:nvSpPr>
          <p:spPr>
            <a:xfrm>
              <a:off x="1631021" y="4434814"/>
              <a:ext cx="6462464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 dirty="0">
                  <a:latin typeface="Calibri" panose="020F0502020204030204" pitchFamily="34" charset="0"/>
                  <a:ea typeface="华文中宋" panose="02010600040101010101" pitchFamily="2" charset="-122"/>
                  <a:cs typeface="Calibri" panose="020F0502020204030204" pitchFamily="34" charset="0"/>
                </a:rPr>
                <a:t>Jie</a:t>
              </a:r>
              <a:r>
                <a:rPr lang="zh-CN" altLang="en-US" sz="2000" dirty="0">
                  <a:latin typeface="Calibri" panose="020F0502020204030204" pitchFamily="34" charset="0"/>
                  <a:ea typeface="华文中宋" panose="02010600040101010101" pitchFamily="2" charset="-122"/>
                  <a:cs typeface="Calibri" panose="020F0502020204030204" pitchFamily="34" charset="0"/>
                </a:rPr>
                <a:t>  </a:t>
              </a:r>
              <a:r>
                <a:rPr lang="en-US" altLang="zh-CN" sz="2000" dirty="0">
                  <a:latin typeface="Calibri" panose="020F0502020204030204" pitchFamily="34" charset="0"/>
                  <a:ea typeface="华文中宋" panose="02010600040101010101" pitchFamily="2" charset="-122"/>
                  <a:cs typeface="Calibri" panose="020F0502020204030204" pitchFamily="34" charset="0"/>
                </a:rPr>
                <a:t>He,</a:t>
              </a:r>
              <a:r>
                <a:rPr lang="zh-CN" altLang="en-US" sz="2000" dirty="0">
                  <a:latin typeface="Calibri" panose="020F0502020204030204" pitchFamily="34" charset="0"/>
                  <a:ea typeface="华文中宋" panose="0201060004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latin typeface="Calibri" panose="020F0502020204030204" pitchFamily="34" charset="0"/>
                  <a:ea typeface="华文中宋" panose="02010600040101010101" pitchFamily="2" charset="-122"/>
                  <a:cs typeface="Calibri" panose="020F0502020204030204" pitchFamily="34" charset="0"/>
                </a:rPr>
                <a:t>Fuqing Zhang,</a:t>
              </a:r>
              <a:r>
                <a:rPr lang="zh-CN" altLang="en-US" sz="2000" dirty="0">
                  <a:latin typeface="Calibri" panose="020F0502020204030204" pitchFamily="34" charset="0"/>
                  <a:ea typeface="华文中宋" panose="0201060004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latin typeface="Calibri" panose="020F0502020204030204" pitchFamily="34" charset="0"/>
                  <a:ea typeface="华文中宋" panose="02010600040101010101" pitchFamily="2" charset="-122"/>
                  <a:cs typeface="Calibri" panose="020F0502020204030204" pitchFamily="34" charset="0"/>
                </a:rPr>
                <a:t>Yinghui  Lu, Yunji Zhang</a:t>
              </a: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7A2266A-20AA-4AD5-B6E1-CB61590C6771}"/>
                </a:ext>
              </a:extLst>
            </p:cNvPr>
            <p:cNvSpPr/>
            <p:nvPr/>
          </p:nvSpPr>
          <p:spPr>
            <a:xfrm>
              <a:off x="3216257" y="5727688"/>
              <a:ext cx="32919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Group meeting, May 10, 2019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69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4D1015B-E85F-4D04-908A-B56098177284}"/>
              </a:ext>
            </a:extLst>
          </p:cNvPr>
          <p:cNvSpPr/>
          <p:nvPr/>
        </p:nvSpPr>
        <p:spPr>
          <a:xfrm>
            <a:off x="477396" y="413351"/>
            <a:ext cx="4526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cs typeface="Times New Roman" panose="02020603050405020304" pitchFamily="18" charset="0"/>
              </a:rPr>
              <a:t>Summary and discussion</a:t>
            </a:r>
            <a:endParaRPr lang="zh-CN" altLang="en-US" sz="3200" i="1" dirty="0"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53B0B1-DBF5-4FE9-ACDA-55F118D2B2CC}"/>
              </a:ext>
            </a:extLst>
          </p:cNvPr>
          <p:cNvSpPr txBox="1"/>
          <p:nvPr/>
        </p:nvSpPr>
        <p:spPr>
          <a:xfrm>
            <a:off x="1144983" y="1542555"/>
            <a:ext cx="1040031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Synthesizing channel reduce bias significantly over clear sky and low cloud sky.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O-B of synthesizing channel can fit better Gaussian distribution after a background quality control that is benefit for assimilation. 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Current synthesizing algorithm (version 1.0) can not be used over high cloud sky.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AOEI and ABEI </a:t>
            </a:r>
            <a:r>
              <a:rPr lang="en-US" sz="2400" dirty="0">
                <a:solidFill>
                  <a:srgbClr val="0000FF"/>
                </a:solidFill>
              </a:rPr>
              <a:t>(Minamide and Zhang, 2017; 2018) </a:t>
            </a:r>
            <a:r>
              <a:rPr lang="en-US" sz="2800" dirty="0"/>
              <a:t>probably can make a robust assimilation for synthesizing channel over </a:t>
            </a:r>
            <a:r>
              <a:rPr lang="en-US" altLang="zh-CN" sz="2800" dirty="0"/>
              <a:t>all</a:t>
            </a:r>
            <a:r>
              <a:rPr lang="en-US" sz="2800" dirty="0"/>
              <a:t> sky.</a:t>
            </a:r>
          </a:p>
        </p:txBody>
      </p:sp>
    </p:spTree>
    <p:extLst>
      <p:ext uri="{BB962C8B-B14F-4D97-AF65-F5344CB8AC3E}">
        <p14:creationId xmlns:p14="http://schemas.microsoft.com/office/powerpoint/2010/main" val="388178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9321-0FA4-4A5B-81D7-3D428638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6" y="498153"/>
            <a:ext cx="2119500" cy="64301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F4B7-549D-40CC-BBBB-961CE77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53" y="1805025"/>
            <a:ext cx="6359933" cy="3537373"/>
          </a:xfrm>
        </p:spPr>
        <p:txBody>
          <a:bodyPr>
            <a:normAutofit fontScale="92500"/>
          </a:bodyPr>
          <a:lstStyle/>
          <a:p>
            <a:pPr algn="just">
              <a:spcBef>
                <a:spcPts val="4200"/>
              </a:spcBef>
            </a:pPr>
            <a:r>
              <a:rPr lang="en-US" sz="3000" dirty="0"/>
              <a:t>Uncertainties of channels due to surface emissivity and skin temperature (e.g. channel 13 14 15)</a:t>
            </a:r>
          </a:p>
          <a:p>
            <a:pPr algn="just">
              <a:spcBef>
                <a:spcPts val="4200"/>
              </a:spcBef>
            </a:pPr>
            <a:r>
              <a:rPr lang="en-US" sz="3000" dirty="0"/>
              <a:t>Bias correction by using channel-synthesizing method  </a:t>
            </a:r>
            <a:r>
              <a:rPr lang="en-US" dirty="0"/>
              <a:t> 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 and Zhang, GRL, 2018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4200"/>
              </a:spcBef>
              <a:spcAft>
                <a:spcPts val="2400"/>
              </a:spcAft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Data assimilation of synthesized channel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2193B-E04B-4F31-8C82-DF93FADF6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303" y="1329134"/>
            <a:ext cx="4393244" cy="4199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5AA69-CC2A-4E0C-8E1F-CD7CF304DDF1}"/>
              </a:ext>
            </a:extLst>
          </p:cNvPr>
          <p:cNvSpPr txBox="1"/>
          <p:nvPr/>
        </p:nvSpPr>
        <p:spPr>
          <a:xfrm>
            <a:off x="8558785" y="5627692"/>
            <a:ext cx="291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(Schmit et al., BAMS, 2017)</a:t>
            </a:r>
          </a:p>
        </p:txBody>
      </p:sp>
    </p:spTree>
    <p:extLst>
      <p:ext uri="{BB962C8B-B14F-4D97-AF65-F5344CB8AC3E}">
        <p14:creationId xmlns:p14="http://schemas.microsoft.com/office/powerpoint/2010/main" val="258339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8E882A9-17B8-4C7B-8953-5334AA31C9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34" y="4038894"/>
            <a:ext cx="3657600" cy="304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209CEB8-D470-447F-A596-F80C1A29A4A1}"/>
              </a:ext>
            </a:extLst>
          </p:cNvPr>
          <p:cNvSpPr txBox="1"/>
          <p:nvPr/>
        </p:nvSpPr>
        <p:spPr>
          <a:xfrm>
            <a:off x="477396" y="497431"/>
            <a:ext cx="9873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EnKF analysis used by channel-synthesizing method 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394165-CCDF-4E39-9C94-B7C1D086E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16" y="1478479"/>
            <a:ext cx="4572000" cy="25335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FBAA75B-3D70-451C-A611-68045F4C2324}"/>
              </a:ext>
            </a:extLst>
          </p:cNvPr>
          <p:cNvSpPr/>
          <p:nvPr/>
        </p:nvSpPr>
        <p:spPr>
          <a:xfrm>
            <a:off x="2609707" y="4081187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(Zhang et al., MWR, 2018)</a:t>
            </a: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7F9F1959-240C-4532-8146-F2230FE0F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71244"/>
              </p:ext>
            </p:extLst>
          </p:nvPr>
        </p:nvGraphicFramePr>
        <p:xfrm>
          <a:off x="6434726" y="1656632"/>
          <a:ext cx="4879238" cy="33568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62577">
                  <a:extLst>
                    <a:ext uri="{9D8B030D-6E8A-4147-A177-3AD203B41FA5}">
                      <a16:colId xmlns:a16="http://schemas.microsoft.com/office/drawing/2014/main" val="2695970824"/>
                    </a:ext>
                  </a:extLst>
                </a:gridCol>
                <a:gridCol w="3216661">
                  <a:extLst>
                    <a:ext uri="{9D8B030D-6E8A-4147-A177-3AD203B41FA5}">
                      <a16:colId xmlns:a16="http://schemas.microsoft.com/office/drawing/2014/main" val="3650788737"/>
                    </a:ext>
                  </a:extLst>
                </a:gridCol>
              </a:tblGrid>
              <a:tr h="3726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/>
                        <a:t>Model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PSU WRF-EnKF System </a:t>
                      </a:r>
                      <a:endParaRPr lang="en-US" altLang="zh-CN" sz="1600" b="1" i="0" u="non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3835124"/>
                  </a:ext>
                </a:extLst>
              </a:tr>
              <a:tr h="372666"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zh-CN" sz="1600" b="1" dirty="0"/>
                        <a:t>Case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+mn-lt"/>
                          <a:cs typeface="Times New Roman" panose="02020603050405020304" pitchFamily="18" charset="0"/>
                        </a:rPr>
                        <a:t>Severe thunderstorms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740713"/>
                  </a:ext>
                </a:extLst>
              </a:tr>
              <a:tr h="3726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Resolution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1-km</a:t>
                      </a:r>
                      <a:endParaRPr lang="zh-CN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4832787"/>
                  </a:ext>
                </a:extLst>
              </a:tr>
              <a:tr h="3726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u="none" strike="noStrike" kern="1200" baseline="0" dirty="0"/>
                        <a:t>Method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EnKF (40 members) :</a:t>
                      </a:r>
                    </a:p>
                    <a:p>
                      <a:pPr algn="ctr"/>
                      <a:r>
                        <a:rPr lang="en-US" altLang="zh-CN" sz="1600" dirty="0"/>
                        <a:t>perturbation from GEFS add to HRRR analysis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851280"/>
                  </a:ext>
                </a:extLst>
              </a:tr>
              <a:tr h="3726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Cycle time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 min (EnKF)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563422"/>
                  </a:ext>
                </a:extLst>
              </a:tr>
              <a:tr h="3726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Observation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GOES-16 channel 10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0327432"/>
                  </a:ext>
                </a:extLst>
              </a:tr>
              <a:tr h="18633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Time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1800 UTC – 2040 UTC 12 June,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555190"/>
                  </a:ext>
                </a:extLst>
              </a:tr>
              <a:tr h="18633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Domain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west southern of United Sates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3829149"/>
                  </a:ext>
                </a:extLst>
              </a:tr>
            </a:tbl>
          </a:graphicData>
        </a:graphic>
      </p:graphicFrame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27DDC71-C144-4F4B-8246-439BA1B48C99}"/>
              </a:ext>
            </a:extLst>
          </p:cNvPr>
          <p:cNvCxnSpPr>
            <a:cxnSpLocks/>
          </p:cNvCxnSpPr>
          <p:nvPr/>
        </p:nvCxnSpPr>
        <p:spPr>
          <a:xfrm flipH="1">
            <a:off x="5193792" y="5013482"/>
            <a:ext cx="1240935" cy="314491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40AE9205-CECF-49C8-B8E3-D81C3AD895DE}"/>
              </a:ext>
            </a:extLst>
          </p:cNvPr>
          <p:cNvSpPr txBox="1"/>
          <p:nvPr/>
        </p:nvSpPr>
        <p:spPr>
          <a:xfrm>
            <a:off x="5193792" y="5450402"/>
            <a:ext cx="2537421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Cloud image at 1957 UTC </a:t>
            </a:r>
          </a:p>
          <a:p>
            <a:pPr algn="ctr"/>
            <a:r>
              <a:rPr lang="en-US" dirty="0"/>
              <a:t>in </a:t>
            </a:r>
            <a:r>
              <a:rPr lang="en-US" altLang="zh-CN" dirty="0">
                <a:cs typeface="Times New Roman" panose="02020603050405020304" pitchFamily="18" charset="0"/>
              </a:rPr>
              <a:t>thunderstorm</a:t>
            </a:r>
            <a:r>
              <a:rPr lang="en-US" dirty="0"/>
              <a:t> case </a:t>
            </a:r>
          </a:p>
        </p:txBody>
      </p:sp>
    </p:spTree>
    <p:extLst>
      <p:ext uri="{BB962C8B-B14F-4D97-AF65-F5344CB8AC3E}">
        <p14:creationId xmlns:p14="http://schemas.microsoft.com/office/powerpoint/2010/main" val="194830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DF0B4F8-47DF-4A2D-9150-79E518F652BD}"/>
              </a:ext>
            </a:extLst>
          </p:cNvPr>
          <p:cNvSpPr txBox="1"/>
          <p:nvPr/>
        </p:nvSpPr>
        <p:spPr>
          <a:xfrm>
            <a:off x="477397" y="497431"/>
            <a:ext cx="602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Channel-synthesizing experiments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4A030177-A9DD-462D-9D64-AF030B029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24887"/>
              </p:ext>
            </p:extLst>
          </p:nvPr>
        </p:nvGraphicFramePr>
        <p:xfrm>
          <a:off x="1872692" y="1836730"/>
          <a:ext cx="7906512" cy="35021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23820">
                  <a:extLst>
                    <a:ext uri="{9D8B030D-6E8A-4147-A177-3AD203B41FA5}">
                      <a16:colId xmlns:a16="http://schemas.microsoft.com/office/drawing/2014/main" val="2695970824"/>
                    </a:ext>
                  </a:extLst>
                </a:gridCol>
                <a:gridCol w="5682692">
                  <a:extLst>
                    <a:ext uri="{9D8B030D-6E8A-4147-A177-3AD203B41FA5}">
                      <a16:colId xmlns:a16="http://schemas.microsoft.com/office/drawing/2014/main" val="3650788737"/>
                    </a:ext>
                  </a:extLst>
                </a:gridCol>
              </a:tblGrid>
              <a:tr h="37266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Input data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Analysis (ensemble mean) at 2000 UTC from EnKF </a:t>
                      </a:r>
                      <a:endParaRPr lang="en-US" altLang="zh-CN" sz="2000" b="0" i="0" u="none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383512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/>
                        <a:t>Model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CRTM (version 2.3.0) model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60955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1" dirty="0"/>
                        <a:t>Individual channels 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13, 14, 15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4333227"/>
                  </a:ext>
                </a:extLst>
              </a:tr>
              <a:tr h="37266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Experiments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Sensitivit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 experiment (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clear sky and all sky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),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Real-data experiment  (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clear sky and all sky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).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4832787"/>
                  </a:ext>
                </a:extLst>
              </a:tr>
              <a:tr h="37266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Method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Channel-synthesizing algori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thm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( Lu and Zhang, GRL, 2018)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851280"/>
                  </a:ext>
                </a:extLst>
              </a:tr>
              <a:tr h="18633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/>
                        <a:t>Time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2000 UTC 12 June, 2017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555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21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042D253-8689-4690-BC69-3B8AEEB4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48" y="1911087"/>
            <a:ext cx="5486411" cy="4572009"/>
          </a:xfrm>
          <a:prstGeom prst="rect">
            <a:avLst/>
          </a:prstGeom>
        </p:spPr>
      </p:pic>
      <p:pic>
        <p:nvPicPr>
          <p:cNvPr id="11" name="图片 10" descr="图片包含 地图, 文字&#10;&#10;已生成高可信度的说明">
            <a:extLst>
              <a:ext uri="{FF2B5EF4-FFF2-40B4-BE49-F238E27FC236}">
                <a16:creationId xmlns:a16="http://schemas.microsoft.com/office/drawing/2014/main" id="{51B15C14-B4D8-4119-BBBB-30794E6C3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35" y="1957383"/>
            <a:ext cx="1645923" cy="45720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3DD5DD9-D50A-4058-8DC6-09BF6EE113D2}"/>
              </a:ext>
            </a:extLst>
          </p:cNvPr>
          <p:cNvSpPr txBox="1"/>
          <p:nvPr/>
        </p:nvSpPr>
        <p:spPr>
          <a:xfrm>
            <a:off x="477396" y="256920"/>
            <a:ext cx="10813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Sensitivity experiment  over clear sky</a:t>
            </a:r>
          </a:p>
          <a:p>
            <a:r>
              <a:rPr lang="en-US" sz="2400" dirty="0"/>
              <a:t>Noise is the uncertainties of surface skin temperature and surface emissivity</a:t>
            </a:r>
          </a:p>
          <a:p>
            <a:endParaRPr lang="en-US" sz="32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CE34212-C458-4A7D-9660-D11A4B22196E}"/>
              </a:ext>
            </a:extLst>
          </p:cNvPr>
          <p:cNvGrpSpPr/>
          <p:nvPr/>
        </p:nvGrpSpPr>
        <p:grpSpPr>
          <a:xfrm>
            <a:off x="233801" y="2296973"/>
            <a:ext cx="1450318" cy="3848153"/>
            <a:chOff x="408727" y="2296973"/>
            <a:chExt cx="1450318" cy="384815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C480380-296C-4FE4-930C-88795107380E}"/>
                </a:ext>
              </a:extLst>
            </p:cNvPr>
            <p:cNvSpPr txBox="1"/>
            <p:nvPr/>
          </p:nvSpPr>
          <p:spPr>
            <a:xfrm>
              <a:off x="477396" y="2296973"/>
              <a:ext cx="1302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Channel 13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DBB777A-7BB0-4020-BE5F-E0DFA2E2E522}"/>
                </a:ext>
              </a:extLst>
            </p:cNvPr>
            <p:cNvSpPr txBox="1"/>
            <p:nvPr/>
          </p:nvSpPr>
          <p:spPr>
            <a:xfrm>
              <a:off x="443062" y="3429000"/>
              <a:ext cx="1302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Channel 14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8F01BAC-F9E2-4771-B1C7-FECEAA75695A}"/>
                </a:ext>
              </a:extLst>
            </p:cNvPr>
            <p:cNvSpPr txBox="1"/>
            <p:nvPr/>
          </p:nvSpPr>
          <p:spPr>
            <a:xfrm>
              <a:off x="477396" y="4561027"/>
              <a:ext cx="1302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Channel 15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A0CC363-AE4C-422C-9F4C-ECC6CAE92E1D}"/>
                </a:ext>
              </a:extLst>
            </p:cNvPr>
            <p:cNvSpPr txBox="1"/>
            <p:nvPr/>
          </p:nvSpPr>
          <p:spPr>
            <a:xfrm>
              <a:off x="408727" y="5498795"/>
              <a:ext cx="1450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Synthesizing Channel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E17F1D9-8BD1-4A7D-B752-5C501E3D78B1}"/>
              </a:ext>
            </a:extLst>
          </p:cNvPr>
          <p:cNvSpPr txBox="1"/>
          <p:nvPr/>
        </p:nvSpPr>
        <p:spPr>
          <a:xfrm>
            <a:off x="1799593" y="1322900"/>
            <a:ext cx="124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Simulated truth BT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DAE968F-C804-4205-9819-9CEA09CB0C8C}"/>
              </a:ext>
            </a:extLst>
          </p:cNvPr>
          <p:cNvSpPr txBox="1"/>
          <p:nvPr/>
        </p:nvSpPr>
        <p:spPr>
          <a:xfrm>
            <a:off x="3302010" y="1338794"/>
            <a:ext cx="17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Simulated BT with noise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7B4F12-8376-4AF2-83E6-CD520FE91A28}"/>
              </a:ext>
            </a:extLst>
          </p:cNvPr>
          <p:cNvSpPr txBox="1"/>
          <p:nvPr/>
        </p:nvSpPr>
        <p:spPr>
          <a:xfrm>
            <a:off x="5196006" y="1347227"/>
            <a:ext cx="147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Differences</a:t>
            </a:r>
          </a:p>
          <a:p>
            <a:pPr algn="ctr"/>
            <a:r>
              <a:rPr lang="en-US" b="1" dirty="0"/>
              <a:t>O minus B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AF3A06-614E-43A6-BE7F-19F6ACCAC347}"/>
              </a:ext>
            </a:extLst>
          </p:cNvPr>
          <p:cNvSpPr txBox="1"/>
          <p:nvPr/>
        </p:nvSpPr>
        <p:spPr>
          <a:xfrm>
            <a:off x="7187568" y="1347227"/>
            <a:ext cx="130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 minus B statistics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91D60F-D527-4CDD-925E-9819ED7B770E}"/>
              </a:ext>
            </a:extLst>
          </p:cNvPr>
          <p:cNvSpPr txBox="1"/>
          <p:nvPr/>
        </p:nvSpPr>
        <p:spPr>
          <a:xfrm>
            <a:off x="6337242" y="302836"/>
            <a:ext cx="373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abs(T) &lt; 2 K       abs(emissivity) &lt; 0.02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B6BA441-80A2-40A6-924D-3B41369BC36F}"/>
              </a:ext>
            </a:extLst>
          </p:cNvPr>
          <p:cNvCxnSpPr>
            <a:cxnSpLocks/>
          </p:cNvCxnSpPr>
          <p:nvPr/>
        </p:nvCxnSpPr>
        <p:spPr>
          <a:xfrm flipH="1">
            <a:off x="6687049" y="595616"/>
            <a:ext cx="230586" cy="2762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8E807CA-16C5-488F-8C28-86B3F5ED1C73}"/>
              </a:ext>
            </a:extLst>
          </p:cNvPr>
          <p:cNvCxnSpPr>
            <a:cxnSpLocks/>
          </p:cNvCxnSpPr>
          <p:nvPr/>
        </p:nvCxnSpPr>
        <p:spPr>
          <a:xfrm>
            <a:off x="8943975" y="595616"/>
            <a:ext cx="311343" cy="2331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C6D36A0B-DBE1-483E-919D-715488A26B36}"/>
              </a:ext>
            </a:extLst>
          </p:cNvPr>
          <p:cNvSpPr/>
          <p:nvPr/>
        </p:nvSpPr>
        <p:spPr>
          <a:xfrm>
            <a:off x="9269405" y="1062194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42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 and Zhang, GRL, 2018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E9830B-77A6-4C05-98B8-700D793E6574}"/>
              </a:ext>
            </a:extLst>
          </p:cNvPr>
          <p:cNvSpPr txBox="1"/>
          <p:nvPr/>
        </p:nvSpPr>
        <p:spPr>
          <a:xfrm>
            <a:off x="8641659" y="2932708"/>
            <a:ext cx="3420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Bias reduced significantly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Synthesizing  &lt;  individual  (BT)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/>
              <a:t>Smaller standard deviation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/>
              <a:t>Better Gaussian fit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More centered</a:t>
            </a:r>
          </a:p>
        </p:txBody>
      </p:sp>
    </p:spTree>
    <p:extLst>
      <p:ext uri="{BB962C8B-B14F-4D97-AF65-F5344CB8AC3E}">
        <p14:creationId xmlns:p14="http://schemas.microsoft.com/office/powerpoint/2010/main" val="201121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D79E35-C5DA-48FB-9E47-05E51E106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2" y="1398436"/>
            <a:ext cx="5486411" cy="457200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2A28A3E-AB94-4E07-B7A3-9A0415777258}"/>
              </a:ext>
            </a:extLst>
          </p:cNvPr>
          <p:cNvSpPr txBox="1"/>
          <p:nvPr/>
        </p:nvSpPr>
        <p:spPr>
          <a:xfrm>
            <a:off x="477396" y="497431"/>
            <a:ext cx="666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Sensitivity experiment  over all sky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9A9FD0B-47C0-4881-972B-4A255B480DBE}"/>
              </a:ext>
            </a:extLst>
          </p:cNvPr>
          <p:cNvSpPr/>
          <p:nvPr/>
        </p:nvSpPr>
        <p:spPr>
          <a:xfrm>
            <a:off x="2747264" y="4934663"/>
            <a:ext cx="1133957" cy="60253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30074D3-BC49-4246-89D6-29176A90EEBB}"/>
              </a:ext>
            </a:extLst>
          </p:cNvPr>
          <p:cNvSpPr/>
          <p:nvPr/>
        </p:nvSpPr>
        <p:spPr>
          <a:xfrm>
            <a:off x="4530243" y="4921963"/>
            <a:ext cx="1133957" cy="60253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E7653BD-E335-40B1-8804-ED7F3F90ECEB}"/>
              </a:ext>
            </a:extLst>
          </p:cNvPr>
          <p:cNvCxnSpPr>
            <a:cxnSpLocks/>
          </p:cNvCxnSpPr>
          <p:nvPr/>
        </p:nvCxnSpPr>
        <p:spPr>
          <a:xfrm flipH="1">
            <a:off x="5273360" y="2531059"/>
            <a:ext cx="3131805" cy="26895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7FCC9A4-4C9E-4CC1-8118-7B63903EFAF6}"/>
              </a:ext>
            </a:extLst>
          </p:cNvPr>
          <p:cNvSpPr txBox="1"/>
          <p:nvPr/>
        </p:nvSpPr>
        <p:spPr>
          <a:xfrm>
            <a:off x="8258861" y="2311603"/>
            <a:ext cx="35497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Failed synthesizing channel over cloud areas 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Effective over some clear sky 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Synthesize channel over all sky using the synthesizing coefficients of simulation without cloud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? ?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C34F9F7-82FE-44D8-A368-76452FFC76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0" y="2790264"/>
            <a:ext cx="2286000" cy="1905000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22C4D98B-0A9A-4D3D-8467-EAC4243C31C5}"/>
              </a:ext>
            </a:extLst>
          </p:cNvPr>
          <p:cNvSpPr/>
          <p:nvPr/>
        </p:nvSpPr>
        <p:spPr>
          <a:xfrm>
            <a:off x="7003592" y="5407005"/>
            <a:ext cx="606711" cy="38895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B9251B81-135B-4FB4-815B-A8C119875FAE}"/>
              </a:ext>
            </a:extLst>
          </p:cNvPr>
          <p:cNvCxnSpPr>
            <a:cxnSpLocks/>
          </p:cNvCxnSpPr>
          <p:nvPr/>
        </p:nvCxnSpPr>
        <p:spPr>
          <a:xfrm flipH="1">
            <a:off x="7370859" y="3429000"/>
            <a:ext cx="1034307" cy="20527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F0702494-FEF7-4BC1-9AC9-3CACE5A3099C}"/>
              </a:ext>
            </a:extLst>
          </p:cNvPr>
          <p:cNvSpPr/>
          <p:nvPr/>
        </p:nvSpPr>
        <p:spPr>
          <a:xfrm>
            <a:off x="379012" y="4396435"/>
            <a:ext cx="1914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Cloud observation </a:t>
            </a:r>
          </a:p>
          <a:p>
            <a:pPr algn="ctr"/>
            <a:r>
              <a:rPr lang="en-US" b="1" dirty="0"/>
              <a:t>1957 UTC 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8778CE3-5473-4962-9B03-2034FF9BD7EB}"/>
              </a:ext>
            </a:extLst>
          </p:cNvPr>
          <p:cNvSpPr/>
          <p:nvPr/>
        </p:nvSpPr>
        <p:spPr>
          <a:xfrm>
            <a:off x="1579297" y="3854454"/>
            <a:ext cx="606711" cy="38895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714B04-9E3A-483D-BE69-7A291461B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11" y="1786734"/>
            <a:ext cx="5486400" cy="4572000"/>
          </a:xfrm>
          <a:prstGeom prst="rect">
            <a:avLst/>
          </a:prstGeom>
        </p:spPr>
      </p:pic>
      <p:pic>
        <p:nvPicPr>
          <p:cNvPr id="7" name="图片 6" descr="图片包含 地图, 文字&#10;&#10;已生成极高可信度的说明">
            <a:extLst>
              <a:ext uri="{FF2B5EF4-FFF2-40B4-BE49-F238E27FC236}">
                <a16:creationId xmlns:a16="http://schemas.microsoft.com/office/drawing/2014/main" id="{87886DA1-27D0-4737-8117-15E5D0AB3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15" y="1838817"/>
            <a:ext cx="1645923" cy="457200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8861F2C-C700-448F-8F0B-D70FAED715FB}"/>
              </a:ext>
            </a:extLst>
          </p:cNvPr>
          <p:cNvSpPr txBox="1"/>
          <p:nvPr/>
        </p:nvSpPr>
        <p:spPr>
          <a:xfrm>
            <a:off x="478157" y="285290"/>
            <a:ext cx="92144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Sensitivity experiment over all sky</a:t>
            </a:r>
          </a:p>
          <a:p>
            <a:r>
              <a:rPr lang="en-US" sz="2400" dirty="0"/>
              <a:t>synthesizing </a:t>
            </a:r>
            <a:r>
              <a:rPr lang="en-US" sz="2400" dirty="0">
                <a:solidFill>
                  <a:srgbClr val="FF0000"/>
                </a:solidFill>
              </a:rPr>
              <a:t>truth and noisy simulation </a:t>
            </a:r>
            <a:r>
              <a:rPr lang="en-US" sz="2400" dirty="0"/>
              <a:t>over all sky using the synthesizing coefficients of simulation without cloud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E15DC2-392A-40AF-8BD6-D8A69CAB8987}"/>
              </a:ext>
            </a:extLst>
          </p:cNvPr>
          <p:cNvSpPr txBox="1"/>
          <p:nvPr/>
        </p:nvSpPr>
        <p:spPr>
          <a:xfrm>
            <a:off x="8538738" y="3334070"/>
            <a:ext cx="3420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Ignore the BT &lt; 260 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Bias reduced significantly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/>
              <a:t>Smaller standard deviation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/>
              <a:t>More centered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16E2514-C113-4C98-9CC4-6E5186331B33}"/>
              </a:ext>
            </a:extLst>
          </p:cNvPr>
          <p:cNvSpPr/>
          <p:nvPr/>
        </p:nvSpPr>
        <p:spPr>
          <a:xfrm rot="20487296">
            <a:off x="5228299" y="5324494"/>
            <a:ext cx="399097" cy="7660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865B9B0-BBEE-4CB7-A48A-803808494F34}"/>
              </a:ext>
            </a:extLst>
          </p:cNvPr>
          <p:cNvCxnSpPr>
            <a:cxnSpLocks/>
          </p:cNvCxnSpPr>
          <p:nvPr/>
        </p:nvCxnSpPr>
        <p:spPr>
          <a:xfrm flipH="1">
            <a:off x="5486400" y="3579628"/>
            <a:ext cx="3203944" cy="20774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20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82C8A9-2165-4B2E-9100-F17E1F207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2" y="1906317"/>
            <a:ext cx="5486411" cy="45720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471E21-198C-41E3-8EFC-AD85BF101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64" y="1988046"/>
            <a:ext cx="1645923" cy="457200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99B050A-1543-4CF9-8972-2540271C77AD}"/>
              </a:ext>
            </a:extLst>
          </p:cNvPr>
          <p:cNvSpPr txBox="1"/>
          <p:nvPr/>
        </p:nvSpPr>
        <p:spPr>
          <a:xfrm>
            <a:off x="408727" y="19036"/>
            <a:ext cx="84114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Real-data case over clear sky  </a:t>
            </a:r>
          </a:p>
          <a:p>
            <a:r>
              <a:rPr lang="en-US" sz="2400" dirty="0"/>
              <a:t>Only synthesizing </a:t>
            </a:r>
            <a:r>
              <a:rPr lang="en-US" sz="2400" dirty="0">
                <a:solidFill>
                  <a:srgbClr val="FF0000"/>
                </a:solidFill>
              </a:rPr>
              <a:t>observation</a:t>
            </a:r>
            <a:r>
              <a:rPr lang="en-US" sz="2400" dirty="0"/>
              <a:t> over all sky using the synthesizing coefficients of simulation without cloud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5CBA0F-1E7A-4F44-B094-7A73DB869B4E}"/>
              </a:ext>
            </a:extLst>
          </p:cNvPr>
          <p:cNvGrpSpPr/>
          <p:nvPr/>
        </p:nvGrpSpPr>
        <p:grpSpPr>
          <a:xfrm>
            <a:off x="201993" y="2296973"/>
            <a:ext cx="1450318" cy="3848153"/>
            <a:chOff x="408727" y="2296973"/>
            <a:chExt cx="1450318" cy="384815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2698DE0-EBD0-45F4-BAF0-4838F83C20E6}"/>
                </a:ext>
              </a:extLst>
            </p:cNvPr>
            <p:cNvSpPr txBox="1"/>
            <p:nvPr/>
          </p:nvSpPr>
          <p:spPr>
            <a:xfrm>
              <a:off x="477396" y="2296973"/>
              <a:ext cx="1302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Channel 13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8D7C733-64C1-4EF0-A1F6-CAC5CA5A5862}"/>
                </a:ext>
              </a:extLst>
            </p:cNvPr>
            <p:cNvSpPr txBox="1"/>
            <p:nvPr/>
          </p:nvSpPr>
          <p:spPr>
            <a:xfrm>
              <a:off x="443062" y="3429000"/>
              <a:ext cx="1302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Channel 14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F5F063A-27A5-461D-89CA-849EF1BA846E}"/>
                </a:ext>
              </a:extLst>
            </p:cNvPr>
            <p:cNvSpPr txBox="1"/>
            <p:nvPr/>
          </p:nvSpPr>
          <p:spPr>
            <a:xfrm>
              <a:off x="477396" y="4561027"/>
              <a:ext cx="1302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Channel 15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B183AFD-4761-417A-829A-7A0343406B21}"/>
                </a:ext>
              </a:extLst>
            </p:cNvPr>
            <p:cNvSpPr txBox="1"/>
            <p:nvPr/>
          </p:nvSpPr>
          <p:spPr>
            <a:xfrm>
              <a:off x="408727" y="5498795"/>
              <a:ext cx="1450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Synthesizing Channel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0DE8FD4-5958-4DC7-A330-C6554027FD03}"/>
              </a:ext>
            </a:extLst>
          </p:cNvPr>
          <p:cNvSpPr txBox="1"/>
          <p:nvPr/>
        </p:nvSpPr>
        <p:spPr>
          <a:xfrm>
            <a:off x="1773493" y="1539268"/>
            <a:ext cx="145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Observation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A0DBC4E-A3C9-42AA-9656-255A1E2C3FB3}"/>
              </a:ext>
            </a:extLst>
          </p:cNvPr>
          <p:cNvSpPr txBox="1"/>
          <p:nvPr/>
        </p:nvSpPr>
        <p:spPr>
          <a:xfrm>
            <a:off x="3352579" y="1539268"/>
            <a:ext cx="172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Simulated BT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228034-80E3-4AA4-856E-D82B0648EFF2}"/>
              </a:ext>
            </a:extLst>
          </p:cNvPr>
          <p:cNvSpPr txBox="1"/>
          <p:nvPr/>
        </p:nvSpPr>
        <p:spPr>
          <a:xfrm>
            <a:off x="5203959" y="1347227"/>
            <a:ext cx="147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Differences</a:t>
            </a:r>
          </a:p>
          <a:p>
            <a:pPr algn="ctr"/>
            <a:r>
              <a:rPr lang="en-US" b="1" dirty="0"/>
              <a:t>O minus B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B54ED7-0263-41E8-88EB-A714E15B1DB0}"/>
              </a:ext>
            </a:extLst>
          </p:cNvPr>
          <p:cNvSpPr txBox="1"/>
          <p:nvPr/>
        </p:nvSpPr>
        <p:spPr>
          <a:xfrm>
            <a:off x="7060352" y="1347227"/>
            <a:ext cx="130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 minus B statistics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F1603BB-4599-4A43-8BBA-BE13AB450845}"/>
              </a:ext>
            </a:extLst>
          </p:cNvPr>
          <p:cNvSpPr txBox="1"/>
          <p:nvPr/>
        </p:nvSpPr>
        <p:spPr>
          <a:xfrm>
            <a:off x="8500868" y="2899034"/>
            <a:ext cx="3420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Remove |O-B| &lt; 8 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Bias reduced significantly over clear sky and lower cloud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Synthesizing  &lt;  individual  (BT)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/>
              <a:t>Smaller standard deviation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/>
              <a:t>Better Gaussian fit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2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BEA4AD-0F55-42D7-83F4-AA2A02497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9" y="1698947"/>
            <a:ext cx="5486411" cy="45720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CA4838-9E42-4DDD-9927-341978CBF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60" y="1752494"/>
            <a:ext cx="1645923" cy="457200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35FAA5-A870-42B9-9E7F-DCE0CC6A1FE2}"/>
              </a:ext>
            </a:extLst>
          </p:cNvPr>
          <p:cNvSpPr txBox="1"/>
          <p:nvPr/>
        </p:nvSpPr>
        <p:spPr>
          <a:xfrm>
            <a:off x="478157" y="285290"/>
            <a:ext cx="79855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Real-data case over all sky  </a:t>
            </a:r>
          </a:p>
          <a:p>
            <a:r>
              <a:rPr lang="en-US" sz="2400" dirty="0"/>
              <a:t>synthesizing </a:t>
            </a:r>
            <a:r>
              <a:rPr lang="en-US" sz="2400" dirty="0">
                <a:solidFill>
                  <a:srgbClr val="FF0000"/>
                </a:solidFill>
              </a:rPr>
              <a:t>observation and simulation channel </a:t>
            </a:r>
            <a:r>
              <a:rPr lang="en-US" sz="2400" dirty="0"/>
              <a:t>over all sky using the synthesizing coefficients of simulation without cloud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7F6760-E11A-4E35-AD3A-0E0A0D68DA4E}"/>
              </a:ext>
            </a:extLst>
          </p:cNvPr>
          <p:cNvSpPr txBox="1"/>
          <p:nvPr/>
        </p:nvSpPr>
        <p:spPr>
          <a:xfrm>
            <a:off x="8564478" y="2553790"/>
            <a:ext cx="3420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Remove |O-B| &lt; 8 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Bias reduced significantly over clear sky and lower cloud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Synthesizing  &lt;  individual  (BT)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/>
              <a:t>Smaller standard deviation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/>
              <a:t>Better Gaussian fit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7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558</Words>
  <Application>Microsoft Office PowerPoint</Application>
  <PresentationFormat>宽屏</PresentationFormat>
  <Paragraphs>121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华文中宋</vt:lpstr>
      <vt:lpstr>等线</vt:lpstr>
      <vt:lpstr>等线 Light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和 杰</dc:creator>
  <cp:lastModifiedBy>和 杰</cp:lastModifiedBy>
  <cp:revision>135</cp:revision>
  <dcterms:created xsi:type="dcterms:W3CDTF">2019-02-13T20:51:02Z</dcterms:created>
  <dcterms:modified xsi:type="dcterms:W3CDTF">2019-05-10T04:06:13Z</dcterms:modified>
</cp:coreProperties>
</file>