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71" r:id="rId13"/>
    <p:sldId id="277" r:id="rId14"/>
    <p:sldId id="273" r:id="rId15"/>
    <p:sldId id="274" r:id="rId16"/>
    <p:sldId id="275" r:id="rId17"/>
    <p:sldId id="276" r:id="rId18"/>
    <p:sldId id="270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384" y="10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E272-0112-4B9E-BF7B-40DF22D6CFB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C46D-744A-4675-9B9E-A7418A46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E272-0112-4B9E-BF7B-40DF22D6CFB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C46D-744A-4675-9B9E-A7418A46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9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E272-0112-4B9E-BF7B-40DF22D6CFB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C46D-744A-4675-9B9E-A7418A46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7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E272-0112-4B9E-BF7B-40DF22D6CFB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C46D-744A-4675-9B9E-A7418A46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E272-0112-4B9E-BF7B-40DF22D6CFB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C46D-744A-4675-9B9E-A7418A46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8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E272-0112-4B9E-BF7B-40DF22D6CFB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C46D-744A-4675-9B9E-A7418A46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4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E272-0112-4B9E-BF7B-40DF22D6CFB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C46D-744A-4675-9B9E-A7418A46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E272-0112-4B9E-BF7B-40DF22D6CFB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C46D-744A-4675-9B9E-A7418A46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2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E272-0112-4B9E-BF7B-40DF22D6CFB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C46D-744A-4675-9B9E-A7418A46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2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E272-0112-4B9E-BF7B-40DF22D6CFB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C46D-744A-4675-9B9E-A7418A46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9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4E272-0112-4B9E-BF7B-40DF22D6CFB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C46D-744A-4675-9B9E-A7418A46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0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4E272-0112-4B9E-BF7B-40DF22D6CFBA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C46D-744A-4675-9B9E-A7418A46E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5564" t="-43618" r="-13428" b="-51128"/>
          <a:stretch/>
        </p:blipFill>
        <p:spPr>
          <a:xfrm>
            <a:off x="0" y="0"/>
            <a:ext cx="3474720" cy="1645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675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2018 Martian Global Dust Storm: Insights from the Ensemble Mars Atmosphere Reanalysis System (EMARS)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1642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Hartzel</a:t>
            </a:r>
            <a:r>
              <a:rPr lang="en-US" b="1" dirty="0" smtClean="0"/>
              <a:t> E. Gillespie</a:t>
            </a:r>
            <a:r>
              <a:rPr lang="en-US" dirty="0" smtClean="0"/>
              <a:t>, Steven J. </a:t>
            </a:r>
            <a:r>
              <a:rPr lang="en-US" dirty="0" err="1" smtClean="0"/>
              <a:t>Greybush</a:t>
            </a:r>
            <a:r>
              <a:rPr lang="en-US" dirty="0" smtClean="0"/>
              <a:t>, and R. John Wilson</a:t>
            </a:r>
          </a:p>
          <a:p>
            <a:r>
              <a:rPr lang="en-US" dirty="0" smtClean="0"/>
              <a:t>Penn State and NASA-Ames</a:t>
            </a:r>
          </a:p>
          <a:p>
            <a:r>
              <a:rPr lang="en-US" dirty="0" smtClean="0"/>
              <a:t>Presented at Spring 2019 Group Meeting</a:t>
            </a:r>
          </a:p>
          <a:p>
            <a:r>
              <a:rPr lang="en-US" dirty="0" smtClean="0"/>
              <a:t>May 10,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5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06" y="1690688"/>
            <a:ext cx="6897206" cy="516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2018 Martian Global Dust Storm: Day 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7012" y="1957388"/>
            <a:ext cx="23041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Increases in opacity migrate from the northern </a:t>
            </a:r>
            <a:r>
              <a:rPr lang="en-US" sz="2400" dirty="0" err="1" smtClean="0"/>
              <a:t>midlatitudes</a:t>
            </a:r>
            <a:r>
              <a:rPr lang="en-US" sz="2400" dirty="0" smtClean="0"/>
              <a:t> to the equator.</a:t>
            </a:r>
          </a:p>
          <a:p>
            <a:endParaRPr lang="en-US" sz="2400" dirty="0"/>
          </a:p>
          <a:p>
            <a:r>
              <a:rPr lang="en-US" sz="2400" dirty="0" smtClean="0"/>
              <a:t>The storm has also wrapped around the southern polar cap.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483695" y="5272088"/>
            <a:ext cx="2099929" cy="24288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203845" y="3117057"/>
            <a:ext cx="596880" cy="110248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35279" y="3092085"/>
            <a:ext cx="596880" cy="110248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12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7486" cy="6858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3810000" y="981075"/>
            <a:ext cx="0" cy="4976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105150" y="1609725"/>
            <a:ext cx="0" cy="4348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676525" y="1600199"/>
            <a:ext cx="0" cy="4357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031638" y="990600"/>
            <a:ext cx="0" cy="4967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369149" y="1002614"/>
            <a:ext cx="88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Growth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1816892" y="981076"/>
            <a:ext cx="0" cy="497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884967" y="1003339"/>
            <a:ext cx="108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Maturity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295900" y="98107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Dissipation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676525" y="1609725"/>
            <a:ext cx="562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Lull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154161" y="981075"/>
            <a:ext cx="74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Pre-Storm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71613" y="2217777"/>
            <a:ext cx="897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56342" y="2035243"/>
            <a:ext cx="84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13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97197" y="2276095"/>
            <a:ext cx="818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19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12526" y="2035243"/>
            <a:ext cx="873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28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00575" y="2035243"/>
            <a:ext cx="81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44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521" y="2375451"/>
            <a:ext cx="905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Col-</a:t>
            </a:r>
            <a:r>
              <a:rPr lang="en-US" sz="2800" dirty="0" err="1" smtClean="0"/>
              <a:t>umn</a:t>
            </a:r>
            <a:endParaRPr lang="en-US" sz="2800" dirty="0" smtClean="0"/>
          </a:p>
          <a:p>
            <a:r>
              <a:rPr lang="en-US" sz="2800" dirty="0" err="1" smtClean="0"/>
              <a:t>Opa</a:t>
            </a:r>
            <a:r>
              <a:rPr lang="en-US" sz="2800" dirty="0" smtClean="0"/>
              <a:t>-city</a:t>
            </a:r>
            <a:endParaRPr lang="en-US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901427" y="6427694"/>
            <a:ext cx="106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(Time)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25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was this storm able to become global?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eastward spreading of the storm in the northern </a:t>
            </a:r>
            <a:r>
              <a:rPr lang="en-US" dirty="0" err="1" smtClean="0"/>
              <a:t>midlatitudes</a:t>
            </a:r>
            <a:r>
              <a:rPr lang="en-US" dirty="0" smtClean="0"/>
              <a:t> seems to be key.</a:t>
            </a:r>
          </a:p>
          <a:p>
            <a:r>
              <a:rPr lang="en-US" dirty="0" smtClean="0"/>
              <a:t>Is that spreading advection of dust?</a:t>
            </a:r>
          </a:p>
          <a:p>
            <a:r>
              <a:rPr lang="en-US" dirty="0" smtClean="0"/>
              <a:t>Does EMARS </a:t>
            </a:r>
            <a:r>
              <a:rPr lang="en-US" dirty="0" err="1" smtClean="0"/>
              <a:t>advect</a:t>
            </a:r>
            <a:r>
              <a:rPr lang="en-US" dirty="0" smtClean="0"/>
              <a:t> the dust in the way we observe?</a:t>
            </a:r>
          </a:p>
          <a:p>
            <a:r>
              <a:rPr lang="en-US" dirty="0" smtClean="0"/>
              <a:t>If not, then if the vertical distribution of dust in EMARS were correct, does EMARS then suggest that dust would be </a:t>
            </a:r>
            <a:r>
              <a:rPr lang="en-US" dirty="0" err="1" smtClean="0"/>
              <a:t>advected</a:t>
            </a:r>
            <a:r>
              <a:rPr lang="en-US" dirty="0" smtClean="0"/>
              <a:t> as observed?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62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was this storm able to become global?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6" y="1353671"/>
            <a:ext cx="7335192" cy="550432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729318" y="4814047"/>
            <a:ext cx="2744" cy="97449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75497" y="4692187"/>
            <a:ext cx="1019232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635624" y="4692187"/>
            <a:ext cx="872321" cy="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2" y="5011271"/>
            <a:ext cx="8963" cy="77726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841376" y="5925671"/>
            <a:ext cx="1239874" cy="558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277034" y="5011271"/>
            <a:ext cx="2744" cy="77726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429435" y="5925671"/>
            <a:ext cx="1108958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98098" y="1470213"/>
            <a:ext cx="449390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Dust can be lofted near the equator by the Hadley circulation and transported to the upper atmosphere.</a:t>
            </a:r>
          </a:p>
          <a:p>
            <a:endParaRPr lang="en-US" sz="2400" dirty="0"/>
          </a:p>
          <a:p>
            <a:r>
              <a:rPr lang="en-US" sz="2400" dirty="0" smtClean="0"/>
              <a:t>Once there, it can spread poleward, and once it reaches the mid-latitudes, the dust can spread zonally in the mid-latitude jet.</a:t>
            </a:r>
          </a:p>
          <a:p>
            <a:endParaRPr lang="en-US" sz="2400" dirty="0"/>
          </a:p>
          <a:p>
            <a:r>
              <a:rPr lang="en-US" sz="2400" dirty="0" smtClean="0"/>
              <a:t>But the Hadley circulation is </a:t>
            </a:r>
            <a:r>
              <a:rPr lang="en-US" sz="2400" dirty="0" smtClean="0"/>
              <a:t>itself the average of high-amplitude tidal motions.</a:t>
            </a:r>
            <a:endParaRPr lang="en-US" sz="2400" dirty="0" smtClean="0"/>
          </a:p>
        </p:txBody>
      </p:sp>
      <p:sp>
        <p:nvSpPr>
          <p:cNvPr id="34" name="Oval 33"/>
          <p:cNvSpPr/>
          <p:nvPr/>
        </p:nvSpPr>
        <p:spPr>
          <a:xfrm>
            <a:off x="5063320" y="4563036"/>
            <a:ext cx="243786" cy="2599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160494" y="4554071"/>
            <a:ext cx="268941" cy="2599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flipV="1">
            <a:off x="5166608" y="4669327"/>
            <a:ext cx="45719" cy="4571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flipV="1">
            <a:off x="2268072" y="4669327"/>
            <a:ext cx="45719" cy="4571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13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34_latvertLs188_25OPAC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3" y="457200"/>
            <a:ext cx="3811587" cy="2857500"/>
          </a:xfrm>
          <a:prstGeom prst="rect">
            <a:avLst/>
          </a:prstGeom>
        </p:spPr>
      </p:pic>
      <p:pic>
        <p:nvPicPr>
          <p:cNvPr id="3" name="Picture 2" descr="my34_latvertLs188_25u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13" y="457200"/>
            <a:ext cx="3811587" cy="2857500"/>
          </a:xfrm>
          <a:prstGeom prst="rect">
            <a:avLst/>
          </a:prstGeom>
        </p:spPr>
      </p:pic>
      <p:pic>
        <p:nvPicPr>
          <p:cNvPr id="4" name="Picture 3" descr="my34_latvertLs188_25v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3" y="3543300"/>
            <a:ext cx="3811587" cy="2857500"/>
          </a:xfrm>
          <a:prstGeom prst="rect">
            <a:avLst/>
          </a:prstGeom>
        </p:spPr>
      </p:pic>
      <p:pic>
        <p:nvPicPr>
          <p:cNvPr id="5" name="Picture 4" descr="my34_latvertLs188_25W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13" y="3543300"/>
            <a:ext cx="3811587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71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34_latvertLs188_40OPAC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3" y="457200"/>
            <a:ext cx="3811587" cy="2857500"/>
          </a:xfrm>
          <a:prstGeom prst="rect">
            <a:avLst/>
          </a:prstGeom>
        </p:spPr>
      </p:pic>
      <p:pic>
        <p:nvPicPr>
          <p:cNvPr id="3" name="Picture 2" descr="my34_latvertLs188_40u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13" y="457200"/>
            <a:ext cx="3811587" cy="2857500"/>
          </a:xfrm>
          <a:prstGeom prst="rect">
            <a:avLst/>
          </a:prstGeom>
        </p:spPr>
      </p:pic>
      <p:pic>
        <p:nvPicPr>
          <p:cNvPr id="4" name="Picture 3" descr="my34_latvertLs188_40v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3" y="3543300"/>
            <a:ext cx="3811587" cy="2857500"/>
          </a:xfrm>
          <a:prstGeom prst="rect">
            <a:avLst/>
          </a:prstGeom>
        </p:spPr>
      </p:pic>
      <p:pic>
        <p:nvPicPr>
          <p:cNvPr id="5" name="Picture 4" descr="my34_latvertLs188_40W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13" y="3543300"/>
            <a:ext cx="3811587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2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34_latvertLs188_55OPAC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3" y="457200"/>
            <a:ext cx="3811587" cy="2857500"/>
          </a:xfrm>
          <a:prstGeom prst="rect">
            <a:avLst/>
          </a:prstGeom>
        </p:spPr>
      </p:pic>
      <p:pic>
        <p:nvPicPr>
          <p:cNvPr id="3" name="Picture 2" descr="my34_latvertLs188_55u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13" y="457200"/>
            <a:ext cx="3811587" cy="2857500"/>
          </a:xfrm>
          <a:prstGeom prst="rect">
            <a:avLst/>
          </a:prstGeom>
        </p:spPr>
      </p:pic>
      <p:pic>
        <p:nvPicPr>
          <p:cNvPr id="4" name="Picture 3" descr="my34_latvertLs188_55v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3" y="3543300"/>
            <a:ext cx="3811587" cy="2857500"/>
          </a:xfrm>
          <a:prstGeom prst="rect">
            <a:avLst/>
          </a:prstGeom>
        </p:spPr>
      </p:pic>
      <p:pic>
        <p:nvPicPr>
          <p:cNvPr id="5" name="Picture 4" descr="my34_latvertLs188_55W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13" y="3543300"/>
            <a:ext cx="3811587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1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34_latvertLs188_70OPAC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3" y="457200"/>
            <a:ext cx="3811587" cy="2857500"/>
          </a:xfrm>
          <a:prstGeom prst="rect">
            <a:avLst/>
          </a:prstGeom>
        </p:spPr>
      </p:pic>
      <p:pic>
        <p:nvPicPr>
          <p:cNvPr id="3" name="Picture 2" descr="my34_latvertLs188_70u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13" y="457200"/>
            <a:ext cx="3811587" cy="2857500"/>
          </a:xfrm>
          <a:prstGeom prst="rect">
            <a:avLst/>
          </a:prstGeom>
        </p:spPr>
      </p:pic>
      <p:pic>
        <p:nvPicPr>
          <p:cNvPr id="4" name="Picture 3" descr="my34_latvertLs188_70v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3" y="3543300"/>
            <a:ext cx="3811587" cy="2857500"/>
          </a:xfrm>
          <a:prstGeom prst="rect">
            <a:avLst/>
          </a:prstGeom>
        </p:spPr>
      </p:pic>
      <p:pic>
        <p:nvPicPr>
          <p:cNvPr id="5" name="Picture 4" descr="my34_latvertLs188_70W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13" y="3543300"/>
            <a:ext cx="3811587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5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17"/>
            <a:ext cx="10515600" cy="1325563"/>
          </a:xfrm>
        </p:spPr>
        <p:txBody>
          <a:bodyPr/>
          <a:lstStyle/>
          <a:p>
            <a:r>
              <a:rPr lang="en-US" dirty="0" smtClean="0"/>
              <a:t>How was this storm able to become global?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026023" y="3429000"/>
            <a:ext cx="2868708" cy="1685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34988" y="5114365"/>
            <a:ext cx="2761130" cy="1349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26023" y="2079813"/>
            <a:ext cx="0" cy="3034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25789" y="3059668"/>
            <a:ext cx="770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011272" y="629322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East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38934">
            <a:off x="2828405" y="5719977"/>
            <a:ext cx="97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06388" y="171048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409878" y="3580564"/>
            <a:ext cx="1975237" cy="1168071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203891" y="2191872"/>
            <a:ext cx="205986" cy="252079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265779" y="2221867"/>
            <a:ext cx="321965" cy="1668815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2587744" y="1983935"/>
            <a:ext cx="34980" cy="1900779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9" idx="2"/>
          </p:cNvCxnSpPr>
          <p:nvPr/>
        </p:nvCxnSpPr>
        <p:spPr>
          <a:xfrm flipV="1">
            <a:off x="2584666" y="1095069"/>
            <a:ext cx="1941944" cy="912140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526610" y="965081"/>
            <a:ext cx="243786" cy="2599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flipV="1">
            <a:off x="4629898" y="1071372"/>
            <a:ext cx="45719" cy="4571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784389" y="1177045"/>
            <a:ext cx="2809106" cy="1214906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63571" y="2271282"/>
            <a:ext cx="125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Afternoon tidal lofting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744333" y="3579389"/>
            <a:ext cx="776097" cy="112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80096" y="3251244"/>
            <a:ext cx="20073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Morning tidal sinking, weaker than tidal lifting due to Hadley circulation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613590" y="2252167"/>
            <a:ext cx="1879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day’s tidal lofting moves dust into region of strong southerlies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350425" y="1342230"/>
            <a:ext cx="1575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Southerlies move dust into zonal jet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5913122" y="1131042"/>
            <a:ext cx="230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Zonal jet </a:t>
            </a:r>
            <a:r>
              <a:rPr lang="en-US" dirty="0" err="1" smtClean="0"/>
              <a:t>advects</a:t>
            </a:r>
            <a:r>
              <a:rPr lang="en-US" dirty="0" smtClean="0"/>
              <a:t> dust around the planet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3849865" y="3752147"/>
            <a:ext cx="2007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Dust storm migrates toward equator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6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EMARS suggest that the storm was initiated by a transient eddy?</a:t>
            </a:r>
          </a:p>
          <a:p>
            <a:r>
              <a:rPr lang="en-US" dirty="0" smtClean="0"/>
              <a:t>How does the vertical distribution of dust in EMARS compare to the observed dust distribution?</a:t>
            </a:r>
          </a:p>
          <a:p>
            <a:r>
              <a:rPr lang="en-US" dirty="0" smtClean="0"/>
              <a:t>Do observations suggest that dust lofting from the tropics occurs before or after increases in opacity spread eastward?</a:t>
            </a:r>
          </a:p>
          <a:p>
            <a:r>
              <a:rPr lang="en-US" dirty="0" smtClean="0"/>
              <a:t>What is the mechanism that causes storms to become global rather than remaining regional? Is the idea I’ve presented today on the right track?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1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study global dust storms?</a:t>
            </a:r>
          </a:p>
          <a:p>
            <a:r>
              <a:rPr lang="en-US" dirty="0" smtClean="0"/>
              <a:t>Methods: Observations and reanalysis</a:t>
            </a:r>
          </a:p>
          <a:p>
            <a:r>
              <a:rPr lang="en-US" dirty="0" smtClean="0"/>
              <a:t>Overview of the storm</a:t>
            </a:r>
          </a:p>
          <a:p>
            <a:r>
              <a:rPr lang="en-US" dirty="0" smtClean="0"/>
              <a:t>Storm dynamics as seen in EMARS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03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Martian global dust storm?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event that occurs on Mars once every few Mars years</a:t>
            </a:r>
          </a:p>
          <a:p>
            <a:r>
              <a:rPr lang="en-US" dirty="0" smtClean="0"/>
              <a:t>Airborne dust mostly obscures the Sun from the surface for months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447" t="11718" r="8496" b="10156"/>
          <a:stretch/>
        </p:blipFill>
        <p:spPr>
          <a:xfrm>
            <a:off x="2902100" y="2797175"/>
            <a:ext cx="6387800" cy="3379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2100" y="6176963"/>
            <a:ext cx="638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Courtesy of NASA’s </a:t>
            </a:r>
            <a:r>
              <a:rPr lang="en-US" dirty="0" err="1" smtClean="0"/>
              <a:t>Hyperwall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6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global dust storms?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Mission impacts: Reduced solar</a:t>
            </a:r>
          </a:p>
          <a:p>
            <a:pPr marL="0" indent="0">
              <a:buNone/>
            </a:pPr>
            <a:r>
              <a:rPr lang="en-US" dirty="0" smtClean="0"/>
              <a:t>     generation, atmosphere expands</a:t>
            </a:r>
          </a:p>
          <a:p>
            <a:r>
              <a:rPr lang="en-US" dirty="0" smtClean="0"/>
              <a:t>Recurrence period of storms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not understood</a:t>
            </a:r>
          </a:p>
          <a:p>
            <a:r>
              <a:rPr lang="en-US" dirty="0" smtClean="0"/>
              <a:t>Transition of storms from regional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(occur every year) to global not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understood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96155" y="4877703"/>
            <a:ext cx="538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Opportunity’s view of the sun, before its demise</a:t>
            </a:r>
          </a:p>
          <a:p>
            <a:pPr algn="ctr"/>
            <a:r>
              <a:rPr lang="en-US" dirty="0" smtClean="0"/>
              <a:t>Courtesy of JPL </a:t>
            </a:r>
            <a:r>
              <a:rPr lang="en-US" dirty="0" err="1" smtClean="0"/>
              <a:t>Photojournal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155" y="1286778"/>
            <a:ext cx="5386388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8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and EMARS Reanalysis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Mars Climate Sounder (MCS), aboard a Sun-synchronous polar orbiter, provides vertical profiles of temperature and dust</a:t>
            </a:r>
          </a:p>
          <a:p>
            <a:r>
              <a:rPr lang="en-US" dirty="0" smtClean="0"/>
              <a:t>The Ensemble Mars Atmosphere Reanalysis System (EMARS) (</a:t>
            </a:r>
            <a:r>
              <a:rPr lang="en-US" dirty="0" err="1" smtClean="0"/>
              <a:t>Greybush</a:t>
            </a:r>
            <a:r>
              <a:rPr lang="en-US" dirty="0" smtClean="0"/>
              <a:t> et al, 2019) is a reanalysis formed by the combination of MCS </a:t>
            </a:r>
            <a:r>
              <a:rPr lang="en-US" dirty="0" err="1" smtClean="0"/>
              <a:t>obs</a:t>
            </a:r>
            <a:r>
              <a:rPr lang="en-US" dirty="0" smtClean="0"/>
              <a:t> and the GFDL Mars Global Climate Model (MGCM) with the local ensemble transform </a:t>
            </a:r>
            <a:r>
              <a:rPr lang="en-US" dirty="0" err="1" smtClean="0"/>
              <a:t>Kalman</a:t>
            </a:r>
            <a:r>
              <a:rPr lang="en-US" dirty="0" smtClean="0"/>
              <a:t> filter</a:t>
            </a:r>
          </a:p>
          <a:p>
            <a:r>
              <a:rPr lang="en-US" dirty="0" smtClean="0"/>
              <a:t>EMARS extension was run for the 2018 global dust storm</a:t>
            </a:r>
          </a:p>
          <a:p>
            <a:r>
              <a:rPr lang="en-US" dirty="0" smtClean="0"/>
              <a:t>Temperature </a:t>
            </a:r>
            <a:r>
              <a:rPr lang="en-US" dirty="0" err="1" smtClean="0"/>
              <a:t>obs</a:t>
            </a:r>
            <a:r>
              <a:rPr lang="en-US" dirty="0" smtClean="0"/>
              <a:t> are assimilated; dust is added to or subtracted from the 10 lowest model levels (~5 km) to match the column-integrated dust in a provisional dust product produced with the methodology of </a:t>
            </a:r>
            <a:r>
              <a:rPr lang="en-US" dirty="0" err="1" smtClean="0"/>
              <a:t>Montabone</a:t>
            </a:r>
            <a:r>
              <a:rPr lang="en-US" dirty="0" smtClean="0"/>
              <a:t> et al. (2015)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556" y="0"/>
            <a:ext cx="2592881" cy="1807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9900" y="1807159"/>
            <a:ext cx="1290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Concept art courtesy of NASA/JPL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22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2018 Martian Global Dust Storm: Day 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06" y="1690688"/>
            <a:ext cx="6897206" cy="51673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71900" y="2614613"/>
            <a:ext cx="457200" cy="9144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17012" y="1957388"/>
            <a:ext cx="23041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Future global dust storm is circled in blue</a:t>
            </a:r>
          </a:p>
          <a:p>
            <a:endParaRPr lang="en-US" sz="2400" dirty="0" smtClean="0"/>
          </a:p>
          <a:p>
            <a:r>
              <a:rPr lang="en-US" sz="2400" dirty="0" smtClean="0"/>
              <a:t>Dust distribution is otherwise typical for this time of year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1474" y="1957388"/>
            <a:ext cx="26191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Plots are EMARS column-integrated dust opacity, which is heavily based on the provisional dust product produced with the methodology of </a:t>
            </a:r>
            <a:r>
              <a:rPr lang="en-US" sz="2400" dirty="0" err="1">
                <a:solidFill>
                  <a:prstClr val="black"/>
                </a:solidFill>
              </a:rPr>
              <a:t>Montabone</a:t>
            </a:r>
            <a:r>
              <a:rPr lang="en-US" sz="2400" dirty="0">
                <a:solidFill>
                  <a:prstClr val="black"/>
                </a:solidFill>
              </a:rPr>
              <a:t> et al. (2015</a:t>
            </a:r>
            <a:r>
              <a:rPr lang="en-US" sz="2400" dirty="0" smtClean="0">
                <a:solidFill>
                  <a:prstClr val="black"/>
                </a:solidFill>
              </a:rPr>
              <a:t>).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14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06" y="1690688"/>
            <a:ext cx="6897206" cy="516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2018 Martian Global Dust Storm: Day 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672388" y="3286125"/>
            <a:ext cx="814387" cy="12144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17012" y="1957388"/>
            <a:ext cx="23041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storm center has moved south into the tropics.</a:t>
            </a:r>
          </a:p>
          <a:p>
            <a:endParaRPr lang="en-US" sz="2400" dirty="0"/>
          </a:p>
          <a:p>
            <a:r>
              <a:rPr lang="en-US" sz="2400" dirty="0" smtClean="0"/>
              <a:t>Increased opacities begin to travel eastward through the northern </a:t>
            </a:r>
            <a:r>
              <a:rPr lang="en-US" sz="2400" dirty="0" err="1" smtClean="0"/>
              <a:t>midlatitudes</a:t>
            </a:r>
            <a:r>
              <a:rPr lang="en-US" sz="2400" dirty="0" smtClean="0"/>
              <a:t> at this time.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843338" y="3000375"/>
            <a:ext cx="1057275" cy="28575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69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06" y="1690688"/>
            <a:ext cx="6897206" cy="516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2018 Martian Global Dust Storm: Day 5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200900" y="3143250"/>
            <a:ext cx="1471613" cy="158591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24141" y="3016251"/>
            <a:ext cx="1019298" cy="158591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17012" y="1957388"/>
            <a:ext cx="23041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Opacities increase greatly on this day, with column opacities greater than 2 filling the southern extension of the </a:t>
            </a:r>
            <a:r>
              <a:rPr lang="en-US" sz="2400" dirty="0" err="1" smtClean="0"/>
              <a:t>Acidalia</a:t>
            </a:r>
            <a:r>
              <a:rPr lang="en-US" sz="2400" dirty="0" smtClean="0"/>
              <a:t> basin.</a:t>
            </a:r>
          </a:p>
          <a:p>
            <a:endParaRPr lang="en-US" sz="2400" dirty="0"/>
          </a:p>
          <a:p>
            <a:r>
              <a:rPr lang="en-US" sz="2400" dirty="0" smtClean="0"/>
              <a:t>Eastward spread of the storm continues.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67116" y="3143250"/>
            <a:ext cx="1789285" cy="31432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40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06" y="1690688"/>
            <a:ext cx="6897206" cy="516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2018 Martian Global Dust Storm: Day 7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649924" y="3016251"/>
            <a:ext cx="2665276" cy="512762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517012" y="1957388"/>
            <a:ext cx="23041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storm has wrapped around the entirety of the northern </a:t>
            </a:r>
            <a:r>
              <a:rPr lang="en-US" sz="2400" dirty="0" err="1" smtClean="0"/>
              <a:t>midlatitudes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Hints of a similar-looking event can be observed in the southern polar region.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5486400"/>
            <a:ext cx="1224609" cy="24288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198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769</Words>
  <Application>Microsoft Office PowerPoint</Application>
  <PresentationFormat>Widescreen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The 2018 Martian Global Dust Storm: Insights from the Ensemble Mars Atmosphere Reanalysis System (EMARS)</vt:lpstr>
      <vt:lpstr>Overview</vt:lpstr>
      <vt:lpstr>What is a Martian global dust storm?</vt:lpstr>
      <vt:lpstr>Why study global dust storms?</vt:lpstr>
      <vt:lpstr>Observations and EMARS Reanalysis</vt:lpstr>
      <vt:lpstr>Overview of the 2018 Martian Global Dust Storm: Day 0</vt:lpstr>
      <vt:lpstr>Overview of the 2018 Martian Global Dust Storm: Day 2</vt:lpstr>
      <vt:lpstr>Overview of the 2018 Martian Global Dust Storm: Day 5</vt:lpstr>
      <vt:lpstr>Overview of the 2018 Martian Global Dust Storm: Day 7</vt:lpstr>
      <vt:lpstr>Overview of the 2018 Martian Global Dust Storm: Day 13</vt:lpstr>
      <vt:lpstr>PowerPoint Presentation</vt:lpstr>
      <vt:lpstr>How was this storm able to become global?</vt:lpstr>
      <vt:lpstr>How was this storm able to become global?</vt:lpstr>
      <vt:lpstr>PowerPoint Presentation</vt:lpstr>
      <vt:lpstr>PowerPoint Presentation</vt:lpstr>
      <vt:lpstr>PowerPoint Presentation</vt:lpstr>
      <vt:lpstr>PowerPoint Presentation</vt:lpstr>
      <vt:lpstr>How was this storm able to become global?</vt:lpstr>
      <vt:lpstr>Ongoing Work</vt:lpstr>
    </vt:vector>
  </TitlesOfParts>
  <Company>Penn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2018 Martian Global Dust Storm: Insights from the Ensemble Mars Atmosphere Reanalysis System (EMARS)</dc:title>
  <dc:creator>HARTZEL EDMOND GILLESPIE</dc:creator>
  <cp:lastModifiedBy>HARTZEL EDMOND GILLESPIE</cp:lastModifiedBy>
  <cp:revision>53</cp:revision>
  <dcterms:created xsi:type="dcterms:W3CDTF">2019-05-09T19:29:51Z</dcterms:created>
  <dcterms:modified xsi:type="dcterms:W3CDTF">2019-05-09T22:48:07Z</dcterms:modified>
</cp:coreProperties>
</file>