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92" r:id="rId9"/>
    <p:sldId id="293" r:id="rId10"/>
    <p:sldId id="260" r:id="rId11"/>
    <p:sldId id="280" r:id="rId12"/>
    <p:sldId id="272" r:id="rId13"/>
    <p:sldId id="274" r:id="rId14"/>
    <p:sldId id="284" r:id="rId15"/>
    <p:sldId id="285" r:id="rId16"/>
    <p:sldId id="283" r:id="rId17"/>
    <p:sldId id="286" r:id="rId18"/>
    <p:sldId id="290" r:id="rId19"/>
    <p:sldId id="294" r:id="rId20"/>
    <p:sldId id="275" r:id="rId2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ctor Homar Santaner" initials="VH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3"/>
    <p:restoredTop sz="94415"/>
  </p:normalViewPr>
  <p:slideViewPr>
    <p:cSldViewPr snapToGrid="0" snapToObjects="1">
      <p:cViewPr>
        <p:scale>
          <a:sx n="94" d="100"/>
          <a:sy n="94" d="100"/>
        </p:scale>
        <p:origin x="-15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6389-8787-CA48-9C6C-8F7DD86406D6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F67E8-65B5-3449-BDA9-BF05BC795BD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6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F67E8-65B5-3449-BDA9-BF05BC795B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3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5269-5926-0649-BDD5-30AB7AF03AAF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93A8-F7C3-9548-8FBA-EDEACC7603BD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7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4E1-AEA0-5F42-9D36-23D32A33BACC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8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E63B-3F45-0543-AAF4-5395CFBE2D77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78C6-F003-8B4A-BADC-B718AE45579C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6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4A2E-3356-D04A-B61F-D8B4D5182451}" type="datetime1">
              <a:rPr lang="es-ES" smtClean="0"/>
              <a:t>9/5/19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A359-3D19-E94D-8BD5-2C41C58F6EC3}" type="datetime1">
              <a:rPr lang="es-ES" smtClean="0"/>
              <a:t>9/5/19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5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41FA-2956-694E-80F1-26D5CE121CA7}" type="datetime1">
              <a:rPr lang="es-ES" smtClean="0"/>
              <a:t>9/5/19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2A2B-B3CD-6540-8982-5B2AD825E85C}" type="datetime1">
              <a:rPr lang="es-ES" smtClean="0"/>
              <a:t>9/5/19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3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5831-06A1-1D40-980A-D8F43B53D44B}" type="datetime1">
              <a:rPr lang="es-ES" smtClean="0"/>
              <a:t>9/5/19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DB3B-3C77-F249-A183-ED1459C6A0EE}" type="datetime1">
              <a:rPr lang="es-ES" smtClean="0"/>
              <a:t>9/5/19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F994-7820-2F4B-9346-27B1C6ECC718}" type="datetime1">
              <a:rPr lang="es-ES" smtClean="0"/>
              <a:t>9/5/19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CA12-E617-E14A-86B8-BE10F8CFD8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20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5.emf"/><Relationship Id="rId5" Type="http://schemas.openxmlformats.org/officeDocument/2006/relationships/image" Target="../media/image5.emf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21615" y="22553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n-GB" sz="4800" b="1" dirty="0"/>
              <a:t> Bred Vectors based tailored perturbations: </a:t>
            </a:r>
            <a:br>
              <a:rPr lang="en-GB" sz="4800" b="1" dirty="0"/>
            </a:br>
            <a:r>
              <a:rPr lang="en-GB" sz="4800" b="1" dirty="0"/>
              <a:t>application to mesoscale ensemble prediction system </a:t>
            </a:r>
            <a:br>
              <a:rPr lang="en-GB" sz="4800" b="1" dirty="0"/>
            </a:br>
            <a:r>
              <a:rPr lang="en-GB" sz="4800" b="1" dirty="0"/>
              <a:t>over the Western Mediterranean</a:t>
            </a:r>
            <a:r>
              <a:rPr lang="es-ES_tradnl" sz="4800" dirty="0"/>
              <a:t/>
            </a:r>
            <a:br>
              <a:rPr lang="es-ES_tradnl" sz="4800" dirty="0"/>
            </a:br>
            <a:r>
              <a:rPr lang="en-GB" sz="5300" b="1" dirty="0" smtClean="0"/>
              <a:t/>
            </a:r>
            <a:br>
              <a:rPr lang="en-GB" sz="5300" b="1" dirty="0" smtClean="0"/>
            </a:br>
            <a:endParaRPr lang="en-GB" sz="53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31353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 smtClean="0"/>
              <a:t>Alejandro </a:t>
            </a:r>
            <a:r>
              <a:rPr lang="en-GB" sz="3600" dirty="0" err="1" smtClean="0"/>
              <a:t>Hermoso</a:t>
            </a:r>
            <a:endParaRPr lang="en-GB" sz="3600" dirty="0" smtClean="0"/>
          </a:p>
          <a:p>
            <a:r>
              <a:rPr lang="en-GB" sz="3600" dirty="0" smtClean="0"/>
              <a:t>Advisor: Victor </a:t>
            </a:r>
            <a:r>
              <a:rPr lang="en-GB" sz="3600" dirty="0" err="1" smtClean="0"/>
              <a:t>Homar</a:t>
            </a:r>
            <a:endParaRPr lang="en-GB" sz="3600" dirty="0" smtClean="0"/>
          </a:p>
          <a:p>
            <a:endParaRPr lang="en-GB" dirty="0" smtClean="0"/>
          </a:p>
          <a:p>
            <a:r>
              <a:rPr lang="en-GB" dirty="0" smtClean="0"/>
              <a:t>Meteorology Group, Physics Department, University of the Balearic Islands, Palma de Mallorca, Spain </a:t>
            </a:r>
          </a:p>
          <a:p>
            <a:endParaRPr lang="en-GB" dirty="0" smtClean="0"/>
          </a:p>
          <a:p>
            <a:r>
              <a:rPr lang="en-GB" dirty="0" smtClean="0"/>
              <a:t>alejandro.hermoso@uib.es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6" y="110203"/>
            <a:ext cx="2424233" cy="24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579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Motivation and objectives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One of the main problems of EPS is the </a:t>
            </a:r>
            <a:r>
              <a:rPr lang="en-GB" dirty="0" err="1"/>
              <a:t>underdispersion</a:t>
            </a:r>
            <a:endParaRPr lang="en-GB" dirty="0"/>
          </a:p>
          <a:p>
            <a:pPr algn="just"/>
            <a:r>
              <a:rPr lang="en-GB" dirty="0"/>
              <a:t>Extreme events may not be represented</a:t>
            </a:r>
          </a:p>
          <a:p>
            <a:pPr algn="just"/>
            <a:r>
              <a:rPr lang="en-GB" dirty="0" smtClean="0"/>
              <a:t>In order to improve the high resolution short-range forecast of extreme events, ensemble </a:t>
            </a:r>
            <a:r>
              <a:rPr lang="en-GB" b="1" dirty="0" smtClean="0"/>
              <a:t>spread</a:t>
            </a:r>
            <a:r>
              <a:rPr lang="en-GB" dirty="0" smtClean="0"/>
              <a:t> must be </a:t>
            </a:r>
            <a:r>
              <a:rPr lang="en-GB" b="1" dirty="0" smtClean="0"/>
              <a:t>controlled </a:t>
            </a:r>
            <a:r>
              <a:rPr lang="en-GB" dirty="0" smtClean="0"/>
              <a:t>(typically increased)</a:t>
            </a:r>
            <a:endParaRPr lang="en-GB" dirty="0"/>
          </a:p>
          <a:p>
            <a:pPr algn="just"/>
            <a:endParaRPr lang="en-GB" dirty="0" smtClean="0"/>
          </a:p>
          <a:p>
            <a:pPr marL="0" indent="0">
              <a:buNone/>
            </a:pPr>
            <a:r>
              <a:rPr lang="en-GB" dirty="0"/>
              <a:t>OBJECTIVES:</a:t>
            </a:r>
            <a:br>
              <a:rPr lang="en-GB" dirty="0"/>
            </a:br>
            <a:endParaRPr lang="en-GB" dirty="0"/>
          </a:p>
          <a:p>
            <a:pPr marL="914400" lvl="1" indent="-457200">
              <a:buFont typeface="+mj-lt"/>
              <a:buAutoNum type="arabicParenR"/>
            </a:pPr>
            <a:r>
              <a:rPr lang="en-GB" dirty="0"/>
              <a:t>to explore the potential of LBVs to more efficiently </a:t>
            </a:r>
            <a:r>
              <a:rPr lang="en-GB" b="1" dirty="0"/>
              <a:t>initialize mesoscale EPS</a:t>
            </a:r>
            <a:br>
              <a:rPr lang="en-GB" b="1" dirty="0"/>
            </a:br>
            <a:endParaRPr lang="en-GB" b="1" dirty="0"/>
          </a:p>
          <a:p>
            <a:pPr marL="914400" lvl="1" indent="-457200">
              <a:buFont typeface="+mj-lt"/>
              <a:buAutoNum type="arabicParenR"/>
            </a:pPr>
            <a:r>
              <a:rPr lang="en-GB" dirty="0"/>
              <a:t>to investigate options to increase ensemble diversity and obtain a seamless scale </a:t>
            </a:r>
            <a:r>
              <a:rPr lang="en-GB" dirty="0" smtClean="0"/>
              <a:t>representation compared to traditional BV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70830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Bred vectors in a limited area domain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</p:spPr>
            <p:txBody>
              <a:bodyPr/>
              <a:lstStyle/>
              <a:p>
                <a:pPr algn="just"/>
                <a:r>
                  <a:rPr lang="en-GB" sz="2400" dirty="0" smtClean="0"/>
                  <a:t>Bred vectors in an external domain:</a:t>
                </a:r>
              </a:p>
              <a:p>
                <a:pPr lvl="1" algn="just"/>
                <a:r>
                  <a:rPr lang="en-GB" sz="1800" dirty="0"/>
                  <a:t>40-km horizontal resolution external </a:t>
                </a:r>
                <a:r>
                  <a:rPr lang="en-GB" sz="1800" dirty="0" smtClean="0"/>
                  <a:t>domain</a:t>
                </a:r>
              </a:p>
              <a:p>
                <a:pPr lvl="1" algn="just"/>
                <a:r>
                  <a:rPr lang="en-GB" sz="1800" b="1" dirty="0"/>
                  <a:t>5</a:t>
                </a:r>
                <a:r>
                  <a:rPr lang="en-GB" sz="1800" b="1" dirty="0" smtClean="0"/>
                  <a:t>-km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horizontal resolution </a:t>
                </a:r>
                <a:r>
                  <a:rPr lang="en-GB" sz="1800" dirty="0" smtClean="0"/>
                  <a:t>forecast </a:t>
                </a:r>
                <a:r>
                  <a:rPr lang="en-GB" sz="1800" dirty="0"/>
                  <a:t>domain</a:t>
                </a:r>
              </a:p>
              <a:p>
                <a:pPr lvl="1" algn="just"/>
                <a:r>
                  <a:rPr lang="en-GB" sz="1800" dirty="0" smtClean="0"/>
                  <a:t>The </a:t>
                </a:r>
                <a:r>
                  <a:rPr lang="en-GB" sz="1800" dirty="0"/>
                  <a:t>model used is the WRF-ARW v3.9.1</a:t>
                </a:r>
              </a:p>
              <a:p>
                <a:pPr lvl="1" algn="just"/>
                <a:r>
                  <a:rPr lang="en-GB" sz="1800" dirty="0"/>
                  <a:t>A set of 5 arithmetic (ABV) and 5 LBV are generated for a 1 month test period (September 2014</a:t>
                </a:r>
                <a:r>
                  <a:rPr lang="en-GB" sz="1800" dirty="0" smtClean="0"/>
                  <a:t>)</a:t>
                </a:r>
              </a:p>
              <a:p>
                <a:pPr lvl="1" algn="just"/>
                <a:r>
                  <a:rPr lang="en-GB" sz="1800" dirty="0" smtClean="0"/>
                  <a:t>Perturbed variables: potential temperature perturbation, wind components and specific humidity</a:t>
                </a:r>
                <a:endParaRPr lang="en-GB" sz="1800" dirty="0"/>
              </a:p>
              <a:p>
                <a:pPr lvl="1" algn="just"/>
                <a:r>
                  <a:rPr lang="en-GB" sz="1800" dirty="0"/>
                  <a:t>The rescaling period is 6h</a:t>
                </a:r>
              </a:p>
              <a:p>
                <a:pPr lvl="1" algn="just"/>
                <a:r>
                  <a:rPr lang="en-GB" sz="1800" dirty="0"/>
                  <a:t>The amplitude of ABV is rescaled to a RMSD of 1K and the LBV are rescaled to a log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GB" sz="1800" dirty="0"/>
                  <a:t> of -1.1</a:t>
                </a:r>
              </a:p>
              <a:p>
                <a:pPr algn="just"/>
                <a:endParaRPr lang="en-GB" sz="1800" dirty="0" smtClean="0"/>
              </a:p>
              <a:p>
                <a:pPr algn="just"/>
                <a:endParaRPr lang="en-GB" sz="1800" dirty="0" smtClean="0"/>
              </a:p>
              <a:p>
                <a:pPr algn="just"/>
                <a:endParaRPr lang="en-GB" sz="1800" dirty="0" smtClean="0"/>
              </a:p>
              <a:p>
                <a:pPr lvl="1" algn="just"/>
                <a:r>
                  <a:rPr lang="en-GB" sz="1800" dirty="0" smtClean="0"/>
                  <a:t>30 </a:t>
                </a:r>
                <a:r>
                  <a:rPr lang="en-GB" sz="1800" dirty="0"/>
                  <a:t>vertical </a:t>
                </a:r>
                <a:r>
                  <a:rPr lang="en-GB" sz="1800" dirty="0" smtClean="0"/>
                  <a:t>levels</a:t>
                </a:r>
              </a:p>
              <a:p>
                <a:pPr lvl="1" algn="just"/>
                <a:r>
                  <a:rPr lang="en-GB" sz="1800" dirty="0"/>
                  <a:t>Boundary conditions provided by ECMWF analysis</a:t>
                </a:r>
              </a:p>
              <a:p>
                <a:pPr algn="just"/>
                <a:endParaRPr lang="en-GB" sz="2000" dirty="0" smtClean="0"/>
              </a:p>
              <a:p>
                <a:pPr algn="just"/>
                <a:endParaRPr lang="en-GB" sz="2000" dirty="0"/>
              </a:p>
              <a:p>
                <a:pPr marL="0" indent="0" algn="just">
                  <a:buNone/>
                </a:pPr>
                <a:endParaRPr lang="en-GB" sz="2000" dirty="0" smtClean="0"/>
              </a:p>
              <a:p>
                <a:pPr algn="just"/>
                <a:endParaRPr lang="en-GB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  <a:blipFill rotWithShape="0">
                <a:blip r:embed="rId2"/>
                <a:stretch>
                  <a:fillRect l="-812" t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1211100" y="3501880"/>
                <a:ext cx="2303352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s-ES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bg-BG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bg-BG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s-E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s-E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sz="1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00" y="3501880"/>
                <a:ext cx="2303352" cy="7288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170316" y="3597275"/>
                <a:ext cx="2568478" cy="339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s-IS" sz="1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sz="1400" b="0" i="0" smtClean="0">
                            <a:latin typeface="Cambria Math" charset="0"/>
                          </a:rPr>
                          <m:t>log</m:t>
                        </m:r>
                        <m:r>
                          <a:rPr lang="es-ES" sz="1400" b="0" i="1" smtClean="0">
                            <a:latin typeface="Cambria Math" charset="0"/>
                          </a:rPr>
                          <m:t>⁡(</m:t>
                        </m:r>
                        <m:r>
                          <a:rPr lang="es-ES" sz="1400" i="1">
                            <a:latin typeface="Cambria Math" charset="0"/>
                          </a:rPr>
                          <m:t>(</m:t>
                        </m:r>
                        <m:nary>
                          <m:naryPr>
                            <m:chr m:val="∏"/>
                            <m:ctrlPr>
                              <a:rPr lang="is-IS" sz="1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1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s-ES" sz="14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sz="1400" i="1">
                                <a:latin typeface="Cambria Math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ES" sz="1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sz="1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s-ES" sz="14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sz="1400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s-ES" sz="1400" i="1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s-ES" sz="1400" i="1">
                            <a:latin typeface="Cambria Math" charset="0"/>
                          </a:rPr>
                          <m:t>1/</m:t>
                        </m:r>
                        <m:r>
                          <a:rPr lang="es-ES" sz="1400" i="1">
                            <a:latin typeface="Cambria Math" charset="0"/>
                          </a:rPr>
                          <m:t>𝑁</m:t>
                        </m:r>
                      </m:sup>
                    </m:sSup>
                    <m:r>
                      <a:rPr lang="es-ES" sz="1400" b="0" i="1" smtClean="0">
                        <a:latin typeface="Cambria Math" charset="0"/>
                      </a:rPr>
                      <m:t>)=−1.</m:t>
                    </m:r>
                  </m:oMath>
                </a14:m>
                <a:r>
                  <a:rPr lang="en-GB" sz="1400" dirty="0" smtClean="0"/>
                  <a:t>1</a:t>
                </a:r>
                <a:endParaRPr lang="en-GB" sz="1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316" y="3597275"/>
                <a:ext cx="2568478" cy="339773"/>
              </a:xfrm>
              <a:prstGeom prst="rect">
                <a:avLst/>
              </a:prstGeom>
              <a:blipFill rotWithShape="0">
                <a:blip r:embed="rId4"/>
                <a:stretch>
                  <a:fillRect t="-87500" r="-238" b="-139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3" y="3858254"/>
            <a:ext cx="3729199" cy="24650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5" y="3567194"/>
            <a:ext cx="4062912" cy="304718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0345003" y="4053777"/>
            <a:ext cx="10087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18"/>
          <p:cNvSpPr/>
          <p:nvPr/>
        </p:nvSpPr>
        <p:spPr>
          <a:xfrm>
            <a:off x="10345003" y="3858254"/>
            <a:ext cx="1008797" cy="19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/>
          <p:cNvSpPr/>
          <p:nvPr/>
        </p:nvSpPr>
        <p:spPr>
          <a:xfrm>
            <a:off x="9144000" y="3956015"/>
            <a:ext cx="1050878" cy="14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/>
          <p:cNvSpPr/>
          <p:nvPr/>
        </p:nvSpPr>
        <p:spPr>
          <a:xfrm>
            <a:off x="9144000" y="4099496"/>
            <a:ext cx="10508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ángulo 23"/>
          <p:cNvSpPr/>
          <p:nvPr/>
        </p:nvSpPr>
        <p:spPr>
          <a:xfrm>
            <a:off x="9571334" y="6192201"/>
            <a:ext cx="2343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dirty="0" smtClean="0"/>
              <a:t>External domain</a:t>
            </a:r>
            <a:endParaRPr lang="en-GB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610600" y="6225233"/>
            <a:ext cx="17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Forecast domain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1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20" grpId="0" animBg="1"/>
      <p:bldP spid="23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New method to increase diversity: Bred vectors tailored ensemble perturbations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scale of the perturbation can be changed: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charset="0"/>
                          </a:rPr>
                          <m:t>𝐵𝑉</m:t>
                        </m:r>
                      </m:e>
                      <m:sup>
                        <m:r>
                          <a:rPr lang="es-E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s-E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s-E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  <m:sup>
                        <m:r>
                          <a:rPr lang="es-ES" b="0" i="1" smtClean="0">
                            <a:latin typeface="Cambria Math" charset="0"/>
                          </a:rPr>
                          <m:t>1/</m:t>
                        </m:r>
                        <m:r>
                          <a:rPr lang="es-E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GB" dirty="0" smtClean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β</m:t>
                    </m:r>
                    <m:r>
                      <a:rPr lang="es-E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bg-BG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bg-BG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s-ES" b="0" i="1" dirty="0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12</a:t>
            </a:fld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035299"/>
            <a:ext cx="3843866" cy="2882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33" y="3034599"/>
            <a:ext cx="3844800" cy="288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66" y="3034599"/>
            <a:ext cx="3844800" cy="288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47164" y="5424586"/>
                <a:ext cx="869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GB" dirty="0" smtClean="0"/>
                  <a:t> = 0.5</a:t>
                </a:r>
                <a:endParaRPr lang="en-GB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4" y="5424586"/>
                <a:ext cx="869405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559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431297" y="5424586"/>
                <a:ext cx="869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GB" dirty="0" smtClean="0"/>
                  <a:t> = 1.5</a:t>
                </a:r>
                <a:endParaRPr lang="en-GB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97" y="5424586"/>
                <a:ext cx="869405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489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8716364" y="5424586"/>
                <a:ext cx="869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GB" dirty="0" smtClean="0"/>
                  <a:t> = 2.5</a:t>
                </a:r>
                <a:endParaRPr lang="en-GB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64" y="5424586"/>
                <a:ext cx="86940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563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New method to increase diversity: </a:t>
            </a:r>
            <a:r>
              <a:rPr lang="en-GB" b="1" dirty="0" smtClean="0">
                <a:solidFill>
                  <a:schemeClr val="accent5"/>
                </a:solidFill>
              </a:rPr>
              <a:t>Bred vectors tailored ensemble perturbations</a:t>
            </a:r>
            <a:endParaRPr lang="en-GB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5202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GB" dirty="0" smtClean="0"/>
                  <a:t>This method enables to </a:t>
                </a:r>
                <a:r>
                  <a:rPr lang="en-GB" b="1" dirty="0" smtClean="0"/>
                  <a:t>increase the size of the ensemble at no</a:t>
                </a:r>
                <a:r>
                  <a:rPr lang="en-GB" dirty="0" smtClean="0"/>
                  <a:t> bred generation </a:t>
                </a:r>
                <a:r>
                  <a:rPr lang="en-GB" b="1" dirty="0" smtClean="0"/>
                  <a:t>cost </a:t>
                </a:r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It also allows a </a:t>
                </a:r>
                <a:r>
                  <a:rPr lang="en-GB" b="1" dirty="0" smtClean="0"/>
                  <a:t>seamless scale representation </a:t>
                </a:r>
                <a:r>
                  <a:rPr lang="en-GB" dirty="0"/>
                  <a:t>unlinking scales of forecast interest from bred generation strategy</a:t>
                </a:r>
              </a:p>
              <a:p>
                <a:pPr algn="just"/>
                <a:endParaRPr lang="en-GB" b="1" dirty="0" smtClean="0"/>
              </a:p>
              <a:p>
                <a:pPr algn="just"/>
                <a:r>
                  <a:rPr lang="en-GB" dirty="0" smtClean="0"/>
                  <a:t>BVTEP </a:t>
                </a:r>
                <a:r>
                  <a:rPr lang="en-GB" dirty="0"/>
                  <a:t>are generated by combining different BV with different scales </a:t>
                </a:r>
                <a:r>
                  <a:rPr lang="en-GB" dirty="0" smtClean="0"/>
                  <a:t>and amplitudes:</a:t>
                </a:r>
              </a:p>
              <a:p>
                <a:pPr marL="0" indent="0" algn="just">
                  <a:buNone/>
                </a:pPr>
                <a:r>
                  <a:rPr lang="es-ES" i="1" dirty="0">
                    <a:latin typeface="Cambria Math" charset="0"/>
                  </a:rPr>
                  <a:t/>
                </a:r>
                <a:br>
                  <a:rPr lang="es-ES" i="1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charset="0"/>
                        </a:rPr>
                        <m:t>𝑃</m:t>
                      </m:r>
                      <m:r>
                        <a:rPr lang="es-E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s-E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lang="es-E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52026"/>
              </a:xfrm>
              <a:blipFill rotWithShape="0">
                <a:blip r:embed="rId3"/>
                <a:stretch>
                  <a:fillRect l="-928" t="-2677" r="-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Ensemble experiments setup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19"/>
          </a:xfrm>
        </p:spPr>
        <p:txBody>
          <a:bodyPr/>
          <a:lstStyle/>
          <a:p>
            <a:pPr algn="just"/>
            <a:r>
              <a:rPr lang="en-GB" dirty="0" smtClean="0"/>
              <a:t>Same model configuration described for BV generation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11 ensemble members, 1 control and 5 twin perturbations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00 </a:t>
            </a:r>
            <a:r>
              <a:rPr lang="en-GB" dirty="0"/>
              <a:t>and 12 UTC forecast cycles are run daily over the test period, and have a lead time of </a:t>
            </a:r>
            <a:r>
              <a:rPr lang="en-GB" dirty="0" smtClean="0"/>
              <a:t>36 h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Boundary conditions generated from BV perturbed forecasts in the external domain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Ensemble configurations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GB" b="1" dirty="0" smtClean="0"/>
                  <a:t>CNTL</a:t>
                </a:r>
                <a:r>
                  <a:rPr lang="en-GB" dirty="0" smtClean="0"/>
                  <a:t>: 5 ABV perturbations</a:t>
                </a:r>
              </a:p>
              <a:p>
                <a:pPr algn="just"/>
                <a:endParaRPr lang="en-GB" b="1" dirty="0" smtClean="0"/>
              </a:p>
              <a:p>
                <a:pPr algn="just"/>
                <a:r>
                  <a:rPr lang="en-GB" b="1" dirty="0" smtClean="0"/>
                  <a:t>LOG</a:t>
                </a:r>
                <a:r>
                  <a:rPr lang="en-GB" dirty="0" smtClean="0"/>
                  <a:t>: 5 LBV perturbations</a:t>
                </a:r>
              </a:p>
              <a:p>
                <a:pPr algn="just"/>
                <a:endParaRPr lang="en-GB" b="1" dirty="0" smtClean="0"/>
              </a:p>
              <a:p>
                <a:pPr algn="just"/>
                <a:r>
                  <a:rPr lang="en-GB" b="1" dirty="0" smtClean="0"/>
                  <a:t>BVTEP1B</a:t>
                </a:r>
                <a:r>
                  <a:rPr lang="en-GB" dirty="0" smtClean="0"/>
                  <a:t>: 1 ABV </a:t>
                </a:r>
                <a:r>
                  <a:rPr lang="en-GB" dirty="0"/>
                  <a:t>with </a:t>
                </a:r>
                <a:r>
                  <a:rPr lang="en-GB" dirty="0" smtClean="0"/>
                  <a:t>prefixed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GB" dirty="0" smtClean="0"/>
                  <a:t> for each perturbation </a:t>
                </a:r>
              </a:p>
              <a:p>
                <a:pPr algn="just"/>
                <a:endParaRPr lang="en-GB" b="1" dirty="0" smtClean="0"/>
              </a:p>
              <a:p>
                <a:pPr algn="just"/>
                <a:r>
                  <a:rPr lang="en-GB" b="1" dirty="0" smtClean="0"/>
                  <a:t>BVTEP5B</a:t>
                </a:r>
                <a:r>
                  <a:rPr lang="en-GB" dirty="0" smtClean="0"/>
                  <a:t>: Each </a:t>
                </a:r>
                <a:r>
                  <a:rPr lang="en-GB" dirty="0"/>
                  <a:t>perturbation </a:t>
                </a:r>
                <a:r>
                  <a:rPr lang="en-GB" dirty="0" smtClean="0"/>
                  <a:t>consists of a </a:t>
                </a:r>
                <a:r>
                  <a:rPr lang="en-GB" dirty="0"/>
                  <a:t>combination </a:t>
                </a:r>
                <a:r>
                  <a:rPr lang="en-GB" dirty="0" smtClean="0"/>
                  <a:t>of 1 to 5 ABVs </a:t>
                </a:r>
                <a:r>
                  <a:rPr lang="en-GB" dirty="0"/>
                  <a:t>with </a:t>
                </a:r>
                <a:r>
                  <a:rPr lang="en-GB" dirty="0" smtClean="0"/>
                  <a:t>prefixed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GB" dirty="0"/>
                  <a:t> </a:t>
                </a:r>
                <a:endParaRPr lang="en-GB" dirty="0" smtClean="0"/>
              </a:p>
              <a:p>
                <a:pPr algn="just"/>
                <a:endParaRPr lang="en-GB" b="1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  <a:blipFill rotWithShape="0">
                <a:blip r:embed="rId2"/>
                <a:stretch>
                  <a:fillRect l="-1043" t="-2081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70830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Bred vectors in a limited area domain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GB" b="1" dirty="0"/>
                  <a:t>Ensemble dimension </a:t>
                </a:r>
                <a:r>
                  <a:rPr lang="en-GB" dirty="0"/>
                  <a:t>is computed from the </a:t>
                </a:r>
                <a:r>
                  <a:rPr lang="en-GB" dirty="0" smtClean="0"/>
                  <a:t>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s-ES" i="1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matrix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s-E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Perturbations covariance matrix:</a:t>
                </a:r>
              </a:p>
              <a:p>
                <a:pPr algn="just"/>
                <a:endParaRPr lang="en-US" i="1" dirty="0" smtClean="0">
                  <a:latin typeface="Cambria Math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s-E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s-E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bg-BG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s-ES" b="1" i="1">
                                    <a:latin typeface="Cambria Math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s-ES" i="1">
                                    <a:latin typeface="Cambria Math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s-ES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s-E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s-ES" b="1" i="1">
                                    <a:latin typeface="Cambria Math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s-ES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s-ES" b="0" i="1" smtClean="0">
                            <a:latin typeface="Cambria Math" charset="0"/>
                          </a:rPr>
                          <m:t>||</m:t>
                        </m:r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charset="0"/>
                              </a:rPr>
                              <m:t>||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s-ES" i="1">
                            <a:latin typeface="Cambria Math" charset="0"/>
                          </a:rPr>
                          <m:t>||</m:t>
                        </m:r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charset="0"/>
                              </a:rPr>
                              <m:t>||</m:t>
                            </m:r>
                          </m:e>
                          <m:sub>
                            <m:r>
                              <a:rPr lang="es-E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bg-BG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s-ES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s-ES" b="0" i="0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ES" b="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d>
                              <m:dPr>
                                <m:ctrlPr>
                                  <a:rPr lang="es-E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s-ES" b="0" i="1" smtClean="0">
                            <a:latin typeface="Cambria Math" charset="0"/>
                          </a:rPr>
                          <m:t>(</m:t>
                        </m:r>
                        <m:r>
                          <a:rPr lang="es-ES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s-ES" b="0" i="1" smtClean="0">
                            <a:latin typeface="Cambria Math" charset="0"/>
                          </a:rPr>
                          <m:t>)</m:t>
                        </m:r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s-ES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d>
                              <m:dPr>
                                <m:ctrlPr>
                                  <a:rPr lang="es-E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s-ES" b="0" i="1" smtClean="0">
                            <a:latin typeface="Cambria Math" charset="0"/>
                          </a:rPr>
                          <m:t>(</m:t>
                        </m:r>
                        <m:r>
                          <a:rPr lang="es-ES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s-E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s-ES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Ensemble dimension</a:t>
                </a:r>
                <a:endParaRPr lang="en-GB" dirty="0"/>
              </a:p>
              <a:p>
                <a:pPr algn="just"/>
                <a14:m>
                  <m:oMath xmlns:m="http://schemas.openxmlformats.org/officeDocument/2006/math">
                    <m:r>
                      <a:rPr lang="es-ES" b="0" i="1" smtClean="0">
                        <a:latin typeface="Cambria Math" charset="0"/>
                      </a:rPr>
                      <m:t>𝐷</m:t>
                    </m:r>
                    <m:r>
                      <a:rPr lang="es-E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s-I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s-IS" i="1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ES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is-IS" i="1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is-IS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  <a:blipFill rotWithShape="0">
                <a:blip r:embed="rId2"/>
                <a:stretch>
                  <a:fillRect l="-1043" t="-2353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0909"/>
            <a:ext cx="10515600" cy="106611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Results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17</a:t>
            </a:fld>
            <a:endParaRPr lang="en-GB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107994"/>
            <a:ext cx="10515600" cy="435133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Variation of </a:t>
            </a:r>
            <a:r>
              <a:rPr lang="en-GB" b="1" dirty="0" smtClean="0"/>
              <a:t>ensemble dimension </a:t>
            </a:r>
            <a:r>
              <a:rPr lang="en-GB" dirty="0" smtClean="0"/>
              <a:t>with lead times for T at a model level close to 850 </a:t>
            </a:r>
            <a:r>
              <a:rPr lang="en-GB" dirty="0" err="1" smtClean="0"/>
              <a:t>hPa</a:t>
            </a:r>
            <a:endParaRPr lang="en-GB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07507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237"/>
            <a:ext cx="10515600" cy="4818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Results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18</a:t>
            </a:fld>
            <a:endParaRPr lang="en-GB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494780"/>
            <a:ext cx="10515600" cy="455655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Wind speed Rank histograms</a:t>
            </a:r>
            <a:endParaRPr lang="en-GB" sz="2400" dirty="0"/>
          </a:p>
        </p:txBody>
      </p:sp>
      <p:pic>
        <p:nvPicPr>
          <p:cNvPr id="10" name="Imagen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3" y="870291"/>
            <a:ext cx="6480000" cy="3780000"/>
          </a:xfrm>
          <a:prstGeom prst="rect">
            <a:avLst/>
          </a:prstGeom>
        </p:spPr>
      </p:pic>
      <p:pic>
        <p:nvPicPr>
          <p:cNvPr id="11" name="Imagen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4" y="4650291"/>
            <a:ext cx="3240000" cy="2160000"/>
          </a:xfrm>
          <a:prstGeom prst="rect">
            <a:avLst/>
          </a:prstGeom>
        </p:spPr>
      </p:pic>
      <p:pic>
        <p:nvPicPr>
          <p:cNvPr id="12" name="Imagen 1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50" y="4698000"/>
            <a:ext cx="3240000" cy="2160000"/>
          </a:xfrm>
          <a:prstGeom prst="rect">
            <a:avLst/>
          </a:prstGeom>
        </p:spPr>
      </p:pic>
      <p:pic>
        <p:nvPicPr>
          <p:cNvPr id="13" name="Imagen 1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06" y="4650291"/>
            <a:ext cx="3240000" cy="216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71229" y="25756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6h</a:t>
            </a:r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3813327" y="556147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12h</a:t>
            </a:r>
            <a:endParaRPr lang="en-GB"/>
          </a:p>
        </p:txBody>
      </p:sp>
      <p:sp>
        <p:nvSpPr>
          <p:cNvPr id="18" name="CuadroTexto 17"/>
          <p:cNvSpPr txBox="1"/>
          <p:nvPr/>
        </p:nvSpPr>
        <p:spPr>
          <a:xfrm>
            <a:off x="7492683" y="55933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18h</a:t>
            </a:r>
            <a:endParaRPr lang="en-GB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172039" y="554562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237"/>
            <a:ext cx="10515600" cy="4818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Results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19</a:t>
            </a:fld>
            <a:endParaRPr lang="en-GB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494780"/>
            <a:ext cx="10515600" cy="455655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dirty="0"/>
              <a:t>3h accumulated precipitation Rank histograms</a:t>
            </a:r>
            <a:endParaRPr lang="en-GB" sz="2400" dirty="0"/>
          </a:p>
        </p:txBody>
      </p:sp>
      <p:pic>
        <p:nvPicPr>
          <p:cNvPr id="10" name="Imagen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00" y="870291"/>
            <a:ext cx="6480000" cy="3780000"/>
          </a:xfrm>
          <a:prstGeom prst="rect">
            <a:avLst/>
          </a:prstGeom>
        </p:spPr>
      </p:pic>
      <p:pic>
        <p:nvPicPr>
          <p:cNvPr id="11" name="Imagen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4650291"/>
            <a:ext cx="3240000" cy="2160000"/>
          </a:xfrm>
          <a:prstGeom prst="rect">
            <a:avLst/>
          </a:prstGeom>
        </p:spPr>
      </p:pic>
      <p:pic>
        <p:nvPicPr>
          <p:cNvPr id="12" name="Imagen 1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50" y="4698000"/>
            <a:ext cx="3240000" cy="2160000"/>
          </a:xfrm>
          <a:prstGeom prst="rect">
            <a:avLst/>
          </a:prstGeom>
        </p:spPr>
      </p:pic>
      <p:pic>
        <p:nvPicPr>
          <p:cNvPr id="13" name="Imagen 1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06" y="4650291"/>
            <a:ext cx="3240000" cy="216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71229" y="25756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6h</a:t>
            </a:r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3813327" y="556147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12h</a:t>
            </a:r>
            <a:endParaRPr lang="en-GB"/>
          </a:p>
        </p:txBody>
      </p:sp>
      <p:sp>
        <p:nvSpPr>
          <p:cNvPr id="18" name="CuadroTexto 17"/>
          <p:cNvSpPr txBox="1"/>
          <p:nvPr/>
        </p:nvSpPr>
        <p:spPr>
          <a:xfrm>
            <a:off x="7492683" y="55933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18h</a:t>
            </a:r>
            <a:endParaRPr lang="en-GB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172039" y="554562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4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Introduction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50097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Numerical weather forecasts are </a:t>
            </a:r>
            <a:r>
              <a:rPr lang="en-GB" b="1" dirty="0" smtClean="0"/>
              <a:t>inherently</a:t>
            </a:r>
            <a:r>
              <a:rPr lang="en-GB" dirty="0" smtClean="0"/>
              <a:t> </a:t>
            </a:r>
            <a:r>
              <a:rPr lang="en-GB" b="1" dirty="0" smtClean="0"/>
              <a:t>uncertain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Both system</a:t>
            </a:r>
            <a:r>
              <a:rPr lang="en-GB" b="1" dirty="0" smtClean="0"/>
              <a:t> state </a:t>
            </a:r>
            <a:r>
              <a:rPr lang="en-GB" dirty="0" smtClean="0"/>
              <a:t>and its </a:t>
            </a:r>
            <a:r>
              <a:rPr lang="en-GB" b="1" dirty="0" smtClean="0"/>
              <a:t>uncertainty </a:t>
            </a:r>
            <a:r>
              <a:rPr lang="en-GB" dirty="0" smtClean="0"/>
              <a:t>must be assessed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uncertainty is quantified by means </a:t>
            </a:r>
            <a:r>
              <a:rPr lang="en-GB" dirty="0"/>
              <a:t>of probabilistic information</a:t>
            </a:r>
            <a:r>
              <a:rPr lang="en-GB" b="1" dirty="0"/>
              <a:t> </a:t>
            </a:r>
            <a:r>
              <a:rPr lang="en-GB" dirty="0"/>
              <a:t>expressed in terms of </a:t>
            </a:r>
            <a:r>
              <a:rPr lang="en-GB" b="1" dirty="0"/>
              <a:t>probability density functions </a:t>
            </a:r>
            <a:r>
              <a:rPr lang="en-GB" dirty="0"/>
              <a:t>(PDF) 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perfect-model evolution of the system fulfils the </a:t>
            </a:r>
            <a:r>
              <a:rPr lang="en-GB" b="1" dirty="0" err="1" smtClean="0"/>
              <a:t>Liouville</a:t>
            </a:r>
            <a:r>
              <a:rPr lang="en-GB" b="1" dirty="0" smtClean="0"/>
              <a:t> equation (LE)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b="1" dirty="0" smtClean="0"/>
              <a:t>lack of analytical solution </a:t>
            </a:r>
            <a:r>
              <a:rPr lang="en-GB" dirty="0" smtClean="0"/>
              <a:t>of the LE and the </a:t>
            </a:r>
            <a:r>
              <a:rPr lang="en-GB" b="1" dirty="0" smtClean="0"/>
              <a:t>high dimensionality </a:t>
            </a:r>
            <a:r>
              <a:rPr lang="en-GB" dirty="0" smtClean="0"/>
              <a:t>of the system </a:t>
            </a:r>
            <a:r>
              <a:rPr lang="en-GB" b="1" dirty="0" smtClean="0"/>
              <a:t>restrain its application </a:t>
            </a:r>
            <a:r>
              <a:rPr lang="en-GB" dirty="0" smtClean="0"/>
              <a:t>for the systems of interest</a:t>
            </a:r>
          </a:p>
          <a:p>
            <a:pPr algn="just"/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Conclusions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0066"/>
            <a:ext cx="10515600" cy="5266481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The </a:t>
            </a:r>
            <a:r>
              <a:rPr lang="en-GB" b="1" dirty="0" smtClean="0"/>
              <a:t>ensemble diversity </a:t>
            </a:r>
            <a:r>
              <a:rPr lang="en-GB" dirty="0" smtClean="0"/>
              <a:t>is </a:t>
            </a:r>
            <a:r>
              <a:rPr lang="en-GB" b="1" dirty="0" smtClean="0"/>
              <a:t>similar</a:t>
            </a:r>
            <a:r>
              <a:rPr lang="en-GB" dirty="0" smtClean="0"/>
              <a:t> for </a:t>
            </a:r>
            <a:r>
              <a:rPr lang="en-GB" dirty="0"/>
              <a:t>forecasts perturbed with </a:t>
            </a:r>
            <a:r>
              <a:rPr lang="en-GB" b="1" dirty="0" smtClean="0"/>
              <a:t>arithmetic</a:t>
            </a:r>
            <a:r>
              <a:rPr lang="en-GB" dirty="0" smtClean="0"/>
              <a:t> and </a:t>
            </a:r>
            <a:r>
              <a:rPr lang="en-GB" b="1" dirty="0" smtClean="0"/>
              <a:t>logarithmic </a:t>
            </a:r>
            <a:r>
              <a:rPr lang="en-GB" dirty="0"/>
              <a:t>rescaled</a:t>
            </a:r>
            <a:r>
              <a:rPr lang="en-GB" b="1" dirty="0"/>
              <a:t> bred vectors </a:t>
            </a:r>
            <a:endParaRPr lang="en-GB" b="1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Modifying the </a:t>
            </a:r>
            <a:r>
              <a:rPr lang="en-GB" b="1" dirty="0" smtClean="0"/>
              <a:t>scale</a:t>
            </a:r>
            <a:r>
              <a:rPr lang="en-GB" dirty="0" smtClean="0"/>
              <a:t> of the initial perturbations </a:t>
            </a:r>
            <a:r>
              <a:rPr lang="en-GB" b="1" dirty="0" smtClean="0"/>
              <a:t>increases ensemble diversity and skill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methodology should be tested in a severe weather event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Introduction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4947931"/>
          </a:xfrm>
        </p:spPr>
        <p:txBody>
          <a:bodyPr/>
          <a:lstStyle/>
          <a:p>
            <a:pPr algn="just"/>
            <a:r>
              <a:rPr lang="en-GB" dirty="0" smtClean="0"/>
              <a:t>At operational centres, only an </a:t>
            </a:r>
            <a:r>
              <a:rPr lang="en-GB" b="1" dirty="0" smtClean="0"/>
              <a:t>ensemble of discrete samples </a:t>
            </a:r>
            <a:r>
              <a:rPr lang="en-GB" dirty="0" smtClean="0"/>
              <a:t>can be considered</a:t>
            </a:r>
          </a:p>
          <a:p>
            <a:pPr algn="just"/>
            <a:r>
              <a:rPr lang="en-GB" dirty="0"/>
              <a:t>C</a:t>
            </a:r>
            <a:r>
              <a:rPr lang="en-GB" dirty="0" smtClean="0"/>
              <a:t>hoosing </a:t>
            </a:r>
            <a:r>
              <a:rPr lang="en-GB" dirty="0"/>
              <a:t>a </a:t>
            </a:r>
            <a:r>
              <a:rPr lang="en-GB" b="1" dirty="0"/>
              <a:t>sampling strategy </a:t>
            </a:r>
            <a:r>
              <a:rPr lang="en-GB" dirty="0"/>
              <a:t>is a key question for any ensemble prediction system (EPS) </a:t>
            </a:r>
            <a:endParaRPr lang="en-GB" dirty="0" smtClean="0"/>
          </a:p>
          <a:p>
            <a:pPr algn="just"/>
            <a:r>
              <a:rPr lang="en-GB" dirty="0" smtClean="0"/>
              <a:t>Different sampling strategies:</a:t>
            </a:r>
          </a:p>
          <a:p>
            <a:pPr lvl="1" algn="just"/>
            <a:r>
              <a:rPr lang="en-GB" b="1" dirty="0" smtClean="0"/>
              <a:t>Monte Carlo</a:t>
            </a:r>
          </a:p>
          <a:p>
            <a:pPr lvl="1" algn="just"/>
            <a:r>
              <a:rPr lang="en-GB" b="1" dirty="0" smtClean="0"/>
              <a:t>Ensemble Data Assimilation (EDA)</a:t>
            </a:r>
          </a:p>
          <a:p>
            <a:pPr lvl="1" algn="just"/>
            <a:r>
              <a:rPr lang="en-GB" dirty="0" smtClean="0"/>
              <a:t>Based on system dynamics</a:t>
            </a:r>
          </a:p>
          <a:p>
            <a:pPr lvl="2" algn="just"/>
            <a:r>
              <a:rPr lang="en-GB" b="1" dirty="0" smtClean="0"/>
              <a:t>Singular vectors</a:t>
            </a:r>
            <a:r>
              <a:rPr lang="en-GB" dirty="0" smtClean="0"/>
              <a:t>: Used at ECMWF. Adequate for synoptic scale</a:t>
            </a:r>
          </a:p>
          <a:p>
            <a:pPr lvl="2" algn="just"/>
            <a:r>
              <a:rPr lang="en-GB" b="1" dirty="0" smtClean="0"/>
              <a:t>Bred vectors</a:t>
            </a:r>
            <a:r>
              <a:rPr lang="en-GB" dirty="0" smtClean="0"/>
              <a:t>: Used at NCEP. Better for mesoscale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Bred vectors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2" y="1229031"/>
            <a:ext cx="7156450" cy="4336027"/>
          </a:xfrm>
        </p:spPr>
      </p:pic>
      <p:sp>
        <p:nvSpPr>
          <p:cNvPr id="5" name="CuadroTexto 4"/>
          <p:cNvSpPr txBox="1"/>
          <p:nvPr/>
        </p:nvSpPr>
        <p:spPr>
          <a:xfrm>
            <a:off x="7930610" y="1318812"/>
            <a:ext cx="388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Step 1: A random initial perturbation is </a:t>
            </a:r>
          </a:p>
          <a:p>
            <a:pPr algn="ctr"/>
            <a:r>
              <a:rPr lang="en-GB" dirty="0" smtClean="0"/>
              <a:t>added to the analysis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3893011" y="5565058"/>
            <a:ext cx="135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Kalnay</a:t>
            </a:r>
            <a:r>
              <a:rPr lang="en-GB" dirty="0" smtClean="0"/>
              <a:t>, 2003</a:t>
            </a:r>
            <a:endParaRPr lang="en-GB" dirty="0"/>
          </a:p>
        </p:txBody>
      </p:sp>
      <p:sp>
        <p:nvSpPr>
          <p:cNvPr id="7" name="CuadroTexto 6"/>
          <p:cNvSpPr txBox="1"/>
          <p:nvPr/>
        </p:nvSpPr>
        <p:spPr>
          <a:xfrm>
            <a:off x="7930610" y="2145306"/>
            <a:ext cx="393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Step 2: The model is integrated for the </a:t>
            </a:r>
          </a:p>
          <a:p>
            <a:pPr algn="ctr"/>
            <a:r>
              <a:rPr lang="en-GB" dirty="0" smtClean="0"/>
              <a:t>perturbed and unperturbed initial </a:t>
            </a:r>
          </a:p>
          <a:p>
            <a:pPr algn="ctr"/>
            <a:r>
              <a:rPr lang="en-GB" dirty="0" smtClean="0"/>
              <a:t>conditions for a short integration period</a:t>
            </a:r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7929336" y="3330478"/>
            <a:ext cx="410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Step 3: The difference between the two </a:t>
            </a:r>
          </a:p>
          <a:p>
            <a:pPr algn="ctr"/>
            <a:r>
              <a:rPr lang="en-GB" dirty="0" smtClean="0"/>
              <a:t>forecasts is rescaled with some norm and </a:t>
            </a:r>
          </a:p>
          <a:p>
            <a:pPr algn="ctr"/>
            <a:r>
              <a:rPr lang="en-GB" dirty="0" smtClean="0"/>
              <a:t>added to the next 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753130" y="4330572"/>
                <a:ext cx="202509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s-ES" sz="2400" b="0" i="1" smtClean="0">
                            <a:latin typeface="Cambria Math" charset="0"/>
                          </a:rPr>
                          <m:t>𝐵𝑉</m:t>
                        </m:r>
                      </m:e>
                    </m:acc>
                    <m:r>
                      <a:rPr lang="es-E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400" b="0" i="1" smtClean="0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bg-BG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  <m:r>
                          <a:rPr lang="es-ES" sz="2400" b="0" i="1" smtClean="0"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E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bg-BG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130" y="4330572"/>
                <a:ext cx="2025096" cy="708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8507178" y="5150972"/>
                <a:ext cx="3222101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;</m:t>
                      </m:r>
                      <m:rad>
                        <m:radPr>
                          <m:degHide m:val="on"/>
                          <m:ctrlP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bg-BG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s-E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s-E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s-E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s-E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𝑐𝑛𝑡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78" y="5150972"/>
                <a:ext cx="3222101" cy="1001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8724074" y="6264657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Arithmetic rescaling</a:t>
            </a:r>
            <a:endParaRPr lang="en-GB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Logarithmic bred vectors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</p:spPr>
            <p:txBody>
              <a:bodyPr/>
              <a:lstStyle/>
              <a:p>
                <a:pPr algn="just"/>
                <a:r>
                  <a:rPr lang="en-GB" dirty="0" smtClean="0"/>
                  <a:t>Primo et al., 2008 propose a new breeding method: </a:t>
                </a:r>
                <a:r>
                  <a:rPr lang="en-GB" b="1" dirty="0" smtClean="0"/>
                  <a:t>Logarithmic Bred Vectors (LBV)</a:t>
                </a:r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BV are rescaled with a </a:t>
                </a:r>
                <a:r>
                  <a:rPr lang="en-GB" b="1" dirty="0" smtClean="0"/>
                  <a:t>geometrical mean</a:t>
                </a:r>
                <a:r>
                  <a:rPr lang="en-GB" dirty="0" smtClean="0">
                    <a:sym typeface="Wingding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s-I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charset="0"/>
                          </a:rPr>
                          <m:t>(</m:t>
                        </m:r>
                        <m:nary>
                          <m:naryPr>
                            <m:chr m:val="∏"/>
                            <m:ctrlPr>
                              <a:rPr lang="is-I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s-ES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i="1">
                                <a:latin typeface="Cambria Math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E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s-E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 charset="0"/>
                          </a:rPr>
                          <m:t>1/</m:t>
                        </m:r>
                        <m:r>
                          <a:rPr lang="es-ES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This rescaling is </a:t>
                </a:r>
                <a:r>
                  <a:rPr lang="en-GB" b="1" dirty="0" smtClean="0"/>
                  <a:t> coherent </a:t>
                </a:r>
                <a:r>
                  <a:rPr lang="en-GB" dirty="0" smtClean="0"/>
                  <a:t>to the </a:t>
                </a:r>
                <a:r>
                  <a:rPr lang="en-GB" b="1" dirty="0" smtClean="0"/>
                  <a:t>exponential growth </a:t>
                </a:r>
                <a:r>
                  <a:rPr lang="en-GB" dirty="0" smtClean="0"/>
                  <a:t>of perturbations</a:t>
                </a:r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LBV </a:t>
                </a:r>
                <a:r>
                  <a:rPr lang="en-GB" b="1" dirty="0" smtClean="0"/>
                  <a:t>perform better </a:t>
                </a:r>
                <a:r>
                  <a:rPr lang="en-GB" dirty="0" smtClean="0"/>
                  <a:t>in terms of ensemble diversity </a:t>
                </a:r>
                <a:r>
                  <a:rPr lang="en-GB" b="1" dirty="0" smtClean="0"/>
                  <a:t>in toy models</a:t>
                </a:r>
              </a:p>
              <a:p>
                <a:pPr algn="just"/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  <a:blipFill rotWithShape="0">
                <a:blip r:embed="rId2"/>
                <a:stretch>
                  <a:fillRect l="-1043" t="-2096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Characterization of perturbation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</p:spPr>
            <p:txBody>
              <a:bodyPr/>
              <a:lstStyle/>
              <a:p>
                <a:pPr algn="just"/>
                <a:r>
                  <a:rPr lang="en-GB" dirty="0" smtClean="0"/>
                  <a:t>The amplitude and scale of the perturbations can be defined with the following parameters:</a:t>
                </a:r>
              </a:p>
              <a:p>
                <a:pPr algn="just"/>
                <a:endParaRPr lang="es-ES" sz="4400" b="0" i="1" dirty="0" smtClean="0">
                  <a:latin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s-ES" sz="4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4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s-E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  <m:r>
                          <a:rPr lang="es-E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4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∏"/>
                                <m:ctrlPr>
                                  <a:rPr lang="is-IS" sz="4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ES" sz="4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s-ES" sz="4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ES" sz="4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s-ES" sz="4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𝛿</m:t>
                                    </m:r>
                                    <m:r>
                                      <a:rPr lang="es-E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s-E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1/</m:t>
                                    </m:r>
                                    <m:r>
                                      <a:rPr lang="es-ES" sz="4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GB" sz="4400" dirty="0" smtClean="0"/>
                  <a:t>   (Amplitude)</a:t>
                </a:r>
              </a:p>
              <a:p>
                <a:pPr algn="ctr"/>
                <a:endParaRPr lang="en-GB" sz="44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4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s-ES" sz="4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s-ES" sz="4400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ES" sz="4400" b="0" i="1" smtClean="0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ES" sz="4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s-ES" sz="44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a:rPr lang="es-ES" sz="440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44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𝛿</m:t>
                                    </m:r>
                                    <m:r>
                                      <a:rPr lang="es-ES" sz="4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44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−</m:t>
                                </m:r>
                                <m:func>
                                  <m:funcPr>
                                    <m:ctrlPr>
                                      <a:rPr lang="es-ES" sz="4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440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s-ES" sz="4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𝜌</m:t>
                                    </m:r>
                                    <m:r>
                                      <a:rPr lang="es-ES" sz="4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) </m:t>
                                    </m:r>
                                  </m:e>
                                </m:func>
                              </m:e>
                            </m:func>
                          </m:e>
                          <m:sup>
                            <m:r>
                              <a:rPr lang="es-ES" sz="4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GB" sz="4400" dirty="0" smtClean="0"/>
                  <a:t>  (Localization)</a:t>
                </a:r>
                <a:endParaRPr lang="en-GB" sz="4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  <a:blipFill rotWithShape="0">
                <a:blip r:embed="rId2"/>
                <a:stretch>
                  <a:fillRect l="-1043" t="-2096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449"/>
            <a:ext cx="10515600" cy="74002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Characterization of perturbation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1120978" y="1174207"/>
            <a:ext cx="360000" cy="468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echa derecha 4"/>
          <p:cNvSpPr/>
          <p:nvPr/>
        </p:nvSpPr>
        <p:spPr>
          <a:xfrm>
            <a:off x="2623355" y="6173937"/>
            <a:ext cx="6370174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9" y="3293937"/>
            <a:ext cx="3840000" cy="28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3" y="3293937"/>
            <a:ext cx="3839998" cy="2879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9" y="686293"/>
            <a:ext cx="3840000" cy="28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2" y="686293"/>
            <a:ext cx="384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742570" y="6488668"/>
                <a:ext cx="706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s-E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570" y="6488668"/>
                <a:ext cx="7068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79860" y="3329541"/>
                <a:ext cx="516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p>
                          <m:r>
                            <a:rPr lang="es-ES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0" y="3329541"/>
                <a:ext cx="51668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Mediterranean severe weather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4947931"/>
          </a:xfrm>
        </p:spPr>
        <p:txBody>
          <a:bodyPr>
            <a:normAutofit/>
          </a:bodyPr>
          <a:lstStyle/>
          <a:p>
            <a:pPr algn="just"/>
            <a:r>
              <a:rPr lang="en-GB" sz="3200" dirty="0" smtClean="0"/>
              <a:t>Severe weather events are common in the Mediterranean region during fall</a:t>
            </a:r>
          </a:p>
          <a:p>
            <a:pPr algn="just"/>
            <a:r>
              <a:rPr lang="en-GB" sz="3200" dirty="0" smtClean="0"/>
              <a:t>Evaporation from the sea and interaction with orography are important mechanisms for its development</a:t>
            </a:r>
          </a:p>
          <a:p>
            <a:pPr algn="just"/>
            <a:r>
              <a:rPr lang="en-GB" sz="3200" dirty="0" smtClean="0"/>
              <a:t>Orography of the region contributes to enhance low-level convergence</a:t>
            </a:r>
          </a:p>
          <a:p>
            <a:pPr algn="just"/>
            <a:r>
              <a:rPr lang="en-GB" sz="3200" dirty="0" smtClean="0"/>
              <a:t>Many of these phenomena origin over the sea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Example</a:t>
            </a:r>
            <a:endParaRPr lang="en-GB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GB" sz="2400" dirty="0" smtClean="0"/>
                  <a:t>Example of severe weather event: October 29 squall line (Romero et al. 2015)</a:t>
                </a:r>
              </a:p>
              <a:p>
                <a:pPr algn="just"/>
                <a:endParaRPr lang="en-GB" sz="2400" dirty="0"/>
              </a:p>
              <a:p>
                <a:pPr algn="just"/>
                <a:endParaRPr lang="en-GB" sz="2400" dirty="0" smtClean="0"/>
              </a:p>
              <a:p>
                <a:pPr algn="just"/>
                <a:endParaRPr lang="en-GB" sz="2400" dirty="0"/>
              </a:p>
              <a:p>
                <a:pPr algn="just"/>
                <a:endParaRPr lang="en-GB" sz="2400" dirty="0" smtClean="0"/>
              </a:p>
              <a:p>
                <a:pPr algn="just"/>
                <a:endParaRPr lang="en-GB" sz="2400" dirty="0"/>
              </a:p>
              <a:p>
                <a:pPr algn="just"/>
                <a:endParaRPr lang="en-GB" sz="2400" dirty="0" smtClean="0"/>
              </a:p>
              <a:p>
                <a:pPr algn="just"/>
                <a:r>
                  <a:rPr lang="en-GB" sz="2400" dirty="0" smtClean="0"/>
                  <a:t>Rain intensities as high as 260 mm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400" dirty="0"/>
                          <m:t>h</m:t>
                        </m:r>
                      </m:e>
                      <m:sup>
                        <m:r>
                          <a:rPr lang="es-ES" sz="2400" b="0" i="1" smtClean="0"/>
                          <m:t>−1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pPr algn="just"/>
                <a:r>
                  <a:rPr lang="en-GB" sz="2400" dirty="0" smtClean="0"/>
                  <a:t>Hailstones of 2.5 cm diameter</a:t>
                </a:r>
              </a:p>
              <a:p>
                <a:pPr algn="just"/>
                <a:r>
                  <a:rPr lang="en-GB" sz="2400" dirty="0" smtClean="0"/>
                  <a:t>Losses  of 15 M€</a:t>
                </a:r>
              </a:p>
              <a:p>
                <a:pPr algn="just"/>
                <a:endParaRPr lang="en-GB" sz="2400" dirty="0"/>
              </a:p>
              <a:p>
                <a:pPr algn="just"/>
                <a:endParaRPr lang="en-GB" sz="2400" dirty="0" smtClean="0"/>
              </a:p>
              <a:p>
                <a:pPr algn="just"/>
                <a:endParaRPr lang="en-GB" sz="2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032"/>
                <a:ext cx="10515600" cy="4947931"/>
              </a:xfrm>
              <a:blipFill rotWithShape="0">
                <a:blip r:embed="rId2"/>
                <a:stretch>
                  <a:fillRect l="-812" t="-1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CA12-E617-E14A-86B8-BE10F8CFD8A9}" type="slidenum">
              <a:rPr lang="en-GB" smtClean="0"/>
              <a:t>9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660882"/>
            <a:ext cx="9956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778</Words>
  <Application>Microsoft Macintosh PowerPoint</Application>
  <PresentationFormat>Panorámica</PresentationFormat>
  <Paragraphs>182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Cambria Math</vt:lpstr>
      <vt:lpstr>Wingdings</vt:lpstr>
      <vt:lpstr>Arial</vt:lpstr>
      <vt:lpstr>Tema de Office</vt:lpstr>
      <vt:lpstr>                     Bred Vectors based tailored perturbations:  application to mesoscale ensemble prediction system  over the Western Mediterranean  </vt:lpstr>
      <vt:lpstr>Introduction</vt:lpstr>
      <vt:lpstr>Introduction</vt:lpstr>
      <vt:lpstr>Bred vectors</vt:lpstr>
      <vt:lpstr>Logarithmic bred vectors</vt:lpstr>
      <vt:lpstr>Characterization of perturbation</vt:lpstr>
      <vt:lpstr>Characterization of perturbation</vt:lpstr>
      <vt:lpstr>Mediterranean severe weather</vt:lpstr>
      <vt:lpstr>Example</vt:lpstr>
      <vt:lpstr>Motivation and objectives</vt:lpstr>
      <vt:lpstr>Bred vectors in a limited area domain</vt:lpstr>
      <vt:lpstr>New method to increase diversity: Bred vectors tailored ensemble perturbations</vt:lpstr>
      <vt:lpstr>New method to increase diversity: Bred vectors tailored ensemble perturbations</vt:lpstr>
      <vt:lpstr>Ensemble experiments setup</vt:lpstr>
      <vt:lpstr>Ensemble configurations</vt:lpstr>
      <vt:lpstr>Bred vectors in a limited area domain</vt:lpstr>
      <vt:lpstr>Results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The breeding method for ensemble forecasting: application to Western Mediterranean  </dc:title>
  <dc:creator>Alejandro Hermoso Verger</dc:creator>
  <cp:lastModifiedBy>Alejandro Hermoso Verger</cp:lastModifiedBy>
  <cp:revision>144</cp:revision>
  <cp:lastPrinted>2019-02-27T17:29:07Z</cp:lastPrinted>
  <dcterms:created xsi:type="dcterms:W3CDTF">2018-10-03T12:45:03Z</dcterms:created>
  <dcterms:modified xsi:type="dcterms:W3CDTF">2019-05-09T16:33:54Z</dcterms:modified>
</cp:coreProperties>
</file>