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1" r:id="rId9"/>
    <p:sldId id="262" r:id="rId10"/>
    <p:sldId id="263" r:id="rId11"/>
    <p:sldId id="264" r:id="rId12"/>
    <p:sldId id="265" r:id="rId13"/>
    <p:sldId id="26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2"/>
    <p:restoredTop sz="94637"/>
  </p:normalViewPr>
  <p:slideViewPr>
    <p:cSldViewPr snapToGrid="0" snapToObjects="1">
      <p:cViewPr varScale="1">
        <p:scale>
          <a:sx n="199" d="100"/>
          <a:sy n="199" d="100"/>
        </p:scale>
        <p:origin x="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43868-BF56-EA41-B590-30A36ACE2939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B4F45-A518-424B-8B01-989229F7D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7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B4F45-A518-424B-8B01-989229F7D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B4F45-A518-424B-8B01-989229F7D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28877"/>
            <a:ext cx="9144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5" y="-236128"/>
            <a:ext cx="3952384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82" y="-236128"/>
            <a:ext cx="2944368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4B7C1-BC32-EC47-A77A-D3BBCAF0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269" y="63432"/>
            <a:ext cx="2255802" cy="7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88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51655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969713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0638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1" y="6356352"/>
            <a:ext cx="2743200" cy="365125"/>
          </a:xfrm>
        </p:spPr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319" y="6356352"/>
            <a:ext cx="58521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961" y="6356352"/>
            <a:ext cx="2743200" cy="365125"/>
          </a:xfrm>
        </p:spPr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019072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0549749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968984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024571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697269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034812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677246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65359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D86E609-1245-064B-A64C-A5A858E735F9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37F336F0-3634-F84C-9C47-40A4D6C6D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12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7.png"/><Relationship Id="rId5" Type="http://schemas.openxmlformats.org/officeDocument/2006/relationships/image" Target="../media/image33.png"/><Relationship Id="rId10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F0D6-3760-2F44-B939-89F4BF0C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7476"/>
            <a:ext cx="12192000" cy="130006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Improving Probabilistic Prediction of Convection Initiation Using Radar-Derived Boundary Layer Height Observations with an EnKF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2DA20-A0CF-BD48-867B-295BFE4C5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43071"/>
            <a:ext cx="9144000" cy="249443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Yunji Zhang, David Stensrud, Fuqing Zhang, Jacob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Sorber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Pennsylvania State University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May 10, 2019</a:t>
            </a:r>
          </a:p>
        </p:txBody>
      </p:sp>
    </p:spTree>
    <p:extLst>
      <p:ext uri="{BB962C8B-B14F-4D97-AF65-F5344CB8AC3E}">
        <p14:creationId xmlns:p14="http://schemas.microsoft.com/office/powerpoint/2010/main" val="388219800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08F8-F5AF-5E4D-88BF-345E63B8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Changing of Thermodynamical Profiles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BA48-8E40-0F4C-B845-A0A3ABD7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" y="1097281"/>
            <a:ext cx="3969099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C9300-8155-C645-8809-13975EDA7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963" y="1097281"/>
            <a:ext cx="3969099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73CD80-703A-7E48-A16C-C1CB930A1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062" y="1097281"/>
            <a:ext cx="39690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04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8B2E-B725-E046-85A6-BA21EB37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Changing of Thermodynamical Profiles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4AA156-D282-0447-B1D0-A12240ED7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" y="1097281"/>
            <a:ext cx="3969099" cy="548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D9A5C-67AE-DC48-B8AF-DF8136B4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963" y="1097281"/>
            <a:ext cx="3969099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74A15F-FD2B-DB4F-BBA7-5765A8EAC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062" y="1097281"/>
            <a:ext cx="39690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5836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9446-11B6-994D-B30D-B68C42F9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Shorter Interval?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7269F-20A9-0A4A-862A-B051DF3E5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3" y="1097281"/>
            <a:ext cx="2560320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62AF7-D799-9C43-A5FF-B33492163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14" y="2715768"/>
            <a:ext cx="2560320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3C2C8-622A-294C-A1E0-9E29ECF5D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714" y="4334256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0BADB-A5CF-4C4A-8807-1D3FC551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983" y="1097281"/>
            <a:ext cx="2560320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66E40-F30C-2446-935F-C02B38FA6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983" y="2715768"/>
            <a:ext cx="256032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D65A8-0D27-3C44-BE11-94F554C77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983" y="4334256"/>
            <a:ext cx="2560320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E5CC55-D6EE-8146-AB41-E10F949A1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8823" y="1097280"/>
            <a:ext cx="2560320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8EDFC8-2208-6F4E-9E7C-9023B466B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823" y="2715768"/>
            <a:ext cx="2560320" cy="192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1BE7C-CF7B-2341-BBB7-7AAADDCA1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8823" y="4334256"/>
            <a:ext cx="2560320" cy="1920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984AD9-6B44-0946-8748-D09CFE1BB9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7663" y="1097280"/>
            <a:ext cx="2560320" cy="192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7500F-614C-834B-8448-C2C59872AC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7663" y="2715768"/>
            <a:ext cx="2560320" cy="1920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18E64-61E6-D548-B30E-865E43AC0C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7663" y="4334256"/>
            <a:ext cx="2560320" cy="19202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7EE0D2-E4A5-6D47-91DF-DA66FB42F8AE}"/>
              </a:ext>
            </a:extLst>
          </p:cNvPr>
          <p:cNvSpPr txBox="1"/>
          <p:nvPr/>
        </p:nvSpPr>
        <p:spPr>
          <a:xfrm>
            <a:off x="1924665" y="5943600"/>
            <a:ext cx="184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E62CC-37C6-BE43-945D-20C978F72191}"/>
              </a:ext>
            </a:extLst>
          </p:cNvPr>
          <p:cNvSpPr txBox="1"/>
          <p:nvPr/>
        </p:nvSpPr>
        <p:spPr>
          <a:xfrm>
            <a:off x="4070076" y="5943600"/>
            <a:ext cx="184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I30SFC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915BBA-B949-6E4F-8028-64D59F2A9668}"/>
              </a:ext>
            </a:extLst>
          </p:cNvPr>
          <p:cNvSpPr txBox="1"/>
          <p:nvPr/>
        </p:nvSpPr>
        <p:spPr>
          <a:xfrm>
            <a:off x="6225774" y="5943600"/>
            <a:ext cx="184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15-min Interval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1BD58-9113-FB49-AC6F-24C4C22C735D}"/>
              </a:ext>
            </a:extLst>
          </p:cNvPr>
          <p:cNvSpPr txBox="1"/>
          <p:nvPr/>
        </p:nvSpPr>
        <p:spPr>
          <a:xfrm>
            <a:off x="8371185" y="5943600"/>
            <a:ext cx="184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EnKF from 18Z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15-min Interval</a:t>
            </a:r>
          </a:p>
        </p:txBody>
      </p:sp>
    </p:spTree>
    <p:extLst>
      <p:ext uri="{BB962C8B-B14F-4D97-AF65-F5344CB8AC3E}">
        <p14:creationId xmlns:p14="http://schemas.microsoft.com/office/powerpoint/2010/main" val="308328765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C270-DFCC-F342-B03D-D315A7FF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Observation-Space Verifications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1092F-2287-DD4B-ABE5-3F8FDA82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229" y="3840481"/>
            <a:ext cx="3395709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85CBA-E779-ED45-BBC6-D58A94EE0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570" y="3840481"/>
            <a:ext cx="3435658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73D8-03D8-A44F-B9FB-481E24FA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597" y="1097281"/>
            <a:ext cx="3415683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3A09B-0030-F24C-8982-1FC56D6C7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545" y="1097281"/>
            <a:ext cx="34156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58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90DB-57B1-444F-BEFA-D3666B83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4816C-C945-C746-8CF3-7902CECB9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97282"/>
            <a:ext cx="11704320" cy="55778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Assimilating PBL height observations derived from dual-pol radars can change structure of PBL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Combining PBL height with surface observations can impact probabilistic predictions of CI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Upcoming questions: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are PBL height observations correlated with other variables?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can we more appropriately design observation operator?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information from PBL height observations spreads out?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long can these information stay?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extract more impact?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it possible to automatically derive PBL height from QVP?</a:t>
            </a:r>
          </a:p>
        </p:txBody>
      </p:sp>
    </p:spTree>
    <p:extLst>
      <p:ext uri="{BB962C8B-B14F-4D97-AF65-F5344CB8AC3E}">
        <p14:creationId xmlns:p14="http://schemas.microsoft.com/office/powerpoint/2010/main" val="2884549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57A4-7C52-AC41-A68F-D69AC76B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Why do we do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A23FD-1204-D84D-BFA6-9CCFF33E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97282"/>
            <a:ext cx="11704320" cy="51206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Convection initiation (CI) is difficult to predict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well observed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Multi-scale interactions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Strongly modulated by the structure of PBL/CBL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Wind shear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Capping inversion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can we improve through DA?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Conventional observations (surface stations and rawinsondes)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other possibilities?</a:t>
            </a:r>
          </a:p>
        </p:txBody>
      </p:sp>
    </p:spTree>
    <p:extLst>
      <p:ext uri="{BB962C8B-B14F-4D97-AF65-F5344CB8AC3E}">
        <p14:creationId xmlns:p14="http://schemas.microsoft.com/office/powerpoint/2010/main" val="215082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1DF2-7CC1-F249-8C01-BBAE2EC7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Deriving BL Height from Dual-Pol Radars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9266C-7980-1447-A673-3DB89F9F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374710"/>
            <a:ext cx="4639179" cy="352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35FDD-5F99-AB49-8B5F-89F61948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77" y="1097282"/>
            <a:ext cx="6649784" cy="378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25745-3139-5E4A-86AB-21AA72147147}"/>
              </a:ext>
            </a:extLst>
          </p:cNvPr>
          <p:cNvSpPr txBox="1"/>
          <p:nvPr/>
        </p:nvSpPr>
        <p:spPr>
          <a:xfrm>
            <a:off x="737518" y="4889704"/>
            <a:ext cx="3603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PPI of Z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at 4.44°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2345 UTC 11 May 2015 @ KTLX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ABF6E-45CF-B642-86F3-55F7E5376F54}"/>
              </a:ext>
            </a:extLst>
          </p:cNvPr>
          <p:cNvSpPr txBox="1"/>
          <p:nvPr/>
        </p:nvSpPr>
        <p:spPr>
          <a:xfrm>
            <a:off x="5753878" y="4889704"/>
            <a:ext cx="562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QVPs of Z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and Z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20–21 May 2015 @ KTLX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C8F05-6BCF-F845-8733-8B72AC8F86C4}"/>
              </a:ext>
            </a:extLst>
          </p:cNvPr>
          <p:cNvSpPr txBox="1"/>
          <p:nvPr/>
        </p:nvSpPr>
        <p:spPr>
          <a:xfrm>
            <a:off x="9753601" y="1150776"/>
            <a:ext cx="2095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Banghoff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2018 JAOT)</a:t>
            </a:r>
          </a:p>
        </p:txBody>
      </p:sp>
    </p:spTree>
    <p:extLst>
      <p:ext uri="{BB962C8B-B14F-4D97-AF65-F5344CB8AC3E}">
        <p14:creationId xmlns:p14="http://schemas.microsoft.com/office/powerpoint/2010/main" val="37442195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6C81-65CD-7543-AFDC-2ADA15E2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Experiment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5E615-45F4-484E-A893-C6C64BC8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97282"/>
            <a:ext cx="11704320" cy="51206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Mimic current operational HRRRv2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WRF/ARW v3.8.1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3-km grid spacing, 50 levels topped at 20 hPa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Thompson, RRTMG, RUC, MYNN, etc.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Ensemble initialization using RAP+GEFS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C7238-3A5A-4F45-A5DA-5F7919C77008}"/>
              </a:ext>
            </a:extLst>
          </p:cNvPr>
          <p:cNvGrpSpPr/>
          <p:nvPr/>
        </p:nvGrpSpPr>
        <p:grpSpPr>
          <a:xfrm>
            <a:off x="41295" y="3374708"/>
            <a:ext cx="12164364" cy="3342601"/>
            <a:chOff x="41295" y="3374708"/>
            <a:chExt cx="12164364" cy="334260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512A57-FD3B-9743-877A-96929861AC1A}"/>
                </a:ext>
              </a:extLst>
            </p:cNvPr>
            <p:cNvSpPr txBox="1"/>
            <p:nvPr/>
          </p:nvSpPr>
          <p:spPr>
            <a:xfrm>
              <a:off x="41295" y="6184219"/>
              <a:ext cx="1268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0000 UTC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12 June 2017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640FA2-0558-C341-A101-D23759D664BF}"/>
                </a:ext>
              </a:extLst>
            </p:cNvPr>
            <p:cNvSpPr/>
            <p:nvPr/>
          </p:nvSpPr>
          <p:spPr>
            <a:xfrm>
              <a:off x="637221" y="3374708"/>
              <a:ext cx="10977153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20-member ensemble from GEFS analysis and forecasts from 0000 UTC 12 June 2017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D3090E-12E0-EE43-8F22-40F4831618DC}"/>
                </a:ext>
              </a:extLst>
            </p:cNvPr>
            <p:cNvSpPr/>
            <p:nvPr/>
          </p:nvSpPr>
          <p:spPr>
            <a:xfrm>
              <a:off x="3384775" y="5569268"/>
              <a:ext cx="8229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20-member ensemble from GEFS analysis and forecasts from 0600 UTC 12 June 2017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1A310A-9263-1F4A-86C8-EF2CE7C96240}"/>
                </a:ext>
              </a:extLst>
            </p:cNvPr>
            <p:cNvSpPr/>
            <p:nvPr/>
          </p:nvSpPr>
          <p:spPr>
            <a:xfrm>
              <a:off x="6127975" y="4471988"/>
              <a:ext cx="54864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40-member ensemble (NODA)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7C8F4E0B-C243-C94C-ABAD-945861D651E6}"/>
                </a:ext>
              </a:extLst>
            </p:cNvPr>
            <p:cNvSpPr/>
            <p:nvPr/>
          </p:nvSpPr>
          <p:spPr>
            <a:xfrm>
              <a:off x="5986462" y="3923348"/>
              <a:ext cx="271463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B5CF257D-F182-8345-BD1E-8867769460C0}"/>
                </a:ext>
              </a:extLst>
            </p:cNvPr>
            <p:cNvSpPr/>
            <p:nvPr/>
          </p:nvSpPr>
          <p:spPr>
            <a:xfrm rot="10800000">
              <a:off x="5986461" y="5020628"/>
              <a:ext cx="271463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761226-B044-C245-AACB-608D6BC297D1}"/>
                </a:ext>
              </a:extLst>
            </p:cNvPr>
            <p:cNvSpPr txBox="1"/>
            <p:nvPr/>
          </p:nvSpPr>
          <p:spPr>
            <a:xfrm>
              <a:off x="6122190" y="3769907"/>
              <a:ext cx="1298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Re-center at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RAP analysis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625E26-CD9A-D14F-9964-3F04FAA6A2C6}"/>
                </a:ext>
              </a:extLst>
            </p:cNvPr>
            <p:cNvSpPr txBox="1"/>
            <p:nvPr/>
          </p:nvSpPr>
          <p:spPr>
            <a:xfrm>
              <a:off x="6122191" y="5108049"/>
              <a:ext cx="1298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Re-center at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RAP analysis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A8DE45-0CC1-B547-B5CD-5FD71CAB0DDA}"/>
                </a:ext>
              </a:extLst>
            </p:cNvPr>
            <p:cNvCxnSpPr/>
            <p:nvPr/>
          </p:nvCxnSpPr>
          <p:spPr>
            <a:xfrm>
              <a:off x="637222" y="6117907"/>
              <a:ext cx="10977153" cy="0"/>
            </a:xfrm>
            <a:prstGeom prst="straightConnector1">
              <a:avLst/>
            </a:prstGeom>
            <a:ln w="762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F2FEA4-688C-D24A-B333-9E5F4A19F38C}"/>
                </a:ext>
              </a:extLst>
            </p:cNvPr>
            <p:cNvCxnSpPr/>
            <p:nvPr/>
          </p:nvCxnSpPr>
          <p:spPr>
            <a:xfrm>
              <a:off x="674368" y="6117907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84B4202-4531-DC48-8AAA-64E0507E1FA9}"/>
                </a:ext>
              </a:extLst>
            </p:cNvPr>
            <p:cNvCxnSpPr/>
            <p:nvPr/>
          </p:nvCxnSpPr>
          <p:spPr>
            <a:xfrm>
              <a:off x="3380422" y="6117907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C96558-FED5-324C-B2A9-452B3AD4A617}"/>
                </a:ext>
              </a:extLst>
            </p:cNvPr>
            <p:cNvCxnSpPr/>
            <p:nvPr/>
          </p:nvCxnSpPr>
          <p:spPr>
            <a:xfrm>
              <a:off x="6122191" y="6117907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26F711-BC00-9141-A4BD-1179353CA647}"/>
                </a:ext>
              </a:extLst>
            </p:cNvPr>
            <p:cNvCxnSpPr/>
            <p:nvPr/>
          </p:nvCxnSpPr>
          <p:spPr>
            <a:xfrm>
              <a:off x="11571511" y="6117907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3EC48F-A73B-F446-B3D5-E8098090E3FF}"/>
                </a:ext>
              </a:extLst>
            </p:cNvPr>
            <p:cNvSpPr txBox="1"/>
            <p:nvPr/>
          </p:nvSpPr>
          <p:spPr>
            <a:xfrm>
              <a:off x="3118170" y="619408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0600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600197-04D9-0C4D-A018-A783BF83FD2E}"/>
                </a:ext>
              </a:extLst>
            </p:cNvPr>
            <p:cNvSpPr txBox="1"/>
            <p:nvPr/>
          </p:nvSpPr>
          <p:spPr>
            <a:xfrm>
              <a:off x="5859939" y="620733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1200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97716F-D0A1-114E-B1C6-1714A1D5AD29}"/>
                </a:ext>
              </a:extLst>
            </p:cNvPr>
            <p:cNvSpPr txBox="1"/>
            <p:nvPr/>
          </p:nvSpPr>
          <p:spPr>
            <a:xfrm>
              <a:off x="10937362" y="6194089"/>
              <a:ext cx="1268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0000 UTC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13 June 2017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C8B79EB-8C35-B140-B2AC-2A911B7FCCED}"/>
                </a:ext>
              </a:extLst>
            </p:cNvPr>
            <p:cNvCxnSpPr/>
            <p:nvPr/>
          </p:nvCxnSpPr>
          <p:spPr>
            <a:xfrm>
              <a:off x="7495222" y="6117907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C1D539-3838-3C44-AE1E-183BA56381C6}"/>
                </a:ext>
              </a:extLst>
            </p:cNvPr>
            <p:cNvCxnSpPr/>
            <p:nvPr/>
          </p:nvCxnSpPr>
          <p:spPr>
            <a:xfrm>
              <a:off x="10238422" y="6117325"/>
              <a:ext cx="0" cy="90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41C88F-C3C3-684D-9FE1-FC9E08135D3F}"/>
                </a:ext>
              </a:extLst>
            </p:cNvPr>
            <p:cNvSpPr txBox="1"/>
            <p:nvPr/>
          </p:nvSpPr>
          <p:spPr>
            <a:xfrm>
              <a:off x="7251510" y="620952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A9D202-0FA2-CF47-B4CF-6B1923E99514}"/>
                </a:ext>
              </a:extLst>
            </p:cNvPr>
            <p:cNvSpPr txBox="1"/>
            <p:nvPr/>
          </p:nvSpPr>
          <p:spPr>
            <a:xfrm>
              <a:off x="9976170" y="620733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2100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9E068-809C-5B45-8C58-761F33ED931B}"/>
                </a:ext>
              </a:extLst>
            </p:cNvPr>
            <p:cNvSpPr/>
            <p:nvPr/>
          </p:nvSpPr>
          <p:spPr>
            <a:xfrm>
              <a:off x="7493791" y="4957500"/>
              <a:ext cx="2743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EnKF from NoDA 1500 outputs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25EB83-C425-CA41-84E3-DF11D605F6FF}"/>
              </a:ext>
            </a:extLst>
          </p:cNvPr>
          <p:cNvGrpSpPr/>
          <p:nvPr/>
        </p:nvGrpSpPr>
        <p:grpSpPr>
          <a:xfrm>
            <a:off x="7921053" y="818209"/>
            <a:ext cx="3693321" cy="2400911"/>
            <a:chOff x="7229474" y="1109688"/>
            <a:chExt cx="3178969" cy="20665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76ED4B1-CC04-4E48-8A61-12E7ED429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73" t="12676" r="7099" b="9640"/>
            <a:stretch/>
          </p:blipFill>
          <p:spPr>
            <a:xfrm>
              <a:off x="7229474" y="1109688"/>
              <a:ext cx="3178969" cy="20665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83D6C5-1597-264C-849E-A6552E1B027A}"/>
                </a:ext>
              </a:extLst>
            </p:cNvPr>
            <p:cNvSpPr txBox="1"/>
            <p:nvPr/>
          </p:nvSpPr>
          <p:spPr>
            <a:xfrm>
              <a:off x="7493791" y="166229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KRIW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B0056C-BD2C-3D4B-A8DA-6E016725BD8A}"/>
                </a:ext>
              </a:extLst>
            </p:cNvPr>
            <p:cNvSpPr txBox="1"/>
            <p:nvPr/>
          </p:nvSpPr>
          <p:spPr>
            <a:xfrm>
              <a:off x="7742602" y="212115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KCYS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9E2554-79F0-4645-BC2B-3B8E2335B78D}"/>
                </a:ext>
              </a:extLst>
            </p:cNvPr>
            <p:cNvSpPr txBox="1"/>
            <p:nvPr/>
          </p:nvSpPr>
          <p:spPr>
            <a:xfrm>
              <a:off x="7887488" y="264257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KFTG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A8A9D5-F9EF-D64B-8FA3-F2B24D358AEE}"/>
                </a:ext>
              </a:extLst>
            </p:cNvPr>
            <p:cNvSpPr txBox="1"/>
            <p:nvPr/>
          </p:nvSpPr>
          <p:spPr>
            <a:xfrm>
              <a:off x="8812839" y="119049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KUDX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0A290B-7F6B-9F4E-88BD-4AAA7D7CA9FA}"/>
                </a:ext>
              </a:extLst>
            </p:cNvPr>
            <p:cNvSpPr txBox="1"/>
            <p:nvPr/>
          </p:nvSpPr>
          <p:spPr>
            <a:xfrm>
              <a:off x="9222882" y="222759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KUEX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A13EB0-B972-2C4B-8F36-F7E8E69A934D}"/>
                </a:ext>
              </a:extLst>
            </p:cNvPr>
            <p:cNvSpPr txBox="1"/>
            <p:nvPr/>
          </p:nvSpPr>
          <p:spPr>
            <a:xfrm>
              <a:off x="9063863" y="2643975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KGLD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98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A6C8-6E3E-D04D-B133-55EC166E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164AD-497A-AB4A-9F0F-70AD19EE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097282"/>
            <a:ext cx="11704320" cy="576071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PSU WRF-EnKF cycling every 30 minutes from 1500 to 2100 UTC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“SFC”: surface observations with ±10 minutes window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300-km HROI, 30-level VROI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“I30”: interpolated hourly PBL height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200-m error, 600-km HROI, 50-level VROI, located at observed height, update QKE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“I30SFC”: combining SFC and I30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 operator: lowest level K that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more than 0.5 K higher than the mean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the lowest 50 hPa above surface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one point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8680E8-D7A4-E941-9196-386ED4EBA195}"/>
              </a:ext>
            </a:extLst>
          </p:cNvPr>
          <p:cNvGrpSpPr/>
          <p:nvPr/>
        </p:nvGrpSpPr>
        <p:grpSpPr>
          <a:xfrm>
            <a:off x="1085851" y="3910488"/>
            <a:ext cx="7318056" cy="2072400"/>
            <a:chOff x="1085851" y="3910488"/>
            <a:chExt cx="7318056" cy="2072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9D205B-4979-5342-ADFA-EB333752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851" y="3910488"/>
              <a:ext cx="2560320" cy="2072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787CC0-7774-BF42-85E8-71A78D77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4719" y="3910488"/>
              <a:ext cx="2560320" cy="207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44934C-84AE-354A-95BC-32EED3137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3587" y="3910488"/>
              <a:ext cx="2560320" cy="207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4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BDDAC-8754-424D-BD0B-EF7F5315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 of Z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PPIs of the 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67E72-30C0-BE4D-A3DB-7C9F56FA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28"/>
          <a:stretch/>
        </p:blipFill>
        <p:spPr>
          <a:xfrm>
            <a:off x="4267200" y="1097281"/>
            <a:ext cx="3201281" cy="2862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D08D6-A0ED-644A-9C82-54C64452D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4262"/>
          <a:stretch/>
        </p:blipFill>
        <p:spPr>
          <a:xfrm>
            <a:off x="1005421" y="1097281"/>
            <a:ext cx="3204041" cy="2862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308AD-9753-8F44-920A-DD9D77FD7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63"/>
          <a:stretch/>
        </p:blipFill>
        <p:spPr>
          <a:xfrm>
            <a:off x="7526219" y="1097281"/>
            <a:ext cx="3204041" cy="2862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2EA9A-2050-DB49-BDF5-97A82D26EE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263"/>
          <a:stretch/>
        </p:blipFill>
        <p:spPr>
          <a:xfrm>
            <a:off x="1005420" y="3995928"/>
            <a:ext cx="3204041" cy="2862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E4A4B-35CE-D941-B2EA-E8574FCEBE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328"/>
          <a:stretch/>
        </p:blipFill>
        <p:spPr>
          <a:xfrm>
            <a:off x="4267200" y="3995928"/>
            <a:ext cx="3201281" cy="2862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7A4AC8-4FC1-5240-B3A8-6ED0008BE7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263"/>
          <a:stretch/>
        </p:blipFill>
        <p:spPr>
          <a:xfrm>
            <a:off x="7526218" y="3995928"/>
            <a:ext cx="3204041" cy="2862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780B2C-8457-FA41-BC61-AD5FE03EE2F7}"/>
              </a:ext>
            </a:extLst>
          </p:cNvPr>
          <p:cNvSpPr txBox="1"/>
          <p:nvPr/>
        </p:nvSpPr>
        <p:spPr>
          <a:xfrm>
            <a:off x="1005420" y="1097281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05AD2-34CF-AD46-B8EB-D179E85F41FC}"/>
              </a:ext>
            </a:extLst>
          </p:cNvPr>
          <p:cNvSpPr txBox="1"/>
          <p:nvPr/>
        </p:nvSpPr>
        <p:spPr>
          <a:xfrm>
            <a:off x="4267200" y="1133856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1600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1381AB-E635-1144-BB96-A29B11F6B177}"/>
              </a:ext>
            </a:extLst>
          </p:cNvPr>
          <p:cNvSpPr txBox="1"/>
          <p:nvPr/>
        </p:nvSpPr>
        <p:spPr>
          <a:xfrm>
            <a:off x="7526218" y="1133856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 UTC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5BF0E-18F1-2643-B906-B6E4310DCCE0}"/>
              </a:ext>
            </a:extLst>
          </p:cNvPr>
          <p:cNvSpPr txBox="1"/>
          <p:nvPr/>
        </p:nvSpPr>
        <p:spPr>
          <a:xfrm>
            <a:off x="1005419" y="3995928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D892E-9975-C548-B36B-6A67EB8AF005}"/>
              </a:ext>
            </a:extLst>
          </p:cNvPr>
          <p:cNvSpPr txBox="1"/>
          <p:nvPr/>
        </p:nvSpPr>
        <p:spPr>
          <a:xfrm>
            <a:off x="4267198" y="3995928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 UTC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61A69-4708-374F-BBFD-7E360C5936A9}"/>
              </a:ext>
            </a:extLst>
          </p:cNvPr>
          <p:cNvSpPr txBox="1"/>
          <p:nvPr/>
        </p:nvSpPr>
        <p:spPr>
          <a:xfrm>
            <a:off x="7526218" y="3995928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KFTG (Denver, CO)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UTC</a:t>
            </a:r>
          </a:p>
        </p:txBody>
      </p:sp>
    </p:spTree>
    <p:extLst>
      <p:ext uri="{BB962C8B-B14F-4D97-AF65-F5344CB8AC3E}">
        <p14:creationId xmlns:p14="http://schemas.microsoft.com/office/powerpoint/2010/main" val="304157212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94DE-9F39-F340-ABA9-61ACFD2F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QVPs of the Event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93790-7FDA-BC49-A7EB-42D739F0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1097280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2EBB2-48DA-D041-B388-F66A6469A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80" y="1097280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D0C87-7664-FB4E-BE6A-234C7AC87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580" y="1097280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29B7D-57F7-8048-B97B-7859D4800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" y="3840480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8A214-B175-A641-BEBE-1B417B00D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980" y="3840480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DD8B40-962C-7A4E-949E-E39035F34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580" y="384048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57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C8FE-0406-4445-82F7-651DD6B4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95547-121B-E242-BB0F-09EC8F43A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097281"/>
            <a:ext cx="2560320" cy="1920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BD875-D9B3-3440-87AE-1E4882573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2715768"/>
            <a:ext cx="2560320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AFA92-87EC-0244-A791-2EA803F78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4334256"/>
            <a:ext cx="2560320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48745-80BB-6E41-88BA-DED277413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915" y="1097281"/>
            <a:ext cx="2560320" cy="19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5A6F8-BC5A-FA42-82DC-8A7A3F86E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915" y="2715768"/>
            <a:ext cx="2560320" cy="1920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46F03D-D70E-B440-AD22-C0E360D43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915" y="4334256"/>
            <a:ext cx="2560320" cy="192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70A070-C240-484E-8B34-A9F07FA38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755" y="1097281"/>
            <a:ext cx="2560320" cy="1920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6AB58-2413-3847-9C8E-A8B83E17F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755" y="2715768"/>
            <a:ext cx="2560320" cy="1920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20FC5-CE6D-5A4D-8F4F-B56ACD9791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7755" y="4334256"/>
            <a:ext cx="2560320" cy="1920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BFA70B-9A89-6F47-9A73-D4D4B6BAD9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6595" y="1097281"/>
            <a:ext cx="2560320" cy="1920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64E243-991C-B142-BCD2-8D3CF2E25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6595" y="2715768"/>
            <a:ext cx="2560320" cy="1920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575F81-C47F-564F-8F6E-B12413DE27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6595" y="4334256"/>
            <a:ext cx="2560320" cy="19202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5B09B2-6EDD-C345-AEDD-B26DE4881F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95435" y="1097281"/>
            <a:ext cx="2560320" cy="1920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7DEF05-53C0-4A4C-AE0E-3E963A248F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5435" y="2715768"/>
            <a:ext cx="2560320" cy="19202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12E56C-B5BE-DE48-8EF4-277A3D1E08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5435" y="4334256"/>
            <a:ext cx="2560320" cy="19202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11C927-F671-4E47-A489-7322F8B894CC}"/>
              </a:ext>
            </a:extLst>
          </p:cNvPr>
          <p:cNvSpPr txBox="1"/>
          <p:nvPr/>
        </p:nvSpPr>
        <p:spPr>
          <a:xfrm>
            <a:off x="907256" y="5943600"/>
            <a:ext cx="18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55846C-9E0C-7245-918A-D9A18D89BAB2}"/>
              </a:ext>
            </a:extLst>
          </p:cNvPr>
          <p:cNvSpPr txBox="1"/>
          <p:nvPr/>
        </p:nvSpPr>
        <p:spPr>
          <a:xfrm>
            <a:off x="3056096" y="5943600"/>
            <a:ext cx="18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8B1FA8-44CF-F04C-98A1-62CFABA7BEDC}"/>
              </a:ext>
            </a:extLst>
          </p:cNvPr>
          <p:cNvSpPr txBox="1"/>
          <p:nvPr/>
        </p:nvSpPr>
        <p:spPr>
          <a:xfrm>
            <a:off x="5204936" y="5943600"/>
            <a:ext cx="18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SFC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8857DF-6066-CA44-88E0-6B692496C210}"/>
              </a:ext>
            </a:extLst>
          </p:cNvPr>
          <p:cNvSpPr txBox="1"/>
          <p:nvPr/>
        </p:nvSpPr>
        <p:spPr>
          <a:xfrm>
            <a:off x="7353776" y="5943600"/>
            <a:ext cx="18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122EB5-944C-4442-A395-8E54004C2711}"/>
              </a:ext>
            </a:extLst>
          </p:cNvPr>
          <p:cNvSpPr txBox="1"/>
          <p:nvPr/>
        </p:nvSpPr>
        <p:spPr>
          <a:xfrm>
            <a:off x="9502616" y="5943600"/>
            <a:ext cx="18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I30SFC</a:t>
            </a:r>
          </a:p>
        </p:txBody>
      </p:sp>
    </p:spTree>
    <p:extLst>
      <p:ext uri="{BB962C8B-B14F-4D97-AF65-F5344CB8AC3E}">
        <p14:creationId xmlns:p14="http://schemas.microsoft.com/office/powerpoint/2010/main" val="332793846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70B4-1239-8B43-814F-4E48575B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Observation-Space Verifications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6D0F2-6B16-9A43-AB9F-93595B93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4" y="1097281"/>
            <a:ext cx="1935554" cy="155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76B0D-75C1-AC44-AB8C-12B57535C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124" y="1097281"/>
            <a:ext cx="1935554" cy="1554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558C2E-3331-2842-BCCF-4E0D07B90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04" y="1097281"/>
            <a:ext cx="1928008" cy="1554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6363F9-3424-6446-8C52-30B820E0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484" y="1097281"/>
            <a:ext cx="1935554" cy="1554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D79DF3-5166-5048-A2A8-8A5AA5907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164" y="1097281"/>
            <a:ext cx="1935554" cy="1554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3D2F7F-CF4C-4C49-AFF8-1A366A538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844" y="1097281"/>
            <a:ext cx="1928008" cy="1554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F41273-F491-9244-A5C2-E4B3AD2D7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44" y="2743201"/>
            <a:ext cx="1924235" cy="1554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E04A88-2DB5-854D-9147-670A3884F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124" y="2743201"/>
            <a:ext cx="1946873" cy="1554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5C6208-E012-1A4A-AF8B-F98EDAE8E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804" y="2743201"/>
            <a:ext cx="1916689" cy="1554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20D3E2-B3BA-304F-BC08-6B960F34F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484" y="2743201"/>
            <a:ext cx="1946873" cy="15544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8D2C1F-7431-BF41-9C94-5AF5881A5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8164" y="2743201"/>
            <a:ext cx="1946873" cy="1554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89E076-8E5B-1B49-8F71-7707E7DC6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844" y="2743201"/>
            <a:ext cx="1916689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36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SU_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_16-9" id="{00094AFA-8E09-4940-9258-EE2E54947CAD}" vid="{38C3F284-6867-7D44-B32B-2007CD366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PSU_16-9</Template>
  <TotalTime>391</TotalTime>
  <Words>489</Words>
  <Application>Microsoft Macintosh PowerPoint</Application>
  <PresentationFormat>Widescreen</PresentationFormat>
  <Paragraphs>109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Serifa Light</vt:lpstr>
      <vt:lpstr>Serifa Roman</vt:lpstr>
      <vt:lpstr>PSU_16-9</vt:lpstr>
      <vt:lpstr>Improving Probabilistic Prediction of Convection Initiation Using Radar-Derived Boundary Layer Height Observations with an EnKF</vt:lpstr>
      <vt:lpstr>Why do we do that?</vt:lpstr>
      <vt:lpstr>Deriving BL Height from Dual-Pol Radars</vt:lpstr>
      <vt:lpstr>Experiment Design</vt:lpstr>
      <vt:lpstr>EnKF Design</vt:lpstr>
      <vt:lpstr>Example of ZDR PPIs of the Event</vt:lpstr>
      <vt:lpstr>ZDR QVPs of the Event</vt:lpstr>
      <vt:lpstr>EnKF Analysis</vt:lpstr>
      <vt:lpstr>Observation-Space Verifications</vt:lpstr>
      <vt:lpstr>Changing of Thermodynamical Profiles</vt:lpstr>
      <vt:lpstr>Changing of Thermodynamical Profiles</vt:lpstr>
      <vt:lpstr>Shorter Interval?</vt:lpstr>
      <vt:lpstr>Observation-Space Verifications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Probabilistic Prediction of Convection Initiation Using Radar-Derived Boundary Layer Height Observations with an EnKF</dc:title>
  <dc:creator>Gerald Zhang</dc:creator>
  <cp:lastModifiedBy>Gerald Zhang</cp:lastModifiedBy>
  <cp:revision>68</cp:revision>
  <dcterms:created xsi:type="dcterms:W3CDTF">2019-05-08T14:14:50Z</dcterms:created>
  <dcterms:modified xsi:type="dcterms:W3CDTF">2019-05-09T18:51:36Z</dcterms:modified>
</cp:coreProperties>
</file>