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9" r:id="rId3"/>
    <p:sldId id="285" r:id="rId4"/>
    <p:sldId id="284" r:id="rId5"/>
    <p:sldId id="310" r:id="rId6"/>
    <p:sldId id="298" r:id="rId7"/>
    <p:sldId id="299" r:id="rId8"/>
    <p:sldId id="288" r:id="rId9"/>
    <p:sldId id="300" r:id="rId10"/>
    <p:sldId id="274" r:id="rId11"/>
    <p:sldId id="290" r:id="rId12"/>
    <p:sldId id="313" r:id="rId13"/>
    <p:sldId id="324" r:id="rId14"/>
    <p:sldId id="272" r:id="rId15"/>
    <p:sldId id="292" r:id="rId16"/>
    <p:sldId id="314" r:id="rId17"/>
    <p:sldId id="257" r:id="rId18"/>
    <p:sldId id="258" r:id="rId19"/>
    <p:sldId id="259" r:id="rId20"/>
    <p:sldId id="278" r:id="rId21"/>
    <p:sldId id="260" r:id="rId22"/>
    <p:sldId id="316" r:id="rId23"/>
    <p:sldId id="322" r:id="rId24"/>
    <p:sldId id="312" r:id="rId25"/>
    <p:sldId id="319" r:id="rId26"/>
    <p:sldId id="320" r:id="rId27"/>
    <p:sldId id="321" r:id="rId28"/>
    <p:sldId id="301" r:id="rId29"/>
    <p:sldId id="303" r:id="rId30"/>
    <p:sldId id="317" r:id="rId31"/>
    <p:sldId id="282" r:id="rId32"/>
    <p:sldId id="277" r:id="rId33"/>
    <p:sldId id="308" r:id="rId34"/>
    <p:sldId id="307" r:id="rId35"/>
    <p:sldId id="323" r:id="rId36"/>
    <p:sldId id="26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9FF"/>
    <a:srgbClr val="D883FF"/>
    <a:srgbClr val="FFFFFF"/>
    <a:srgbClr val="008F00"/>
    <a:srgbClr val="9437FF"/>
    <a:srgbClr val="E7C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3"/>
    <p:restoredTop sz="94672"/>
  </p:normalViewPr>
  <p:slideViewPr>
    <p:cSldViewPr snapToGrid="0" snapToObjects="1">
      <p:cViewPr varScale="1">
        <p:scale>
          <a:sx n="85" d="100"/>
          <a:sy n="85" d="100"/>
        </p:scale>
        <p:origin x="77" y="10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7" d="100"/>
          <a:sy n="147" d="100"/>
        </p:scale>
        <p:origin x="50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F5E18AF-C438-8547-BEE9-7183F0EC61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2D4E64-1DD2-044B-97D4-12CB418D9E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7561571-6DC3-9E44-AE0A-69CB2D0002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F5B5-393A-964B-B3BF-1F19A47C6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82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9723-24AD-7847-AD78-7524AF96F3FA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3E12F-FC55-1440-9997-EFE28037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7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FFA0A97-A469-D447-9D46-D4E9435916C3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22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C466-0D91-DC4A-AF4B-6BA9C1A6B676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FC6F7-E718-9542-86AD-7F31179E1D98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2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D4DF-E7FE-794A-ADE8-459240BE5B31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4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304B-F336-E548-B2A5-817B599671F0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1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552C-EC59-2048-9071-5E448112875B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4098-F2A5-4540-A814-C7D9E39AD116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730D-EE19-2F4B-9BFB-3FE236F98A04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49B3-E4DA-D149-A6E4-522EE2653FBF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7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71E6-269B-AF4A-B64F-33CA9B95BBF1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0C43-BA32-F848-B42D-CF85792D493E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4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C3396A-6953-234C-B6C4-6DC0BB0BE569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952" y="6470704"/>
            <a:ext cx="41504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40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cap="none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F5AD26-56E5-E44A-9F8A-FB74830ED63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87350" y="1905883"/>
            <a:ext cx="7935925" cy="2910295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An observation system simulation experiment of the Oct 2011 MJO event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497A15-7469-DF4E-83C2-5181A2D4125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19655" y="4449315"/>
            <a:ext cx="2876689" cy="420259"/>
          </a:xfrm>
        </p:spPr>
        <p:txBody>
          <a:bodyPr/>
          <a:lstStyle/>
          <a:p>
            <a:r>
              <a:rPr lang="en-US" dirty="0"/>
              <a:t>Man </a:t>
            </a:r>
            <a:r>
              <a:rPr lang="en-US" dirty="0" err="1"/>
              <a:t>Yau</a:t>
            </a:r>
            <a:r>
              <a:rPr lang="en-US" dirty="0"/>
              <a:t> (Joseph) Chan</a:t>
            </a:r>
          </a:p>
        </p:txBody>
      </p:sp>
      <p:pic>
        <p:nvPicPr>
          <p:cNvPr id="1028" name="Picture 4" descr="https://www.ems.psu.edu/sites/default/files/pictures/psu_ems_rgb_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8" y="602697"/>
            <a:ext cx="3510990" cy="11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dapt.psu.edu/images/adaptlogo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40" y="672353"/>
            <a:ext cx="2970451" cy="9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3EAC19-2C51-674F-B2D3-5862C81C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D1C9DC-36FB-5D4B-B63A-D7246536B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Test PSU-</a:t>
            </a:r>
            <a:r>
              <a:rPr lang="en-US" sz="2400" dirty="0" err="1"/>
              <a:t>EnKF</a:t>
            </a:r>
            <a:r>
              <a:rPr lang="en-US" sz="2400" dirty="0"/>
              <a:t> on MJO with simulated truth and simulated observations </a:t>
            </a:r>
            <a:br>
              <a:rPr lang="en-US" sz="2400" dirty="0"/>
            </a:br>
            <a:r>
              <a:rPr lang="en-US" sz="2400" dirty="0"/>
              <a:t>( </a:t>
            </a:r>
            <a:r>
              <a:rPr lang="en-US" sz="2400" b="1" u="sng" dirty="0"/>
              <a:t>O</a:t>
            </a:r>
            <a:r>
              <a:rPr lang="en-US" sz="2400" dirty="0"/>
              <a:t>bservation </a:t>
            </a:r>
            <a:r>
              <a:rPr lang="en-US" sz="2400" b="1" u="sng" dirty="0"/>
              <a:t>S</a:t>
            </a:r>
            <a:r>
              <a:rPr lang="en-US" sz="2400" dirty="0"/>
              <a:t>ystem </a:t>
            </a:r>
            <a:r>
              <a:rPr lang="en-US" sz="2400" b="1" u="sng" dirty="0"/>
              <a:t>S</a:t>
            </a:r>
            <a:r>
              <a:rPr lang="en-US" sz="2400" dirty="0"/>
              <a:t>imulation </a:t>
            </a:r>
            <a:r>
              <a:rPr lang="en-US" sz="2400" b="1" u="sng" dirty="0"/>
              <a:t>E</a:t>
            </a:r>
            <a:r>
              <a:rPr lang="en-US" sz="2400" dirty="0"/>
              <a:t>xperiment 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Apply PSU-</a:t>
            </a:r>
            <a:r>
              <a:rPr lang="en-US" sz="2400" dirty="0" err="1"/>
              <a:t>E</a:t>
            </a:r>
            <a:r>
              <a:rPr lang="en-US" dirty="0" err="1"/>
              <a:t>nKF</a:t>
            </a:r>
            <a:r>
              <a:rPr lang="en-US" dirty="0"/>
              <a:t> on MJO with real observations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D38E77-7D3D-E044-92A5-F4827391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3EAC19-2C51-674F-B2D3-5862C81C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D1C9DC-36FB-5D4B-B63A-D7246536B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Test PSU-</a:t>
            </a:r>
            <a:r>
              <a:rPr lang="en-US" sz="2400" dirty="0" err="1"/>
              <a:t>EnKF</a:t>
            </a:r>
            <a:r>
              <a:rPr lang="en-US" sz="2400" dirty="0"/>
              <a:t> on MJO with simulated truth and simulated observations </a:t>
            </a:r>
            <a:br>
              <a:rPr lang="en-US" sz="2400" dirty="0"/>
            </a:br>
            <a:r>
              <a:rPr lang="en-US" sz="2400" dirty="0"/>
              <a:t>( </a:t>
            </a:r>
            <a:r>
              <a:rPr lang="en-US" sz="2400" b="1" u="sng" dirty="0"/>
              <a:t>O</a:t>
            </a:r>
            <a:r>
              <a:rPr lang="en-US" sz="2400" dirty="0"/>
              <a:t>bservation </a:t>
            </a:r>
            <a:r>
              <a:rPr lang="en-US" sz="2400" b="1" u="sng" dirty="0"/>
              <a:t>S</a:t>
            </a:r>
            <a:r>
              <a:rPr lang="en-US" sz="2400" dirty="0"/>
              <a:t>ystem </a:t>
            </a:r>
            <a:r>
              <a:rPr lang="en-US" sz="2400" b="1" u="sng" dirty="0"/>
              <a:t>S</a:t>
            </a:r>
            <a:r>
              <a:rPr lang="en-US" sz="2400" dirty="0"/>
              <a:t>imulation </a:t>
            </a:r>
            <a:r>
              <a:rPr lang="en-US" sz="2400" b="1" u="sng" dirty="0"/>
              <a:t>E</a:t>
            </a:r>
            <a:r>
              <a:rPr lang="en-US" sz="2400" dirty="0"/>
              <a:t>xperiment 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Apply PSU-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nKF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on MJO with real observations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D38E77-7D3D-E044-92A5-F4827391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ED1CD1-71BA-DF4A-B0C8-3D94E3D5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2DC4D7-7C33-7B4D-ABCD-D8B99A054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Background and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Description of Oct 2011 MJO test case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Setup of OSSE experiments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Results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Summary and future work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5C8DE1-9B55-E54A-A1D2-E67D8D72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ED1CD1-71BA-DF4A-B0C8-3D94E3D5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2DC4D7-7C33-7B4D-ABCD-D8B99A054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Description of Oct 2011 MJO test case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Setup of OSSE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 and future work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5C8DE1-9B55-E54A-A1D2-E67D8D72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5C7F673-F930-7C4E-823C-ADC919DB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643689D-52AC-9043-99CA-6D48F889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60857" cy="1499616"/>
          </a:xfrm>
        </p:spPr>
        <p:txBody>
          <a:bodyPr>
            <a:normAutofit/>
          </a:bodyPr>
          <a:lstStyle/>
          <a:p>
            <a:r>
              <a:rPr lang="en-US" cap="none" dirty="0"/>
              <a:t>Testbed case: Oct 2011 MJO event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1656209-8C8C-754F-B6AB-47F62D376CFE}"/>
              </a:ext>
            </a:extLst>
          </p:cNvPr>
          <p:cNvGrpSpPr/>
          <p:nvPr/>
        </p:nvGrpSpPr>
        <p:grpSpPr>
          <a:xfrm>
            <a:off x="437220" y="2680482"/>
            <a:ext cx="4352055" cy="3893479"/>
            <a:chOff x="63940" y="2162808"/>
            <a:chExt cx="4968597" cy="444505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B463879-9110-5D4E-834B-70558C752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r="594"/>
            <a:stretch/>
          </p:blipFill>
          <p:spPr>
            <a:xfrm>
              <a:off x="167394" y="2162808"/>
              <a:ext cx="4865143" cy="444505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C586EAD-625D-9041-B612-B692854E49F6}"/>
                </a:ext>
              </a:extLst>
            </p:cNvPr>
            <p:cNvSpPr/>
            <p:nvPr/>
          </p:nvSpPr>
          <p:spPr>
            <a:xfrm>
              <a:off x="63940" y="6307647"/>
              <a:ext cx="206908" cy="300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46A34AF-CA1B-8144-8F2C-9E9EC72D1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472"/>
          <a:stretch/>
        </p:blipFill>
        <p:spPr>
          <a:xfrm>
            <a:off x="4781383" y="2627275"/>
            <a:ext cx="301461" cy="368372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BDDDFBA-D2BA-8E42-809B-45D0A6E02A95}"/>
              </a:ext>
            </a:extLst>
          </p:cNvPr>
          <p:cNvCxnSpPr>
            <a:cxnSpLocks/>
          </p:cNvCxnSpPr>
          <p:nvPr/>
        </p:nvCxnSpPr>
        <p:spPr>
          <a:xfrm>
            <a:off x="1258179" y="2680482"/>
            <a:ext cx="3377272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EF53ACF-155D-2347-AE47-F6CBAD688FC4}"/>
              </a:ext>
            </a:extLst>
          </p:cNvPr>
          <p:cNvCxnSpPr>
            <a:cxnSpLocks/>
          </p:cNvCxnSpPr>
          <p:nvPr/>
        </p:nvCxnSpPr>
        <p:spPr>
          <a:xfrm>
            <a:off x="4847922" y="2687476"/>
            <a:ext cx="22136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948A772-CDAF-0444-99AE-1885DD618D5D}"/>
              </a:ext>
            </a:extLst>
          </p:cNvPr>
          <p:cNvCxnSpPr>
            <a:cxnSpLocks/>
          </p:cNvCxnSpPr>
          <p:nvPr/>
        </p:nvCxnSpPr>
        <p:spPr>
          <a:xfrm>
            <a:off x="4847922" y="6256876"/>
            <a:ext cx="22136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0030A12-2027-2B44-8417-6DA7653D502D}"/>
              </a:ext>
            </a:extLst>
          </p:cNvPr>
          <p:cNvSpPr txBox="1"/>
          <p:nvPr/>
        </p:nvSpPr>
        <p:spPr>
          <a:xfrm>
            <a:off x="1795472" y="6442479"/>
            <a:ext cx="230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Longitude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D1D866C-71BC-6943-A7CB-9FE906B7765B}"/>
              </a:ext>
            </a:extLst>
          </p:cNvPr>
          <p:cNvSpPr txBox="1"/>
          <p:nvPr/>
        </p:nvSpPr>
        <p:spPr>
          <a:xfrm>
            <a:off x="5036228" y="2537601"/>
            <a:ext cx="597255" cy="3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3D53C4B-A161-B14A-9B4C-0CDED1092522}"/>
              </a:ext>
            </a:extLst>
          </p:cNvPr>
          <p:cNvSpPr txBox="1"/>
          <p:nvPr/>
        </p:nvSpPr>
        <p:spPr>
          <a:xfrm>
            <a:off x="5082844" y="4284980"/>
            <a:ext cx="451323" cy="3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8BBEFDC-2B2C-1540-8A3D-DA3913F833EB}"/>
              </a:ext>
            </a:extLst>
          </p:cNvPr>
          <p:cNvSpPr txBox="1"/>
          <p:nvPr/>
        </p:nvSpPr>
        <p:spPr>
          <a:xfrm>
            <a:off x="5069290" y="6039656"/>
            <a:ext cx="597255" cy="3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3F32519-8110-EB45-A024-BB1C7053F35F}"/>
              </a:ext>
            </a:extLst>
          </p:cNvPr>
          <p:cNvSpPr txBox="1"/>
          <p:nvPr/>
        </p:nvSpPr>
        <p:spPr>
          <a:xfrm>
            <a:off x="5082844" y="3390957"/>
            <a:ext cx="597255" cy="3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62E49C1-8CBB-314F-BF40-35AA9EE7179C}"/>
              </a:ext>
            </a:extLst>
          </p:cNvPr>
          <p:cNvSpPr txBox="1"/>
          <p:nvPr/>
        </p:nvSpPr>
        <p:spPr>
          <a:xfrm>
            <a:off x="5082843" y="5179003"/>
            <a:ext cx="597255" cy="3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C1B95F1-E1EB-B543-ADC6-3D05F4FC66F6}"/>
              </a:ext>
            </a:extLst>
          </p:cNvPr>
          <p:cNvSpPr txBox="1"/>
          <p:nvPr/>
        </p:nvSpPr>
        <p:spPr>
          <a:xfrm rot="5400000">
            <a:off x="4288299" y="4200382"/>
            <a:ext cx="257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Zonal wind (m/s)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E152EDF-22F7-8E4D-8305-9AEA64DEE3F0}"/>
              </a:ext>
            </a:extLst>
          </p:cNvPr>
          <p:cNvSpPr txBox="1"/>
          <p:nvPr/>
        </p:nvSpPr>
        <p:spPr>
          <a:xfrm>
            <a:off x="5786944" y="2562505"/>
            <a:ext cx="31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Wang et al (2015).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270A6BC9-CF59-3640-A2DA-1B6898C10006}"/>
              </a:ext>
            </a:extLst>
          </p:cNvPr>
          <p:cNvSpPr/>
          <p:nvPr/>
        </p:nvSpPr>
        <p:spPr>
          <a:xfrm>
            <a:off x="383766" y="4949299"/>
            <a:ext cx="4378105" cy="126461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57B810B-4D7B-4741-8CDA-4C9A266B6A68}"/>
              </a:ext>
            </a:extLst>
          </p:cNvPr>
          <p:cNvSpPr txBox="1"/>
          <p:nvPr/>
        </p:nvSpPr>
        <p:spPr>
          <a:xfrm>
            <a:off x="3173351" y="4563052"/>
            <a:ext cx="1462100" cy="400110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MJO starts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D92A893-E853-2E44-8D80-4B336FC25729}"/>
              </a:ext>
            </a:extLst>
          </p:cNvPr>
          <p:cNvSpPr txBox="1"/>
          <p:nvPr/>
        </p:nvSpPr>
        <p:spPr>
          <a:xfrm>
            <a:off x="302333" y="4593830"/>
            <a:ext cx="98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16/Oct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B15D2FE5-C27C-1749-A587-6658CD945C55}"/>
              </a:ext>
            </a:extLst>
          </p:cNvPr>
          <p:cNvCxnSpPr/>
          <p:nvPr/>
        </p:nvCxnSpPr>
        <p:spPr>
          <a:xfrm>
            <a:off x="387117" y="4945766"/>
            <a:ext cx="43747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D44BACD-F3E9-BD44-9A6A-E67A7DBD9613}"/>
              </a:ext>
            </a:extLst>
          </p:cNvPr>
          <p:cNvSpPr txBox="1"/>
          <p:nvPr/>
        </p:nvSpPr>
        <p:spPr>
          <a:xfrm>
            <a:off x="551397" y="1866169"/>
            <a:ext cx="508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ERA-Interim zonal wind + TRMM precipitation (15mm/day contour)</a:t>
            </a:r>
          </a:p>
        </p:txBody>
      </p:sp>
    </p:spTree>
    <p:extLst>
      <p:ext uri="{BB962C8B-B14F-4D97-AF65-F5344CB8AC3E}">
        <p14:creationId xmlns:p14="http://schemas.microsoft.com/office/powerpoint/2010/main" val="10379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5C7F673-F930-7C4E-823C-ADC919DB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643689D-52AC-9043-99CA-6D48F889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60857" cy="1499616"/>
          </a:xfrm>
        </p:spPr>
        <p:txBody>
          <a:bodyPr>
            <a:normAutofit/>
          </a:bodyPr>
          <a:lstStyle/>
          <a:p>
            <a:r>
              <a:rPr lang="en-US" cap="none" dirty="0"/>
              <a:t>Testbed case: Oct 2011 MJO event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1656209-8C8C-754F-B6AB-47F62D376CFE}"/>
              </a:ext>
            </a:extLst>
          </p:cNvPr>
          <p:cNvGrpSpPr/>
          <p:nvPr/>
        </p:nvGrpSpPr>
        <p:grpSpPr>
          <a:xfrm>
            <a:off x="437220" y="2680482"/>
            <a:ext cx="4352055" cy="3893479"/>
            <a:chOff x="63940" y="2162808"/>
            <a:chExt cx="4968597" cy="444505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B463879-9110-5D4E-834B-70558C752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r="594"/>
            <a:stretch/>
          </p:blipFill>
          <p:spPr>
            <a:xfrm>
              <a:off x="167394" y="2162808"/>
              <a:ext cx="4865143" cy="444505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C586EAD-625D-9041-B612-B692854E49F6}"/>
                </a:ext>
              </a:extLst>
            </p:cNvPr>
            <p:cNvSpPr/>
            <p:nvPr/>
          </p:nvSpPr>
          <p:spPr>
            <a:xfrm>
              <a:off x="63940" y="6307647"/>
              <a:ext cx="206908" cy="300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46A34AF-CA1B-8144-8F2C-9E9EC72D1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472"/>
          <a:stretch/>
        </p:blipFill>
        <p:spPr>
          <a:xfrm>
            <a:off x="4781383" y="2627275"/>
            <a:ext cx="301461" cy="368372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BDDDFBA-D2BA-8E42-809B-45D0A6E02A95}"/>
              </a:ext>
            </a:extLst>
          </p:cNvPr>
          <p:cNvCxnSpPr>
            <a:cxnSpLocks/>
          </p:cNvCxnSpPr>
          <p:nvPr/>
        </p:nvCxnSpPr>
        <p:spPr>
          <a:xfrm>
            <a:off x="1258179" y="2680482"/>
            <a:ext cx="3377272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AC7AAA-C984-274F-8D1E-128DCFAFC4F8}"/>
              </a:ext>
            </a:extLst>
          </p:cNvPr>
          <p:cNvSpPr txBox="1"/>
          <p:nvPr/>
        </p:nvSpPr>
        <p:spPr>
          <a:xfrm>
            <a:off x="551397" y="1866169"/>
            <a:ext cx="508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ERA-Interim zonal wind + TRMM precipitation (15mm/day contour)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EF53ACF-155D-2347-AE47-F6CBAD688FC4}"/>
              </a:ext>
            </a:extLst>
          </p:cNvPr>
          <p:cNvCxnSpPr>
            <a:cxnSpLocks/>
          </p:cNvCxnSpPr>
          <p:nvPr/>
        </p:nvCxnSpPr>
        <p:spPr>
          <a:xfrm>
            <a:off x="4847922" y="2687476"/>
            <a:ext cx="22136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948A772-CDAF-0444-99AE-1885DD618D5D}"/>
              </a:ext>
            </a:extLst>
          </p:cNvPr>
          <p:cNvCxnSpPr>
            <a:cxnSpLocks/>
          </p:cNvCxnSpPr>
          <p:nvPr/>
        </p:nvCxnSpPr>
        <p:spPr>
          <a:xfrm>
            <a:off x="4847922" y="6256876"/>
            <a:ext cx="22136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0030A12-2027-2B44-8417-6DA7653D502D}"/>
              </a:ext>
            </a:extLst>
          </p:cNvPr>
          <p:cNvSpPr txBox="1"/>
          <p:nvPr/>
        </p:nvSpPr>
        <p:spPr>
          <a:xfrm>
            <a:off x="1795472" y="6442479"/>
            <a:ext cx="230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Longitude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D1D866C-71BC-6943-A7CB-9FE906B7765B}"/>
              </a:ext>
            </a:extLst>
          </p:cNvPr>
          <p:cNvSpPr txBox="1"/>
          <p:nvPr/>
        </p:nvSpPr>
        <p:spPr>
          <a:xfrm>
            <a:off x="5036228" y="2537601"/>
            <a:ext cx="597255" cy="3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3D53C4B-A161-B14A-9B4C-0CDED1092522}"/>
              </a:ext>
            </a:extLst>
          </p:cNvPr>
          <p:cNvSpPr txBox="1"/>
          <p:nvPr/>
        </p:nvSpPr>
        <p:spPr>
          <a:xfrm>
            <a:off x="5082844" y="4284980"/>
            <a:ext cx="451323" cy="3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8BBEFDC-2B2C-1540-8A3D-DA3913F833EB}"/>
              </a:ext>
            </a:extLst>
          </p:cNvPr>
          <p:cNvSpPr txBox="1"/>
          <p:nvPr/>
        </p:nvSpPr>
        <p:spPr>
          <a:xfrm>
            <a:off x="5069290" y="6039656"/>
            <a:ext cx="597255" cy="3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3F32519-8110-EB45-A024-BB1C7053F35F}"/>
              </a:ext>
            </a:extLst>
          </p:cNvPr>
          <p:cNvSpPr txBox="1"/>
          <p:nvPr/>
        </p:nvSpPr>
        <p:spPr>
          <a:xfrm>
            <a:off x="5082844" y="3390957"/>
            <a:ext cx="597255" cy="3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62E49C1-8CBB-314F-BF40-35AA9EE7179C}"/>
              </a:ext>
            </a:extLst>
          </p:cNvPr>
          <p:cNvSpPr txBox="1"/>
          <p:nvPr/>
        </p:nvSpPr>
        <p:spPr>
          <a:xfrm>
            <a:off x="5082843" y="5179003"/>
            <a:ext cx="597255" cy="3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C1B95F1-E1EB-B543-ADC6-3D05F4FC66F6}"/>
              </a:ext>
            </a:extLst>
          </p:cNvPr>
          <p:cNvSpPr txBox="1"/>
          <p:nvPr/>
        </p:nvSpPr>
        <p:spPr>
          <a:xfrm rot="5400000">
            <a:off x="4288299" y="4200382"/>
            <a:ext cx="257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Zonal wind (m/s)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E152EDF-22F7-8E4D-8305-9AEA64DEE3F0}"/>
              </a:ext>
            </a:extLst>
          </p:cNvPr>
          <p:cNvSpPr txBox="1"/>
          <p:nvPr/>
        </p:nvSpPr>
        <p:spPr>
          <a:xfrm>
            <a:off x="5786944" y="2562505"/>
            <a:ext cx="3199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Wang et al (2015).</a:t>
            </a:r>
          </a:p>
          <a:p>
            <a:endParaRPr lang="en-US" dirty="0"/>
          </a:p>
          <a:p>
            <a:r>
              <a:rPr lang="en-US" sz="2400" dirty="0"/>
              <a:t>Successfully reproduced in Wang et al (2015) ARW-WRF simulation.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AC52B9F-66A2-6C4C-B428-12995C493E99}"/>
              </a:ext>
            </a:extLst>
          </p:cNvPr>
          <p:cNvSpPr/>
          <p:nvPr/>
        </p:nvSpPr>
        <p:spPr>
          <a:xfrm>
            <a:off x="383766" y="4949299"/>
            <a:ext cx="4378105" cy="126461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848E077-F803-454B-86A4-DE7459D6C40A}"/>
              </a:ext>
            </a:extLst>
          </p:cNvPr>
          <p:cNvSpPr txBox="1"/>
          <p:nvPr/>
        </p:nvSpPr>
        <p:spPr>
          <a:xfrm>
            <a:off x="3173351" y="4563052"/>
            <a:ext cx="1462100" cy="400110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MJO starts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26A121D-393A-5E46-87FF-E0572502CBB8}"/>
              </a:ext>
            </a:extLst>
          </p:cNvPr>
          <p:cNvSpPr txBox="1"/>
          <p:nvPr/>
        </p:nvSpPr>
        <p:spPr>
          <a:xfrm>
            <a:off x="302333" y="4593830"/>
            <a:ext cx="98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16/Oct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9039C2E1-8CF3-584B-861F-A419963B5783}"/>
              </a:ext>
            </a:extLst>
          </p:cNvPr>
          <p:cNvCxnSpPr/>
          <p:nvPr/>
        </p:nvCxnSpPr>
        <p:spPr>
          <a:xfrm>
            <a:off x="387117" y="4945766"/>
            <a:ext cx="43747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7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ED1CD1-71BA-DF4A-B0C8-3D94E3D5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2DC4D7-7C33-7B4D-ABCD-D8B99A054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Description of Oct 2011 MJO test case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Setup of OSSE experiments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 and future work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5C8DE1-9B55-E54A-A1D2-E67D8D72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cap="none" dirty="0"/>
              <a:t>Setup of truth simulation</a:t>
            </a:r>
            <a:r>
              <a:rPr lang="en-US" cap="none" dirty="0"/>
              <a:t/>
            </a:r>
            <a:br>
              <a:rPr lang="en-US" cap="none" dirty="0"/>
            </a:br>
            <a:r>
              <a:rPr lang="en-US" sz="2800" cap="none" dirty="0">
                <a:latin typeface="+mn-lt"/>
              </a:rPr>
              <a:t>(Ying and Zhang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1B5106-3A90-3040-BD87-A23BDBDB1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ARW-WRF version 3.8.1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9 km horizontal resolution, 45 eta levels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Duration: Oct 12</a:t>
            </a:r>
            <a:r>
              <a:rPr lang="en-US" baseline="30000" dirty="0"/>
              <a:t>th</a:t>
            </a:r>
            <a:r>
              <a:rPr lang="en-US" dirty="0"/>
              <a:t>, 2011 to Nov 2</a:t>
            </a:r>
            <a:r>
              <a:rPr lang="en-US" baseline="30000" dirty="0"/>
              <a:t>nd</a:t>
            </a:r>
            <a:r>
              <a:rPr lang="en-US" dirty="0"/>
              <a:t>, 2011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Initial and lateral boundary conditions: ERA-Interim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Lower boundary conditions: GFS Final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461803-BC08-AD47-9F61-8B6AF238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511500-8FA2-BD4C-B3CC-0B53567222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8517" y="1853196"/>
            <a:ext cx="7649212" cy="3750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WRF domain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7741E5-AF14-9045-A6BD-23B644E0ADB8}"/>
              </a:ext>
            </a:extLst>
          </p:cNvPr>
          <p:cNvSpPr txBox="1"/>
          <p:nvPr/>
        </p:nvSpPr>
        <p:spPr>
          <a:xfrm rot="5400000">
            <a:off x="7576456" y="3318371"/>
            <a:ext cx="157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mm/day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583C70-0C54-EE45-BC5D-0A6D2A6DE102}"/>
              </a:ext>
            </a:extLst>
          </p:cNvPr>
          <p:cNvSpPr txBox="1"/>
          <p:nvPr/>
        </p:nvSpPr>
        <p:spPr>
          <a:xfrm>
            <a:off x="5455874" y="4544530"/>
            <a:ext cx="182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Truth domain</a:t>
            </a:r>
          </a:p>
        </p:txBody>
      </p:sp>
    </p:spTree>
    <p:extLst>
      <p:ext uri="{BB962C8B-B14F-4D97-AF65-F5344CB8AC3E}">
        <p14:creationId xmlns:p14="http://schemas.microsoft.com/office/powerpoint/2010/main" val="40635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Setup of ensemble</a:t>
            </a:r>
            <a:br>
              <a:rPr lang="en-US" cap="none" dirty="0"/>
            </a:br>
            <a:r>
              <a:rPr lang="en-US" sz="3600" cap="none" dirty="0"/>
              <a:t>(Ying and Zhang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1B5106-3A90-3040-BD87-A23BDBDB1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Same physics and dynamics setup as truth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Mean ensemble state and 60-member perturbations </a:t>
            </a:r>
            <a:br>
              <a:rPr lang="en-US" dirty="0"/>
            </a:br>
            <a:r>
              <a:rPr lang="en-US" dirty="0"/>
              <a:t>  drawn from WRFDA CV3 and initialized on 15</a:t>
            </a:r>
            <a:r>
              <a:rPr lang="en-US" baseline="30000" dirty="0"/>
              <a:t>th</a:t>
            </a:r>
            <a:r>
              <a:rPr lang="en-US" dirty="0"/>
              <a:t> Oct, </a:t>
            </a:r>
            <a:br>
              <a:rPr lang="en-US" dirty="0"/>
            </a:br>
            <a:r>
              <a:rPr lang="en-US" dirty="0"/>
              <a:t>  0000 UTC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/>
              <a:t>EnKF</a:t>
            </a:r>
            <a:r>
              <a:rPr lang="en-US" dirty="0"/>
              <a:t> cycles every 3 hours, from 16 Oct, 00 UTC, to 17</a:t>
            </a:r>
            <a:br>
              <a:rPr lang="en-US" dirty="0"/>
            </a:br>
            <a:r>
              <a:rPr lang="en-US" dirty="0"/>
              <a:t>  Oct, 00 UTC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168D18-02E6-0943-BC29-C1C50CE2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79924" cy="1499616"/>
          </a:xfrm>
        </p:spPr>
        <p:txBody>
          <a:bodyPr>
            <a:normAutofit/>
          </a:bodyPr>
          <a:lstStyle/>
          <a:p>
            <a:r>
              <a:rPr lang="en-US" sz="5200" dirty="0"/>
              <a:t>Madden Julian Oscillation:</a:t>
            </a:r>
            <a:r>
              <a:rPr lang="en-US" sz="4400" cap="none" dirty="0"/>
              <a:t/>
            </a:r>
            <a:br>
              <a:rPr lang="en-US" sz="4400" cap="none" dirty="0"/>
            </a:br>
            <a:r>
              <a:rPr lang="en-US" sz="2800" cap="none" dirty="0">
                <a:latin typeface="+mn-lt"/>
              </a:rPr>
              <a:t>An eastward-moving, planetary-scale pattern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43F2FFE-9D17-EA46-8BA6-6F636949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="" xmlns:a16="http://schemas.microsoft.com/office/drawing/2014/main" id="{FE9A5375-AB7B-084F-B646-66EB7C89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67" b="6531"/>
          <a:stretch/>
        </p:blipFill>
        <p:spPr>
          <a:xfrm>
            <a:off x="403565" y="2076703"/>
            <a:ext cx="8217920" cy="4205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145D02-0962-C941-8E1B-224533CE74B5}"/>
              </a:ext>
            </a:extLst>
          </p:cNvPr>
          <p:cNvSpPr txBox="1"/>
          <p:nvPr/>
        </p:nvSpPr>
        <p:spPr>
          <a:xfrm>
            <a:off x="78225" y="6282528"/>
            <a:ext cx="492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drawn by Fiona Martin and found on </a:t>
            </a:r>
            <a:r>
              <a:rPr lang="en-US" sz="1400" dirty="0" err="1"/>
              <a:t>climate.gov</a:t>
            </a:r>
            <a:endParaRPr lang="en-US" sz="1400" dirty="0"/>
          </a:p>
          <a:p>
            <a:r>
              <a:rPr lang="en-US" sz="1400" dirty="0"/>
              <a:t>https://</a:t>
            </a:r>
            <a:r>
              <a:rPr lang="en-US" sz="1400" dirty="0" err="1"/>
              <a:t>www.climate.gov</a:t>
            </a:r>
            <a:r>
              <a:rPr lang="en-US" sz="1400" dirty="0"/>
              <a:t>/sites/default/files/</a:t>
            </a:r>
            <a:r>
              <a:rPr lang="en-US" sz="1400" dirty="0" err="1"/>
              <a:t>MJO_large.png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62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511500-8FA2-BD4C-B3CC-0B53567222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8517" y="1853196"/>
            <a:ext cx="7649212" cy="3750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OSSE domain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7741E5-AF14-9045-A6BD-23B644E0ADB8}"/>
              </a:ext>
            </a:extLst>
          </p:cNvPr>
          <p:cNvSpPr txBox="1"/>
          <p:nvPr/>
        </p:nvSpPr>
        <p:spPr>
          <a:xfrm rot="5400000">
            <a:off x="7576456" y="3318371"/>
            <a:ext cx="157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mm/day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321BA50-E2E0-B64C-9F59-3368A0EB06AD}"/>
              </a:ext>
            </a:extLst>
          </p:cNvPr>
          <p:cNvSpPr/>
          <p:nvPr/>
        </p:nvSpPr>
        <p:spPr>
          <a:xfrm>
            <a:off x="1407488" y="2225581"/>
            <a:ext cx="5892721" cy="2743199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22D2AE3-E3AB-D747-A28F-BCDC554D7EE8}"/>
              </a:ext>
            </a:extLst>
          </p:cNvPr>
          <p:cNvSpPr/>
          <p:nvPr/>
        </p:nvSpPr>
        <p:spPr>
          <a:xfrm>
            <a:off x="1900646" y="2938031"/>
            <a:ext cx="2841171" cy="13520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91EFB9F-BB81-CD49-B238-71E085B0F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4" t="28927" r="45703" b="35021"/>
          <a:stretch/>
        </p:blipFill>
        <p:spPr>
          <a:xfrm>
            <a:off x="1900645" y="2938031"/>
            <a:ext cx="2841171" cy="13520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DC9FC26-7E30-8B41-AE6B-5B7A8A82B577}"/>
              </a:ext>
            </a:extLst>
          </p:cNvPr>
          <p:cNvSpPr txBox="1"/>
          <p:nvPr/>
        </p:nvSpPr>
        <p:spPr>
          <a:xfrm>
            <a:off x="2149608" y="4290075"/>
            <a:ext cx="2128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OSSE domain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583C70-0C54-EE45-BC5D-0A6D2A6DE102}"/>
              </a:ext>
            </a:extLst>
          </p:cNvPr>
          <p:cNvSpPr txBox="1"/>
          <p:nvPr/>
        </p:nvSpPr>
        <p:spPr>
          <a:xfrm>
            <a:off x="5455874" y="4544530"/>
            <a:ext cx="182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Truth domain</a:t>
            </a:r>
          </a:p>
        </p:txBody>
      </p:sp>
    </p:spTree>
    <p:extLst>
      <p:ext uri="{BB962C8B-B14F-4D97-AF65-F5344CB8AC3E}">
        <p14:creationId xmlns:p14="http://schemas.microsoft.com/office/powerpoint/2010/main" val="3575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of experiments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D48457B-27F9-7946-936A-5B703D00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56853C40-2B2A-EB4D-A49A-31B980FF5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77177"/>
              </p:ext>
            </p:extLst>
          </p:nvPr>
        </p:nvGraphicFramePr>
        <p:xfrm>
          <a:off x="428462" y="3419958"/>
          <a:ext cx="8300489" cy="234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454">
                  <a:extLst>
                    <a:ext uri="{9D8B030D-6E8A-4147-A177-3AD203B41FA5}">
                      <a16:colId xmlns="" xmlns:a16="http://schemas.microsoft.com/office/drawing/2014/main" val="1875126939"/>
                    </a:ext>
                  </a:extLst>
                </a:gridCol>
                <a:gridCol w="1469893">
                  <a:extLst>
                    <a:ext uri="{9D8B030D-6E8A-4147-A177-3AD203B41FA5}">
                      <a16:colId xmlns="" xmlns:a16="http://schemas.microsoft.com/office/drawing/2014/main" val="2019476284"/>
                    </a:ext>
                  </a:extLst>
                </a:gridCol>
                <a:gridCol w="1307324">
                  <a:extLst>
                    <a:ext uri="{9D8B030D-6E8A-4147-A177-3AD203B41FA5}">
                      <a16:colId xmlns="" xmlns:a16="http://schemas.microsoft.com/office/drawing/2014/main" val="722609933"/>
                    </a:ext>
                  </a:extLst>
                </a:gridCol>
                <a:gridCol w="1564724">
                  <a:extLst>
                    <a:ext uri="{9D8B030D-6E8A-4147-A177-3AD203B41FA5}">
                      <a16:colId xmlns="" xmlns:a16="http://schemas.microsoft.com/office/drawing/2014/main" val="677748763"/>
                    </a:ext>
                  </a:extLst>
                </a:gridCol>
                <a:gridCol w="2242094">
                  <a:extLst>
                    <a:ext uri="{9D8B030D-6E8A-4147-A177-3AD203B41FA5}">
                      <a16:colId xmlns="" xmlns:a16="http://schemas.microsoft.com/office/drawing/2014/main" val="347651383"/>
                    </a:ext>
                  </a:extLst>
                </a:gridCol>
              </a:tblGrid>
              <a:tr h="500379">
                <a:tc>
                  <a:txBody>
                    <a:bodyPr/>
                    <a:lstStyle/>
                    <a:p>
                      <a:r>
                        <a:rPr lang="en-US" sz="2000" dirty="0"/>
                        <a:t>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Quantities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Obs.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Horizontal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Vertical coverage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4536630"/>
                  </a:ext>
                </a:extLst>
              </a:tr>
              <a:tr h="823139">
                <a:tc>
                  <a:txBody>
                    <a:bodyPr/>
                    <a:lstStyle/>
                    <a:p>
                      <a:r>
                        <a:rPr lang="en-US" sz="2000" dirty="0"/>
                        <a:t>Vertical soundings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QVAPOR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~2 K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~30%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Every eta level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Every 2 eta levels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4836236"/>
                  </a:ext>
                </a:extLst>
              </a:tr>
              <a:tr h="823139">
                <a:tc>
                  <a:txBody>
                    <a:bodyPr/>
                    <a:lstStyle/>
                    <a:p>
                      <a:r>
                        <a:rPr lang="en-US" sz="2000" dirty="0"/>
                        <a:t>Atmospheric motion vectors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4.5 m/s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4.5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~100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Mainly around 200 </a:t>
                      </a:r>
                      <a:r>
                        <a:rPr lang="en-US" sz="2000" dirty="0" err="1"/>
                        <a:t>hPa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165563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9AF71FA-6B4D-0A4B-9ED4-45883343FCC5}"/>
              </a:ext>
            </a:extLst>
          </p:cNvPr>
          <p:cNvSpPr txBox="1"/>
          <p:nvPr/>
        </p:nvSpPr>
        <p:spPr>
          <a:xfrm>
            <a:off x="363148" y="2213540"/>
            <a:ext cx="399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No data assimilation (</a:t>
            </a:r>
            <a:r>
              <a:rPr lang="en-US" sz="2400" dirty="0" err="1"/>
              <a:t>NoDA</a:t>
            </a:r>
            <a:r>
              <a:rPr lang="en-US" sz="2400" dirty="0"/>
              <a:t>):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696D01B-2B9F-064D-A251-ED47E6877B9C}"/>
              </a:ext>
            </a:extLst>
          </p:cNvPr>
          <p:cNvSpPr txBox="1"/>
          <p:nvPr/>
        </p:nvSpPr>
        <p:spPr>
          <a:xfrm>
            <a:off x="363148" y="2675205"/>
            <a:ext cx="399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Traditional </a:t>
            </a:r>
            <a:r>
              <a:rPr lang="en-US" sz="2400" dirty="0" err="1"/>
              <a:t>obs</a:t>
            </a:r>
            <a:r>
              <a:rPr lang="en-US" sz="2400" dirty="0"/>
              <a:t> (</a:t>
            </a:r>
            <a:r>
              <a:rPr lang="en-US" sz="2400" dirty="0" err="1"/>
              <a:t>Trad</a:t>
            </a:r>
            <a:r>
              <a:rPr lang="en-US" sz="2400" dirty="0"/>
              <a:t>):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36FE661-080A-D44D-BBE2-FC3202391FC2}"/>
              </a:ext>
            </a:extLst>
          </p:cNvPr>
          <p:cNvSpPr txBox="1"/>
          <p:nvPr/>
        </p:nvSpPr>
        <p:spPr>
          <a:xfrm>
            <a:off x="4530198" y="1897919"/>
            <a:ext cx="4378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6889E73-45FD-E040-835A-D54FD258AA25}"/>
              </a:ext>
            </a:extLst>
          </p:cNvPr>
          <p:cNvSpPr txBox="1"/>
          <p:nvPr/>
        </p:nvSpPr>
        <p:spPr>
          <a:xfrm>
            <a:off x="4530198" y="2675205"/>
            <a:ext cx="437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Soundings + AMV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CB8984F-A49A-5544-8A48-90073DA22A04}"/>
              </a:ext>
            </a:extLst>
          </p:cNvPr>
          <p:cNvSpPr txBox="1"/>
          <p:nvPr/>
        </p:nvSpPr>
        <p:spPr>
          <a:xfrm>
            <a:off x="363148" y="5767276"/>
            <a:ext cx="512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 Ying and Zhang (2018) for more details.</a:t>
            </a:r>
          </a:p>
        </p:txBody>
      </p:sp>
    </p:spTree>
    <p:extLst>
      <p:ext uri="{BB962C8B-B14F-4D97-AF65-F5344CB8AC3E}">
        <p14:creationId xmlns:p14="http://schemas.microsoft.com/office/powerpoint/2010/main" val="21574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ED1CD1-71BA-DF4A-B0C8-3D94E3D5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2DC4D7-7C33-7B4D-ABCD-D8B99A054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Description of Oct 2011 MJO test case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Setup of OSSE experiments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Results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 and future work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5C8DE1-9B55-E54A-A1D2-E67D8D72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4" y="2164265"/>
            <a:ext cx="8126777" cy="41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135624" cy="1499616"/>
          </a:xfrm>
        </p:spPr>
        <p:txBody>
          <a:bodyPr>
            <a:normAutofit/>
          </a:bodyPr>
          <a:lstStyle/>
          <a:p>
            <a:r>
              <a:rPr lang="en-US" sz="4800" cap="none" dirty="0" smtClean="0"/>
              <a:t>Traditional observation experiment shows better rainfall patterns</a:t>
            </a:r>
            <a:endParaRPr lang="en-US" sz="2800" cap="none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B325189-E9CC-434A-83F1-4CAB06C6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15" y="6470704"/>
            <a:ext cx="41504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97084" y="6088521"/>
            <a:ext cx="5677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 smtClean="0"/>
              <a:t>3-hrly rainfall (mm), </a:t>
            </a:r>
            <a:r>
              <a:rPr lang="en-SG" sz="2000" dirty="0"/>
              <a:t>averaged from 0° to </a:t>
            </a:r>
            <a:r>
              <a:rPr lang="en-SG" sz="2000" dirty="0" smtClean="0"/>
              <a:t>5°N</a:t>
            </a:r>
            <a:endParaRPr lang="en-SG" sz="2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46203" y="3662167"/>
            <a:ext cx="187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 smtClean="0"/>
              <a:t>Time (hours)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26316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135624" cy="1499616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Smoother </a:t>
            </a:r>
            <a:r>
              <a:rPr lang="en-US" cap="none" dirty="0" err="1" smtClean="0"/>
              <a:t>ens</a:t>
            </a:r>
            <a:r>
              <a:rPr lang="en-US" cap="none" dirty="0" smtClean="0"/>
              <a:t> </a:t>
            </a:r>
            <a:r>
              <a:rPr lang="en-US" cap="none" dirty="0" err="1" smtClean="0"/>
              <a:t>avg</a:t>
            </a:r>
            <a:r>
              <a:rPr lang="en-US" cap="none" dirty="0" smtClean="0"/>
              <a:t> rainfall features:</a:t>
            </a:r>
            <a:br>
              <a:rPr lang="en-US" cap="none" dirty="0" smtClean="0"/>
            </a:br>
            <a:r>
              <a:rPr lang="en-US" sz="3100" cap="none" dirty="0" smtClean="0">
                <a:latin typeface="+mn-lt"/>
              </a:rPr>
              <a:t>Smoother 3-hrly rainfall features in ensemble average time-longitude diagrams</a:t>
            </a:r>
            <a:endParaRPr lang="en-US" sz="3100" cap="none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B325189-E9CC-434A-83F1-4CAB06C6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15" y="6470704"/>
            <a:ext cx="41504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97084" y="6088521"/>
            <a:ext cx="5677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 smtClean="0"/>
              <a:t>3-hrly rainfall (mm), </a:t>
            </a:r>
            <a:r>
              <a:rPr lang="en-SG" sz="2000" dirty="0"/>
              <a:t>averaged from 0° to </a:t>
            </a:r>
            <a:r>
              <a:rPr lang="en-SG" sz="2000" dirty="0" smtClean="0"/>
              <a:t>5°N</a:t>
            </a:r>
            <a:endParaRPr lang="en-SG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4" y="2164265"/>
            <a:ext cx="8126777" cy="41145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6200000">
            <a:off x="-446203" y="3662167"/>
            <a:ext cx="187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 smtClean="0"/>
              <a:t>Time (hours)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32420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4" y="2164265"/>
            <a:ext cx="8126777" cy="41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135624" cy="1499616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Smoother </a:t>
            </a:r>
            <a:r>
              <a:rPr lang="en-US" cap="none" dirty="0" err="1" smtClean="0"/>
              <a:t>ens</a:t>
            </a:r>
            <a:r>
              <a:rPr lang="en-US" cap="none" dirty="0" smtClean="0"/>
              <a:t> </a:t>
            </a:r>
            <a:r>
              <a:rPr lang="en-US" cap="none" dirty="0" err="1" smtClean="0"/>
              <a:t>avg</a:t>
            </a:r>
            <a:r>
              <a:rPr lang="en-US" cap="none" dirty="0" smtClean="0"/>
              <a:t> rainfall features:</a:t>
            </a:r>
            <a:br>
              <a:rPr lang="en-US" cap="none" dirty="0" smtClean="0"/>
            </a:br>
            <a:r>
              <a:rPr lang="en-US" sz="3100" dirty="0" smtClean="0">
                <a:latin typeface="+mn-lt"/>
              </a:rPr>
              <a:t>Smoothness not present in individual ensemble member </a:t>
            </a:r>
            <a:r>
              <a:rPr lang="en-US" sz="3100" dirty="0" smtClean="0">
                <a:solidFill>
                  <a:schemeClr val="bg1"/>
                </a:solidFill>
                <a:latin typeface="+mn-lt"/>
              </a:rPr>
              <a:t>hello</a:t>
            </a:r>
            <a:endParaRPr lang="en-US" sz="3100" cap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B325189-E9CC-434A-83F1-4CAB06C6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15" y="6470704"/>
            <a:ext cx="41504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97084" y="6088521"/>
            <a:ext cx="5677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 smtClean="0"/>
              <a:t>3-hrly rainfall (mm), </a:t>
            </a:r>
            <a:r>
              <a:rPr lang="en-SG" sz="2000" dirty="0"/>
              <a:t>averaged from 0° to </a:t>
            </a:r>
            <a:r>
              <a:rPr lang="en-SG" sz="2000" dirty="0" smtClean="0"/>
              <a:t>5°N</a:t>
            </a:r>
            <a:endParaRPr lang="en-SG" sz="2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46203" y="3662167"/>
            <a:ext cx="187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 smtClean="0"/>
              <a:t>Time (hours)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23217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135624" cy="1499616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Smoother </a:t>
            </a:r>
            <a:r>
              <a:rPr lang="en-US" cap="none" dirty="0" err="1" smtClean="0"/>
              <a:t>ens</a:t>
            </a:r>
            <a:r>
              <a:rPr lang="en-US" cap="none" dirty="0" smtClean="0"/>
              <a:t> </a:t>
            </a:r>
            <a:r>
              <a:rPr lang="en-US" cap="none" dirty="0" err="1" smtClean="0"/>
              <a:t>avg</a:t>
            </a:r>
            <a:r>
              <a:rPr lang="en-US" cap="none" dirty="0" smtClean="0"/>
              <a:t> rainfall features:</a:t>
            </a:r>
            <a:br>
              <a:rPr lang="en-US" cap="none" dirty="0" smtClean="0"/>
            </a:br>
            <a:r>
              <a:rPr lang="en-US" sz="3100" cap="none" dirty="0" smtClean="0">
                <a:latin typeface="+mn-lt"/>
              </a:rPr>
              <a:t>Smoothing is caused by dislocation of small-scale rainfall structures </a:t>
            </a:r>
            <a:endParaRPr lang="en-US" sz="3100" cap="none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B325189-E9CC-434A-83F1-4CAB06C6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15" y="6470704"/>
            <a:ext cx="41504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6"/>
          <a:stretch/>
        </p:blipFill>
        <p:spPr>
          <a:xfrm>
            <a:off x="546954" y="5629835"/>
            <a:ext cx="8126777" cy="649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7084" y="6088521"/>
            <a:ext cx="5677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 smtClean="0"/>
              <a:t>3-hrly rainfall (mm), </a:t>
            </a:r>
            <a:r>
              <a:rPr lang="en-SG" sz="2000" dirty="0"/>
              <a:t>averaged from 0° to </a:t>
            </a:r>
            <a:r>
              <a:rPr lang="en-SG" sz="2000" dirty="0" smtClean="0"/>
              <a:t>5°N</a:t>
            </a:r>
            <a:endParaRPr lang="en-SG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2" b="15629"/>
          <a:stretch/>
        </p:blipFill>
        <p:spPr>
          <a:xfrm>
            <a:off x="1804893" y="2134382"/>
            <a:ext cx="2745072" cy="3471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0" b="15047"/>
          <a:stretch/>
        </p:blipFill>
        <p:spPr>
          <a:xfrm>
            <a:off x="4610342" y="2134382"/>
            <a:ext cx="2715190" cy="34954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708497" y="3662167"/>
            <a:ext cx="187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 smtClean="0"/>
              <a:t>Time (hours)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19856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3" t="1" b="15138"/>
          <a:stretch/>
        </p:blipFill>
        <p:spPr>
          <a:xfrm>
            <a:off x="1727200" y="2164265"/>
            <a:ext cx="2727144" cy="3491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135624" cy="1499616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Smoother </a:t>
            </a:r>
            <a:r>
              <a:rPr lang="en-US" cap="none" dirty="0" err="1" smtClean="0"/>
              <a:t>ens</a:t>
            </a:r>
            <a:r>
              <a:rPr lang="en-US" cap="none" dirty="0" smtClean="0"/>
              <a:t> </a:t>
            </a:r>
            <a:r>
              <a:rPr lang="en-US" cap="none" dirty="0" err="1" smtClean="0"/>
              <a:t>avg</a:t>
            </a:r>
            <a:r>
              <a:rPr lang="en-US" cap="none" dirty="0" smtClean="0"/>
              <a:t> rainfall features:</a:t>
            </a:r>
            <a:br>
              <a:rPr lang="en-US" cap="none" dirty="0" smtClean="0"/>
            </a:br>
            <a:r>
              <a:rPr lang="en-US" sz="3100" cap="none" dirty="0" smtClean="0">
                <a:latin typeface="+mn-lt"/>
              </a:rPr>
              <a:t>Smoothing is caused by dislocation of small-scale rainfall structures </a:t>
            </a:r>
            <a:endParaRPr lang="en-US" sz="3100" cap="none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B325189-E9CC-434A-83F1-4CAB06C6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15" y="6470704"/>
            <a:ext cx="41504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5" b="14612"/>
          <a:stretch/>
        </p:blipFill>
        <p:spPr>
          <a:xfrm>
            <a:off x="4691529" y="2164266"/>
            <a:ext cx="2739096" cy="3513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6"/>
          <a:stretch/>
        </p:blipFill>
        <p:spPr>
          <a:xfrm>
            <a:off x="546954" y="5629835"/>
            <a:ext cx="8126777" cy="649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7084" y="6088521"/>
            <a:ext cx="5677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 smtClean="0"/>
              <a:t>3-hrly rainfall (mm), </a:t>
            </a:r>
            <a:r>
              <a:rPr lang="en-SG" sz="2000" dirty="0"/>
              <a:t>averaged from 0° to </a:t>
            </a:r>
            <a:r>
              <a:rPr lang="en-SG" sz="2000" dirty="0" smtClean="0"/>
              <a:t>5°N</a:t>
            </a:r>
            <a:endParaRPr lang="en-SG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E15EF2E-C72A-524C-A88B-05AB535C3407}"/>
              </a:ext>
            </a:extLst>
          </p:cNvPr>
          <p:cNvSpPr/>
          <p:nvPr/>
        </p:nvSpPr>
        <p:spPr>
          <a:xfrm>
            <a:off x="238252" y="387118"/>
            <a:ext cx="8555010" cy="635790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3B0D2C8A-9668-004C-B890-1606B55AE1B1}"/>
              </a:ext>
            </a:extLst>
          </p:cNvPr>
          <p:cNvSpPr/>
          <p:nvPr/>
        </p:nvSpPr>
        <p:spPr>
          <a:xfrm>
            <a:off x="1433815" y="2352919"/>
            <a:ext cx="5834666" cy="17724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98AE6EFF-A7A9-BB49-8FFF-B54826D2B21C}"/>
                  </a:ext>
                </a:extLst>
              </p:cNvPr>
              <p:cNvSpPr txBox="1"/>
              <p:nvPr/>
            </p:nvSpPr>
            <p:spPr>
              <a:xfrm>
                <a:off x="1615924" y="2540190"/>
                <a:ext cx="546567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Implication: </a:t>
                </a:r>
              </a:p>
              <a:p>
                <a:r>
                  <a:rPr lang="en-US" sz="2800" dirty="0" smtClean="0"/>
                  <a:t>Ensemble mean errors </a:t>
                </a:r>
                <a:r>
                  <a:rPr lang="en-US" sz="2800" dirty="0"/>
                  <a:t>should be evaluated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800" dirty="0"/>
                  <a:t> &gt;200 km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8AE6EFF-A7A9-BB49-8FFF-B54826D2B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924" y="2540190"/>
                <a:ext cx="5465670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2230" t="-4846" b="-114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0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AB8DEC9-2B74-3A43-98D6-66286715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52" y="6470704"/>
            <a:ext cx="41504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B031D6C-3B8D-EB4A-83C1-CAACF361E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53" y="2168128"/>
            <a:ext cx="7281669" cy="4123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="" xmlns:a16="http://schemas.microsoft.com/office/drawing/2014/main" id="{A1D8A4AB-11AC-BE4F-A577-92D4410264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8096" y="585216"/>
                <a:ext cx="7290054" cy="1499616"/>
              </a:xfrm>
            </p:spPr>
            <p:txBody>
              <a:bodyPr>
                <a:normAutofit/>
              </a:bodyPr>
              <a:lstStyle/>
              <a:p>
                <a:r>
                  <a:rPr lang="en-US" sz="4900" cap="none" dirty="0"/>
                  <a:t>Performance of </a:t>
                </a:r>
                <a:r>
                  <a:rPr lang="en-US" sz="4900" cap="none" dirty="0" err="1"/>
                  <a:t>Trad</a:t>
                </a:r>
                <a:r>
                  <a:rPr lang="en-US" sz="4900" cap="none" dirty="0"/>
                  <a:t> </a:t>
                </a:r>
                <a:r>
                  <a:rPr lang="en-US" sz="4900" dirty="0"/>
                  <a:t>experiment:</a:t>
                </a:r>
                <a:r>
                  <a:rPr lang="en-US" sz="4900" cap="none" dirty="0"/>
                  <a:t/>
                </a:r>
                <a:br>
                  <a:rPr lang="en-US" sz="4900" cap="none" dirty="0"/>
                </a:br>
                <a:r>
                  <a:rPr lang="en-US" sz="2800" dirty="0">
                    <a:latin typeface="+mn-lt"/>
                  </a:rPr>
                  <a:t>Reduced errors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cap="none" dirty="0">
                    <a:latin typeface="+mn-lt"/>
                  </a:rPr>
                  <a:t> 200 km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A1D8A4AB-11AC-BE4F-A577-92D4410264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8096" y="585216"/>
                <a:ext cx="7290054" cy="1499616"/>
              </a:xfrm>
              <a:blipFill>
                <a:blip r:embed="rId3"/>
                <a:stretch>
                  <a:fillRect l="-4000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07A67E-7613-B446-A224-F2E3FEAD4EE2}"/>
              </a:ext>
            </a:extLst>
          </p:cNvPr>
          <p:cNvSpPr txBox="1"/>
          <p:nvPr/>
        </p:nvSpPr>
        <p:spPr>
          <a:xfrm>
            <a:off x="5633237" y="5275820"/>
            <a:ext cx="3237110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RM-DKE stands for root-mean difference kinetic energy</a:t>
            </a:r>
          </a:p>
        </p:txBody>
      </p:sp>
    </p:spTree>
    <p:extLst>
      <p:ext uri="{BB962C8B-B14F-4D97-AF65-F5344CB8AC3E}">
        <p14:creationId xmlns:p14="http://schemas.microsoft.com/office/powerpoint/2010/main" val="20155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AB8DEC9-2B74-3A43-98D6-66286715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="" xmlns:a16="http://schemas.microsoft.com/office/drawing/2014/main" id="{A1D8A4AB-11AC-BE4F-A577-92D4410264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8095" y="585216"/>
                <a:ext cx="8269113" cy="1499616"/>
              </a:xfrm>
            </p:spPr>
            <p:txBody>
              <a:bodyPr>
                <a:normAutofit/>
              </a:bodyPr>
              <a:lstStyle/>
              <a:p>
                <a:r>
                  <a:rPr lang="en-US" sz="4900" cap="none" dirty="0"/>
                  <a:t>Performance of </a:t>
                </a:r>
                <a:r>
                  <a:rPr lang="en-US" sz="4900" cap="none" dirty="0" err="1"/>
                  <a:t>Trad</a:t>
                </a:r>
                <a:r>
                  <a:rPr lang="en-US" sz="4900" cap="none" dirty="0"/>
                  <a:t> </a:t>
                </a:r>
                <a:r>
                  <a:rPr lang="en-US" sz="4900" dirty="0"/>
                  <a:t>experiment:</a:t>
                </a:r>
                <a:r>
                  <a:rPr lang="en-US" sz="4900" cap="none" dirty="0"/>
                  <a:t/>
                </a:r>
                <a:br>
                  <a:rPr lang="en-US" sz="4900" cap="none" dirty="0"/>
                </a:br>
                <a:r>
                  <a:rPr lang="en-US" sz="2800" dirty="0">
                    <a:latin typeface="+mn-lt"/>
                  </a:rPr>
                  <a:t>Ensemble envelope contains truth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dirty="0">
                    <a:latin typeface="+mn-lt"/>
                  </a:rPr>
                  <a:t> 200 km</a:t>
                </a:r>
                <a:endParaRPr lang="en-US" sz="2800" cap="none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A1D8A4AB-11AC-BE4F-A577-92D4410264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8095" y="585216"/>
                <a:ext cx="8269113" cy="1499616"/>
              </a:xfrm>
              <a:blipFill>
                <a:blip r:embed="rId3"/>
                <a:stretch>
                  <a:fillRect l="-3528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E6D2F8-C0FC-254D-92C2-00B26B306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53" y="2168128"/>
            <a:ext cx="7281669" cy="41233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840C93-73EE-134B-A1C3-E26FD2631B07}"/>
              </a:ext>
            </a:extLst>
          </p:cNvPr>
          <p:cNvSpPr txBox="1"/>
          <p:nvPr/>
        </p:nvSpPr>
        <p:spPr>
          <a:xfrm>
            <a:off x="5633237" y="5275820"/>
            <a:ext cx="3237110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RM-DKE stands for root-mean difference kinetic energy</a:t>
            </a:r>
          </a:p>
        </p:txBody>
      </p:sp>
    </p:spTree>
    <p:extLst>
      <p:ext uri="{BB962C8B-B14F-4D97-AF65-F5344CB8AC3E}">
        <p14:creationId xmlns:p14="http://schemas.microsoft.com/office/powerpoint/2010/main" val="33697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701785" cy="1499616"/>
          </a:xfrm>
        </p:spPr>
        <p:txBody>
          <a:bodyPr>
            <a:normAutofit/>
          </a:bodyPr>
          <a:lstStyle/>
          <a:p>
            <a:r>
              <a:rPr lang="en-US" sz="5200" dirty="0"/>
              <a:t>Madden Julian Oscillation:</a:t>
            </a:r>
            <a:r>
              <a:rPr lang="en-US" sz="4400" cap="none" dirty="0"/>
              <a:t/>
            </a:r>
            <a:br>
              <a:rPr lang="en-US" sz="4400" cap="none" dirty="0"/>
            </a:br>
            <a:r>
              <a:rPr lang="en-US" sz="2800" dirty="0">
                <a:latin typeface="+mn-lt"/>
              </a:rPr>
              <a:t>An active area of research</a:t>
            </a:r>
            <a:endParaRPr lang="en-US" sz="2800" cap="none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4F32FDF9-3205-0B46-ADC8-184B250DA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521132"/>
            <a:ext cx="7290055" cy="37882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4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 The pattern itself is a major contributor to 20-100 day </a:t>
            </a:r>
            <a:br>
              <a:rPr lang="en-US" sz="2400" dirty="0"/>
            </a:br>
            <a:r>
              <a:rPr lang="en-US" sz="2400" dirty="0"/>
              <a:t>  tropical weather variability </a:t>
            </a:r>
          </a:p>
          <a:p>
            <a:pPr>
              <a:spcBef>
                <a:spcPts val="600"/>
              </a:spcBef>
              <a:spcAft>
                <a:spcPts val="14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 Has known multi-scale interactions with tropical weather </a:t>
            </a:r>
            <a:br>
              <a:rPr lang="en-US" sz="2400" dirty="0"/>
            </a:br>
            <a:r>
              <a:rPr lang="en-US" sz="2400" dirty="0"/>
              <a:t>  features</a:t>
            </a:r>
          </a:p>
          <a:p>
            <a:pPr>
              <a:spcBef>
                <a:spcPts val="600"/>
              </a:spcBef>
              <a:spcAft>
                <a:spcPts val="1400"/>
              </a:spcAft>
              <a:buFont typeface="Courier New" panose="02070309020205020404" pitchFamily="49" charset="0"/>
              <a:buChar char="o"/>
            </a:pPr>
            <a:r>
              <a:rPr lang="en-US" dirty="0"/>
              <a:t> However, multi-scale interactions are not well understood</a:t>
            </a:r>
            <a:br>
              <a:rPr lang="en-US" dirty="0"/>
            </a:br>
            <a:r>
              <a:rPr lang="en-US" dirty="0"/>
              <a:t>  and challenging to model</a:t>
            </a:r>
          </a:p>
          <a:p>
            <a:pPr>
              <a:spcBef>
                <a:spcPts val="600"/>
              </a:spcBef>
              <a:spcAft>
                <a:spcPts val="1400"/>
              </a:spcAft>
              <a:buFont typeface="Courier New" panose="02070309020205020404" pitchFamily="49" charset="0"/>
              <a:buChar char="o"/>
            </a:pPr>
            <a:r>
              <a:rPr lang="en-US" dirty="0"/>
              <a:t> Motivates use of data assimilation to improve datasets</a:t>
            </a:r>
            <a:br>
              <a:rPr lang="en-US" dirty="0"/>
            </a:br>
            <a:r>
              <a:rPr lang="en-US" dirty="0"/>
              <a:t>  for MJO studies and forecast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43F2FFE-9D17-EA46-8BA6-6F636949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ED1CD1-71BA-DF4A-B0C8-3D94E3D5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2DC4D7-7C33-7B4D-ABCD-D8B99A054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Description of Oct 2011 MJO test case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Setup of OSSE experiments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Performance of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EnKF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with traditional observations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Summary and future work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5C8DE1-9B55-E54A-A1D2-E67D8D72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0616C8-74C2-C941-8FA2-DFD17756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3C4851-2B4C-764F-813A-653C8FD15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Dislocation of small-scale rainfall features cause ensemble means to appear smoother than truth simulations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Assimilation of T,Q soundings and atmospheric motion vectors improve flow, thermodynamic and hydrometeor fields in the ensemble mean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Ensemble’s envelope of uncertainty contains the simulated truth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B39583-F945-9340-989C-E89E2D57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5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163B91-60AC-2540-BBC5-9620F8B0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B58A4F-123B-A642-8019-2066FF8FC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Longer experiment runs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Include simulated satellite brightness temperature observations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Real observation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0532E1-FC19-154F-A5BC-E47CFFF9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38203-46F7-524E-8A0B-A6BD074B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062F0F-11F6-A248-98B4-E3E8CDA62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Advisor: </a:t>
            </a:r>
            <a:r>
              <a:rPr lang="en-US" dirty="0" err="1"/>
              <a:t>Fuqing</a:t>
            </a:r>
            <a:r>
              <a:rPr lang="en-US" dirty="0"/>
              <a:t> Zhang</a:t>
            </a:r>
          </a:p>
          <a:p>
            <a:pPr marL="0" indent="0">
              <a:buNone/>
            </a:pPr>
            <a:r>
              <a:rPr lang="en-US" dirty="0"/>
              <a:t>ADAPT research group (esp. Michael, Robert and XC)</a:t>
            </a:r>
          </a:p>
          <a:p>
            <a:pPr marL="0" indent="0">
              <a:buNone/>
            </a:pPr>
            <a:r>
              <a:rPr lang="en-US" dirty="0"/>
              <a:t>Family and friends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Funding sources:</a:t>
            </a:r>
          </a:p>
          <a:p>
            <a:pPr marL="0" indent="0">
              <a:buNone/>
            </a:pPr>
            <a:r>
              <a:rPr lang="en-US" dirty="0"/>
              <a:t>PSU Graduate School Fellowship</a:t>
            </a:r>
          </a:p>
          <a:p>
            <a:pPr marL="0" indent="0">
              <a:buNone/>
            </a:pPr>
            <a:r>
              <a:rPr lang="en-US" dirty="0"/>
              <a:t>National Science Foundation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1206EE8-D0FE-BD46-A687-5E11F11E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6411823-E0AF-584F-85B6-D89C6233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FAB73BC-B049-4115-A692-8D63A059BFB8}" type="slidenum">
              <a:rPr lang="en-US" smtClean="0"/>
              <a:pPr algn="ctr"/>
              <a:t>34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8C6631-6B21-6F4A-AFD8-5525F8A80F02}"/>
              </a:ext>
            </a:extLst>
          </p:cNvPr>
          <p:cNvSpPr txBox="1"/>
          <p:nvPr/>
        </p:nvSpPr>
        <p:spPr>
          <a:xfrm>
            <a:off x="3604205" y="2502920"/>
            <a:ext cx="1888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Fin.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E49FC9-148B-964F-8849-91E321573704}"/>
              </a:ext>
            </a:extLst>
          </p:cNvPr>
          <p:cNvSpPr txBox="1"/>
          <p:nvPr/>
        </p:nvSpPr>
        <p:spPr>
          <a:xfrm>
            <a:off x="1868847" y="3718637"/>
            <a:ext cx="493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0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0616C8-74C2-C941-8FA2-DFD17756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3C4851-2B4C-764F-813A-653C8FD15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Dislocation of small-scale rainfall features cause ensemble means to appear smoother than truth simulations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Assimilation of T,Q soundings and atmospheric motion vectors improve flow, thermodynamic and hydrometeor fields in the ensemble mean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Ensemble’s envelope of uncertainty contains the simulated truth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B39583-F945-9340-989C-E89E2D57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cap="none" dirty="0"/>
              <a:t>Sanity check:</a:t>
            </a:r>
            <a:r>
              <a:rPr lang="en-US" sz="4400" cap="none" dirty="0"/>
              <a:t/>
            </a:r>
            <a:br>
              <a:rPr lang="en-US" sz="4400" cap="none" dirty="0"/>
            </a:br>
            <a:r>
              <a:rPr lang="en-US" sz="2800" cap="none" dirty="0">
                <a:latin typeface="+mn-lt"/>
              </a:rPr>
              <a:t>MJO patterns manifest in truth run                 </a:t>
            </a:r>
            <a:r>
              <a:rPr lang="en-US" sz="2800" cap="none" dirty="0">
                <a:solidFill>
                  <a:schemeClr val="bg1"/>
                </a:solidFill>
                <a:latin typeface="+mn-lt"/>
              </a:rPr>
              <a:t>hell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E6B091-88FF-484F-BBBD-4ADDDE9F4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48" y="1660888"/>
            <a:ext cx="6807714" cy="46953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75C6D78-B78A-E74D-A120-4ED8E89F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764992-4228-A64A-80B4-61E3AB8D5851}"/>
              </a:ext>
            </a:extLst>
          </p:cNvPr>
          <p:cNvSpPr txBox="1"/>
          <p:nvPr/>
        </p:nvSpPr>
        <p:spPr>
          <a:xfrm>
            <a:off x="618694" y="6207203"/>
            <a:ext cx="7668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Figure: Time-longitude diagram of rainfall from WRF truth simulation. Latitude average done over 0° to 5°N.</a:t>
            </a:r>
          </a:p>
        </p:txBody>
      </p:sp>
    </p:spTree>
    <p:extLst>
      <p:ext uri="{BB962C8B-B14F-4D97-AF65-F5344CB8AC3E}">
        <p14:creationId xmlns:p14="http://schemas.microsoft.com/office/powerpoint/2010/main" val="41954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43F2FFE-9D17-EA46-8BA6-6F636949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B70CAB1-34DB-E84E-9EA7-134560B5F7B5}"/>
              </a:ext>
            </a:extLst>
          </p:cNvPr>
          <p:cNvGrpSpPr/>
          <p:nvPr/>
        </p:nvGrpSpPr>
        <p:grpSpPr>
          <a:xfrm>
            <a:off x="1196999" y="4391790"/>
            <a:ext cx="4680892" cy="1447871"/>
            <a:chOff x="2183879" y="3563202"/>
            <a:chExt cx="4680892" cy="2150131"/>
          </a:xfrm>
        </p:grpSpPr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0E64D22C-3493-C14A-9565-6696A3610C75}"/>
                </a:ext>
              </a:extLst>
            </p:cNvPr>
            <p:cNvSpPr/>
            <p:nvPr/>
          </p:nvSpPr>
          <p:spPr>
            <a:xfrm>
              <a:off x="2183879" y="3563202"/>
              <a:ext cx="2387024" cy="2150131"/>
            </a:xfrm>
            <a:custGeom>
              <a:avLst/>
              <a:gdLst>
                <a:gd name="connsiteX0" fmla="*/ 0 w 3990703"/>
                <a:gd name="connsiteY0" fmla="*/ 2103123 h 2103123"/>
                <a:gd name="connsiteX1" fmla="*/ 1175657 w 3990703"/>
                <a:gd name="connsiteY1" fmla="*/ 1286694 h 2103123"/>
                <a:gd name="connsiteX2" fmla="*/ 1972491 w 3990703"/>
                <a:gd name="connsiteY2" fmla="*/ 3 h 2103123"/>
                <a:gd name="connsiteX3" fmla="*/ 2769326 w 3990703"/>
                <a:gd name="connsiteY3" fmla="*/ 1299757 h 2103123"/>
                <a:gd name="connsiteX4" fmla="*/ 3990703 w 3990703"/>
                <a:gd name="connsiteY4" fmla="*/ 1998620 h 210312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990703 w 3990703"/>
                <a:gd name="connsiteY4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154680 w 3990703"/>
                <a:gd name="connsiteY4" fmla="*/ 167207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744583 w 3990703"/>
                <a:gd name="connsiteY1" fmla="*/ 1802707 h 2103153"/>
                <a:gd name="connsiteX2" fmla="*/ 1175657 w 3990703"/>
                <a:gd name="connsiteY2" fmla="*/ 1286724 h 2103153"/>
                <a:gd name="connsiteX3" fmla="*/ 1972491 w 3990703"/>
                <a:gd name="connsiteY3" fmla="*/ 33 h 2103153"/>
                <a:gd name="connsiteX4" fmla="*/ 2638698 w 3990703"/>
                <a:gd name="connsiteY4" fmla="*/ 1325912 h 2103153"/>
                <a:gd name="connsiteX5" fmla="*/ 3200400 w 3990703"/>
                <a:gd name="connsiteY5" fmla="*/ 1809238 h 2103153"/>
                <a:gd name="connsiteX6" fmla="*/ 3990703 w 3990703"/>
                <a:gd name="connsiteY6" fmla="*/ 1998650 h 2103153"/>
                <a:gd name="connsiteX0" fmla="*/ 0 w 3990703"/>
                <a:gd name="connsiteY0" fmla="*/ 2090090 h 2090090"/>
                <a:gd name="connsiteX1" fmla="*/ 744583 w 3990703"/>
                <a:gd name="connsiteY1" fmla="*/ 1789644 h 2090090"/>
                <a:gd name="connsiteX2" fmla="*/ 1175657 w 3990703"/>
                <a:gd name="connsiteY2" fmla="*/ 1273661 h 2090090"/>
                <a:gd name="connsiteX3" fmla="*/ 1939834 w 3990703"/>
                <a:gd name="connsiteY3" fmla="*/ 33 h 2090090"/>
                <a:gd name="connsiteX4" fmla="*/ 2638698 w 3990703"/>
                <a:gd name="connsiteY4" fmla="*/ 1312849 h 2090090"/>
                <a:gd name="connsiteX5" fmla="*/ 3200400 w 3990703"/>
                <a:gd name="connsiteY5" fmla="*/ 1796175 h 2090090"/>
                <a:gd name="connsiteX6" fmla="*/ 3990703 w 3990703"/>
                <a:gd name="connsiteY6" fmla="*/ 1985587 h 2090090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175657 w 3990703"/>
                <a:gd name="connsiteY2" fmla="*/ 1273629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3990703"/>
                <a:gd name="connsiteY0" fmla="*/ 2090060 h 2090060"/>
                <a:gd name="connsiteX1" fmla="*/ 744583 w 3990703"/>
                <a:gd name="connsiteY1" fmla="*/ 1789614 h 2090060"/>
                <a:gd name="connsiteX2" fmla="*/ 1156062 w 3990703"/>
                <a:gd name="connsiteY2" fmla="*/ 1325883 h 2090060"/>
                <a:gd name="connsiteX3" fmla="*/ 1939834 w 3990703"/>
                <a:gd name="connsiteY3" fmla="*/ 3 h 2090060"/>
                <a:gd name="connsiteX4" fmla="*/ 2638698 w 3990703"/>
                <a:gd name="connsiteY4" fmla="*/ 1312819 h 2090060"/>
                <a:gd name="connsiteX5" fmla="*/ 3200400 w 3990703"/>
                <a:gd name="connsiteY5" fmla="*/ 1796145 h 2090060"/>
                <a:gd name="connsiteX6" fmla="*/ 3990703 w 3990703"/>
                <a:gd name="connsiteY6" fmla="*/ 1985557 h 2090060"/>
                <a:gd name="connsiteX0" fmla="*/ 0 w 3990703"/>
                <a:gd name="connsiteY0" fmla="*/ 2090079 h 2090079"/>
                <a:gd name="connsiteX1" fmla="*/ 744583 w 3990703"/>
                <a:gd name="connsiteY1" fmla="*/ 1789633 h 2090079"/>
                <a:gd name="connsiteX2" fmla="*/ 1222807 w 3990703"/>
                <a:gd name="connsiteY2" fmla="*/ 1345925 h 2090079"/>
                <a:gd name="connsiteX3" fmla="*/ 1939834 w 3990703"/>
                <a:gd name="connsiteY3" fmla="*/ 22 h 2090079"/>
                <a:gd name="connsiteX4" fmla="*/ 2638698 w 3990703"/>
                <a:gd name="connsiteY4" fmla="*/ 1312838 h 2090079"/>
                <a:gd name="connsiteX5" fmla="*/ 3200400 w 3990703"/>
                <a:gd name="connsiteY5" fmla="*/ 1796164 h 2090079"/>
                <a:gd name="connsiteX6" fmla="*/ 3990703 w 3990703"/>
                <a:gd name="connsiteY6" fmla="*/ 1985576 h 2090079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249505 w 3990703"/>
                <a:gd name="connsiteY2" fmla="*/ 1312531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434006 w 4337775"/>
                <a:gd name="connsiteY5" fmla="*/ 1796143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80494 w 4337775"/>
                <a:gd name="connsiteY5" fmla="*/ 1842864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13749 w 4337775"/>
                <a:gd name="connsiteY5" fmla="*/ 1809492 h 2152416"/>
                <a:gd name="connsiteX6" fmla="*/ 4337775 w 4337775"/>
                <a:gd name="connsiteY6" fmla="*/ 2152416 h 2152416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3213749"/>
                <a:gd name="connsiteY0" fmla="*/ 2150130 h 2150130"/>
                <a:gd name="connsiteX1" fmla="*/ 978189 w 3213749"/>
                <a:gd name="connsiteY1" fmla="*/ 1789614 h 2150130"/>
                <a:gd name="connsiteX2" fmla="*/ 1483111 w 3213749"/>
                <a:gd name="connsiteY2" fmla="*/ 1312533 h 2150130"/>
                <a:gd name="connsiteX3" fmla="*/ 2173440 w 3213749"/>
                <a:gd name="connsiteY3" fmla="*/ 3 h 2150130"/>
                <a:gd name="connsiteX4" fmla="*/ 2825583 w 3213749"/>
                <a:gd name="connsiteY4" fmla="*/ 1326168 h 2150130"/>
                <a:gd name="connsiteX5" fmla="*/ 3213749 w 3213749"/>
                <a:gd name="connsiteY5" fmla="*/ 1809494 h 2150130"/>
                <a:gd name="connsiteX0" fmla="*/ 0 w 2825583"/>
                <a:gd name="connsiteY0" fmla="*/ 2150130 h 2150130"/>
                <a:gd name="connsiteX1" fmla="*/ 978189 w 2825583"/>
                <a:gd name="connsiteY1" fmla="*/ 1789614 h 2150130"/>
                <a:gd name="connsiteX2" fmla="*/ 1483111 w 2825583"/>
                <a:gd name="connsiteY2" fmla="*/ 1312533 h 2150130"/>
                <a:gd name="connsiteX3" fmla="*/ 2173440 w 2825583"/>
                <a:gd name="connsiteY3" fmla="*/ 3 h 2150130"/>
                <a:gd name="connsiteX4" fmla="*/ 2825583 w 2825583"/>
                <a:gd name="connsiteY4" fmla="*/ 1326168 h 2150130"/>
                <a:gd name="connsiteX0" fmla="*/ 0 w 2173440"/>
                <a:gd name="connsiteY0" fmla="*/ 2150130 h 2150130"/>
                <a:gd name="connsiteX1" fmla="*/ 978189 w 2173440"/>
                <a:gd name="connsiteY1" fmla="*/ 1789614 h 2150130"/>
                <a:gd name="connsiteX2" fmla="*/ 1483111 w 2173440"/>
                <a:gd name="connsiteY2" fmla="*/ 1312533 h 2150130"/>
                <a:gd name="connsiteX3" fmla="*/ 2173440 w 2173440"/>
                <a:gd name="connsiteY3" fmla="*/ 3 h 2150130"/>
                <a:gd name="connsiteX0" fmla="*/ 0 w 2620629"/>
                <a:gd name="connsiteY0" fmla="*/ 2176827 h 2176827"/>
                <a:gd name="connsiteX1" fmla="*/ 1425378 w 2620629"/>
                <a:gd name="connsiteY1" fmla="*/ 1789614 h 2176827"/>
                <a:gd name="connsiteX2" fmla="*/ 1930300 w 2620629"/>
                <a:gd name="connsiteY2" fmla="*/ 1312533 h 2176827"/>
                <a:gd name="connsiteX3" fmla="*/ 2620629 w 2620629"/>
                <a:gd name="connsiteY3" fmla="*/ 3 h 2176827"/>
                <a:gd name="connsiteX0" fmla="*/ 0 w 2620629"/>
                <a:gd name="connsiteY0" fmla="*/ 2176827 h 2176845"/>
                <a:gd name="connsiteX1" fmla="*/ 1425378 w 2620629"/>
                <a:gd name="connsiteY1" fmla="*/ 1789614 h 2176845"/>
                <a:gd name="connsiteX2" fmla="*/ 1930300 w 2620629"/>
                <a:gd name="connsiteY2" fmla="*/ 1312533 h 2176845"/>
                <a:gd name="connsiteX3" fmla="*/ 2620629 w 2620629"/>
                <a:gd name="connsiteY3" fmla="*/ 3 h 2176845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69"/>
                <a:gd name="connsiteX1" fmla="*/ 1518820 w 2620629"/>
                <a:gd name="connsiteY1" fmla="*/ 1929779 h 2176869"/>
                <a:gd name="connsiteX2" fmla="*/ 1977021 w 2620629"/>
                <a:gd name="connsiteY2" fmla="*/ 1199068 h 2176869"/>
                <a:gd name="connsiteX3" fmla="*/ 2620629 w 2620629"/>
                <a:gd name="connsiteY3" fmla="*/ 4 h 2176869"/>
                <a:gd name="connsiteX0" fmla="*/ 0 w 2620629"/>
                <a:gd name="connsiteY0" fmla="*/ 2176828 h 2176850"/>
                <a:gd name="connsiteX1" fmla="*/ 1525495 w 2620629"/>
                <a:gd name="connsiteY1" fmla="*/ 1829662 h 2176850"/>
                <a:gd name="connsiteX2" fmla="*/ 1977021 w 2620629"/>
                <a:gd name="connsiteY2" fmla="*/ 1199068 h 2176850"/>
                <a:gd name="connsiteX3" fmla="*/ 2620629 w 2620629"/>
                <a:gd name="connsiteY3" fmla="*/ 4 h 2176850"/>
                <a:gd name="connsiteX0" fmla="*/ 0 w 2620629"/>
                <a:gd name="connsiteY0" fmla="*/ 2176828 h 2176847"/>
                <a:gd name="connsiteX1" fmla="*/ 1525495 w 2620629"/>
                <a:gd name="connsiteY1" fmla="*/ 1829662 h 2176847"/>
                <a:gd name="connsiteX2" fmla="*/ 1977021 w 2620629"/>
                <a:gd name="connsiteY2" fmla="*/ 1199068 h 2176847"/>
                <a:gd name="connsiteX3" fmla="*/ 2620629 w 2620629"/>
                <a:gd name="connsiteY3" fmla="*/ 4 h 2176847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49"/>
                <a:gd name="connsiteX1" fmla="*/ 1525495 w 2620629"/>
                <a:gd name="connsiteY1" fmla="*/ 1829662 h 2176849"/>
                <a:gd name="connsiteX2" fmla="*/ 2043766 w 2620629"/>
                <a:gd name="connsiteY2" fmla="*/ 1118974 h 2176849"/>
                <a:gd name="connsiteX3" fmla="*/ 2620629 w 2620629"/>
                <a:gd name="connsiteY3" fmla="*/ 4 h 2176849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9 h 2176851"/>
                <a:gd name="connsiteX1" fmla="*/ 1458751 w 2620629"/>
                <a:gd name="connsiteY1" fmla="*/ 1782942 h 2176851"/>
                <a:gd name="connsiteX2" fmla="*/ 2023742 w 2620629"/>
                <a:gd name="connsiteY2" fmla="*/ 1065579 h 2176851"/>
                <a:gd name="connsiteX3" fmla="*/ 2620629 w 2620629"/>
                <a:gd name="connsiteY3" fmla="*/ 5 h 2176851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52"/>
                <a:gd name="connsiteX1" fmla="*/ 1458751 w 2620629"/>
                <a:gd name="connsiteY1" fmla="*/ 1782937 h 2176852"/>
                <a:gd name="connsiteX2" fmla="*/ 2074422 w 2620629"/>
                <a:gd name="connsiteY2" fmla="*/ 795214 h 2176852"/>
                <a:gd name="connsiteX3" fmla="*/ 2620629 w 2620629"/>
                <a:gd name="connsiteY3" fmla="*/ 0 h 2176852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824"/>
                <a:gd name="connsiteX1" fmla="*/ 2620629 w 2620629"/>
                <a:gd name="connsiteY1" fmla="*/ 0 h 2176824"/>
                <a:gd name="connsiteX0" fmla="*/ 0 w 2387024"/>
                <a:gd name="connsiteY0" fmla="*/ 2150126 h 2150126"/>
                <a:gd name="connsiteX1" fmla="*/ 2387024 w 2387024"/>
                <a:gd name="connsiteY1" fmla="*/ 0 h 2150126"/>
                <a:gd name="connsiteX0" fmla="*/ 0 w 2387024"/>
                <a:gd name="connsiteY0" fmla="*/ 2150126 h 2150134"/>
                <a:gd name="connsiteX1" fmla="*/ 2387024 w 2387024"/>
                <a:gd name="connsiteY1" fmla="*/ 0 h 2150134"/>
                <a:gd name="connsiteX0" fmla="*/ 0 w 2387024"/>
                <a:gd name="connsiteY0" fmla="*/ 2150126 h 2150131"/>
                <a:gd name="connsiteX1" fmla="*/ 2387024 w 2387024"/>
                <a:gd name="connsiteY1" fmla="*/ 0 h 215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024" h="2150131">
                  <a:moveTo>
                    <a:pt x="0" y="2150126"/>
                  </a:moveTo>
                  <a:cubicBezTo>
                    <a:pt x="1623307" y="2154257"/>
                    <a:pt x="1611373" y="2542"/>
                    <a:pt x="2387024" y="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9F89577D-3801-9A4C-839F-FDDD0C0AA63A}"/>
                </a:ext>
              </a:extLst>
            </p:cNvPr>
            <p:cNvSpPr/>
            <p:nvPr/>
          </p:nvSpPr>
          <p:spPr>
            <a:xfrm flipH="1">
              <a:off x="4570903" y="3563202"/>
              <a:ext cx="2293868" cy="2150129"/>
            </a:xfrm>
            <a:custGeom>
              <a:avLst/>
              <a:gdLst>
                <a:gd name="connsiteX0" fmla="*/ 0 w 3990703"/>
                <a:gd name="connsiteY0" fmla="*/ 2103123 h 2103123"/>
                <a:gd name="connsiteX1" fmla="*/ 1175657 w 3990703"/>
                <a:gd name="connsiteY1" fmla="*/ 1286694 h 2103123"/>
                <a:gd name="connsiteX2" fmla="*/ 1972491 w 3990703"/>
                <a:gd name="connsiteY2" fmla="*/ 3 h 2103123"/>
                <a:gd name="connsiteX3" fmla="*/ 2769326 w 3990703"/>
                <a:gd name="connsiteY3" fmla="*/ 1299757 h 2103123"/>
                <a:gd name="connsiteX4" fmla="*/ 3990703 w 3990703"/>
                <a:gd name="connsiteY4" fmla="*/ 1998620 h 210312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990703 w 3990703"/>
                <a:gd name="connsiteY4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154680 w 3990703"/>
                <a:gd name="connsiteY4" fmla="*/ 167207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744583 w 3990703"/>
                <a:gd name="connsiteY1" fmla="*/ 1802707 h 2103153"/>
                <a:gd name="connsiteX2" fmla="*/ 1175657 w 3990703"/>
                <a:gd name="connsiteY2" fmla="*/ 1286724 h 2103153"/>
                <a:gd name="connsiteX3" fmla="*/ 1972491 w 3990703"/>
                <a:gd name="connsiteY3" fmla="*/ 33 h 2103153"/>
                <a:gd name="connsiteX4" fmla="*/ 2638698 w 3990703"/>
                <a:gd name="connsiteY4" fmla="*/ 1325912 h 2103153"/>
                <a:gd name="connsiteX5" fmla="*/ 3200400 w 3990703"/>
                <a:gd name="connsiteY5" fmla="*/ 1809238 h 2103153"/>
                <a:gd name="connsiteX6" fmla="*/ 3990703 w 3990703"/>
                <a:gd name="connsiteY6" fmla="*/ 1998650 h 2103153"/>
                <a:gd name="connsiteX0" fmla="*/ 0 w 3990703"/>
                <a:gd name="connsiteY0" fmla="*/ 2090090 h 2090090"/>
                <a:gd name="connsiteX1" fmla="*/ 744583 w 3990703"/>
                <a:gd name="connsiteY1" fmla="*/ 1789644 h 2090090"/>
                <a:gd name="connsiteX2" fmla="*/ 1175657 w 3990703"/>
                <a:gd name="connsiteY2" fmla="*/ 1273661 h 2090090"/>
                <a:gd name="connsiteX3" fmla="*/ 1939834 w 3990703"/>
                <a:gd name="connsiteY3" fmla="*/ 33 h 2090090"/>
                <a:gd name="connsiteX4" fmla="*/ 2638698 w 3990703"/>
                <a:gd name="connsiteY4" fmla="*/ 1312849 h 2090090"/>
                <a:gd name="connsiteX5" fmla="*/ 3200400 w 3990703"/>
                <a:gd name="connsiteY5" fmla="*/ 1796175 h 2090090"/>
                <a:gd name="connsiteX6" fmla="*/ 3990703 w 3990703"/>
                <a:gd name="connsiteY6" fmla="*/ 1985587 h 2090090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175657 w 3990703"/>
                <a:gd name="connsiteY2" fmla="*/ 1273629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3990703"/>
                <a:gd name="connsiteY0" fmla="*/ 2090060 h 2090060"/>
                <a:gd name="connsiteX1" fmla="*/ 744583 w 3990703"/>
                <a:gd name="connsiteY1" fmla="*/ 1789614 h 2090060"/>
                <a:gd name="connsiteX2" fmla="*/ 1156062 w 3990703"/>
                <a:gd name="connsiteY2" fmla="*/ 1325883 h 2090060"/>
                <a:gd name="connsiteX3" fmla="*/ 1939834 w 3990703"/>
                <a:gd name="connsiteY3" fmla="*/ 3 h 2090060"/>
                <a:gd name="connsiteX4" fmla="*/ 2638698 w 3990703"/>
                <a:gd name="connsiteY4" fmla="*/ 1312819 h 2090060"/>
                <a:gd name="connsiteX5" fmla="*/ 3200400 w 3990703"/>
                <a:gd name="connsiteY5" fmla="*/ 1796145 h 2090060"/>
                <a:gd name="connsiteX6" fmla="*/ 3990703 w 3990703"/>
                <a:gd name="connsiteY6" fmla="*/ 1985557 h 2090060"/>
                <a:gd name="connsiteX0" fmla="*/ 0 w 3990703"/>
                <a:gd name="connsiteY0" fmla="*/ 2090079 h 2090079"/>
                <a:gd name="connsiteX1" fmla="*/ 744583 w 3990703"/>
                <a:gd name="connsiteY1" fmla="*/ 1789633 h 2090079"/>
                <a:gd name="connsiteX2" fmla="*/ 1222807 w 3990703"/>
                <a:gd name="connsiteY2" fmla="*/ 1345925 h 2090079"/>
                <a:gd name="connsiteX3" fmla="*/ 1939834 w 3990703"/>
                <a:gd name="connsiteY3" fmla="*/ 22 h 2090079"/>
                <a:gd name="connsiteX4" fmla="*/ 2638698 w 3990703"/>
                <a:gd name="connsiteY4" fmla="*/ 1312838 h 2090079"/>
                <a:gd name="connsiteX5" fmla="*/ 3200400 w 3990703"/>
                <a:gd name="connsiteY5" fmla="*/ 1796164 h 2090079"/>
                <a:gd name="connsiteX6" fmla="*/ 3990703 w 3990703"/>
                <a:gd name="connsiteY6" fmla="*/ 1985576 h 2090079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249505 w 3990703"/>
                <a:gd name="connsiteY2" fmla="*/ 1312531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434006 w 4337775"/>
                <a:gd name="connsiteY5" fmla="*/ 1796143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80494 w 4337775"/>
                <a:gd name="connsiteY5" fmla="*/ 1842864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13749 w 4337775"/>
                <a:gd name="connsiteY5" fmla="*/ 1809492 h 2152416"/>
                <a:gd name="connsiteX6" fmla="*/ 4337775 w 4337775"/>
                <a:gd name="connsiteY6" fmla="*/ 2152416 h 2152416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3213749"/>
                <a:gd name="connsiteY0" fmla="*/ 2150130 h 2150130"/>
                <a:gd name="connsiteX1" fmla="*/ 978189 w 3213749"/>
                <a:gd name="connsiteY1" fmla="*/ 1789614 h 2150130"/>
                <a:gd name="connsiteX2" fmla="*/ 1483111 w 3213749"/>
                <a:gd name="connsiteY2" fmla="*/ 1312533 h 2150130"/>
                <a:gd name="connsiteX3" fmla="*/ 2173440 w 3213749"/>
                <a:gd name="connsiteY3" fmla="*/ 3 h 2150130"/>
                <a:gd name="connsiteX4" fmla="*/ 2825583 w 3213749"/>
                <a:gd name="connsiteY4" fmla="*/ 1326168 h 2150130"/>
                <a:gd name="connsiteX5" fmla="*/ 3213749 w 3213749"/>
                <a:gd name="connsiteY5" fmla="*/ 1809494 h 2150130"/>
                <a:gd name="connsiteX0" fmla="*/ 0 w 2825583"/>
                <a:gd name="connsiteY0" fmla="*/ 2150130 h 2150130"/>
                <a:gd name="connsiteX1" fmla="*/ 978189 w 2825583"/>
                <a:gd name="connsiteY1" fmla="*/ 1789614 h 2150130"/>
                <a:gd name="connsiteX2" fmla="*/ 1483111 w 2825583"/>
                <a:gd name="connsiteY2" fmla="*/ 1312533 h 2150130"/>
                <a:gd name="connsiteX3" fmla="*/ 2173440 w 2825583"/>
                <a:gd name="connsiteY3" fmla="*/ 3 h 2150130"/>
                <a:gd name="connsiteX4" fmla="*/ 2825583 w 2825583"/>
                <a:gd name="connsiteY4" fmla="*/ 1326168 h 2150130"/>
                <a:gd name="connsiteX0" fmla="*/ 0 w 2173440"/>
                <a:gd name="connsiteY0" fmla="*/ 2150130 h 2150130"/>
                <a:gd name="connsiteX1" fmla="*/ 978189 w 2173440"/>
                <a:gd name="connsiteY1" fmla="*/ 1789614 h 2150130"/>
                <a:gd name="connsiteX2" fmla="*/ 1483111 w 2173440"/>
                <a:gd name="connsiteY2" fmla="*/ 1312533 h 2150130"/>
                <a:gd name="connsiteX3" fmla="*/ 2173440 w 2173440"/>
                <a:gd name="connsiteY3" fmla="*/ 3 h 2150130"/>
                <a:gd name="connsiteX0" fmla="*/ 0 w 2620629"/>
                <a:gd name="connsiteY0" fmla="*/ 2176827 h 2176827"/>
                <a:gd name="connsiteX1" fmla="*/ 1425378 w 2620629"/>
                <a:gd name="connsiteY1" fmla="*/ 1789614 h 2176827"/>
                <a:gd name="connsiteX2" fmla="*/ 1930300 w 2620629"/>
                <a:gd name="connsiteY2" fmla="*/ 1312533 h 2176827"/>
                <a:gd name="connsiteX3" fmla="*/ 2620629 w 2620629"/>
                <a:gd name="connsiteY3" fmla="*/ 3 h 2176827"/>
                <a:gd name="connsiteX0" fmla="*/ 0 w 2620629"/>
                <a:gd name="connsiteY0" fmla="*/ 2176827 h 2176845"/>
                <a:gd name="connsiteX1" fmla="*/ 1425378 w 2620629"/>
                <a:gd name="connsiteY1" fmla="*/ 1789614 h 2176845"/>
                <a:gd name="connsiteX2" fmla="*/ 1930300 w 2620629"/>
                <a:gd name="connsiteY2" fmla="*/ 1312533 h 2176845"/>
                <a:gd name="connsiteX3" fmla="*/ 2620629 w 2620629"/>
                <a:gd name="connsiteY3" fmla="*/ 3 h 2176845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69"/>
                <a:gd name="connsiteX1" fmla="*/ 1518820 w 2620629"/>
                <a:gd name="connsiteY1" fmla="*/ 1929779 h 2176869"/>
                <a:gd name="connsiteX2" fmla="*/ 1977021 w 2620629"/>
                <a:gd name="connsiteY2" fmla="*/ 1199068 h 2176869"/>
                <a:gd name="connsiteX3" fmla="*/ 2620629 w 2620629"/>
                <a:gd name="connsiteY3" fmla="*/ 4 h 2176869"/>
                <a:gd name="connsiteX0" fmla="*/ 0 w 2620629"/>
                <a:gd name="connsiteY0" fmla="*/ 2176828 h 2176850"/>
                <a:gd name="connsiteX1" fmla="*/ 1525495 w 2620629"/>
                <a:gd name="connsiteY1" fmla="*/ 1829662 h 2176850"/>
                <a:gd name="connsiteX2" fmla="*/ 1977021 w 2620629"/>
                <a:gd name="connsiteY2" fmla="*/ 1199068 h 2176850"/>
                <a:gd name="connsiteX3" fmla="*/ 2620629 w 2620629"/>
                <a:gd name="connsiteY3" fmla="*/ 4 h 2176850"/>
                <a:gd name="connsiteX0" fmla="*/ 0 w 2620629"/>
                <a:gd name="connsiteY0" fmla="*/ 2176828 h 2176847"/>
                <a:gd name="connsiteX1" fmla="*/ 1525495 w 2620629"/>
                <a:gd name="connsiteY1" fmla="*/ 1829662 h 2176847"/>
                <a:gd name="connsiteX2" fmla="*/ 1977021 w 2620629"/>
                <a:gd name="connsiteY2" fmla="*/ 1199068 h 2176847"/>
                <a:gd name="connsiteX3" fmla="*/ 2620629 w 2620629"/>
                <a:gd name="connsiteY3" fmla="*/ 4 h 2176847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49"/>
                <a:gd name="connsiteX1" fmla="*/ 1525495 w 2620629"/>
                <a:gd name="connsiteY1" fmla="*/ 1829662 h 2176849"/>
                <a:gd name="connsiteX2" fmla="*/ 2043766 w 2620629"/>
                <a:gd name="connsiteY2" fmla="*/ 1118974 h 2176849"/>
                <a:gd name="connsiteX3" fmla="*/ 2620629 w 2620629"/>
                <a:gd name="connsiteY3" fmla="*/ 4 h 2176849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9 h 2176851"/>
                <a:gd name="connsiteX1" fmla="*/ 1458751 w 2620629"/>
                <a:gd name="connsiteY1" fmla="*/ 1782942 h 2176851"/>
                <a:gd name="connsiteX2" fmla="*/ 2023742 w 2620629"/>
                <a:gd name="connsiteY2" fmla="*/ 1065579 h 2176851"/>
                <a:gd name="connsiteX3" fmla="*/ 2620629 w 2620629"/>
                <a:gd name="connsiteY3" fmla="*/ 5 h 2176851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52"/>
                <a:gd name="connsiteX1" fmla="*/ 1458751 w 2620629"/>
                <a:gd name="connsiteY1" fmla="*/ 1782937 h 2176852"/>
                <a:gd name="connsiteX2" fmla="*/ 2074422 w 2620629"/>
                <a:gd name="connsiteY2" fmla="*/ 795214 h 2176852"/>
                <a:gd name="connsiteX3" fmla="*/ 2620629 w 2620629"/>
                <a:gd name="connsiteY3" fmla="*/ 0 h 2176852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824"/>
                <a:gd name="connsiteX1" fmla="*/ 2620629 w 2620629"/>
                <a:gd name="connsiteY1" fmla="*/ 0 h 2176824"/>
                <a:gd name="connsiteX0" fmla="*/ 0 w 2387024"/>
                <a:gd name="connsiteY0" fmla="*/ 2150126 h 2150126"/>
                <a:gd name="connsiteX1" fmla="*/ 2387024 w 2387024"/>
                <a:gd name="connsiteY1" fmla="*/ 0 h 2150126"/>
                <a:gd name="connsiteX0" fmla="*/ 0 w 2387024"/>
                <a:gd name="connsiteY0" fmla="*/ 2150126 h 2150134"/>
                <a:gd name="connsiteX1" fmla="*/ 2387024 w 2387024"/>
                <a:gd name="connsiteY1" fmla="*/ 0 h 2150134"/>
                <a:gd name="connsiteX0" fmla="*/ 0 w 2387024"/>
                <a:gd name="connsiteY0" fmla="*/ 2150126 h 2150131"/>
                <a:gd name="connsiteX1" fmla="*/ 2387024 w 2387024"/>
                <a:gd name="connsiteY1" fmla="*/ 0 h 215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024" h="2150131">
                  <a:moveTo>
                    <a:pt x="0" y="2150126"/>
                  </a:moveTo>
                  <a:cubicBezTo>
                    <a:pt x="1623307" y="2154257"/>
                    <a:pt x="1611373" y="2542"/>
                    <a:pt x="2387024" y="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6933A5FE-2772-C04C-B580-3BBA683B0764}"/>
              </a:ext>
            </a:extLst>
          </p:cNvPr>
          <p:cNvCxnSpPr>
            <a:cxnSpLocks/>
          </p:cNvCxnSpPr>
          <p:nvPr/>
        </p:nvCxnSpPr>
        <p:spPr>
          <a:xfrm flipV="1">
            <a:off x="1083347" y="2523570"/>
            <a:ext cx="0" cy="33372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41C7C49-03D1-8845-B831-1ACFB531395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584023" y="4391790"/>
            <a:ext cx="0" cy="1529076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C6FB179C-E8C7-EA4A-9A7C-3FF6AE41D3EF}"/>
                  </a:ext>
                </a:extLst>
              </p:cNvPr>
              <p:cNvSpPr txBox="1"/>
              <p:nvPr/>
            </p:nvSpPr>
            <p:spPr>
              <a:xfrm>
                <a:off x="2876531" y="5860796"/>
                <a:ext cx="14149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Prior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FB179C-E8C7-EA4A-9A7C-3FF6AE41D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31" y="5860796"/>
                <a:ext cx="1414984" cy="400110"/>
              </a:xfrm>
              <a:prstGeom prst="rect">
                <a:avLst/>
              </a:prstGeom>
              <a:blipFill>
                <a:blip r:embed="rId2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9AE7B27-08EF-3840-98A6-DE92FC4B598D}"/>
              </a:ext>
            </a:extLst>
          </p:cNvPr>
          <p:cNvSpPr txBox="1"/>
          <p:nvPr/>
        </p:nvSpPr>
        <p:spPr>
          <a:xfrm>
            <a:off x="3494135" y="6211405"/>
            <a:ext cx="215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Temperature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95C9061-185D-5244-87C2-685EB71EB5FF}"/>
              </a:ext>
            </a:extLst>
          </p:cNvPr>
          <p:cNvSpPr txBox="1"/>
          <p:nvPr/>
        </p:nvSpPr>
        <p:spPr>
          <a:xfrm rot="16200000">
            <a:off x="-282315" y="3805480"/>
            <a:ext cx="215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p.d.f</a:t>
            </a:r>
            <a:r>
              <a:rPr lang="en-US" sz="2400" dirty="0"/>
              <a:t>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13B57094-B674-8144-9F39-C64A11764E7E}"/>
              </a:ext>
            </a:extLst>
          </p:cNvPr>
          <p:cNvCxnSpPr>
            <a:cxnSpLocks/>
          </p:cNvCxnSpPr>
          <p:nvPr/>
        </p:nvCxnSpPr>
        <p:spPr>
          <a:xfrm>
            <a:off x="5837525" y="2523570"/>
            <a:ext cx="0" cy="3410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31DACBC-6FDE-CD4F-A8CE-AECD2C16B4F0}"/>
              </a:ext>
            </a:extLst>
          </p:cNvPr>
          <p:cNvSpPr txBox="1"/>
          <p:nvPr/>
        </p:nvSpPr>
        <p:spPr>
          <a:xfrm>
            <a:off x="5476047" y="2109025"/>
            <a:ext cx="72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Truth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3E16A5E1-5682-2A42-9430-9F81612EB68B}"/>
              </a:ext>
            </a:extLst>
          </p:cNvPr>
          <p:cNvCxnSpPr>
            <a:cxnSpLocks/>
          </p:cNvCxnSpPr>
          <p:nvPr/>
        </p:nvCxnSpPr>
        <p:spPr>
          <a:xfrm>
            <a:off x="1076673" y="5839661"/>
            <a:ext cx="67678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itle 1">
            <a:extLst>
              <a:ext uri="{FF2B5EF4-FFF2-40B4-BE49-F238E27FC236}">
                <a16:creationId xmlns="" xmlns:a16="http://schemas.microsoft.com/office/drawing/2014/main" id="{D53ACEFA-5466-3D42-A67D-D4D8706E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en-US" sz="5200" cap="none" dirty="0"/>
              <a:t>Data assimilation:</a:t>
            </a:r>
            <a:r>
              <a:rPr lang="en-US" sz="4400" cap="none" dirty="0"/>
              <a:t/>
            </a:r>
            <a:br>
              <a:rPr lang="en-US" sz="4400" cap="none" dirty="0"/>
            </a:br>
            <a:r>
              <a:rPr lang="en-US" sz="3100" cap="none" dirty="0">
                <a:latin typeface="+mn-lt"/>
              </a:rPr>
              <a:t>Combines two pieces of</a:t>
            </a:r>
            <a:r>
              <a:rPr lang="en-US" sz="3100" dirty="0">
                <a:latin typeface="+mn-lt"/>
              </a:rPr>
              <a:t> information to obtain more precise and accurate information</a:t>
            </a:r>
            <a:endParaRPr lang="en-US" sz="31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44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200" cap="none" dirty="0"/>
              <a:t>Data assimilation:</a:t>
            </a:r>
            <a:r>
              <a:rPr lang="en-US" sz="4400" cap="none" dirty="0"/>
              <a:t/>
            </a:r>
            <a:br>
              <a:rPr lang="en-US" sz="4400" cap="none" dirty="0"/>
            </a:br>
            <a:r>
              <a:rPr lang="en-US" sz="3100" cap="none" dirty="0">
                <a:latin typeface="+mn-lt"/>
              </a:rPr>
              <a:t>Combines two pieces of</a:t>
            </a:r>
            <a:r>
              <a:rPr lang="en-US" sz="3100" dirty="0">
                <a:latin typeface="+mn-lt"/>
              </a:rPr>
              <a:t> information to obtain more precise and accurate information</a:t>
            </a:r>
            <a:endParaRPr lang="en-US" sz="3100" cap="none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43F2FFE-9D17-EA46-8BA6-6F636949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B70CAB1-34DB-E84E-9EA7-134560B5F7B5}"/>
              </a:ext>
            </a:extLst>
          </p:cNvPr>
          <p:cNvGrpSpPr/>
          <p:nvPr/>
        </p:nvGrpSpPr>
        <p:grpSpPr>
          <a:xfrm>
            <a:off x="1196999" y="4391790"/>
            <a:ext cx="4680892" cy="1447871"/>
            <a:chOff x="2183879" y="3563202"/>
            <a:chExt cx="4680892" cy="2150131"/>
          </a:xfrm>
        </p:grpSpPr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0E64D22C-3493-C14A-9565-6696A3610C75}"/>
                </a:ext>
              </a:extLst>
            </p:cNvPr>
            <p:cNvSpPr/>
            <p:nvPr/>
          </p:nvSpPr>
          <p:spPr>
            <a:xfrm>
              <a:off x="2183879" y="3563202"/>
              <a:ext cx="2387024" cy="2150131"/>
            </a:xfrm>
            <a:custGeom>
              <a:avLst/>
              <a:gdLst>
                <a:gd name="connsiteX0" fmla="*/ 0 w 3990703"/>
                <a:gd name="connsiteY0" fmla="*/ 2103123 h 2103123"/>
                <a:gd name="connsiteX1" fmla="*/ 1175657 w 3990703"/>
                <a:gd name="connsiteY1" fmla="*/ 1286694 h 2103123"/>
                <a:gd name="connsiteX2" fmla="*/ 1972491 w 3990703"/>
                <a:gd name="connsiteY2" fmla="*/ 3 h 2103123"/>
                <a:gd name="connsiteX3" fmla="*/ 2769326 w 3990703"/>
                <a:gd name="connsiteY3" fmla="*/ 1299757 h 2103123"/>
                <a:gd name="connsiteX4" fmla="*/ 3990703 w 3990703"/>
                <a:gd name="connsiteY4" fmla="*/ 1998620 h 210312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990703 w 3990703"/>
                <a:gd name="connsiteY4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154680 w 3990703"/>
                <a:gd name="connsiteY4" fmla="*/ 167207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744583 w 3990703"/>
                <a:gd name="connsiteY1" fmla="*/ 1802707 h 2103153"/>
                <a:gd name="connsiteX2" fmla="*/ 1175657 w 3990703"/>
                <a:gd name="connsiteY2" fmla="*/ 1286724 h 2103153"/>
                <a:gd name="connsiteX3" fmla="*/ 1972491 w 3990703"/>
                <a:gd name="connsiteY3" fmla="*/ 33 h 2103153"/>
                <a:gd name="connsiteX4" fmla="*/ 2638698 w 3990703"/>
                <a:gd name="connsiteY4" fmla="*/ 1325912 h 2103153"/>
                <a:gd name="connsiteX5" fmla="*/ 3200400 w 3990703"/>
                <a:gd name="connsiteY5" fmla="*/ 1809238 h 2103153"/>
                <a:gd name="connsiteX6" fmla="*/ 3990703 w 3990703"/>
                <a:gd name="connsiteY6" fmla="*/ 1998650 h 2103153"/>
                <a:gd name="connsiteX0" fmla="*/ 0 w 3990703"/>
                <a:gd name="connsiteY0" fmla="*/ 2090090 h 2090090"/>
                <a:gd name="connsiteX1" fmla="*/ 744583 w 3990703"/>
                <a:gd name="connsiteY1" fmla="*/ 1789644 h 2090090"/>
                <a:gd name="connsiteX2" fmla="*/ 1175657 w 3990703"/>
                <a:gd name="connsiteY2" fmla="*/ 1273661 h 2090090"/>
                <a:gd name="connsiteX3" fmla="*/ 1939834 w 3990703"/>
                <a:gd name="connsiteY3" fmla="*/ 33 h 2090090"/>
                <a:gd name="connsiteX4" fmla="*/ 2638698 w 3990703"/>
                <a:gd name="connsiteY4" fmla="*/ 1312849 h 2090090"/>
                <a:gd name="connsiteX5" fmla="*/ 3200400 w 3990703"/>
                <a:gd name="connsiteY5" fmla="*/ 1796175 h 2090090"/>
                <a:gd name="connsiteX6" fmla="*/ 3990703 w 3990703"/>
                <a:gd name="connsiteY6" fmla="*/ 1985587 h 2090090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175657 w 3990703"/>
                <a:gd name="connsiteY2" fmla="*/ 1273629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3990703"/>
                <a:gd name="connsiteY0" fmla="*/ 2090060 h 2090060"/>
                <a:gd name="connsiteX1" fmla="*/ 744583 w 3990703"/>
                <a:gd name="connsiteY1" fmla="*/ 1789614 h 2090060"/>
                <a:gd name="connsiteX2" fmla="*/ 1156062 w 3990703"/>
                <a:gd name="connsiteY2" fmla="*/ 1325883 h 2090060"/>
                <a:gd name="connsiteX3" fmla="*/ 1939834 w 3990703"/>
                <a:gd name="connsiteY3" fmla="*/ 3 h 2090060"/>
                <a:gd name="connsiteX4" fmla="*/ 2638698 w 3990703"/>
                <a:gd name="connsiteY4" fmla="*/ 1312819 h 2090060"/>
                <a:gd name="connsiteX5" fmla="*/ 3200400 w 3990703"/>
                <a:gd name="connsiteY5" fmla="*/ 1796145 h 2090060"/>
                <a:gd name="connsiteX6" fmla="*/ 3990703 w 3990703"/>
                <a:gd name="connsiteY6" fmla="*/ 1985557 h 2090060"/>
                <a:gd name="connsiteX0" fmla="*/ 0 w 3990703"/>
                <a:gd name="connsiteY0" fmla="*/ 2090079 h 2090079"/>
                <a:gd name="connsiteX1" fmla="*/ 744583 w 3990703"/>
                <a:gd name="connsiteY1" fmla="*/ 1789633 h 2090079"/>
                <a:gd name="connsiteX2" fmla="*/ 1222807 w 3990703"/>
                <a:gd name="connsiteY2" fmla="*/ 1345925 h 2090079"/>
                <a:gd name="connsiteX3" fmla="*/ 1939834 w 3990703"/>
                <a:gd name="connsiteY3" fmla="*/ 22 h 2090079"/>
                <a:gd name="connsiteX4" fmla="*/ 2638698 w 3990703"/>
                <a:gd name="connsiteY4" fmla="*/ 1312838 h 2090079"/>
                <a:gd name="connsiteX5" fmla="*/ 3200400 w 3990703"/>
                <a:gd name="connsiteY5" fmla="*/ 1796164 h 2090079"/>
                <a:gd name="connsiteX6" fmla="*/ 3990703 w 3990703"/>
                <a:gd name="connsiteY6" fmla="*/ 1985576 h 2090079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249505 w 3990703"/>
                <a:gd name="connsiteY2" fmla="*/ 1312531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434006 w 4337775"/>
                <a:gd name="connsiteY5" fmla="*/ 1796143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80494 w 4337775"/>
                <a:gd name="connsiteY5" fmla="*/ 1842864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13749 w 4337775"/>
                <a:gd name="connsiteY5" fmla="*/ 1809492 h 2152416"/>
                <a:gd name="connsiteX6" fmla="*/ 4337775 w 4337775"/>
                <a:gd name="connsiteY6" fmla="*/ 2152416 h 2152416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3213749"/>
                <a:gd name="connsiteY0" fmla="*/ 2150130 h 2150130"/>
                <a:gd name="connsiteX1" fmla="*/ 978189 w 3213749"/>
                <a:gd name="connsiteY1" fmla="*/ 1789614 h 2150130"/>
                <a:gd name="connsiteX2" fmla="*/ 1483111 w 3213749"/>
                <a:gd name="connsiteY2" fmla="*/ 1312533 h 2150130"/>
                <a:gd name="connsiteX3" fmla="*/ 2173440 w 3213749"/>
                <a:gd name="connsiteY3" fmla="*/ 3 h 2150130"/>
                <a:gd name="connsiteX4" fmla="*/ 2825583 w 3213749"/>
                <a:gd name="connsiteY4" fmla="*/ 1326168 h 2150130"/>
                <a:gd name="connsiteX5" fmla="*/ 3213749 w 3213749"/>
                <a:gd name="connsiteY5" fmla="*/ 1809494 h 2150130"/>
                <a:gd name="connsiteX0" fmla="*/ 0 w 2825583"/>
                <a:gd name="connsiteY0" fmla="*/ 2150130 h 2150130"/>
                <a:gd name="connsiteX1" fmla="*/ 978189 w 2825583"/>
                <a:gd name="connsiteY1" fmla="*/ 1789614 h 2150130"/>
                <a:gd name="connsiteX2" fmla="*/ 1483111 w 2825583"/>
                <a:gd name="connsiteY2" fmla="*/ 1312533 h 2150130"/>
                <a:gd name="connsiteX3" fmla="*/ 2173440 w 2825583"/>
                <a:gd name="connsiteY3" fmla="*/ 3 h 2150130"/>
                <a:gd name="connsiteX4" fmla="*/ 2825583 w 2825583"/>
                <a:gd name="connsiteY4" fmla="*/ 1326168 h 2150130"/>
                <a:gd name="connsiteX0" fmla="*/ 0 w 2173440"/>
                <a:gd name="connsiteY0" fmla="*/ 2150130 h 2150130"/>
                <a:gd name="connsiteX1" fmla="*/ 978189 w 2173440"/>
                <a:gd name="connsiteY1" fmla="*/ 1789614 h 2150130"/>
                <a:gd name="connsiteX2" fmla="*/ 1483111 w 2173440"/>
                <a:gd name="connsiteY2" fmla="*/ 1312533 h 2150130"/>
                <a:gd name="connsiteX3" fmla="*/ 2173440 w 2173440"/>
                <a:gd name="connsiteY3" fmla="*/ 3 h 2150130"/>
                <a:gd name="connsiteX0" fmla="*/ 0 w 2620629"/>
                <a:gd name="connsiteY0" fmla="*/ 2176827 h 2176827"/>
                <a:gd name="connsiteX1" fmla="*/ 1425378 w 2620629"/>
                <a:gd name="connsiteY1" fmla="*/ 1789614 h 2176827"/>
                <a:gd name="connsiteX2" fmla="*/ 1930300 w 2620629"/>
                <a:gd name="connsiteY2" fmla="*/ 1312533 h 2176827"/>
                <a:gd name="connsiteX3" fmla="*/ 2620629 w 2620629"/>
                <a:gd name="connsiteY3" fmla="*/ 3 h 2176827"/>
                <a:gd name="connsiteX0" fmla="*/ 0 w 2620629"/>
                <a:gd name="connsiteY0" fmla="*/ 2176827 h 2176845"/>
                <a:gd name="connsiteX1" fmla="*/ 1425378 w 2620629"/>
                <a:gd name="connsiteY1" fmla="*/ 1789614 h 2176845"/>
                <a:gd name="connsiteX2" fmla="*/ 1930300 w 2620629"/>
                <a:gd name="connsiteY2" fmla="*/ 1312533 h 2176845"/>
                <a:gd name="connsiteX3" fmla="*/ 2620629 w 2620629"/>
                <a:gd name="connsiteY3" fmla="*/ 3 h 2176845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69"/>
                <a:gd name="connsiteX1" fmla="*/ 1518820 w 2620629"/>
                <a:gd name="connsiteY1" fmla="*/ 1929779 h 2176869"/>
                <a:gd name="connsiteX2" fmla="*/ 1977021 w 2620629"/>
                <a:gd name="connsiteY2" fmla="*/ 1199068 h 2176869"/>
                <a:gd name="connsiteX3" fmla="*/ 2620629 w 2620629"/>
                <a:gd name="connsiteY3" fmla="*/ 4 h 2176869"/>
                <a:gd name="connsiteX0" fmla="*/ 0 w 2620629"/>
                <a:gd name="connsiteY0" fmla="*/ 2176828 h 2176850"/>
                <a:gd name="connsiteX1" fmla="*/ 1525495 w 2620629"/>
                <a:gd name="connsiteY1" fmla="*/ 1829662 h 2176850"/>
                <a:gd name="connsiteX2" fmla="*/ 1977021 w 2620629"/>
                <a:gd name="connsiteY2" fmla="*/ 1199068 h 2176850"/>
                <a:gd name="connsiteX3" fmla="*/ 2620629 w 2620629"/>
                <a:gd name="connsiteY3" fmla="*/ 4 h 2176850"/>
                <a:gd name="connsiteX0" fmla="*/ 0 w 2620629"/>
                <a:gd name="connsiteY0" fmla="*/ 2176828 h 2176847"/>
                <a:gd name="connsiteX1" fmla="*/ 1525495 w 2620629"/>
                <a:gd name="connsiteY1" fmla="*/ 1829662 h 2176847"/>
                <a:gd name="connsiteX2" fmla="*/ 1977021 w 2620629"/>
                <a:gd name="connsiteY2" fmla="*/ 1199068 h 2176847"/>
                <a:gd name="connsiteX3" fmla="*/ 2620629 w 2620629"/>
                <a:gd name="connsiteY3" fmla="*/ 4 h 2176847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49"/>
                <a:gd name="connsiteX1" fmla="*/ 1525495 w 2620629"/>
                <a:gd name="connsiteY1" fmla="*/ 1829662 h 2176849"/>
                <a:gd name="connsiteX2" fmla="*/ 2043766 w 2620629"/>
                <a:gd name="connsiteY2" fmla="*/ 1118974 h 2176849"/>
                <a:gd name="connsiteX3" fmla="*/ 2620629 w 2620629"/>
                <a:gd name="connsiteY3" fmla="*/ 4 h 2176849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9 h 2176851"/>
                <a:gd name="connsiteX1" fmla="*/ 1458751 w 2620629"/>
                <a:gd name="connsiteY1" fmla="*/ 1782942 h 2176851"/>
                <a:gd name="connsiteX2" fmla="*/ 2023742 w 2620629"/>
                <a:gd name="connsiteY2" fmla="*/ 1065579 h 2176851"/>
                <a:gd name="connsiteX3" fmla="*/ 2620629 w 2620629"/>
                <a:gd name="connsiteY3" fmla="*/ 5 h 2176851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52"/>
                <a:gd name="connsiteX1" fmla="*/ 1458751 w 2620629"/>
                <a:gd name="connsiteY1" fmla="*/ 1782937 h 2176852"/>
                <a:gd name="connsiteX2" fmla="*/ 2074422 w 2620629"/>
                <a:gd name="connsiteY2" fmla="*/ 795214 h 2176852"/>
                <a:gd name="connsiteX3" fmla="*/ 2620629 w 2620629"/>
                <a:gd name="connsiteY3" fmla="*/ 0 h 2176852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824"/>
                <a:gd name="connsiteX1" fmla="*/ 2620629 w 2620629"/>
                <a:gd name="connsiteY1" fmla="*/ 0 h 2176824"/>
                <a:gd name="connsiteX0" fmla="*/ 0 w 2387024"/>
                <a:gd name="connsiteY0" fmla="*/ 2150126 h 2150126"/>
                <a:gd name="connsiteX1" fmla="*/ 2387024 w 2387024"/>
                <a:gd name="connsiteY1" fmla="*/ 0 h 2150126"/>
                <a:gd name="connsiteX0" fmla="*/ 0 w 2387024"/>
                <a:gd name="connsiteY0" fmla="*/ 2150126 h 2150134"/>
                <a:gd name="connsiteX1" fmla="*/ 2387024 w 2387024"/>
                <a:gd name="connsiteY1" fmla="*/ 0 h 2150134"/>
                <a:gd name="connsiteX0" fmla="*/ 0 w 2387024"/>
                <a:gd name="connsiteY0" fmla="*/ 2150126 h 2150131"/>
                <a:gd name="connsiteX1" fmla="*/ 2387024 w 2387024"/>
                <a:gd name="connsiteY1" fmla="*/ 0 h 215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024" h="2150131">
                  <a:moveTo>
                    <a:pt x="0" y="2150126"/>
                  </a:moveTo>
                  <a:cubicBezTo>
                    <a:pt x="1623307" y="2154257"/>
                    <a:pt x="1611373" y="2542"/>
                    <a:pt x="2387024" y="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9F89577D-3801-9A4C-839F-FDDD0C0AA63A}"/>
                </a:ext>
              </a:extLst>
            </p:cNvPr>
            <p:cNvSpPr/>
            <p:nvPr/>
          </p:nvSpPr>
          <p:spPr>
            <a:xfrm flipH="1">
              <a:off x="4570903" y="3563202"/>
              <a:ext cx="2293868" cy="2150129"/>
            </a:xfrm>
            <a:custGeom>
              <a:avLst/>
              <a:gdLst>
                <a:gd name="connsiteX0" fmla="*/ 0 w 3990703"/>
                <a:gd name="connsiteY0" fmla="*/ 2103123 h 2103123"/>
                <a:gd name="connsiteX1" fmla="*/ 1175657 w 3990703"/>
                <a:gd name="connsiteY1" fmla="*/ 1286694 h 2103123"/>
                <a:gd name="connsiteX2" fmla="*/ 1972491 w 3990703"/>
                <a:gd name="connsiteY2" fmla="*/ 3 h 2103123"/>
                <a:gd name="connsiteX3" fmla="*/ 2769326 w 3990703"/>
                <a:gd name="connsiteY3" fmla="*/ 1299757 h 2103123"/>
                <a:gd name="connsiteX4" fmla="*/ 3990703 w 3990703"/>
                <a:gd name="connsiteY4" fmla="*/ 1998620 h 210312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990703 w 3990703"/>
                <a:gd name="connsiteY4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154680 w 3990703"/>
                <a:gd name="connsiteY4" fmla="*/ 167207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744583 w 3990703"/>
                <a:gd name="connsiteY1" fmla="*/ 1802707 h 2103153"/>
                <a:gd name="connsiteX2" fmla="*/ 1175657 w 3990703"/>
                <a:gd name="connsiteY2" fmla="*/ 1286724 h 2103153"/>
                <a:gd name="connsiteX3" fmla="*/ 1972491 w 3990703"/>
                <a:gd name="connsiteY3" fmla="*/ 33 h 2103153"/>
                <a:gd name="connsiteX4" fmla="*/ 2638698 w 3990703"/>
                <a:gd name="connsiteY4" fmla="*/ 1325912 h 2103153"/>
                <a:gd name="connsiteX5" fmla="*/ 3200400 w 3990703"/>
                <a:gd name="connsiteY5" fmla="*/ 1809238 h 2103153"/>
                <a:gd name="connsiteX6" fmla="*/ 3990703 w 3990703"/>
                <a:gd name="connsiteY6" fmla="*/ 1998650 h 2103153"/>
                <a:gd name="connsiteX0" fmla="*/ 0 w 3990703"/>
                <a:gd name="connsiteY0" fmla="*/ 2090090 h 2090090"/>
                <a:gd name="connsiteX1" fmla="*/ 744583 w 3990703"/>
                <a:gd name="connsiteY1" fmla="*/ 1789644 h 2090090"/>
                <a:gd name="connsiteX2" fmla="*/ 1175657 w 3990703"/>
                <a:gd name="connsiteY2" fmla="*/ 1273661 h 2090090"/>
                <a:gd name="connsiteX3" fmla="*/ 1939834 w 3990703"/>
                <a:gd name="connsiteY3" fmla="*/ 33 h 2090090"/>
                <a:gd name="connsiteX4" fmla="*/ 2638698 w 3990703"/>
                <a:gd name="connsiteY4" fmla="*/ 1312849 h 2090090"/>
                <a:gd name="connsiteX5" fmla="*/ 3200400 w 3990703"/>
                <a:gd name="connsiteY5" fmla="*/ 1796175 h 2090090"/>
                <a:gd name="connsiteX6" fmla="*/ 3990703 w 3990703"/>
                <a:gd name="connsiteY6" fmla="*/ 1985587 h 2090090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175657 w 3990703"/>
                <a:gd name="connsiteY2" fmla="*/ 1273629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3990703"/>
                <a:gd name="connsiteY0" fmla="*/ 2090060 h 2090060"/>
                <a:gd name="connsiteX1" fmla="*/ 744583 w 3990703"/>
                <a:gd name="connsiteY1" fmla="*/ 1789614 h 2090060"/>
                <a:gd name="connsiteX2" fmla="*/ 1156062 w 3990703"/>
                <a:gd name="connsiteY2" fmla="*/ 1325883 h 2090060"/>
                <a:gd name="connsiteX3" fmla="*/ 1939834 w 3990703"/>
                <a:gd name="connsiteY3" fmla="*/ 3 h 2090060"/>
                <a:gd name="connsiteX4" fmla="*/ 2638698 w 3990703"/>
                <a:gd name="connsiteY4" fmla="*/ 1312819 h 2090060"/>
                <a:gd name="connsiteX5" fmla="*/ 3200400 w 3990703"/>
                <a:gd name="connsiteY5" fmla="*/ 1796145 h 2090060"/>
                <a:gd name="connsiteX6" fmla="*/ 3990703 w 3990703"/>
                <a:gd name="connsiteY6" fmla="*/ 1985557 h 2090060"/>
                <a:gd name="connsiteX0" fmla="*/ 0 w 3990703"/>
                <a:gd name="connsiteY0" fmla="*/ 2090079 h 2090079"/>
                <a:gd name="connsiteX1" fmla="*/ 744583 w 3990703"/>
                <a:gd name="connsiteY1" fmla="*/ 1789633 h 2090079"/>
                <a:gd name="connsiteX2" fmla="*/ 1222807 w 3990703"/>
                <a:gd name="connsiteY2" fmla="*/ 1345925 h 2090079"/>
                <a:gd name="connsiteX3" fmla="*/ 1939834 w 3990703"/>
                <a:gd name="connsiteY3" fmla="*/ 22 h 2090079"/>
                <a:gd name="connsiteX4" fmla="*/ 2638698 w 3990703"/>
                <a:gd name="connsiteY4" fmla="*/ 1312838 h 2090079"/>
                <a:gd name="connsiteX5" fmla="*/ 3200400 w 3990703"/>
                <a:gd name="connsiteY5" fmla="*/ 1796164 h 2090079"/>
                <a:gd name="connsiteX6" fmla="*/ 3990703 w 3990703"/>
                <a:gd name="connsiteY6" fmla="*/ 1985576 h 2090079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249505 w 3990703"/>
                <a:gd name="connsiteY2" fmla="*/ 1312531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434006 w 4337775"/>
                <a:gd name="connsiteY5" fmla="*/ 1796143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80494 w 4337775"/>
                <a:gd name="connsiteY5" fmla="*/ 1842864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13749 w 4337775"/>
                <a:gd name="connsiteY5" fmla="*/ 1809492 h 2152416"/>
                <a:gd name="connsiteX6" fmla="*/ 4337775 w 4337775"/>
                <a:gd name="connsiteY6" fmla="*/ 2152416 h 2152416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3213749"/>
                <a:gd name="connsiteY0" fmla="*/ 2150130 h 2150130"/>
                <a:gd name="connsiteX1" fmla="*/ 978189 w 3213749"/>
                <a:gd name="connsiteY1" fmla="*/ 1789614 h 2150130"/>
                <a:gd name="connsiteX2" fmla="*/ 1483111 w 3213749"/>
                <a:gd name="connsiteY2" fmla="*/ 1312533 h 2150130"/>
                <a:gd name="connsiteX3" fmla="*/ 2173440 w 3213749"/>
                <a:gd name="connsiteY3" fmla="*/ 3 h 2150130"/>
                <a:gd name="connsiteX4" fmla="*/ 2825583 w 3213749"/>
                <a:gd name="connsiteY4" fmla="*/ 1326168 h 2150130"/>
                <a:gd name="connsiteX5" fmla="*/ 3213749 w 3213749"/>
                <a:gd name="connsiteY5" fmla="*/ 1809494 h 2150130"/>
                <a:gd name="connsiteX0" fmla="*/ 0 w 2825583"/>
                <a:gd name="connsiteY0" fmla="*/ 2150130 h 2150130"/>
                <a:gd name="connsiteX1" fmla="*/ 978189 w 2825583"/>
                <a:gd name="connsiteY1" fmla="*/ 1789614 h 2150130"/>
                <a:gd name="connsiteX2" fmla="*/ 1483111 w 2825583"/>
                <a:gd name="connsiteY2" fmla="*/ 1312533 h 2150130"/>
                <a:gd name="connsiteX3" fmla="*/ 2173440 w 2825583"/>
                <a:gd name="connsiteY3" fmla="*/ 3 h 2150130"/>
                <a:gd name="connsiteX4" fmla="*/ 2825583 w 2825583"/>
                <a:gd name="connsiteY4" fmla="*/ 1326168 h 2150130"/>
                <a:gd name="connsiteX0" fmla="*/ 0 w 2173440"/>
                <a:gd name="connsiteY0" fmla="*/ 2150130 h 2150130"/>
                <a:gd name="connsiteX1" fmla="*/ 978189 w 2173440"/>
                <a:gd name="connsiteY1" fmla="*/ 1789614 h 2150130"/>
                <a:gd name="connsiteX2" fmla="*/ 1483111 w 2173440"/>
                <a:gd name="connsiteY2" fmla="*/ 1312533 h 2150130"/>
                <a:gd name="connsiteX3" fmla="*/ 2173440 w 2173440"/>
                <a:gd name="connsiteY3" fmla="*/ 3 h 2150130"/>
                <a:gd name="connsiteX0" fmla="*/ 0 w 2620629"/>
                <a:gd name="connsiteY0" fmla="*/ 2176827 h 2176827"/>
                <a:gd name="connsiteX1" fmla="*/ 1425378 w 2620629"/>
                <a:gd name="connsiteY1" fmla="*/ 1789614 h 2176827"/>
                <a:gd name="connsiteX2" fmla="*/ 1930300 w 2620629"/>
                <a:gd name="connsiteY2" fmla="*/ 1312533 h 2176827"/>
                <a:gd name="connsiteX3" fmla="*/ 2620629 w 2620629"/>
                <a:gd name="connsiteY3" fmla="*/ 3 h 2176827"/>
                <a:gd name="connsiteX0" fmla="*/ 0 w 2620629"/>
                <a:gd name="connsiteY0" fmla="*/ 2176827 h 2176845"/>
                <a:gd name="connsiteX1" fmla="*/ 1425378 w 2620629"/>
                <a:gd name="connsiteY1" fmla="*/ 1789614 h 2176845"/>
                <a:gd name="connsiteX2" fmla="*/ 1930300 w 2620629"/>
                <a:gd name="connsiteY2" fmla="*/ 1312533 h 2176845"/>
                <a:gd name="connsiteX3" fmla="*/ 2620629 w 2620629"/>
                <a:gd name="connsiteY3" fmla="*/ 3 h 2176845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69"/>
                <a:gd name="connsiteX1" fmla="*/ 1518820 w 2620629"/>
                <a:gd name="connsiteY1" fmla="*/ 1929779 h 2176869"/>
                <a:gd name="connsiteX2" fmla="*/ 1977021 w 2620629"/>
                <a:gd name="connsiteY2" fmla="*/ 1199068 h 2176869"/>
                <a:gd name="connsiteX3" fmla="*/ 2620629 w 2620629"/>
                <a:gd name="connsiteY3" fmla="*/ 4 h 2176869"/>
                <a:gd name="connsiteX0" fmla="*/ 0 w 2620629"/>
                <a:gd name="connsiteY0" fmla="*/ 2176828 h 2176850"/>
                <a:gd name="connsiteX1" fmla="*/ 1525495 w 2620629"/>
                <a:gd name="connsiteY1" fmla="*/ 1829662 h 2176850"/>
                <a:gd name="connsiteX2" fmla="*/ 1977021 w 2620629"/>
                <a:gd name="connsiteY2" fmla="*/ 1199068 h 2176850"/>
                <a:gd name="connsiteX3" fmla="*/ 2620629 w 2620629"/>
                <a:gd name="connsiteY3" fmla="*/ 4 h 2176850"/>
                <a:gd name="connsiteX0" fmla="*/ 0 w 2620629"/>
                <a:gd name="connsiteY0" fmla="*/ 2176828 h 2176847"/>
                <a:gd name="connsiteX1" fmla="*/ 1525495 w 2620629"/>
                <a:gd name="connsiteY1" fmla="*/ 1829662 h 2176847"/>
                <a:gd name="connsiteX2" fmla="*/ 1977021 w 2620629"/>
                <a:gd name="connsiteY2" fmla="*/ 1199068 h 2176847"/>
                <a:gd name="connsiteX3" fmla="*/ 2620629 w 2620629"/>
                <a:gd name="connsiteY3" fmla="*/ 4 h 2176847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49"/>
                <a:gd name="connsiteX1" fmla="*/ 1525495 w 2620629"/>
                <a:gd name="connsiteY1" fmla="*/ 1829662 h 2176849"/>
                <a:gd name="connsiteX2" fmla="*/ 2043766 w 2620629"/>
                <a:gd name="connsiteY2" fmla="*/ 1118974 h 2176849"/>
                <a:gd name="connsiteX3" fmla="*/ 2620629 w 2620629"/>
                <a:gd name="connsiteY3" fmla="*/ 4 h 2176849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9 h 2176851"/>
                <a:gd name="connsiteX1" fmla="*/ 1458751 w 2620629"/>
                <a:gd name="connsiteY1" fmla="*/ 1782942 h 2176851"/>
                <a:gd name="connsiteX2" fmla="*/ 2023742 w 2620629"/>
                <a:gd name="connsiteY2" fmla="*/ 1065579 h 2176851"/>
                <a:gd name="connsiteX3" fmla="*/ 2620629 w 2620629"/>
                <a:gd name="connsiteY3" fmla="*/ 5 h 2176851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52"/>
                <a:gd name="connsiteX1" fmla="*/ 1458751 w 2620629"/>
                <a:gd name="connsiteY1" fmla="*/ 1782937 h 2176852"/>
                <a:gd name="connsiteX2" fmla="*/ 2074422 w 2620629"/>
                <a:gd name="connsiteY2" fmla="*/ 795214 h 2176852"/>
                <a:gd name="connsiteX3" fmla="*/ 2620629 w 2620629"/>
                <a:gd name="connsiteY3" fmla="*/ 0 h 2176852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824"/>
                <a:gd name="connsiteX1" fmla="*/ 2620629 w 2620629"/>
                <a:gd name="connsiteY1" fmla="*/ 0 h 2176824"/>
                <a:gd name="connsiteX0" fmla="*/ 0 w 2387024"/>
                <a:gd name="connsiteY0" fmla="*/ 2150126 h 2150126"/>
                <a:gd name="connsiteX1" fmla="*/ 2387024 w 2387024"/>
                <a:gd name="connsiteY1" fmla="*/ 0 h 2150126"/>
                <a:gd name="connsiteX0" fmla="*/ 0 w 2387024"/>
                <a:gd name="connsiteY0" fmla="*/ 2150126 h 2150134"/>
                <a:gd name="connsiteX1" fmla="*/ 2387024 w 2387024"/>
                <a:gd name="connsiteY1" fmla="*/ 0 h 2150134"/>
                <a:gd name="connsiteX0" fmla="*/ 0 w 2387024"/>
                <a:gd name="connsiteY0" fmla="*/ 2150126 h 2150131"/>
                <a:gd name="connsiteX1" fmla="*/ 2387024 w 2387024"/>
                <a:gd name="connsiteY1" fmla="*/ 0 h 215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024" h="2150131">
                  <a:moveTo>
                    <a:pt x="0" y="2150126"/>
                  </a:moveTo>
                  <a:cubicBezTo>
                    <a:pt x="1623307" y="2154257"/>
                    <a:pt x="1611373" y="2542"/>
                    <a:pt x="2387024" y="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6933A5FE-2772-C04C-B580-3BBA683B0764}"/>
              </a:ext>
            </a:extLst>
          </p:cNvPr>
          <p:cNvCxnSpPr>
            <a:cxnSpLocks/>
          </p:cNvCxnSpPr>
          <p:nvPr/>
        </p:nvCxnSpPr>
        <p:spPr>
          <a:xfrm flipV="1">
            <a:off x="1083347" y="2523570"/>
            <a:ext cx="0" cy="33372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41C7C49-03D1-8845-B831-1ACFB531395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584023" y="4391790"/>
            <a:ext cx="0" cy="1529076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C6FB179C-E8C7-EA4A-9A7C-3FF6AE41D3EF}"/>
                  </a:ext>
                </a:extLst>
              </p:cNvPr>
              <p:cNvSpPr txBox="1"/>
              <p:nvPr/>
            </p:nvSpPr>
            <p:spPr>
              <a:xfrm>
                <a:off x="2876531" y="5860796"/>
                <a:ext cx="14149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Prior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FB179C-E8C7-EA4A-9A7C-3FF6AE41D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31" y="5860796"/>
                <a:ext cx="1414984" cy="400110"/>
              </a:xfrm>
              <a:prstGeom prst="rect">
                <a:avLst/>
              </a:prstGeom>
              <a:blipFill>
                <a:blip r:embed="rId2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9AE7B27-08EF-3840-98A6-DE92FC4B598D}"/>
              </a:ext>
            </a:extLst>
          </p:cNvPr>
          <p:cNvSpPr txBox="1"/>
          <p:nvPr/>
        </p:nvSpPr>
        <p:spPr>
          <a:xfrm>
            <a:off x="3494135" y="6211405"/>
            <a:ext cx="215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Temperature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95C9061-185D-5244-87C2-685EB71EB5FF}"/>
              </a:ext>
            </a:extLst>
          </p:cNvPr>
          <p:cNvSpPr txBox="1"/>
          <p:nvPr/>
        </p:nvSpPr>
        <p:spPr>
          <a:xfrm rot="16200000">
            <a:off x="-282315" y="3805480"/>
            <a:ext cx="215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p.d.f</a:t>
            </a:r>
            <a:r>
              <a:rPr lang="en-US" sz="2400" dirty="0"/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0DEFBD7-5DC7-9E42-B31B-849AA061CB04}"/>
              </a:ext>
            </a:extLst>
          </p:cNvPr>
          <p:cNvGrpSpPr/>
          <p:nvPr/>
        </p:nvGrpSpPr>
        <p:grpSpPr>
          <a:xfrm>
            <a:off x="5099845" y="3431963"/>
            <a:ext cx="2676470" cy="2407696"/>
            <a:chOff x="2183879" y="3563202"/>
            <a:chExt cx="4680892" cy="2150131"/>
          </a:xfrm>
        </p:grpSpPr>
        <p:sp>
          <p:nvSpPr>
            <p:cNvPr id="37" name="Freeform 36">
              <a:extLst>
                <a:ext uri="{FF2B5EF4-FFF2-40B4-BE49-F238E27FC236}">
                  <a16:creationId xmlns="" xmlns:a16="http://schemas.microsoft.com/office/drawing/2014/main" id="{06B46FD1-9FBF-E745-B29E-342043CDA3D1}"/>
                </a:ext>
              </a:extLst>
            </p:cNvPr>
            <p:cNvSpPr/>
            <p:nvPr/>
          </p:nvSpPr>
          <p:spPr>
            <a:xfrm>
              <a:off x="2183879" y="3563202"/>
              <a:ext cx="2387024" cy="2150131"/>
            </a:xfrm>
            <a:custGeom>
              <a:avLst/>
              <a:gdLst>
                <a:gd name="connsiteX0" fmla="*/ 0 w 3990703"/>
                <a:gd name="connsiteY0" fmla="*/ 2103123 h 2103123"/>
                <a:gd name="connsiteX1" fmla="*/ 1175657 w 3990703"/>
                <a:gd name="connsiteY1" fmla="*/ 1286694 h 2103123"/>
                <a:gd name="connsiteX2" fmla="*/ 1972491 w 3990703"/>
                <a:gd name="connsiteY2" fmla="*/ 3 h 2103123"/>
                <a:gd name="connsiteX3" fmla="*/ 2769326 w 3990703"/>
                <a:gd name="connsiteY3" fmla="*/ 1299757 h 2103123"/>
                <a:gd name="connsiteX4" fmla="*/ 3990703 w 3990703"/>
                <a:gd name="connsiteY4" fmla="*/ 1998620 h 210312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990703 w 3990703"/>
                <a:gd name="connsiteY4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154680 w 3990703"/>
                <a:gd name="connsiteY4" fmla="*/ 167207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744583 w 3990703"/>
                <a:gd name="connsiteY1" fmla="*/ 1802707 h 2103153"/>
                <a:gd name="connsiteX2" fmla="*/ 1175657 w 3990703"/>
                <a:gd name="connsiteY2" fmla="*/ 1286724 h 2103153"/>
                <a:gd name="connsiteX3" fmla="*/ 1972491 w 3990703"/>
                <a:gd name="connsiteY3" fmla="*/ 33 h 2103153"/>
                <a:gd name="connsiteX4" fmla="*/ 2638698 w 3990703"/>
                <a:gd name="connsiteY4" fmla="*/ 1325912 h 2103153"/>
                <a:gd name="connsiteX5" fmla="*/ 3200400 w 3990703"/>
                <a:gd name="connsiteY5" fmla="*/ 1809238 h 2103153"/>
                <a:gd name="connsiteX6" fmla="*/ 3990703 w 3990703"/>
                <a:gd name="connsiteY6" fmla="*/ 1998650 h 2103153"/>
                <a:gd name="connsiteX0" fmla="*/ 0 w 3990703"/>
                <a:gd name="connsiteY0" fmla="*/ 2090090 h 2090090"/>
                <a:gd name="connsiteX1" fmla="*/ 744583 w 3990703"/>
                <a:gd name="connsiteY1" fmla="*/ 1789644 h 2090090"/>
                <a:gd name="connsiteX2" fmla="*/ 1175657 w 3990703"/>
                <a:gd name="connsiteY2" fmla="*/ 1273661 h 2090090"/>
                <a:gd name="connsiteX3" fmla="*/ 1939834 w 3990703"/>
                <a:gd name="connsiteY3" fmla="*/ 33 h 2090090"/>
                <a:gd name="connsiteX4" fmla="*/ 2638698 w 3990703"/>
                <a:gd name="connsiteY4" fmla="*/ 1312849 h 2090090"/>
                <a:gd name="connsiteX5" fmla="*/ 3200400 w 3990703"/>
                <a:gd name="connsiteY5" fmla="*/ 1796175 h 2090090"/>
                <a:gd name="connsiteX6" fmla="*/ 3990703 w 3990703"/>
                <a:gd name="connsiteY6" fmla="*/ 1985587 h 2090090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175657 w 3990703"/>
                <a:gd name="connsiteY2" fmla="*/ 1273629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3990703"/>
                <a:gd name="connsiteY0" fmla="*/ 2090060 h 2090060"/>
                <a:gd name="connsiteX1" fmla="*/ 744583 w 3990703"/>
                <a:gd name="connsiteY1" fmla="*/ 1789614 h 2090060"/>
                <a:gd name="connsiteX2" fmla="*/ 1156062 w 3990703"/>
                <a:gd name="connsiteY2" fmla="*/ 1325883 h 2090060"/>
                <a:gd name="connsiteX3" fmla="*/ 1939834 w 3990703"/>
                <a:gd name="connsiteY3" fmla="*/ 3 h 2090060"/>
                <a:gd name="connsiteX4" fmla="*/ 2638698 w 3990703"/>
                <a:gd name="connsiteY4" fmla="*/ 1312819 h 2090060"/>
                <a:gd name="connsiteX5" fmla="*/ 3200400 w 3990703"/>
                <a:gd name="connsiteY5" fmla="*/ 1796145 h 2090060"/>
                <a:gd name="connsiteX6" fmla="*/ 3990703 w 3990703"/>
                <a:gd name="connsiteY6" fmla="*/ 1985557 h 2090060"/>
                <a:gd name="connsiteX0" fmla="*/ 0 w 3990703"/>
                <a:gd name="connsiteY0" fmla="*/ 2090079 h 2090079"/>
                <a:gd name="connsiteX1" fmla="*/ 744583 w 3990703"/>
                <a:gd name="connsiteY1" fmla="*/ 1789633 h 2090079"/>
                <a:gd name="connsiteX2" fmla="*/ 1222807 w 3990703"/>
                <a:gd name="connsiteY2" fmla="*/ 1345925 h 2090079"/>
                <a:gd name="connsiteX3" fmla="*/ 1939834 w 3990703"/>
                <a:gd name="connsiteY3" fmla="*/ 22 h 2090079"/>
                <a:gd name="connsiteX4" fmla="*/ 2638698 w 3990703"/>
                <a:gd name="connsiteY4" fmla="*/ 1312838 h 2090079"/>
                <a:gd name="connsiteX5" fmla="*/ 3200400 w 3990703"/>
                <a:gd name="connsiteY5" fmla="*/ 1796164 h 2090079"/>
                <a:gd name="connsiteX6" fmla="*/ 3990703 w 3990703"/>
                <a:gd name="connsiteY6" fmla="*/ 1985576 h 2090079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249505 w 3990703"/>
                <a:gd name="connsiteY2" fmla="*/ 1312531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434006 w 4337775"/>
                <a:gd name="connsiteY5" fmla="*/ 1796143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80494 w 4337775"/>
                <a:gd name="connsiteY5" fmla="*/ 1842864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13749 w 4337775"/>
                <a:gd name="connsiteY5" fmla="*/ 1809492 h 2152416"/>
                <a:gd name="connsiteX6" fmla="*/ 4337775 w 4337775"/>
                <a:gd name="connsiteY6" fmla="*/ 2152416 h 2152416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3213749"/>
                <a:gd name="connsiteY0" fmla="*/ 2150130 h 2150130"/>
                <a:gd name="connsiteX1" fmla="*/ 978189 w 3213749"/>
                <a:gd name="connsiteY1" fmla="*/ 1789614 h 2150130"/>
                <a:gd name="connsiteX2" fmla="*/ 1483111 w 3213749"/>
                <a:gd name="connsiteY2" fmla="*/ 1312533 h 2150130"/>
                <a:gd name="connsiteX3" fmla="*/ 2173440 w 3213749"/>
                <a:gd name="connsiteY3" fmla="*/ 3 h 2150130"/>
                <a:gd name="connsiteX4" fmla="*/ 2825583 w 3213749"/>
                <a:gd name="connsiteY4" fmla="*/ 1326168 h 2150130"/>
                <a:gd name="connsiteX5" fmla="*/ 3213749 w 3213749"/>
                <a:gd name="connsiteY5" fmla="*/ 1809494 h 2150130"/>
                <a:gd name="connsiteX0" fmla="*/ 0 w 2825583"/>
                <a:gd name="connsiteY0" fmla="*/ 2150130 h 2150130"/>
                <a:gd name="connsiteX1" fmla="*/ 978189 w 2825583"/>
                <a:gd name="connsiteY1" fmla="*/ 1789614 h 2150130"/>
                <a:gd name="connsiteX2" fmla="*/ 1483111 w 2825583"/>
                <a:gd name="connsiteY2" fmla="*/ 1312533 h 2150130"/>
                <a:gd name="connsiteX3" fmla="*/ 2173440 w 2825583"/>
                <a:gd name="connsiteY3" fmla="*/ 3 h 2150130"/>
                <a:gd name="connsiteX4" fmla="*/ 2825583 w 2825583"/>
                <a:gd name="connsiteY4" fmla="*/ 1326168 h 2150130"/>
                <a:gd name="connsiteX0" fmla="*/ 0 w 2173440"/>
                <a:gd name="connsiteY0" fmla="*/ 2150130 h 2150130"/>
                <a:gd name="connsiteX1" fmla="*/ 978189 w 2173440"/>
                <a:gd name="connsiteY1" fmla="*/ 1789614 h 2150130"/>
                <a:gd name="connsiteX2" fmla="*/ 1483111 w 2173440"/>
                <a:gd name="connsiteY2" fmla="*/ 1312533 h 2150130"/>
                <a:gd name="connsiteX3" fmla="*/ 2173440 w 2173440"/>
                <a:gd name="connsiteY3" fmla="*/ 3 h 2150130"/>
                <a:gd name="connsiteX0" fmla="*/ 0 w 2620629"/>
                <a:gd name="connsiteY0" fmla="*/ 2176827 h 2176827"/>
                <a:gd name="connsiteX1" fmla="*/ 1425378 w 2620629"/>
                <a:gd name="connsiteY1" fmla="*/ 1789614 h 2176827"/>
                <a:gd name="connsiteX2" fmla="*/ 1930300 w 2620629"/>
                <a:gd name="connsiteY2" fmla="*/ 1312533 h 2176827"/>
                <a:gd name="connsiteX3" fmla="*/ 2620629 w 2620629"/>
                <a:gd name="connsiteY3" fmla="*/ 3 h 2176827"/>
                <a:gd name="connsiteX0" fmla="*/ 0 w 2620629"/>
                <a:gd name="connsiteY0" fmla="*/ 2176827 h 2176845"/>
                <a:gd name="connsiteX1" fmla="*/ 1425378 w 2620629"/>
                <a:gd name="connsiteY1" fmla="*/ 1789614 h 2176845"/>
                <a:gd name="connsiteX2" fmla="*/ 1930300 w 2620629"/>
                <a:gd name="connsiteY2" fmla="*/ 1312533 h 2176845"/>
                <a:gd name="connsiteX3" fmla="*/ 2620629 w 2620629"/>
                <a:gd name="connsiteY3" fmla="*/ 3 h 2176845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69"/>
                <a:gd name="connsiteX1" fmla="*/ 1518820 w 2620629"/>
                <a:gd name="connsiteY1" fmla="*/ 1929779 h 2176869"/>
                <a:gd name="connsiteX2" fmla="*/ 1977021 w 2620629"/>
                <a:gd name="connsiteY2" fmla="*/ 1199068 h 2176869"/>
                <a:gd name="connsiteX3" fmla="*/ 2620629 w 2620629"/>
                <a:gd name="connsiteY3" fmla="*/ 4 h 2176869"/>
                <a:gd name="connsiteX0" fmla="*/ 0 w 2620629"/>
                <a:gd name="connsiteY0" fmla="*/ 2176828 h 2176850"/>
                <a:gd name="connsiteX1" fmla="*/ 1525495 w 2620629"/>
                <a:gd name="connsiteY1" fmla="*/ 1829662 h 2176850"/>
                <a:gd name="connsiteX2" fmla="*/ 1977021 w 2620629"/>
                <a:gd name="connsiteY2" fmla="*/ 1199068 h 2176850"/>
                <a:gd name="connsiteX3" fmla="*/ 2620629 w 2620629"/>
                <a:gd name="connsiteY3" fmla="*/ 4 h 2176850"/>
                <a:gd name="connsiteX0" fmla="*/ 0 w 2620629"/>
                <a:gd name="connsiteY0" fmla="*/ 2176828 h 2176847"/>
                <a:gd name="connsiteX1" fmla="*/ 1525495 w 2620629"/>
                <a:gd name="connsiteY1" fmla="*/ 1829662 h 2176847"/>
                <a:gd name="connsiteX2" fmla="*/ 1977021 w 2620629"/>
                <a:gd name="connsiteY2" fmla="*/ 1199068 h 2176847"/>
                <a:gd name="connsiteX3" fmla="*/ 2620629 w 2620629"/>
                <a:gd name="connsiteY3" fmla="*/ 4 h 2176847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49"/>
                <a:gd name="connsiteX1" fmla="*/ 1525495 w 2620629"/>
                <a:gd name="connsiteY1" fmla="*/ 1829662 h 2176849"/>
                <a:gd name="connsiteX2" fmla="*/ 2043766 w 2620629"/>
                <a:gd name="connsiteY2" fmla="*/ 1118974 h 2176849"/>
                <a:gd name="connsiteX3" fmla="*/ 2620629 w 2620629"/>
                <a:gd name="connsiteY3" fmla="*/ 4 h 2176849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9 h 2176851"/>
                <a:gd name="connsiteX1" fmla="*/ 1458751 w 2620629"/>
                <a:gd name="connsiteY1" fmla="*/ 1782942 h 2176851"/>
                <a:gd name="connsiteX2" fmla="*/ 2023742 w 2620629"/>
                <a:gd name="connsiteY2" fmla="*/ 1065579 h 2176851"/>
                <a:gd name="connsiteX3" fmla="*/ 2620629 w 2620629"/>
                <a:gd name="connsiteY3" fmla="*/ 5 h 2176851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52"/>
                <a:gd name="connsiteX1" fmla="*/ 1458751 w 2620629"/>
                <a:gd name="connsiteY1" fmla="*/ 1782937 h 2176852"/>
                <a:gd name="connsiteX2" fmla="*/ 2074422 w 2620629"/>
                <a:gd name="connsiteY2" fmla="*/ 795214 h 2176852"/>
                <a:gd name="connsiteX3" fmla="*/ 2620629 w 2620629"/>
                <a:gd name="connsiteY3" fmla="*/ 0 h 2176852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824"/>
                <a:gd name="connsiteX1" fmla="*/ 2620629 w 2620629"/>
                <a:gd name="connsiteY1" fmla="*/ 0 h 2176824"/>
                <a:gd name="connsiteX0" fmla="*/ 0 w 2387024"/>
                <a:gd name="connsiteY0" fmla="*/ 2150126 h 2150126"/>
                <a:gd name="connsiteX1" fmla="*/ 2387024 w 2387024"/>
                <a:gd name="connsiteY1" fmla="*/ 0 h 2150126"/>
                <a:gd name="connsiteX0" fmla="*/ 0 w 2387024"/>
                <a:gd name="connsiteY0" fmla="*/ 2150126 h 2150134"/>
                <a:gd name="connsiteX1" fmla="*/ 2387024 w 2387024"/>
                <a:gd name="connsiteY1" fmla="*/ 0 h 2150134"/>
                <a:gd name="connsiteX0" fmla="*/ 0 w 2387024"/>
                <a:gd name="connsiteY0" fmla="*/ 2150126 h 2150131"/>
                <a:gd name="connsiteX1" fmla="*/ 2387024 w 2387024"/>
                <a:gd name="connsiteY1" fmla="*/ 0 h 215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024" h="2150131">
                  <a:moveTo>
                    <a:pt x="0" y="2150126"/>
                  </a:moveTo>
                  <a:cubicBezTo>
                    <a:pt x="1623307" y="2154257"/>
                    <a:pt x="1611373" y="2542"/>
                    <a:pt x="238702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D3F7A9FB-6C78-9C47-84AB-632F8EEB75AC}"/>
                </a:ext>
              </a:extLst>
            </p:cNvPr>
            <p:cNvSpPr/>
            <p:nvPr/>
          </p:nvSpPr>
          <p:spPr>
            <a:xfrm flipH="1">
              <a:off x="4570903" y="3563202"/>
              <a:ext cx="2293868" cy="2150129"/>
            </a:xfrm>
            <a:custGeom>
              <a:avLst/>
              <a:gdLst>
                <a:gd name="connsiteX0" fmla="*/ 0 w 3990703"/>
                <a:gd name="connsiteY0" fmla="*/ 2103123 h 2103123"/>
                <a:gd name="connsiteX1" fmla="*/ 1175657 w 3990703"/>
                <a:gd name="connsiteY1" fmla="*/ 1286694 h 2103123"/>
                <a:gd name="connsiteX2" fmla="*/ 1972491 w 3990703"/>
                <a:gd name="connsiteY2" fmla="*/ 3 h 2103123"/>
                <a:gd name="connsiteX3" fmla="*/ 2769326 w 3990703"/>
                <a:gd name="connsiteY3" fmla="*/ 1299757 h 2103123"/>
                <a:gd name="connsiteX4" fmla="*/ 3990703 w 3990703"/>
                <a:gd name="connsiteY4" fmla="*/ 1998620 h 210312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990703 w 3990703"/>
                <a:gd name="connsiteY4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154680 w 3990703"/>
                <a:gd name="connsiteY4" fmla="*/ 167207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744583 w 3990703"/>
                <a:gd name="connsiteY1" fmla="*/ 1802707 h 2103153"/>
                <a:gd name="connsiteX2" fmla="*/ 1175657 w 3990703"/>
                <a:gd name="connsiteY2" fmla="*/ 1286724 h 2103153"/>
                <a:gd name="connsiteX3" fmla="*/ 1972491 w 3990703"/>
                <a:gd name="connsiteY3" fmla="*/ 33 h 2103153"/>
                <a:gd name="connsiteX4" fmla="*/ 2638698 w 3990703"/>
                <a:gd name="connsiteY4" fmla="*/ 1325912 h 2103153"/>
                <a:gd name="connsiteX5" fmla="*/ 3200400 w 3990703"/>
                <a:gd name="connsiteY5" fmla="*/ 1809238 h 2103153"/>
                <a:gd name="connsiteX6" fmla="*/ 3990703 w 3990703"/>
                <a:gd name="connsiteY6" fmla="*/ 1998650 h 2103153"/>
                <a:gd name="connsiteX0" fmla="*/ 0 w 3990703"/>
                <a:gd name="connsiteY0" fmla="*/ 2090090 h 2090090"/>
                <a:gd name="connsiteX1" fmla="*/ 744583 w 3990703"/>
                <a:gd name="connsiteY1" fmla="*/ 1789644 h 2090090"/>
                <a:gd name="connsiteX2" fmla="*/ 1175657 w 3990703"/>
                <a:gd name="connsiteY2" fmla="*/ 1273661 h 2090090"/>
                <a:gd name="connsiteX3" fmla="*/ 1939834 w 3990703"/>
                <a:gd name="connsiteY3" fmla="*/ 33 h 2090090"/>
                <a:gd name="connsiteX4" fmla="*/ 2638698 w 3990703"/>
                <a:gd name="connsiteY4" fmla="*/ 1312849 h 2090090"/>
                <a:gd name="connsiteX5" fmla="*/ 3200400 w 3990703"/>
                <a:gd name="connsiteY5" fmla="*/ 1796175 h 2090090"/>
                <a:gd name="connsiteX6" fmla="*/ 3990703 w 3990703"/>
                <a:gd name="connsiteY6" fmla="*/ 1985587 h 2090090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175657 w 3990703"/>
                <a:gd name="connsiteY2" fmla="*/ 1273629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3990703"/>
                <a:gd name="connsiteY0" fmla="*/ 2090060 h 2090060"/>
                <a:gd name="connsiteX1" fmla="*/ 744583 w 3990703"/>
                <a:gd name="connsiteY1" fmla="*/ 1789614 h 2090060"/>
                <a:gd name="connsiteX2" fmla="*/ 1156062 w 3990703"/>
                <a:gd name="connsiteY2" fmla="*/ 1325883 h 2090060"/>
                <a:gd name="connsiteX3" fmla="*/ 1939834 w 3990703"/>
                <a:gd name="connsiteY3" fmla="*/ 3 h 2090060"/>
                <a:gd name="connsiteX4" fmla="*/ 2638698 w 3990703"/>
                <a:gd name="connsiteY4" fmla="*/ 1312819 h 2090060"/>
                <a:gd name="connsiteX5" fmla="*/ 3200400 w 3990703"/>
                <a:gd name="connsiteY5" fmla="*/ 1796145 h 2090060"/>
                <a:gd name="connsiteX6" fmla="*/ 3990703 w 3990703"/>
                <a:gd name="connsiteY6" fmla="*/ 1985557 h 2090060"/>
                <a:gd name="connsiteX0" fmla="*/ 0 w 3990703"/>
                <a:gd name="connsiteY0" fmla="*/ 2090079 h 2090079"/>
                <a:gd name="connsiteX1" fmla="*/ 744583 w 3990703"/>
                <a:gd name="connsiteY1" fmla="*/ 1789633 h 2090079"/>
                <a:gd name="connsiteX2" fmla="*/ 1222807 w 3990703"/>
                <a:gd name="connsiteY2" fmla="*/ 1345925 h 2090079"/>
                <a:gd name="connsiteX3" fmla="*/ 1939834 w 3990703"/>
                <a:gd name="connsiteY3" fmla="*/ 22 h 2090079"/>
                <a:gd name="connsiteX4" fmla="*/ 2638698 w 3990703"/>
                <a:gd name="connsiteY4" fmla="*/ 1312838 h 2090079"/>
                <a:gd name="connsiteX5" fmla="*/ 3200400 w 3990703"/>
                <a:gd name="connsiteY5" fmla="*/ 1796164 h 2090079"/>
                <a:gd name="connsiteX6" fmla="*/ 3990703 w 3990703"/>
                <a:gd name="connsiteY6" fmla="*/ 1985576 h 2090079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249505 w 3990703"/>
                <a:gd name="connsiteY2" fmla="*/ 1312531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434006 w 4337775"/>
                <a:gd name="connsiteY5" fmla="*/ 1796143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80494 w 4337775"/>
                <a:gd name="connsiteY5" fmla="*/ 1842864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13749 w 4337775"/>
                <a:gd name="connsiteY5" fmla="*/ 1809492 h 2152416"/>
                <a:gd name="connsiteX6" fmla="*/ 4337775 w 4337775"/>
                <a:gd name="connsiteY6" fmla="*/ 2152416 h 2152416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3213749"/>
                <a:gd name="connsiteY0" fmla="*/ 2150130 h 2150130"/>
                <a:gd name="connsiteX1" fmla="*/ 978189 w 3213749"/>
                <a:gd name="connsiteY1" fmla="*/ 1789614 h 2150130"/>
                <a:gd name="connsiteX2" fmla="*/ 1483111 w 3213749"/>
                <a:gd name="connsiteY2" fmla="*/ 1312533 h 2150130"/>
                <a:gd name="connsiteX3" fmla="*/ 2173440 w 3213749"/>
                <a:gd name="connsiteY3" fmla="*/ 3 h 2150130"/>
                <a:gd name="connsiteX4" fmla="*/ 2825583 w 3213749"/>
                <a:gd name="connsiteY4" fmla="*/ 1326168 h 2150130"/>
                <a:gd name="connsiteX5" fmla="*/ 3213749 w 3213749"/>
                <a:gd name="connsiteY5" fmla="*/ 1809494 h 2150130"/>
                <a:gd name="connsiteX0" fmla="*/ 0 w 2825583"/>
                <a:gd name="connsiteY0" fmla="*/ 2150130 h 2150130"/>
                <a:gd name="connsiteX1" fmla="*/ 978189 w 2825583"/>
                <a:gd name="connsiteY1" fmla="*/ 1789614 h 2150130"/>
                <a:gd name="connsiteX2" fmla="*/ 1483111 w 2825583"/>
                <a:gd name="connsiteY2" fmla="*/ 1312533 h 2150130"/>
                <a:gd name="connsiteX3" fmla="*/ 2173440 w 2825583"/>
                <a:gd name="connsiteY3" fmla="*/ 3 h 2150130"/>
                <a:gd name="connsiteX4" fmla="*/ 2825583 w 2825583"/>
                <a:gd name="connsiteY4" fmla="*/ 1326168 h 2150130"/>
                <a:gd name="connsiteX0" fmla="*/ 0 w 2173440"/>
                <a:gd name="connsiteY0" fmla="*/ 2150130 h 2150130"/>
                <a:gd name="connsiteX1" fmla="*/ 978189 w 2173440"/>
                <a:gd name="connsiteY1" fmla="*/ 1789614 h 2150130"/>
                <a:gd name="connsiteX2" fmla="*/ 1483111 w 2173440"/>
                <a:gd name="connsiteY2" fmla="*/ 1312533 h 2150130"/>
                <a:gd name="connsiteX3" fmla="*/ 2173440 w 2173440"/>
                <a:gd name="connsiteY3" fmla="*/ 3 h 2150130"/>
                <a:gd name="connsiteX0" fmla="*/ 0 w 2620629"/>
                <a:gd name="connsiteY0" fmla="*/ 2176827 h 2176827"/>
                <a:gd name="connsiteX1" fmla="*/ 1425378 w 2620629"/>
                <a:gd name="connsiteY1" fmla="*/ 1789614 h 2176827"/>
                <a:gd name="connsiteX2" fmla="*/ 1930300 w 2620629"/>
                <a:gd name="connsiteY2" fmla="*/ 1312533 h 2176827"/>
                <a:gd name="connsiteX3" fmla="*/ 2620629 w 2620629"/>
                <a:gd name="connsiteY3" fmla="*/ 3 h 2176827"/>
                <a:gd name="connsiteX0" fmla="*/ 0 w 2620629"/>
                <a:gd name="connsiteY0" fmla="*/ 2176827 h 2176845"/>
                <a:gd name="connsiteX1" fmla="*/ 1425378 w 2620629"/>
                <a:gd name="connsiteY1" fmla="*/ 1789614 h 2176845"/>
                <a:gd name="connsiteX2" fmla="*/ 1930300 w 2620629"/>
                <a:gd name="connsiteY2" fmla="*/ 1312533 h 2176845"/>
                <a:gd name="connsiteX3" fmla="*/ 2620629 w 2620629"/>
                <a:gd name="connsiteY3" fmla="*/ 3 h 2176845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69"/>
                <a:gd name="connsiteX1" fmla="*/ 1518820 w 2620629"/>
                <a:gd name="connsiteY1" fmla="*/ 1929779 h 2176869"/>
                <a:gd name="connsiteX2" fmla="*/ 1977021 w 2620629"/>
                <a:gd name="connsiteY2" fmla="*/ 1199068 h 2176869"/>
                <a:gd name="connsiteX3" fmla="*/ 2620629 w 2620629"/>
                <a:gd name="connsiteY3" fmla="*/ 4 h 2176869"/>
                <a:gd name="connsiteX0" fmla="*/ 0 w 2620629"/>
                <a:gd name="connsiteY0" fmla="*/ 2176828 h 2176850"/>
                <a:gd name="connsiteX1" fmla="*/ 1525495 w 2620629"/>
                <a:gd name="connsiteY1" fmla="*/ 1829662 h 2176850"/>
                <a:gd name="connsiteX2" fmla="*/ 1977021 w 2620629"/>
                <a:gd name="connsiteY2" fmla="*/ 1199068 h 2176850"/>
                <a:gd name="connsiteX3" fmla="*/ 2620629 w 2620629"/>
                <a:gd name="connsiteY3" fmla="*/ 4 h 2176850"/>
                <a:gd name="connsiteX0" fmla="*/ 0 w 2620629"/>
                <a:gd name="connsiteY0" fmla="*/ 2176828 h 2176847"/>
                <a:gd name="connsiteX1" fmla="*/ 1525495 w 2620629"/>
                <a:gd name="connsiteY1" fmla="*/ 1829662 h 2176847"/>
                <a:gd name="connsiteX2" fmla="*/ 1977021 w 2620629"/>
                <a:gd name="connsiteY2" fmla="*/ 1199068 h 2176847"/>
                <a:gd name="connsiteX3" fmla="*/ 2620629 w 2620629"/>
                <a:gd name="connsiteY3" fmla="*/ 4 h 2176847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49"/>
                <a:gd name="connsiteX1" fmla="*/ 1525495 w 2620629"/>
                <a:gd name="connsiteY1" fmla="*/ 1829662 h 2176849"/>
                <a:gd name="connsiteX2" fmla="*/ 2043766 w 2620629"/>
                <a:gd name="connsiteY2" fmla="*/ 1118974 h 2176849"/>
                <a:gd name="connsiteX3" fmla="*/ 2620629 w 2620629"/>
                <a:gd name="connsiteY3" fmla="*/ 4 h 2176849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9 h 2176851"/>
                <a:gd name="connsiteX1" fmla="*/ 1458751 w 2620629"/>
                <a:gd name="connsiteY1" fmla="*/ 1782942 h 2176851"/>
                <a:gd name="connsiteX2" fmla="*/ 2023742 w 2620629"/>
                <a:gd name="connsiteY2" fmla="*/ 1065579 h 2176851"/>
                <a:gd name="connsiteX3" fmla="*/ 2620629 w 2620629"/>
                <a:gd name="connsiteY3" fmla="*/ 5 h 2176851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52"/>
                <a:gd name="connsiteX1" fmla="*/ 1458751 w 2620629"/>
                <a:gd name="connsiteY1" fmla="*/ 1782937 h 2176852"/>
                <a:gd name="connsiteX2" fmla="*/ 2074422 w 2620629"/>
                <a:gd name="connsiteY2" fmla="*/ 795214 h 2176852"/>
                <a:gd name="connsiteX3" fmla="*/ 2620629 w 2620629"/>
                <a:gd name="connsiteY3" fmla="*/ 0 h 2176852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824"/>
                <a:gd name="connsiteX1" fmla="*/ 2620629 w 2620629"/>
                <a:gd name="connsiteY1" fmla="*/ 0 h 2176824"/>
                <a:gd name="connsiteX0" fmla="*/ 0 w 2387024"/>
                <a:gd name="connsiteY0" fmla="*/ 2150126 h 2150126"/>
                <a:gd name="connsiteX1" fmla="*/ 2387024 w 2387024"/>
                <a:gd name="connsiteY1" fmla="*/ 0 h 2150126"/>
                <a:gd name="connsiteX0" fmla="*/ 0 w 2387024"/>
                <a:gd name="connsiteY0" fmla="*/ 2150126 h 2150134"/>
                <a:gd name="connsiteX1" fmla="*/ 2387024 w 2387024"/>
                <a:gd name="connsiteY1" fmla="*/ 0 h 2150134"/>
                <a:gd name="connsiteX0" fmla="*/ 0 w 2387024"/>
                <a:gd name="connsiteY0" fmla="*/ 2150126 h 2150131"/>
                <a:gd name="connsiteX1" fmla="*/ 2387024 w 2387024"/>
                <a:gd name="connsiteY1" fmla="*/ 0 h 215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024" h="2150131">
                  <a:moveTo>
                    <a:pt x="0" y="2150126"/>
                  </a:moveTo>
                  <a:cubicBezTo>
                    <a:pt x="1623307" y="2154257"/>
                    <a:pt x="1611373" y="2542"/>
                    <a:pt x="238702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9291AD30-09EA-6C45-BF57-8D9CD7A153C9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6464713" y="3431963"/>
            <a:ext cx="0" cy="248890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F6CFCDB-91B6-8B45-AC78-314606A532B1}"/>
              </a:ext>
            </a:extLst>
          </p:cNvPr>
          <p:cNvSpPr txBox="1"/>
          <p:nvPr/>
        </p:nvSpPr>
        <p:spPr>
          <a:xfrm>
            <a:off x="5936756" y="5860788"/>
            <a:ext cx="105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Obs.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13B57094-B674-8144-9F39-C64A11764E7E}"/>
              </a:ext>
            </a:extLst>
          </p:cNvPr>
          <p:cNvCxnSpPr>
            <a:cxnSpLocks/>
          </p:cNvCxnSpPr>
          <p:nvPr/>
        </p:nvCxnSpPr>
        <p:spPr>
          <a:xfrm>
            <a:off x="5837525" y="2523570"/>
            <a:ext cx="0" cy="3410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31DACBC-6FDE-CD4F-A8CE-AECD2C16B4F0}"/>
              </a:ext>
            </a:extLst>
          </p:cNvPr>
          <p:cNvSpPr txBox="1"/>
          <p:nvPr/>
        </p:nvSpPr>
        <p:spPr>
          <a:xfrm>
            <a:off x="5476047" y="2109025"/>
            <a:ext cx="72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Truth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3E16A5E1-5682-2A42-9430-9F81612EB68B}"/>
              </a:ext>
            </a:extLst>
          </p:cNvPr>
          <p:cNvCxnSpPr>
            <a:cxnSpLocks/>
          </p:cNvCxnSpPr>
          <p:nvPr/>
        </p:nvCxnSpPr>
        <p:spPr>
          <a:xfrm>
            <a:off x="1076673" y="5839661"/>
            <a:ext cx="67678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43F2FFE-9D17-EA46-8BA6-6F636949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B70CAB1-34DB-E84E-9EA7-134560B5F7B5}"/>
              </a:ext>
            </a:extLst>
          </p:cNvPr>
          <p:cNvGrpSpPr/>
          <p:nvPr/>
        </p:nvGrpSpPr>
        <p:grpSpPr>
          <a:xfrm>
            <a:off x="1196999" y="4391790"/>
            <a:ext cx="4680892" cy="1447871"/>
            <a:chOff x="2183879" y="3563202"/>
            <a:chExt cx="4680892" cy="2150131"/>
          </a:xfrm>
        </p:grpSpPr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0E64D22C-3493-C14A-9565-6696A3610C75}"/>
                </a:ext>
              </a:extLst>
            </p:cNvPr>
            <p:cNvSpPr/>
            <p:nvPr/>
          </p:nvSpPr>
          <p:spPr>
            <a:xfrm>
              <a:off x="2183879" y="3563202"/>
              <a:ext cx="2387024" cy="2150131"/>
            </a:xfrm>
            <a:custGeom>
              <a:avLst/>
              <a:gdLst>
                <a:gd name="connsiteX0" fmla="*/ 0 w 3990703"/>
                <a:gd name="connsiteY0" fmla="*/ 2103123 h 2103123"/>
                <a:gd name="connsiteX1" fmla="*/ 1175657 w 3990703"/>
                <a:gd name="connsiteY1" fmla="*/ 1286694 h 2103123"/>
                <a:gd name="connsiteX2" fmla="*/ 1972491 w 3990703"/>
                <a:gd name="connsiteY2" fmla="*/ 3 h 2103123"/>
                <a:gd name="connsiteX3" fmla="*/ 2769326 w 3990703"/>
                <a:gd name="connsiteY3" fmla="*/ 1299757 h 2103123"/>
                <a:gd name="connsiteX4" fmla="*/ 3990703 w 3990703"/>
                <a:gd name="connsiteY4" fmla="*/ 1998620 h 210312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990703 w 3990703"/>
                <a:gd name="connsiteY4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154680 w 3990703"/>
                <a:gd name="connsiteY4" fmla="*/ 167207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744583 w 3990703"/>
                <a:gd name="connsiteY1" fmla="*/ 1802707 h 2103153"/>
                <a:gd name="connsiteX2" fmla="*/ 1175657 w 3990703"/>
                <a:gd name="connsiteY2" fmla="*/ 1286724 h 2103153"/>
                <a:gd name="connsiteX3" fmla="*/ 1972491 w 3990703"/>
                <a:gd name="connsiteY3" fmla="*/ 33 h 2103153"/>
                <a:gd name="connsiteX4" fmla="*/ 2638698 w 3990703"/>
                <a:gd name="connsiteY4" fmla="*/ 1325912 h 2103153"/>
                <a:gd name="connsiteX5" fmla="*/ 3200400 w 3990703"/>
                <a:gd name="connsiteY5" fmla="*/ 1809238 h 2103153"/>
                <a:gd name="connsiteX6" fmla="*/ 3990703 w 3990703"/>
                <a:gd name="connsiteY6" fmla="*/ 1998650 h 2103153"/>
                <a:gd name="connsiteX0" fmla="*/ 0 w 3990703"/>
                <a:gd name="connsiteY0" fmla="*/ 2090090 h 2090090"/>
                <a:gd name="connsiteX1" fmla="*/ 744583 w 3990703"/>
                <a:gd name="connsiteY1" fmla="*/ 1789644 h 2090090"/>
                <a:gd name="connsiteX2" fmla="*/ 1175657 w 3990703"/>
                <a:gd name="connsiteY2" fmla="*/ 1273661 h 2090090"/>
                <a:gd name="connsiteX3" fmla="*/ 1939834 w 3990703"/>
                <a:gd name="connsiteY3" fmla="*/ 33 h 2090090"/>
                <a:gd name="connsiteX4" fmla="*/ 2638698 w 3990703"/>
                <a:gd name="connsiteY4" fmla="*/ 1312849 h 2090090"/>
                <a:gd name="connsiteX5" fmla="*/ 3200400 w 3990703"/>
                <a:gd name="connsiteY5" fmla="*/ 1796175 h 2090090"/>
                <a:gd name="connsiteX6" fmla="*/ 3990703 w 3990703"/>
                <a:gd name="connsiteY6" fmla="*/ 1985587 h 2090090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175657 w 3990703"/>
                <a:gd name="connsiteY2" fmla="*/ 1273629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3990703"/>
                <a:gd name="connsiteY0" fmla="*/ 2090060 h 2090060"/>
                <a:gd name="connsiteX1" fmla="*/ 744583 w 3990703"/>
                <a:gd name="connsiteY1" fmla="*/ 1789614 h 2090060"/>
                <a:gd name="connsiteX2" fmla="*/ 1156062 w 3990703"/>
                <a:gd name="connsiteY2" fmla="*/ 1325883 h 2090060"/>
                <a:gd name="connsiteX3" fmla="*/ 1939834 w 3990703"/>
                <a:gd name="connsiteY3" fmla="*/ 3 h 2090060"/>
                <a:gd name="connsiteX4" fmla="*/ 2638698 w 3990703"/>
                <a:gd name="connsiteY4" fmla="*/ 1312819 h 2090060"/>
                <a:gd name="connsiteX5" fmla="*/ 3200400 w 3990703"/>
                <a:gd name="connsiteY5" fmla="*/ 1796145 h 2090060"/>
                <a:gd name="connsiteX6" fmla="*/ 3990703 w 3990703"/>
                <a:gd name="connsiteY6" fmla="*/ 1985557 h 2090060"/>
                <a:gd name="connsiteX0" fmla="*/ 0 w 3990703"/>
                <a:gd name="connsiteY0" fmla="*/ 2090079 h 2090079"/>
                <a:gd name="connsiteX1" fmla="*/ 744583 w 3990703"/>
                <a:gd name="connsiteY1" fmla="*/ 1789633 h 2090079"/>
                <a:gd name="connsiteX2" fmla="*/ 1222807 w 3990703"/>
                <a:gd name="connsiteY2" fmla="*/ 1345925 h 2090079"/>
                <a:gd name="connsiteX3" fmla="*/ 1939834 w 3990703"/>
                <a:gd name="connsiteY3" fmla="*/ 22 h 2090079"/>
                <a:gd name="connsiteX4" fmla="*/ 2638698 w 3990703"/>
                <a:gd name="connsiteY4" fmla="*/ 1312838 h 2090079"/>
                <a:gd name="connsiteX5" fmla="*/ 3200400 w 3990703"/>
                <a:gd name="connsiteY5" fmla="*/ 1796164 h 2090079"/>
                <a:gd name="connsiteX6" fmla="*/ 3990703 w 3990703"/>
                <a:gd name="connsiteY6" fmla="*/ 1985576 h 2090079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249505 w 3990703"/>
                <a:gd name="connsiteY2" fmla="*/ 1312531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434006 w 4337775"/>
                <a:gd name="connsiteY5" fmla="*/ 1796143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80494 w 4337775"/>
                <a:gd name="connsiteY5" fmla="*/ 1842864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13749 w 4337775"/>
                <a:gd name="connsiteY5" fmla="*/ 1809492 h 2152416"/>
                <a:gd name="connsiteX6" fmla="*/ 4337775 w 4337775"/>
                <a:gd name="connsiteY6" fmla="*/ 2152416 h 2152416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3213749"/>
                <a:gd name="connsiteY0" fmla="*/ 2150130 h 2150130"/>
                <a:gd name="connsiteX1" fmla="*/ 978189 w 3213749"/>
                <a:gd name="connsiteY1" fmla="*/ 1789614 h 2150130"/>
                <a:gd name="connsiteX2" fmla="*/ 1483111 w 3213749"/>
                <a:gd name="connsiteY2" fmla="*/ 1312533 h 2150130"/>
                <a:gd name="connsiteX3" fmla="*/ 2173440 w 3213749"/>
                <a:gd name="connsiteY3" fmla="*/ 3 h 2150130"/>
                <a:gd name="connsiteX4" fmla="*/ 2825583 w 3213749"/>
                <a:gd name="connsiteY4" fmla="*/ 1326168 h 2150130"/>
                <a:gd name="connsiteX5" fmla="*/ 3213749 w 3213749"/>
                <a:gd name="connsiteY5" fmla="*/ 1809494 h 2150130"/>
                <a:gd name="connsiteX0" fmla="*/ 0 w 2825583"/>
                <a:gd name="connsiteY0" fmla="*/ 2150130 h 2150130"/>
                <a:gd name="connsiteX1" fmla="*/ 978189 w 2825583"/>
                <a:gd name="connsiteY1" fmla="*/ 1789614 h 2150130"/>
                <a:gd name="connsiteX2" fmla="*/ 1483111 w 2825583"/>
                <a:gd name="connsiteY2" fmla="*/ 1312533 h 2150130"/>
                <a:gd name="connsiteX3" fmla="*/ 2173440 w 2825583"/>
                <a:gd name="connsiteY3" fmla="*/ 3 h 2150130"/>
                <a:gd name="connsiteX4" fmla="*/ 2825583 w 2825583"/>
                <a:gd name="connsiteY4" fmla="*/ 1326168 h 2150130"/>
                <a:gd name="connsiteX0" fmla="*/ 0 w 2173440"/>
                <a:gd name="connsiteY0" fmla="*/ 2150130 h 2150130"/>
                <a:gd name="connsiteX1" fmla="*/ 978189 w 2173440"/>
                <a:gd name="connsiteY1" fmla="*/ 1789614 h 2150130"/>
                <a:gd name="connsiteX2" fmla="*/ 1483111 w 2173440"/>
                <a:gd name="connsiteY2" fmla="*/ 1312533 h 2150130"/>
                <a:gd name="connsiteX3" fmla="*/ 2173440 w 2173440"/>
                <a:gd name="connsiteY3" fmla="*/ 3 h 2150130"/>
                <a:gd name="connsiteX0" fmla="*/ 0 w 2620629"/>
                <a:gd name="connsiteY0" fmla="*/ 2176827 h 2176827"/>
                <a:gd name="connsiteX1" fmla="*/ 1425378 w 2620629"/>
                <a:gd name="connsiteY1" fmla="*/ 1789614 h 2176827"/>
                <a:gd name="connsiteX2" fmla="*/ 1930300 w 2620629"/>
                <a:gd name="connsiteY2" fmla="*/ 1312533 h 2176827"/>
                <a:gd name="connsiteX3" fmla="*/ 2620629 w 2620629"/>
                <a:gd name="connsiteY3" fmla="*/ 3 h 2176827"/>
                <a:gd name="connsiteX0" fmla="*/ 0 w 2620629"/>
                <a:gd name="connsiteY0" fmla="*/ 2176827 h 2176845"/>
                <a:gd name="connsiteX1" fmla="*/ 1425378 w 2620629"/>
                <a:gd name="connsiteY1" fmla="*/ 1789614 h 2176845"/>
                <a:gd name="connsiteX2" fmla="*/ 1930300 w 2620629"/>
                <a:gd name="connsiteY2" fmla="*/ 1312533 h 2176845"/>
                <a:gd name="connsiteX3" fmla="*/ 2620629 w 2620629"/>
                <a:gd name="connsiteY3" fmla="*/ 3 h 2176845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69"/>
                <a:gd name="connsiteX1" fmla="*/ 1518820 w 2620629"/>
                <a:gd name="connsiteY1" fmla="*/ 1929779 h 2176869"/>
                <a:gd name="connsiteX2" fmla="*/ 1977021 w 2620629"/>
                <a:gd name="connsiteY2" fmla="*/ 1199068 h 2176869"/>
                <a:gd name="connsiteX3" fmla="*/ 2620629 w 2620629"/>
                <a:gd name="connsiteY3" fmla="*/ 4 h 2176869"/>
                <a:gd name="connsiteX0" fmla="*/ 0 w 2620629"/>
                <a:gd name="connsiteY0" fmla="*/ 2176828 h 2176850"/>
                <a:gd name="connsiteX1" fmla="*/ 1525495 w 2620629"/>
                <a:gd name="connsiteY1" fmla="*/ 1829662 h 2176850"/>
                <a:gd name="connsiteX2" fmla="*/ 1977021 w 2620629"/>
                <a:gd name="connsiteY2" fmla="*/ 1199068 h 2176850"/>
                <a:gd name="connsiteX3" fmla="*/ 2620629 w 2620629"/>
                <a:gd name="connsiteY3" fmla="*/ 4 h 2176850"/>
                <a:gd name="connsiteX0" fmla="*/ 0 w 2620629"/>
                <a:gd name="connsiteY0" fmla="*/ 2176828 h 2176847"/>
                <a:gd name="connsiteX1" fmla="*/ 1525495 w 2620629"/>
                <a:gd name="connsiteY1" fmla="*/ 1829662 h 2176847"/>
                <a:gd name="connsiteX2" fmla="*/ 1977021 w 2620629"/>
                <a:gd name="connsiteY2" fmla="*/ 1199068 h 2176847"/>
                <a:gd name="connsiteX3" fmla="*/ 2620629 w 2620629"/>
                <a:gd name="connsiteY3" fmla="*/ 4 h 2176847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49"/>
                <a:gd name="connsiteX1" fmla="*/ 1525495 w 2620629"/>
                <a:gd name="connsiteY1" fmla="*/ 1829662 h 2176849"/>
                <a:gd name="connsiteX2" fmla="*/ 2043766 w 2620629"/>
                <a:gd name="connsiteY2" fmla="*/ 1118974 h 2176849"/>
                <a:gd name="connsiteX3" fmla="*/ 2620629 w 2620629"/>
                <a:gd name="connsiteY3" fmla="*/ 4 h 2176849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9 h 2176851"/>
                <a:gd name="connsiteX1" fmla="*/ 1458751 w 2620629"/>
                <a:gd name="connsiteY1" fmla="*/ 1782942 h 2176851"/>
                <a:gd name="connsiteX2" fmla="*/ 2023742 w 2620629"/>
                <a:gd name="connsiteY2" fmla="*/ 1065579 h 2176851"/>
                <a:gd name="connsiteX3" fmla="*/ 2620629 w 2620629"/>
                <a:gd name="connsiteY3" fmla="*/ 5 h 2176851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52"/>
                <a:gd name="connsiteX1" fmla="*/ 1458751 w 2620629"/>
                <a:gd name="connsiteY1" fmla="*/ 1782937 h 2176852"/>
                <a:gd name="connsiteX2" fmla="*/ 2074422 w 2620629"/>
                <a:gd name="connsiteY2" fmla="*/ 795214 h 2176852"/>
                <a:gd name="connsiteX3" fmla="*/ 2620629 w 2620629"/>
                <a:gd name="connsiteY3" fmla="*/ 0 h 2176852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824"/>
                <a:gd name="connsiteX1" fmla="*/ 2620629 w 2620629"/>
                <a:gd name="connsiteY1" fmla="*/ 0 h 2176824"/>
                <a:gd name="connsiteX0" fmla="*/ 0 w 2387024"/>
                <a:gd name="connsiteY0" fmla="*/ 2150126 h 2150126"/>
                <a:gd name="connsiteX1" fmla="*/ 2387024 w 2387024"/>
                <a:gd name="connsiteY1" fmla="*/ 0 h 2150126"/>
                <a:gd name="connsiteX0" fmla="*/ 0 w 2387024"/>
                <a:gd name="connsiteY0" fmla="*/ 2150126 h 2150134"/>
                <a:gd name="connsiteX1" fmla="*/ 2387024 w 2387024"/>
                <a:gd name="connsiteY1" fmla="*/ 0 h 2150134"/>
                <a:gd name="connsiteX0" fmla="*/ 0 w 2387024"/>
                <a:gd name="connsiteY0" fmla="*/ 2150126 h 2150131"/>
                <a:gd name="connsiteX1" fmla="*/ 2387024 w 2387024"/>
                <a:gd name="connsiteY1" fmla="*/ 0 h 215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024" h="2150131">
                  <a:moveTo>
                    <a:pt x="0" y="2150126"/>
                  </a:moveTo>
                  <a:cubicBezTo>
                    <a:pt x="1623307" y="2154257"/>
                    <a:pt x="1611373" y="2542"/>
                    <a:pt x="2387024" y="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9F89577D-3801-9A4C-839F-FDDD0C0AA63A}"/>
                </a:ext>
              </a:extLst>
            </p:cNvPr>
            <p:cNvSpPr/>
            <p:nvPr/>
          </p:nvSpPr>
          <p:spPr>
            <a:xfrm flipH="1">
              <a:off x="4570903" y="3563202"/>
              <a:ext cx="2293868" cy="2150129"/>
            </a:xfrm>
            <a:custGeom>
              <a:avLst/>
              <a:gdLst>
                <a:gd name="connsiteX0" fmla="*/ 0 w 3990703"/>
                <a:gd name="connsiteY0" fmla="*/ 2103123 h 2103123"/>
                <a:gd name="connsiteX1" fmla="*/ 1175657 w 3990703"/>
                <a:gd name="connsiteY1" fmla="*/ 1286694 h 2103123"/>
                <a:gd name="connsiteX2" fmla="*/ 1972491 w 3990703"/>
                <a:gd name="connsiteY2" fmla="*/ 3 h 2103123"/>
                <a:gd name="connsiteX3" fmla="*/ 2769326 w 3990703"/>
                <a:gd name="connsiteY3" fmla="*/ 1299757 h 2103123"/>
                <a:gd name="connsiteX4" fmla="*/ 3990703 w 3990703"/>
                <a:gd name="connsiteY4" fmla="*/ 1998620 h 210312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990703 w 3990703"/>
                <a:gd name="connsiteY4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154680 w 3990703"/>
                <a:gd name="connsiteY4" fmla="*/ 167207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744583 w 3990703"/>
                <a:gd name="connsiteY1" fmla="*/ 1802707 h 2103153"/>
                <a:gd name="connsiteX2" fmla="*/ 1175657 w 3990703"/>
                <a:gd name="connsiteY2" fmla="*/ 1286724 h 2103153"/>
                <a:gd name="connsiteX3" fmla="*/ 1972491 w 3990703"/>
                <a:gd name="connsiteY3" fmla="*/ 33 h 2103153"/>
                <a:gd name="connsiteX4" fmla="*/ 2638698 w 3990703"/>
                <a:gd name="connsiteY4" fmla="*/ 1325912 h 2103153"/>
                <a:gd name="connsiteX5" fmla="*/ 3200400 w 3990703"/>
                <a:gd name="connsiteY5" fmla="*/ 1809238 h 2103153"/>
                <a:gd name="connsiteX6" fmla="*/ 3990703 w 3990703"/>
                <a:gd name="connsiteY6" fmla="*/ 1998650 h 2103153"/>
                <a:gd name="connsiteX0" fmla="*/ 0 w 3990703"/>
                <a:gd name="connsiteY0" fmla="*/ 2090090 h 2090090"/>
                <a:gd name="connsiteX1" fmla="*/ 744583 w 3990703"/>
                <a:gd name="connsiteY1" fmla="*/ 1789644 h 2090090"/>
                <a:gd name="connsiteX2" fmla="*/ 1175657 w 3990703"/>
                <a:gd name="connsiteY2" fmla="*/ 1273661 h 2090090"/>
                <a:gd name="connsiteX3" fmla="*/ 1939834 w 3990703"/>
                <a:gd name="connsiteY3" fmla="*/ 33 h 2090090"/>
                <a:gd name="connsiteX4" fmla="*/ 2638698 w 3990703"/>
                <a:gd name="connsiteY4" fmla="*/ 1312849 h 2090090"/>
                <a:gd name="connsiteX5" fmla="*/ 3200400 w 3990703"/>
                <a:gd name="connsiteY5" fmla="*/ 1796175 h 2090090"/>
                <a:gd name="connsiteX6" fmla="*/ 3990703 w 3990703"/>
                <a:gd name="connsiteY6" fmla="*/ 1985587 h 2090090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175657 w 3990703"/>
                <a:gd name="connsiteY2" fmla="*/ 1273629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3990703"/>
                <a:gd name="connsiteY0" fmla="*/ 2090060 h 2090060"/>
                <a:gd name="connsiteX1" fmla="*/ 744583 w 3990703"/>
                <a:gd name="connsiteY1" fmla="*/ 1789614 h 2090060"/>
                <a:gd name="connsiteX2" fmla="*/ 1156062 w 3990703"/>
                <a:gd name="connsiteY2" fmla="*/ 1325883 h 2090060"/>
                <a:gd name="connsiteX3" fmla="*/ 1939834 w 3990703"/>
                <a:gd name="connsiteY3" fmla="*/ 3 h 2090060"/>
                <a:gd name="connsiteX4" fmla="*/ 2638698 w 3990703"/>
                <a:gd name="connsiteY4" fmla="*/ 1312819 h 2090060"/>
                <a:gd name="connsiteX5" fmla="*/ 3200400 w 3990703"/>
                <a:gd name="connsiteY5" fmla="*/ 1796145 h 2090060"/>
                <a:gd name="connsiteX6" fmla="*/ 3990703 w 3990703"/>
                <a:gd name="connsiteY6" fmla="*/ 1985557 h 2090060"/>
                <a:gd name="connsiteX0" fmla="*/ 0 w 3990703"/>
                <a:gd name="connsiteY0" fmla="*/ 2090079 h 2090079"/>
                <a:gd name="connsiteX1" fmla="*/ 744583 w 3990703"/>
                <a:gd name="connsiteY1" fmla="*/ 1789633 h 2090079"/>
                <a:gd name="connsiteX2" fmla="*/ 1222807 w 3990703"/>
                <a:gd name="connsiteY2" fmla="*/ 1345925 h 2090079"/>
                <a:gd name="connsiteX3" fmla="*/ 1939834 w 3990703"/>
                <a:gd name="connsiteY3" fmla="*/ 22 h 2090079"/>
                <a:gd name="connsiteX4" fmla="*/ 2638698 w 3990703"/>
                <a:gd name="connsiteY4" fmla="*/ 1312838 h 2090079"/>
                <a:gd name="connsiteX5" fmla="*/ 3200400 w 3990703"/>
                <a:gd name="connsiteY5" fmla="*/ 1796164 h 2090079"/>
                <a:gd name="connsiteX6" fmla="*/ 3990703 w 3990703"/>
                <a:gd name="connsiteY6" fmla="*/ 1985576 h 2090079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249505 w 3990703"/>
                <a:gd name="connsiteY2" fmla="*/ 1312531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434006 w 4337775"/>
                <a:gd name="connsiteY5" fmla="*/ 1796143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80494 w 4337775"/>
                <a:gd name="connsiteY5" fmla="*/ 1842864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13749 w 4337775"/>
                <a:gd name="connsiteY5" fmla="*/ 1809492 h 2152416"/>
                <a:gd name="connsiteX6" fmla="*/ 4337775 w 4337775"/>
                <a:gd name="connsiteY6" fmla="*/ 2152416 h 2152416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3213749"/>
                <a:gd name="connsiteY0" fmla="*/ 2150130 h 2150130"/>
                <a:gd name="connsiteX1" fmla="*/ 978189 w 3213749"/>
                <a:gd name="connsiteY1" fmla="*/ 1789614 h 2150130"/>
                <a:gd name="connsiteX2" fmla="*/ 1483111 w 3213749"/>
                <a:gd name="connsiteY2" fmla="*/ 1312533 h 2150130"/>
                <a:gd name="connsiteX3" fmla="*/ 2173440 w 3213749"/>
                <a:gd name="connsiteY3" fmla="*/ 3 h 2150130"/>
                <a:gd name="connsiteX4" fmla="*/ 2825583 w 3213749"/>
                <a:gd name="connsiteY4" fmla="*/ 1326168 h 2150130"/>
                <a:gd name="connsiteX5" fmla="*/ 3213749 w 3213749"/>
                <a:gd name="connsiteY5" fmla="*/ 1809494 h 2150130"/>
                <a:gd name="connsiteX0" fmla="*/ 0 w 2825583"/>
                <a:gd name="connsiteY0" fmla="*/ 2150130 h 2150130"/>
                <a:gd name="connsiteX1" fmla="*/ 978189 w 2825583"/>
                <a:gd name="connsiteY1" fmla="*/ 1789614 h 2150130"/>
                <a:gd name="connsiteX2" fmla="*/ 1483111 w 2825583"/>
                <a:gd name="connsiteY2" fmla="*/ 1312533 h 2150130"/>
                <a:gd name="connsiteX3" fmla="*/ 2173440 w 2825583"/>
                <a:gd name="connsiteY3" fmla="*/ 3 h 2150130"/>
                <a:gd name="connsiteX4" fmla="*/ 2825583 w 2825583"/>
                <a:gd name="connsiteY4" fmla="*/ 1326168 h 2150130"/>
                <a:gd name="connsiteX0" fmla="*/ 0 w 2173440"/>
                <a:gd name="connsiteY0" fmla="*/ 2150130 h 2150130"/>
                <a:gd name="connsiteX1" fmla="*/ 978189 w 2173440"/>
                <a:gd name="connsiteY1" fmla="*/ 1789614 h 2150130"/>
                <a:gd name="connsiteX2" fmla="*/ 1483111 w 2173440"/>
                <a:gd name="connsiteY2" fmla="*/ 1312533 h 2150130"/>
                <a:gd name="connsiteX3" fmla="*/ 2173440 w 2173440"/>
                <a:gd name="connsiteY3" fmla="*/ 3 h 2150130"/>
                <a:gd name="connsiteX0" fmla="*/ 0 w 2620629"/>
                <a:gd name="connsiteY0" fmla="*/ 2176827 h 2176827"/>
                <a:gd name="connsiteX1" fmla="*/ 1425378 w 2620629"/>
                <a:gd name="connsiteY1" fmla="*/ 1789614 h 2176827"/>
                <a:gd name="connsiteX2" fmla="*/ 1930300 w 2620629"/>
                <a:gd name="connsiteY2" fmla="*/ 1312533 h 2176827"/>
                <a:gd name="connsiteX3" fmla="*/ 2620629 w 2620629"/>
                <a:gd name="connsiteY3" fmla="*/ 3 h 2176827"/>
                <a:gd name="connsiteX0" fmla="*/ 0 w 2620629"/>
                <a:gd name="connsiteY0" fmla="*/ 2176827 h 2176845"/>
                <a:gd name="connsiteX1" fmla="*/ 1425378 w 2620629"/>
                <a:gd name="connsiteY1" fmla="*/ 1789614 h 2176845"/>
                <a:gd name="connsiteX2" fmla="*/ 1930300 w 2620629"/>
                <a:gd name="connsiteY2" fmla="*/ 1312533 h 2176845"/>
                <a:gd name="connsiteX3" fmla="*/ 2620629 w 2620629"/>
                <a:gd name="connsiteY3" fmla="*/ 3 h 2176845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69"/>
                <a:gd name="connsiteX1" fmla="*/ 1518820 w 2620629"/>
                <a:gd name="connsiteY1" fmla="*/ 1929779 h 2176869"/>
                <a:gd name="connsiteX2" fmla="*/ 1977021 w 2620629"/>
                <a:gd name="connsiteY2" fmla="*/ 1199068 h 2176869"/>
                <a:gd name="connsiteX3" fmla="*/ 2620629 w 2620629"/>
                <a:gd name="connsiteY3" fmla="*/ 4 h 2176869"/>
                <a:gd name="connsiteX0" fmla="*/ 0 w 2620629"/>
                <a:gd name="connsiteY0" fmla="*/ 2176828 h 2176850"/>
                <a:gd name="connsiteX1" fmla="*/ 1525495 w 2620629"/>
                <a:gd name="connsiteY1" fmla="*/ 1829662 h 2176850"/>
                <a:gd name="connsiteX2" fmla="*/ 1977021 w 2620629"/>
                <a:gd name="connsiteY2" fmla="*/ 1199068 h 2176850"/>
                <a:gd name="connsiteX3" fmla="*/ 2620629 w 2620629"/>
                <a:gd name="connsiteY3" fmla="*/ 4 h 2176850"/>
                <a:gd name="connsiteX0" fmla="*/ 0 w 2620629"/>
                <a:gd name="connsiteY0" fmla="*/ 2176828 h 2176847"/>
                <a:gd name="connsiteX1" fmla="*/ 1525495 w 2620629"/>
                <a:gd name="connsiteY1" fmla="*/ 1829662 h 2176847"/>
                <a:gd name="connsiteX2" fmla="*/ 1977021 w 2620629"/>
                <a:gd name="connsiteY2" fmla="*/ 1199068 h 2176847"/>
                <a:gd name="connsiteX3" fmla="*/ 2620629 w 2620629"/>
                <a:gd name="connsiteY3" fmla="*/ 4 h 2176847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49"/>
                <a:gd name="connsiteX1" fmla="*/ 1525495 w 2620629"/>
                <a:gd name="connsiteY1" fmla="*/ 1829662 h 2176849"/>
                <a:gd name="connsiteX2" fmla="*/ 2043766 w 2620629"/>
                <a:gd name="connsiteY2" fmla="*/ 1118974 h 2176849"/>
                <a:gd name="connsiteX3" fmla="*/ 2620629 w 2620629"/>
                <a:gd name="connsiteY3" fmla="*/ 4 h 2176849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9 h 2176851"/>
                <a:gd name="connsiteX1" fmla="*/ 1458751 w 2620629"/>
                <a:gd name="connsiteY1" fmla="*/ 1782942 h 2176851"/>
                <a:gd name="connsiteX2" fmla="*/ 2023742 w 2620629"/>
                <a:gd name="connsiteY2" fmla="*/ 1065579 h 2176851"/>
                <a:gd name="connsiteX3" fmla="*/ 2620629 w 2620629"/>
                <a:gd name="connsiteY3" fmla="*/ 5 h 2176851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52"/>
                <a:gd name="connsiteX1" fmla="*/ 1458751 w 2620629"/>
                <a:gd name="connsiteY1" fmla="*/ 1782937 h 2176852"/>
                <a:gd name="connsiteX2" fmla="*/ 2074422 w 2620629"/>
                <a:gd name="connsiteY2" fmla="*/ 795214 h 2176852"/>
                <a:gd name="connsiteX3" fmla="*/ 2620629 w 2620629"/>
                <a:gd name="connsiteY3" fmla="*/ 0 h 2176852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824"/>
                <a:gd name="connsiteX1" fmla="*/ 2620629 w 2620629"/>
                <a:gd name="connsiteY1" fmla="*/ 0 h 2176824"/>
                <a:gd name="connsiteX0" fmla="*/ 0 w 2387024"/>
                <a:gd name="connsiteY0" fmla="*/ 2150126 h 2150126"/>
                <a:gd name="connsiteX1" fmla="*/ 2387024 w 2387024"/>
                <a:gd name="connsiteY1" fmla="*/ 0 h 2150126"/>
                <a:gd name="connsiteX0" fmla="*/ 0 w 2387024"/>
                <a:gd name="connsiteY0" fmla="*/ 2150126 h 2150134"/>
                <a:gd name="connsiteX1" fmla="*/ 2387024 w 2387024"/>
                <a:gd name="connsiteY1" fmla="*/ 0 h 2150134"/>
                <a:gd name="connsiteX0" fmla="*/ 0 w 2387024"/>
                <a:gd name="connsiteY0" fmla="*/ 2150126 h 2150131"/>
                <a:gd name="connsiteX1" fmla="*/ 2387024 w 2387024"/>
                <a:gd name="connsiteY1" fmla="*/ 0 h 215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024" h="2150131">
                  <a:moveTo>
                    <a:pt x="0" y="2150126"/>
                  </a:moveTo>
                  <a:cubicBezTo>
                    <a:pt x="1623307" y="2154257"/>
                    <a:pt x="1611373" y="2542"/>
                    <a:pt x="2387024" y="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6933A5FE-2772-C04C-B580-3BBA683B0764}"/>
              </a:ext>
            </a:extLst>
          </p:cNvPr>
          <p:cNvCxnSpPr>
            <a:cxnSpLocks/>
          </p:cNvCxnSpPr>
          <p:nvPr/>
        </p:nvCxnSpPr>
        <p:spPr>
          <a:xfrm flipV="1">
            <a:off x="1083347" y="2523570"/>
            <a:ext cx="0" cy="33372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41C7C49-03D1-8845-B831-1ACFB531395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584023" y="4391790"/>
            <a:ext cx="0" cy="1529076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C6FB179C-E8C7-EA4A-9A7C-3FF6AE41D3EF}"/>
                  </a:ext>
                </a:extLst>
              </p:cNvPr>
              <p:cNvSpPr txBox="1"/>
              <p:nvPr/>
            </p:nvSpPr>
            <p:spPr>
              <a:xfrm>
                <a:off x="2876531" y="5860796"/>
                <a:ext cx="14149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Prior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FB179C-E8C7-EA4A-9A7C-3FF6AE41D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31" y="5860796"/>
                <a:ext cx="1414984" cy="400110"/>
              </a:xfrm>
              <a:prstGeom prst="rect">
                <a:avLst/>
              </a:prstGeom>
              <a:blipFill>
                <a:blip r:embed="rId2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9AE7B27-08EF-3840-98A6-DE92FC4B598D}"/>
              </a:ext>
            </a:extLst>
          </p:cNvPr>
          <p:cNvSpPr txBox="1"/>
          <p:nvPr/>
        </p:nvSpPr>
        <p:spPr>
          <a:xfrm>
            <a:off x="3494135" y="6211405"/>
            <a:ext cx="215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Temperature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95C9061-185D-5244-87C2-685EB71EB5FF}"/>
              </a:ext>
            </a:extLst>
          </p:cNvPr>
          <p:cNvSpPr txBox="1"/>
          <p:nvPr/>
        </p:nvSpPr>
        <p:spPr>
          <a:xfrm rot="16200000">
            <a:off x="-282315" y="3805480"/>
            <a:ext cx="215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p.d.f</a:t>
            </a:r>
            <a:r>
              <a:rPr lang="en-US" sz="2400" dirty="0"/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0DEFBD7-5DC7-9E42-B31B-849AA061CB04}"/>
              </a:ext>
            </a:extLst>
          </p:cNvPr>
          <p:cNvGrpSpPr/>
          <p:nvPr/>
        </p:nvGrpSpPr>
        <p:grpSpPr>
          <a:xfrm>
            <a:off x="5099845" y="3431963"/>
            <a:ext cx="2676470" cy="2407696"/>
            <a:chOff x="2183879" y="3563202"/>
            <a:chExt cx="4680892" cy="2150131"/>
          </a:xfrm>
        </p:grpSpPr>
        <p:sp>
          <p:nvSpPr>
            <p:cNvPr id="37" name="Freeform 36">
              <a:extLst>
                <a:ext uri="{FF2B5EF4-FFF2-40B4-BE49-F238E27FC236}">
                  <a16:creationId xmlns="" xmlns:a16="http://schemas.microsoft.com/office/drawing/2014/main" id="{06B46FD1-9FBF-E745-B29E-342043CDA3D1}"/>
                </a:ext>
              </a:extLst>
            </p:cNvPr>
            <p:cNvSpPr/>
            <p:nvPr/>
          </p:nvSpPr>
          <p:spPr>
            <a:xfrm>
              <a:off x="2183879" y="3563202"/>
              <a:ext cx="2387024" cy="2150131"/>
            </a:xfrm>
            <a:custGeom>
              <a:avLst/>
              <a:gdLst>
                <a:gd name="connsiteX0" fmla="*/ 0 w 3990703"/>
                <a:gd name="connsiteY0" fmla="*/ 2103123 h 2103123"/>
                <a:gd name="connsiteX1" fmla="*/ 1175657 w 3990703"/>
                <a:gd name="connsiteY1" fmla="*/ 1286694 h 2103123"/>
                <a:gd name="connsiteX2" fmla="*/ 1972491 w 3990703"/>
                <a:gd name="connsiteY2" fmla="*/ 3 h 2103123"/>
                <a:gd name="connsiteX3" fmla="*/ 2769326 w 3990703"/>
                <a:gd name="connsiteY3" fmla="*/ 1299757 h 2103123"/>
                <a:gd name="connsiteX4" fmla="*/ 3990703 w 3990703"/>
                <a:gd name="connsiteY4" fmla="*/ 1998620 h 210312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990703 w 3990703"/>
                <a:gd name="connsiteY4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154680 w 3990703"/>
                <a:gd name="connsiteY4" fmla="*/ 167207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744583 w 3990703"/>
                <a:gd name="connsiteY1" fmla="*/ 1802707 h 2103153"/>
                <a:gd name="connsiteX2" fmla="*/ 1175657 w 3990703"/>
                <a:gd name="connsiteY2" fmla="*/ 1286724 h 2103153"/>
                <a:gd name="connsiteX3" fmla="*/ 1972491 w 3990703"/>
                <a:gd name="connsiteY3" fmla="*/ 33 h 2103153"/>
                <a:gd name="connsiteX4" fmla="*/ 2638698 w 3990703"/>
                <a:gd name="connsiteY4" fmla="*/ 1325912 h 2103153"/>
                <a:gd name="connsiteX5" fmla="*/ 3200400 w 3990703"/>
                <a:gd name="connsiteY5" fmla="*/ 1809238 h 2103153"/>
                <a:gd name="connsiteX6" fmla="*/ 3990703 w 3990703"/>
                <a:gd name="connsiteY6" fmla="*/ 1998650 h 2103153"/>
                <a:gd name="connsiteX0" fmla="*/ 0 w 3990703"/>
                <a:gd name="connsiteY0" fmla="*/ 2090090 h 2090090"/>
                <a:gd name="connsiteX1" fmla="*/ 744583 w 3990703"/>
                <a:gd name="connsiteY1" fmla="*/ 1789644 h 2090090"/>
                <a:gd name="connsiteX2" fmla="*/ 1175657 w 3990703"/>
                <a:gd name="connsiteY2" fmla="*/ 1273661 h 2090090"/>
                <a:gd name="connsiteX3" fmla="*/ 1939834 w 3990703"/>
                <a:gd name="connsiteY3" fmla="*/ 33 h 2090090"/>
                <a:gd name="connsiteX4" fmla="*/ 2638698 w 3990703"/>
                <a:gd name="connsiteY4" fmla="*/ 1312849 h 2090090"/>
                <a:gd name="connsiteX5" fmla="*/ 3200400 w 3990703"/>
                <a:gd name="connsiteY5" fmla="*/ 1796175 h 2090090"/>
                <a:gd name="connsiteX6" fmla="*/ 3990703 w 3990703"/>
                <a:gd name="connsiteY6" fmla="*/ 1985587 h 2090090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175657 w 3990703"/>
                <a:gd name="connsiteY2" fmla="*/ 1273629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3990703"/>
                <a:gd name="connsiteY0" fmla="*/ 2090060 h 2090060"/>
                <a:gd name="connsiteX1" fmla="*/ 744583 w 3990703"/>
                <a:gd name="connsiteY1" fmla="*/ 1789614 h 2090060"/>
                <a:gd name="connsiteX2" fmla="*/ 1156062 w 3990703"/>
                <a:gd name="connsiteY2" fmla="*/ 1325883 h 2090060"/>
                <a:gd name="connsiteX3" fmla="*/ 1939834 w 3990703"/>
                <a:gd name="connsiteY3" fmla="*/ 3 h 2090060"/>
                <a:gd name="connsiteX4" fmla="*/ 2638698 w 3990703"/>
                <a:gd name="connsiteY4" fmla="*/ 1312819 h 2090060"/>
                <a:gd name="connsiteX5" fmla="*/ 3200400 w 3990703"/>
                <a:gd name="connsiteY5" fmla="*/ 1796145 h 2090060"/>
                <a:gd name="connsiteX6" fmla="*/ 3990703 w 3990703"/>
                <a:gd name="connsiteY6" fmla="*/ 1985557 h 2090060"/>
                <a:gd name="connsiteX0" fmla="*/ 0 w 3990703"/>
                <a:gd name="connsiteY0" fmla="*/ 2090079 h 2090079"/>
                <a:gd name="connsiteX1" fmla="*/ 744583 w 3990703"/>
                <a:gd name="connsiteY1" fmla="*/ 1789633 h 2090079"/>
                <a:gd name="connsiteX2" fmla="*/ 1222807 w 3990703"/>
                <a:gd name="connsiteY2" fmla="*/ 1345925 h 2090079"/>
                <a:gd name="connsiteX3" fmla="*/ 1939834 w 3990703"/>
                <a:gd name="connsiteY3" fmla="*/ 22 h 2090079"/>
                <a:gd name="connsiteX4" fmla="*/ 2638698 w 3990703"/>
                <a:gd name="connsiteY4" fmla="*/ 1312838 h 2090079"/>
                <a:gd name="connsiteX5" fmla="*/ 3200400 w 3990703"/>
                <a:gd name="connsiteY5" fmla="*/ 1796164 h 2090079"/>
                <a:gd name="connsiteX6" fmla="*/ 3990703 w 3990703"/>
                <a:gd name="connsiteY6" fmla="*/ 1985576 h 2090079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249505 w 3990703"/>
                <a:gd name="connsiteY2" fmla="*/ 1312531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434006 w 4337775"/>
                <a:gd name="connsiteY5" fmla="*/ 1796143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80494 w 4337775"/>
                <a:gd name="connsiteY5" fmla="*/ 1842864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13749 w 4337775"/>
                <a:gd name="connsiteY5" fmla="*/ 1809492 h 2152416"/>
                <a:gd name="connsiteX6" fmla="*/ 4337775 w 4337775"/>
                <a:gd name="connsiteY6" fmla="*/ 2152416 h 2152416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3213749"/>
                <a:gd name="connsiteY0" fmla="*/ 2150130 h 2150130"/>
                <a:gd name="connsiteX1" fmla="*/ 978189 w 3213749"/>
                <a:gd name="connsiteY1" fmla="*/ 1789614 h 2150130"/>
                <a:gd name="connsiteX2" fmla="*/ 1483111 w 3213749"/>
                <a:gd name="connsiteY2" fmla="*/ 1312533 h 2150130"/>
                <a:gd name="connsiteX3" fmla="*/ 2173440 w 3213749"/>
                <a:gd name="connsiteY3" fmla="*/ 3 h 2150130"/>
                <a:gd name="connsiteX4" fmla="*/ 2825583 w 3213749"/>
                <a:gd name="connsiteY4" fmla="*/ 1326168 h 2150130"/>
                <a:gd name="connsiteX5" fmla="*/ 3213749 w 3213749"/>
                <a:gd name="connsiteY5" fmla="*/ 1809494 h 2150130"/>
                <a:gd name="connsiteX0" fmla="*/ 0 w 2825583"/>
                <a:gd name="connsiteY0" fmla="*/ 2150130 h 2150130"/>
                <a:gd name="connsiteX1" fmla="*/ 978189 w 2825583"/>
                <a:gd name="connsiteY1" fmla="*/ 1789614 h 2150130"/>
                <a:gd name="connsiteX2" fmla="*/ 1483111 w 2825583"/>
                <a:gd name="connsiteY2" fmla="*/ 1312533 h 2150130"/>
                <a:gd name="connsiteX3" fmla="*/ 2173440 w 2825583"/>
                <a:gd name="connsiteY3" fmla="*/ 3 h 2150130"/>
                <a:gd name="connsiteX4" fmla="*/ 2825583 w 2825583"/>
                <a:gd name="connsiteY4" fmla="*/ 1326168 h 2150130"/>
                <a:gd name="connsiteX0" fmla="*/ 0 w 2173440"/>
                <a:gd name="connsiteY0" fmla="*/ 2150130 h 2150130"/>
                <a:gd name="connsiteX1" fmla="*/ 978189 w 2173440"/>
                <a:gd name="connsiteY1" fmla="*/ 1789614 h 2150130"/>
                <a:gd name="connsiteX2" fmla="*/ 1483111 w 2173440"/>
                <a:gd name="connsiteY2" fmla="*/ 1312533 h 2150130"/>
                <a:gd name="connsiteX3" fmla="*/ 2173440 w 2173440"/>
                <a:gd name="connsiteY3" fmla="*/ 3 h 2150130"/>
                <a:gd name="connsiteX0" fmla="*/ 0 w 2620629"/>
                <a:gd name="connsiteY0" fmla="*/ 2176827 h 2176827"/>
                <a:gd name="connsiteX1" fmla="*/ 1425378 w 2620629"/>
                <a:gd name="connsiteY1" fmla="*/ 1789614 h 2176827"/>
                <a:gd name="connsiteX2" fmla="*/ 1930300 w 2620629"/>
                <a:gd name="connsiteY2" fmla="*/ 1312533 h 2176827"/>
                <a:gd name="connsiteX3" fmla="*/ 2620629 w 2620629"/>
                <a:gd name="connsiteY3" fmla="*/ 3 h 2176827"/>
                <a:gd name="connsiteX0" fmla="*/ 0 w 2620629"/>
                <a:gd name="connsiteY0" fmla="*/ 2176827 h 2176845"/>
                <a:gd name="connsiteX1" fmla="*/ 1425378 w 2620629"/>
                <a:gd name="connsiteY1" fmla="*/ 1789614 h 2176845"/>
                <a:gd name="connsiteX2" fmla="*/ 1930300 w 2620629"/>
                <a:gd name="connsiteY2" fmla="*/ 1312533 h 2176845"/>
                <a:gd name="connsiteX3" fmla="*/ 2620629 w 2620629"/>
                <a:gd name="connsiteY3" fmla="*/ 3 h 2176845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69"/>
                <a:gd name="connsiteX1" fmla="*/ 1518820 w 2620629"/>
                <a:gd name="connsiteY1" fmla="*/ 1929779 h 2176869"/>
                <a:gd name="connsiteX2" fmla="*/ 1977021 w 2620629"/>
                <a:gd name="connsiteY2" fmla="*/ 1199068 h 2176869"/>
                <a:gd name="connsiteX3" fmla="*/ 2620629 w 2620629"/>
                <a:gd name="connsiteY3" fmla="*/ 4 h 2176869"/>
                <a:gd name="connsiteX0" fmla="*/ 0 w 2620629"/>
                <a:gd name="connsiteY0" fmla="*/ 2176828 h 2176850"/>
                <a:gd name="connsiteX1" fmla="*/ 1525495 w 2620629"/>
                <a:gd name="connsiteY1" fmla="*/ 1829662 h 2176850"/>
                <a:gd name="connsiteX2" fmla="*/ 1977021 w 2620629"/>
                <a:gd name="connsiteY2" fmla="*/ 1199068 h 2176850"/>
                <a:gd name="connsiteX3" fmla="*/ 2620629 w 2620629"/>
                <a:gd name="connsiteY3" fmla="*/ 4 h 2176850"/>
                <a:gd name="connsiteX0" fmla="*/ 0 w 2620629"/>
                <a:gd name="connsiteY0" fmla="*/ 2176828 h 2176847"/>
                <a:gd name="connsiteX1" fmla="*/ 1525495 w 2620629"/>
                <a:gd name="connsiteY1" fmla="*/ 1829662 h 2176847"/>
                <a:gd name="connsiteX2" fmla="*/ 1977021 w 2620629"/>
                <a:gd name="connsiteY2" fmla="*/ 1199068 h 2176847"/>
                <a:gd name="connsiteX3" fmla="*/ 2620629 w 2620629"/>
                <a:gd name="connsiteY3" fmla="*/ 4 h 2176847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49"/>
                <a:gd name="connsiteX1" fmla="*/ 1525495 w 2620629"/>
                <a:gd name="connsiteY1" fmla="*/ 1829662 h 2176849"/>
                <a:gd name="connsiteX2" fmla="*/ 2043766 w 2620629"/>
                <a:gd name="connsiteY2" fmla="*/ 1118974 h 2176849"/>
                <a:gd name="connsiteX3" fmla="*/ 2620629 w 2620629"/>
                <a:gd name="connsiteY3" fmla="*/ 4 h 2176849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9 h 2176851"/>
                <a:gd name="connsiteX1" fmla="*/ 1458751 w 2620629"/>
                <a:gd name="connsiteY1" fmla="*/ 1782942 h 2176851"/>
                <a:gd name="connsiteX2" fmla="*/ 2023742 w 2620629"/>
                <a:gd name="connsiteY2" fmla="*/ 1065579 h 2176851"/>
                <a:gd name="connsiteX3" fmla="*/ 2620629 w 2620629"/>
                <a:gd name="connsiteY3" fmla="*/ 5 h 2176851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52"/>
                <a:gd name="connsiteX1" fmla="*/ 1458751 w 2620629"/>
                <a:gd name="connsiteY1" fmla="*/ 1782937 h 2176852"/>
                <a:gd name="connsiteX2" fmla="*/ 2074422 w 2620629"/>
                <a:gd name="connsiteY2" fmla="*/ 795214 h 2176852"/>
                <a:gd name="connsiteX3" fmla="*/ 2620629 w 2620629"/>
                <a:gd name="connsiteY3" fmla="*/ 0 h 2176852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824"/>
                <a:gd name="connsiteX1" fmla="*/ 2620629 w 2620629"/>
                <a:gd name="connsiteY1" fmla="*/ 0 h 2176824"/>
                <a:gd name="connsiteX0" fmla="*/ 0 w 2387024"/>
                <a:gd name="connsiteY0" fmla="*/ 2150126 h 2150126"/>
                <a:gd name="connsiteX1" fmla="*/ 2387024 w 2387024"/>
                <a:gd name="connsiteY1" fmla="*/ 0 h 2150126"/>
                <a:gd name="connsiteX0" fmla="*/ 0 w 2387024"/>
                <a:gd name="connsiteY0" fmla="*/ 2150126 h 2150134"/>
                <a:gd name="connsiteX1" fmla="*/ 2387024 w 2387024"/>
                <a:gd name="connsiteY1" fmla="*/ 0 h 2150134"/>
                <a:gd name="connsiteX0" fmla="*/ 0 w 2387024"/>
                <a:gd name="connsiteY0" fmla="*/ 2150126 h 2150131"/>
                <a:gd name="connsiteX1" fmla="*/ 2387024 w 2387024"/>
                <a:gd name="connsiteY1" fmla="*/ 0 h 215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024" h="2150131">
                  <a:moveTo>
                    <a:pt x="0" y="2150126"/>
                  </a:moveTo>
                  <a:cubicBezTo>
                    <a:pt x="1623307" y="2154257"/>
                    <a:pt x="1611373" y="2542"/>
                    <a:pt x="238702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D3F7A9FB-6C78-9C47-84AB-632F8EEB75AC}"/>
                </a:ext>
              </a:extLst>
            </p:cNvPr>
            <p:cNvSpPr/>
            <p:nvPr/>
          </p:nvSpPr>
          <p:spPr>
            <a:xfrm flipH="1">
              <a:off x="4570903" y="3563202"/>
              <a:ext cx="2293868" cy="2150129"/>
            </a:xfrm>
            <a:custGeom>
              <a:avLst/>
              <a:gdLst>
                <a:gd name="connsiteX0" fmla="*/ 0 w 3990703"/>
                <a:gd name="connsiteY0" fmla="*/ 2103123 h 2103123"/>
                <a:gd name="connsiteX1" fmla="*/ 1175657 w 3990703"/>
                <a:gd name="connsiteY1" fmla="*/ 1286694 h 2103123"/>
                <a:gd name="connsiteX2" fmla="*/ 1972491 w 3990703"/>
                <a:gd name="connsiteY2" fmla="*/ 3 h 2103123"/>
                <a:gd name="connsiteX3" fmla="*/ 2769326 w 3990703"/>
                <a:gd name="connsiteY3" fmla="*/ 1299757 h 2103123"/>
                <a:gd name="connsiteX4" fmla="*/ 3990703 w 3990703"/>
                <a:gd name="connsiteY4" fmla="*/ 1998620 h 210312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990703 w 3990703"/>
                <a:gd name="connsiteY4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154680 w 3990703"/>
                <a:gd name="connsiteY4" fmla="*/ 167207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744583 w 3990703"/>
                <a:gd name="connsiteY1" fmla="*/ 1802707 h 2103153"/>
                <a:gd name="connsiteX2" fmla="*/ 1175657 w 3990703"/>
                <a:gd name="connsiteY2" fmla="*/ 1286724 h 2103153"/>
                <a:gd name="connsiteX3" fmla="*/ 1972491 w 3990703"/>
                <a:gd name="connsiteY3" fmla="*/ 33 h 2103153"/>
                <a:gd name="connsiteX4" fmla="*/ 2638698 w 3990703"/>
                <a:gd name="connsiteY4" fmla="*/ 1325912 h 2103153"/>
                <a:gd name="connsiteX5" fmla="*/ 3200400 w 3990703"/>
                <a:gd name="connsiteY5" fmla="*/ 1809238 h 2103153"/>
                <a:gd name="connsiteX6" fmla="*/ 3990703 w 3990703"/>
                <a:gd name="connsiteY6" fmla="*/ 1998650 h 2103153"/>
                <a:gd name="connsiteX0" fmla="*/ 0 w 3990703"/>
                <a:gd name="connsiteY0" fmla="*/ 2090090 h 2090090"/>
                <a:gd name="connsiteX1" fmla="*/ 744583 w 3990703"/>
                <a:gd name="connsiteY1" fmla="*/ 1789644 h 2090090"/>
                <a:gd name="connsiteX2" fmla="*/ 1175657 w 3990703"/>
                <a:gd name="connsiteY2" fmla="*/ 1273661 h 2090090"/>
                <a:gd name="connsiteX3" fmla="*/ 1939834 w 3990703"/>
                <a:gd name="connsiteY3" fmla="*/ 33 h 2090090"/>
                <a:gd name="connsiteX4" fmla="*/ 2638698 w 3990703"/>
                <a:gd name="connsiteY4" fmla="*/ 1312849 h 2090090"/>
                <a:gd name="connsiteX5" fmla="*/ 3200400 w 3990703"/>
                <a:gd name="connsiteY5" fmla="*/ 1796175 h 2090090"/>
                <a:gd name="connsiteX6" fmla="*/ 3990703 w 3990703"/>
                <a:gd name="connsiteY6" fmla="*/ 1985587 h 2090090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175657 w 3990703"/>
                <a:gd name="connsiteY2" fmla="*/ 1273629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3990703"/>
                <a:gd name="connsiteY0" fmla="*/ 2090060 h 2090060"/>
                <a:gd name="connsiteX1" fmla="*/ 744583 w 3990703"/>
                <a:gd name="connsiteY1" fmla="*/ 1789614 h 2090060"/>
                <a:gd name="connsiteX2" fmla="*/ 1156062 w 3990703"/>
                <a:gd name="connsiteY2" fmla="*/ 1325883 h 2090060"/>
                <a:gd name="connsiteX3" fmla="*/ 1939834 w 3990703"/>
                <a:gd name="connsiteY3" fmla="*/ 3 h 2090060"/>
                <a:gd name="connsiteX4" fmla="*/ 2638698 w 3990703"/>
                <a:gd name="connsiteY4" fmla="*/ 1312819 h 2090060"/>
                <a:gd name="connsiteX5" fmla="*/ 3200400 w 3990703"/>
                <a:gd name="connsiteY5" fmla="*/ 1796145 h 2090060"/>
                <a:gd name="connsiteX6" fmla="*/ 3990703 w 3990703"/>
                <a:gd name="connsiteY6" fmla="*/ 1985557 h 2090060"/>
                <a:gd name="connsiteX0" fmla="*/ 0 w 3990703"/>
                <a:gd name="connsiteY0" fmla="*/ 2090079 h 2090079"/>
                <a:gd name="connsiteX1" fmla="*/ 744583 w 3990703"/>
                <a:gd name="connsiteY1" fmla="*/ 1789633 h 2090079"/>
                <a:gd name="connsiteX2" fmla="*/ 1222807 w 3990703"/>
                <a:gd name="connsiteY2" fmla="*/ 1345925 h 2090079"/>
                <a:gd name="connsiteX3" fmla="*/ 1939834 w 3990703"/>
                <a:gd name="connsiteY3" fmla="*/ 22 h 2090079"/>
                <a:gd name="connsiteX4" fmla="*/ 2638698 w 3990703"/>
                <a:gd name="connsiteY4" fmla="*/ 1312838 h 2090079"/>
                <a:gd name="connsiteX5" fmla="*/ 3200400 w 3990703"/>
                <a:gd name="connsiteY5" fmla="*/ 1796164 h 2090079"/>
                <a:gd name="connsiteX6" fmla="*/ 3990703 w 3990703"/>
                <a:gd name="connsiteY6" fmla="*/ 1985576 h 2090079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249505 w 3990703"/>
                <a:gd name="connsiteY2" fmla="*/ 1312531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434006 w 4337775"/>
                <a:gd name="connsiteY5" fmla="*/ 1796143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80494 w 4337775"/>
                <a:gd name="connsiteY5" fmla="*/ 1842864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13749 w 4337775"/>
                <a:gd name="connsiteY5" fmla="*/ 1809492 h 2152416"/>
                <a:gd name="connsiteX6" fmla="*/ 4337775 w 4337775"/>
                <a:gd name="connsiteY6" fmla="*/ 2152416 h 2152416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3213749"/>
                <a:gd name="connsiteY0" fmla="*/ 2150130 h 2150130"/>
                <a:gd name="connsiteX1" fmla="*/ 978189 w 3213749"/>
                <a:gd name="connsiteY1" fmla="*/ 1789614 h 2150130"/>
                <a:gd name="connsiteX2" fmla="*/ 1483111 w 3213749"/>
                <a:gd name="connsiteY2" fmla="*/ 1312533 h 2150130"/>
                <a:gd name="connsiteX3" fmla="*/ 2173440 w 3213749"/>
                <a:gd name="connsiteY3" fmla="*/ 3 h 2150130"/>
                <a:gd name="connsiteX4" fmla="*/ 2825583 w 3213749"/>
                <a:gd name="connsiteY4" fmla="*/ 1326168 h 2150130"/>
                <a:gd name="connsiteX5" fmla="*/ 3213749 w 3213749"/>
                <a:gd name="connsiteY5" fmla="*/ 1809494 h 2150130"/>
                <a:gd name="connsiteX0" fmla="*/ 0 w 2825583"/>
                <a:gd name="connsiteY0" fmla="*/ 2150130 h 2150130"/>
                <a:gd name="connsiteX1" fmla="*/ 978189 w 2825583"/>
                <a:gd name="connsiteY1" fmla="*/ 1789614 h 2150130"/>
                <a:gd name="connsiteX2" fmla="*/ 1483111 w 2825583"/>
                <a:gd name="connsiteY2" fmla="*/ 1312533 h 2150130"/>
                <a:gd name="connsiteX3" fmla="*/ 2173440 w 2825583"/>
                <a:gd name="connsiteY3" fmla="*/ 3 h 2150130"/>
                <a:gd name="connsiteX4" fmla="*/ 2825583 w 2825583"/>
                <a:gd name="connsiteY4" fmla="*/ 1326168 h 2150130"/>
                <a:gd name="connsiteX0" fmla="*/ 0 w 2173440"/>
                <a:gd name="connsiteY0" fmla="*/ 2150130 h 2150130"/>
                <a:gd name="connsiteX1" fmla="*/ 978189 w 2173440"/>
                <a:gd name="connsiteY1" fmla="*/ 1789614 h 2150130"/>
                <a:gd name="connsiteX2" fmla="*/ 1483111 w 2173440"/>
                <a:gd name="connsiteY2" fmla="*/ 1312533 h 2150130"/>
                <a:gd name="connsiteX3" fmla="*/ 2173440 w 2173440"/>
                <a:gd name="connsiteY3" fmla="*/ 3 h 2150130"/>
                <a:gd name="connsiteX0" fmla="*/ 0 w 2620629"/>
                <a:gd name="connsiteY0" fmla="*/ 2176827 h 2176827"/>
                <a:gd name="connsiteX1" fmla="*/ 1425378 w 2620629"/>
                <a:gd name="connsiteY1" fmla="*/ 1789614 h 2176827"/>
                <a:gd name="connsiteX2" fmla="*/ 1930300 w 2620629"/>
                <a:gd name="connsiteY2" fmla="*/ 1312533 h 2176827"/>
                <a:gd name="connsiteX3" fmla="*/ 2620629 w 2620629"/>
                <a:gd name="connsiteY3" fmla="*/ 3 h 2176827"/>
                <a:gd name="connsiteX0" fmla="*/ 0 w 2620629"/>
                <a:gd name="connsiteY0" fmla="*/ 2176827 h 2176845"/>
                <a:gd name="connsiteX1" fmla="*/ 1425378 w 2620629"/>
                <a:gd name="connsiteY1" fmla="*/ 1789614 h 2176845"/>
                <a:gd name="connsiteX2" fmla="*/ 1930300 w 2620629"/>
                <a:gd name="connsiteY2" fmla="*/ 1312533 h 2176845"/>
                <a:gd name="connsiteX3" fmla="*/ 2620629 w 2620629"/>
                <a:gd name="connsiteY3" fmla="*/ 3 h 2176845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69"/>
                <a:gd name="connsiteX1" fmla="*/ 1518820 w 2620629"/>
                <a:gd name="connsiteY1" fmla="*/ 1929779 h 2176869"/>
                <a:gd name="connsiteX2" fmla="*/ 1977021 w 2620629"/>
                <a:gd name="connsiteY2" fmla="*/ 1199068 h 2176869"/>
                <a:gd name="connsiteX3" fmla="*/ 2620629 w 2620629"/>
                <a:gd name="connsiteY3" fmla="*/ 4 h 2176869"/>
                <a:gd name="connsiteX0" fmla="*/ 0 w 2620629"/>
                <a:gd name="connsiteY0" fmla="*/ 2176828 h 2176850"/>
                <a:gd name="connsiteX1" fmla="*/ 1525495 w 2620629"/>
                <a:gd name="connsiteY1" fmla="*/ 1829662 h 2176850"/>
                <a:gd name="connsiteX2" fmla="*/ 1977021 w 2620629"/>
                <a:gd name="connsiteY2" fmla="*/ 1199068 h 2176850"/>
                <a:gd name="connsiteX3" fmla="*/ 2620629 w 2620629"/>
                <a:gd name="connsiteY3" fmla="*/ 4 h 2176850"/>
                <a:gd name="connsiteX0" fmla="*/ 0 w 2620629"/>
                <a:gd name="connsiteY0" fmla="*/ 2176828 h 2176847"/>
                <a:gd name="connsiteX1" fmla="*/ 1525495 w 2620629"/>
                <a:gd name="connsiteY1" fmla="*/ 1829662 h 2176847"/>
                <a:gd name="connsiteX2" fmla="*/ 1977021 w 2620629"/>
                <a:gd name="connsiteY2" fmla="*/ 1199068 h 2176847"/>
                <a:gd name="connsiteX3" fmla="*/ 2620629 w 2620629"/>
                <a:gd name="connsiteY3" fmla="*/ 4 h 2176847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49"/>
                <a:gd name="connsiteX1" fmla="*/ 1525495 w 2620629"/>
                <a:gd name="connsiteY1" fmla="*/ 1829662 h 2176849"/>
                <a:gd name="connsiteX2" fmla="*/ 2043766 w 2620629"/>
                <a:gd name="connsiteY2" fmla="*/ 1118974 h 2176849"/>
                <a:gd name="connsiteX3" fmla="*/ 2620629 w 2620629"/>
                <a:gd name="connsiteY3" fmla="*/ 4 h 2176849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9 h 2176851"/>
                <a:gd name="connsiteX1" fmla="*/ 1458751 w 2620629"/>
                <a:gd name="connsiteY1" fmla="*/ 1782942 h 2176851"/>
                <a:gd name="connsiteX2" fmla="*/ 2023742 w 2620629"/>
                <a:gd name="connsiteY2" fmla="*/ 1065579 h 2176851"/>
                <a:gd name="connsiteX3" fmla="*/ 2620629 w 2620629"/>
                <a:gd name="connsiteY3" fmla="*/ 5 h 2176851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52"/>
                <a:gd name="connsiteX1" fmla="*/ 1458751 w 2620629"/>
                <a:gd name="connsiteY1" fmla="*/ 1782937 h 2176852"/>
                <a:gd name="connsiteX2" fmla="*/ 2074422 w 2620629"/>
                <a:gd name="connsiteY2" fmla="*/ 795214 h 2176852"/>
                <a:gd name="connsiteX3" fmla="*/ 2620629 w 2620629"/>
                <a:gd name="connsiteY3" fmla="*/ 0 h 2176852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824"/>
                <a:gd name="connsiteX1" fmla="*/ 2620629 w 2620629"/>
                <a:gd name="connsiteY1" fmla="*/ 0 h 2176824"/>
                <a:gd name="connsiteX0" fmla="*/ 0 w 2387024"/>
                <a:gd name="connsiteY0" fmla="*/ 2150126 h 2150126"/>
                <a:gd name="connsiteX1" fmla="*/ 2387024 w 2387024"/>
                <a:gd name="connsiteY1" fmla="*/ 0 h 2150126"/>
                <a:gd name="connsiteX0" fmla="*/ 0 w 2387024"/>
                <a:gd name="connsiteY0" fmla="*/ 2150126 h 2150134"/>
                <a:gd name="connsiteX1" fmla="*/ 2387024 w 2387024"/>
                <a:gd name="connsiteY1" fmla="*/ 0 h 2150134"/>
                <a:gd name="connsiteX0" fmla="*/ 0 w 2387024"/>
                <a:gd name="connsiteY0" fmla="*/ 2150126 h 2150131"/>
                <a:gd name="connsiteX1" fmla="*/ 2387024 w 2387024"/>
                <a:gd name="connsiteY1" fmla="*/ 0 h 215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024" h="2150131">
                  <a:moveTo>
                    <a:pt x="0" y="2150126"/>
                  </a:moveTo>
                  <a:cubicBezTo>
                    <a:pt x="1623307" y="2154257"/>
                    <a:pt x="1611373" y="2542"/>
                    <a:pt x="238702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9291AD30-09EA-6C45-BF57-8D9CD7A153C9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6464713" y="3431963"/>
            <a:ext cx="0" cy="248890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F6CFCDB-91B6-8B45-AC78-314606A532B1}"/>
              </a:ext>
            </a:extLst>
          </p:cNvPr>
          <p:cNvSpPr txBox="1"/>
          <p:nvPr/>
        </p:nvSpPr>
        <p:spPr>
          <a:xfrm>
            <a:off x="5936756" y="5860788"/>
            <a:ext cx="105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Obs.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86F406AD-0612-1B42-BDF9-7E48C3C35D3B}"/>
              </a:ext>
            </a:extLst>
          </p:cNvPr>
          <p:cNvGrpSpPr/>
          <p:nvPr/>
        </p:nvGrpSpPr>
        <p:grpSpPr>
          <a:xfrm>
            <a:off x="4133647" y="2917061"/>
            <a:ext cx="1837400" cy="2923764"/>
            <a:chOff x="2183879" y="3563202"/>
            <a:chExt cx="4680892" cy="2150131"/>
          </a:xfrm>
        </p:grpSpPr>
        <p:sp>
          <p:nvSpPr>
            <p:cNvPr id="48" name="Freeform 47">
              <a:extLst>
                <a:ext uri="{FF2B5EF4-FFF2-40B4-BE49-F238E27FC236}">
                  <a16:creationId xmlns="" xmlns:a16="http://schemas.microsoft.com/office/drawing/2014/main" id="{8BEF94CC-771E-6240-8CB0-93C9309F8ED8}"/>
                </a:ext>
              </a:extLst>
            </p:cNvPr>
            <p:cNvSpPr/>
            <p:nvPr/>
          </p:nvSpPr>
          <p:spPr>
            <a:xfrm>
              <a:off x="2183879" y="3563202"/>
              <a:ext cx="2387024" cy="2150131"/>
            </a:xfrm>
            <a:custGeom>
              <a:avLst/>
              <a:gdLst>
                <a:gd name="connsiteX0" fmla="*/ 0 w 3990703"/>
                <a:gd name="connsiteY0" fmla="*/ 2103123 h 2103123"/>
                <a:gd name="connsiteX1" fmla="*/ 1175657 w 3990703"/>
                <a:gd name="connsiteY1" fmla="*/ 1286694 h 2103123"/>
                <a:gd name="connsiteX2" fmla="*/ 1972491 w 3990703"/>
                <a:gd name="connsiteY2" fmla="*/ 3 h 2103123"/>
                <a:gd name="connsiteX3" fmla="*/ 2769326 w 3990703"/>
                <a:gd name="connsiteY3" fmla="*/ 1299757 h 2103123"/>
                <a:gd name="connsiteX4" fmla="*/ 3990703 w 3990703"/>
                <a:gd name="connsiteY4" fmla="*/ 1998620 h 210312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990703 w 3990703"/>
                <a:gd name="connsiteY4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154680 w 3990703"/>
                <a:gd name="connsiteY4" fmla="*/ 167207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744583 w 3990703"/>
                <a:gd name="connsiteY1" fmla="*/ 1802707 h 2103153"/>
                <a:gd name="connsiteX2" fmla="*/ 1175657 w 3990703"/>
                <a:gd name="connsiteY2" fmla="*/ 1286724 h 2103153"/>
                <a:gd name="connsiteX3" fmla="*/ 1972491 w 3990703"/>
                <a:gd name="connsiteY3" fmla="*/ 33 h 2103153"/>
                <a:gd name="connsiteX4" fmla="*/ 2638698 w 3990703"/>
                <a:gd name="connsiteY4" fmla="*/ 1325912 h 2103153"/>
                <a:gd name="connsiteX5" fmla="*/ 3200400 w 3990703"/>
                <a:gd name="connsiteY5" fmla="*/ 1809238 h 2103153"/>
                <a:gd name="connsiteX6" fmla="*/ 3990703 w 3990703"/>
                <a:gd name="connsiteY6" fmla="*/ 1998650 h 2103153"/>
                <a:gd name="connsiteX0" fmla="*/ 0 w 3990703"/>
                <a:gd name="connsiteY0" fmla="*/ 2090090 h 2090090"/>
                <a:gd name="connsiteX1" fmla="*/ 744583 w 3990703"/>
                <a:gd name="connsiteY1" fmla="*/ 1789644 h 2090090"/>
                <a:gd name="connsiteX2" fmla="*/ 1175657 w 3990703"/>
                <a:gd name="connsiteY2" fmla="*/ 1273661 h 2090090"/>
                <a:gd name="connsiteX3" fmla="*/ 1939834 w 3990703"/>
                <a:gd name="connsiteY3" fmla="*/ 33 h 2090090"/>
                <a:gd name="connsiteX4" fmla="*/ 2638698 w 3990703"/>
                <a:gd name="connsiteY4" fmla="*/ 1312849 h 2090090"/>
                <a:gd name="connsiteX5" fmla="*/ 3200400 w 3990703"/>
                <a:gd name="connsiteY5" fmla="*/ 1796175 h 2090090"/>
                <a:gd name="connsiteX6" fmla="*/ 3990703 w 3990703"/>
                <a:gd name="connsiteY6" fmla="*/ 1985587 h 2090090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175657 w 3990703"/>
                <a:gd name="connsiteY2" fmla="*/ 1273629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3990703"/>
                <a:gd name="connsiteY0" fmla="*/ 2090060 h 2090060"/>
                <a:gd name="connsiteX1" fmla="*/ 744583 w 3990703"/>
                <a:gd name="connsiteY1" fmla="*/ 1789614 h 2090060"/>
                <a:gd name="connsiteX2" fmla="*/ 1156062 w 3990703"/>
                <a:gd name="connsiteY2" fmla="*/ 1325883 h 2090060"/>
                <a:gd name="connsiteX3" fmla="*/ 1939834 w 3990703"/>
                <a:gd name="connsiteY3" fmla="*/ 3 h 2090060"/>
                <a:gd name="connsiteX4" fmla="*/ 2638698 w 3990703"/>
                <a:gd name="connsiteY4" fmla="*/ 1312819 h 2090060"/>
                <a:gd name="connsiteX5" fmla="*/ 3200400 w 3990703"/>
                <a:gd name="connsiteY5" fmla="*/ 1796145 h 2090060"/>
                <a:gd name="connsiteX6" fmla="*/ 3990703 w 3990703"/>
                <a:gd name="connsiteY6" fmla="*/ 1985557 h 2090060"/>
                <a:gd name="connsiteX0" fmla="*/ 0 w 3990703"/>
                <a:gd name="connsiteY0" fmla="*/ 2090079 h 2090079"/>
                <a:gd name="connsiteX1" fmla="*/ 744583 w 3990703"/>
                <a:gd name="connsiteY1" fmla="*/ 1789633 h 2090079"/>
                <a:gd name="connsiteX2" fmla="*/ 1222807 w 3990703"/>
                <a:gd name="connsiteY2" fmla="*/ 1345925 h 2090079"/>
                <a:gd name="connsiteX3" fmla="*/ 1939834 w 3990703"/>
                <a:gd name="connsiteY3" fmla="*/ 22 h 2090079"/>
                <a:gd name="connsiteX4" fmla="*/ 2638698 w 3990703"/>
                <a:gd name="connsiteY4" fmla="*/ 1312838 h 2090079"/>
                <a:gd name="connsiteX5" fmla="*/ 3200400 w 3990703"/>
                <a:gd name="connsiteY5" fmla="*/ 1796164 h 2090079"/>
                <a:gd name="connsiteX6" fmla="*/ 3990703 w 3990703"/>
                <a:gd name="connsiteY6" fmla="*/ 1985576 h 2090079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249505 w 3990703"/>
                <a:gd name="connsiteY2" fmla="*/ 1312531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434006 w 4337775"/>
                <a:gd name="connsiteY5" fmla="*/ 1796143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80494 w 4337775"/>
                <a:gd name="connsiteY5" fmla="*/ 1842864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13749 w 4337775"/>
                <a:gd name="connsiteY5" fmla="*/ 1809492 h 2152416"/>
                <a:gd name="connsiteX6" fmla="*/ 4337775 w 4337775"/>
                <a:gd name="connsiteY6" fmla="*/ 2152416 h 2152416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3213749"/>
                <a:gd name="connsiteY0" fmla="*/ 2150130 h 2150130"/>
                <a:gd name="connsiteX1" fmla="*/ 978189 w 3213749"/>
                <a:gd name="connsiteY1" fmla="*/ 1789614 h 2150130"/>
                <a:gd name="connsiteX2" fmla="*/ 1483111 w 3213749"/>
                <a:gd name="connsiteY2" fmla="*/ 1312533 h 2150130"/>
                <a:gd name="connsiteX3" fmla="*/ 2173440 w 3213749"/>
                <a:gd name="connsiteY3" fmla="*/ 3 h 2150130"/>
                <a:gd name="connsiteX4" fmla="*/ 2825583 w 3213749"/>
                <a:gd name="connsiteY4" fmla="*/ 1326168 h 2150130"/>
                <a:gd name="connsiteX5" fmla="*/ 3213749 w 3213749"/>
                <a:gd name="connsiteY5" fmla="*/ 1809494 h 2150130"/>
                <a:gd name="connsiteX0" fmla="*/ 0 w 2825583"/>
                <a:gd name="connsiteY0" fmla="*/ 2150130 h 2150130"/>
                <a:gd name="connsiteX1" fmla="*/ 978189 w 2825583"/>
                <a:gd name="connsiteY1" fmla="*/ 1789614 h 2150130"/>
                <a:gd name="connsiteX2" fmla="*/ 1483111 w 2825583"/>
                <a:gd name="connsiteY2" fmla="*/ 1312533 h 2150130"/>
                <a:gd name="connsiteX3" fmla="*/ 2173440 w 2825583"/>
                <a:gd name="connsiteY3" fmla="*/ 3 h 2150130"/>
                <a:gd name="connsiteX4" fmla="*/ 2825583 w 2825583"/>
                <a:gd name="connsiteY4" fmla="*/ 1326168 h 2150130"/>
                <a:gd name="connsiteX0" fmla="*/ 0 w 2173440"/>
                <a:gd name="connsiteY0" fmla="*/ 2150130 h 2150130"/>
                <a:gd name="connsiteX1" fmla="*/ 978189 w 2173440"/>
                <a:gd name="connsiteY1" fmla="*/ 1789614 h 2150130"/>
                <a:gd name="connsiteX2" fmla="*/ 1483111 w 2173440"/>
                <a:gd name="connsiteY2" fmla="*/ 1312533 h 2150130"/>
                <a:gd name="connsiteX3" fmla="*/ 2173440 w 2173440"/>
                <a:gd name="connsiteY3" fmla="*/ 3 h 2150130"/>
                <a:gd name="connsiteX0" fmla="*/ 0 w 2620629"/>
                <a:gd name="connsiteY0" fmla="*/ 2176827 h 2176827"/>
                <a:gd name="connsiteX1" fmla="*/ 1425378 w 2620629"/>
                <a:gd name="connsiteY1" fmla="*/ 1789614 h 2176827"/>
                <a:gd name="connsiteX2" fmla="*/ 1930300 w 2620629"/>
                <a:gd name="connsiteY2" fmla="*/ 1312533 h 2176827"/>
                <a:gd name="connsiteX3" fmla="*/ 2620629 w 2620629"/>
                <a:gd name="connsiteY3" fmla="*/ 3 h 2176827"/>
                <a:gd name="connsiteX0" fmla="*/ 0 w 2620629"/>
                <a:gd name="connsiteY0" fmla="*/ 2176827 h 2176845"/>
                <a:gd name="connsiteX1" fmla="*/ 1425378 w 2620629"/>
                <a:gd name="connsiteY1" fmla="*/ 1789614 h 2176845"/>
                <a:gd name="connsiteX2" fmla="*/ 1930300 w 2620629"/>
                <a:gd name="connsiteY2" fmla="*/ 1312533 h 2176845"/>
                <a:gd name="connsiteX3" fmla="*/ 2620629 w 2620629"/>
                <a:gd name="connsiteY3" fmla="*/ 3 h 2176845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69"/>
                <a:gd name="connsiteX1" fmla="*/ 1518820 w 2620629"/>
                <a:gd name="connsiteY1" fmla="*/ 1929779 h 2176869"/>
                <a:gd name="connsiteX2" fmla="*/ 1977021 w 2620629"/>
                <a:gd name="connsiteY2" fmla="*/ 1199068 h 2176869"/>
                <a:gd name="connsiteX3" fmla="*/ 2620629 w 2620629"/>
                <a:gd name="connsiteY3" fmla="*/ 4 h 2176869"/>
                <a:gd name="connsiteX0" fmla="*/ 0 w 2620629"/>
                <a:gd name="connsiteY0" fmla="*/ 2176828 h 2176850"/>
                <a:gd name="connsiteX1" fmla="*/ 1525495 w 2620629"/>
                <a:gd name="connsiteY1" fmla="*/ 1829662 h 2176850"/>
                <a:gd name="connsiteX2" fmla="*/ 1977021 w 2620629"/>
                <a:gd name="connsiteY2" fmla="*/ 1199068 h 2176850"/>
                <a:gd name="connsiteX3" fmla="*/ 2620629 w 2620629"/>
                <a:gd name="connsiteY3" fmla="*/ 4 h 2176850"/>
                <a:gd name="connsiteX0" fmla="*/ 0 w 2620629"/>
                <a:gd name="connsiteY0" fmla="*/ 2176828 h 2176847"/>
                <a:gd name="connsiteX1" fmla="*/ 1525495 w 2620629"/>
                <a:gd name="connsiteY1" fmla="*/ 1829662 h 2176847"/>
                <a:gd name="connsiteX2" fmla="*/ 1977021 w 2620629"/>
                <a:gd name="connsiteY2" fmla="*/ 1199068 h 2176847"/>
                <a:gd name="connsiteX3" fmla="*/ 2620629 w 2620629"/>
                <a:gd name="connsiteY3" fmla="*/ 4 h 2176847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49"/>
                <a:gd name="connsiteX1" fmla="*/ 1525495 w 2620629"/>
                <a:gd name="connsiteY1" fmla="*/ 1829662 h 2176849"/>
                <a:gd name="connsiteX2" fmla="*/ 2043766 w 2620629"/>
                <a:gd name="connsiteY2" fmla="*/ 1118974 h 2176849"/>
                <a:gd name="connsiteX3" fmla="*/ 2620629 w 2620629"/>
                <a:gd name="connsiteY3" fmla="*/ 4 h 2176849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9 h 2176851"/>
                <a:gd name="connsiteX1" fmla="*/ 1458751 w 2620629"/>
                <a:gd name="connsiteY1" fmla="*/ 1782942 h 2176851"/>
                <a:gd name="connsiteX2" fmla="*/ 2023742 w 2620629"/>
                <a:gd name="connsiteY2" fmla="*/ 1065579 h 2176851"/>
                <a:gd name="connsiteX3" fmla="*/ 2620629 w 2620629"/>
                <a:gd name="connsiteY3" fmla="*/ 5 h 2176851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52"/>
                <a:gd name="connsiteX1" fmla="*/ 1458751 w 2620629"/>
                <a:gd name="connsiteY1" fmla="*/ 1782937 h 2176852"/>
                <a:gd name="connsiteX2" fmla="*/ 2074422 w 2620629"/>
                <a:gd name="connsiteY2" fmla="*/ 795214 h 2176852"/>
                <a:gd name="connsiteX3" fmla="*/ 2620629 w 2620629"/>
                <a:gd name="connsiteY3" fmla="*/ 0 h 2176852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824"/>
                <a:gd name="connsiteX1" fmla="*/ 2620629 w 2620629"/>
                <a:gd name="connsiteY1" fmla="*/ 0 h 2176824"/>
                <a:gd name="connsiteX0" fmla="*/ 0 w 2387024"/>
                <a:gd name="connsiteY0" fmla="*/ 2150126 h 2150126"/>
                <a:gd name="connsiteX1" fmla="*/ 2387024 w 2387024"/>
                <a:gd name="connsiteY1" fmla="*/ 0 h 2150126"/>
                <a:gd name="connsiteX0" fmla="*/ 0 w 2387024"/>
                <a:gd name="connsiteY0" fmla="*/ 2150126 h 2150134"/>
                <a:gd name="connsiteX1" fmla="*/ 2387024 w 2387024"/>
                <a:gd name="connsiteY1" fmla="*/ 0 h 2150134"/>
                <a:gd name="connsiteX0" fmla="*/ 0 w 2387024"/>
                <a:gd name="connsiteY0" fmla="*/ 2150126 h 2150131"/>
                <a:gd name="connsiteX1" fmla="*/ 2387024 w 2387024"/>
                <a:gd name="connsiteY1" fmla="*/ 0 h 215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024" h="2150131">
                  <a:moveTo>
                    <a:pt x="0" y="2150126"/>
                  </a:moveTo>
                  <a:cubicBezTo>
                    <a:pt x="1623307" y="2154257"/>
                    <a:pt x="1611373" y="2542"/>
                    <a:pt x="2387024" y="0"/>
                  </a:cubicBezTo>
                </a:path>
              </a:pathLst>
            </a:custGeom>
            <a:noFill/>
            <a:ln w="38100">
              <a:solidFill>
                <a:srgbClr val="00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="" xmlns:a16="http://schemas.microsoft.com/office/drawing/2014/main" id="{9106AEFF-AE89-A349-A844-9ED1B6562CD9}"/>
                </a:ext>
              </a:extLst>
            </p:cNvPr>
            <p:cNvSpPr/>
            <p:nvPr/>
          </p:nvSpPr>
          <p:spPr>
            <a:xfrm flipH="1">
              <a:off x="4570903" y="3563202"/>
              <a:ext cx="2293868" cy="2150129"/>
            </a:xfrm>
            <a:custGeom>
              <a:avLst/>
              <a:gdLst>
                <a:gd name="connsiteX0" fmla="*/ 0 w 3990703"/>
                <a:gd name="connsiteY0" fmla="*/ 2103123 h 2103123"/>
                <a:gd name="connsiteX1" fmla="*/ 1175657 w 3990703"/>
                <a:gd name="connsiteY1" fmla="*/ 1286694 h 2103123"/>
                <a:gd name="connsiteX2" fmla="*/ 1972491 w 3990703"/>
                <a:gd name="connsiteY2" fmla="*/ 3 h 2103123"/>
                <a:gd name="connsiteX3" fmla="*/ 2769326 w 3990703"/>
                <a:gd name="connsiteY3" fmla="*/ 1299757 h 2103123"/>
                <a:gd name="connsiteX4" fmla="*/ 3990703 w 3990703"/>
                <a:gd name="connsiteY4" fmla="*/ 1998620 h 210312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990703 w 3990703"/>
                <a:gd name="connsiteY4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154680 w 3990703"/>
                <a:gd name="connsiteY4" fmla="*/ 167207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1175657 w 3990703"/>
                <a:gd name="connsiteY1" fmla="*/ 1286724 h 2103153"/>
                <a:gd name="connsiteX2" fmla="*/ 1972491 w 3990703"/>
                <a:gd name="connsiteY2" fmla="*/ 33 h 2103153"/>
                <a:gd name="connsiteX3" fmla="*/ 2638698 w 3990703"/>
                <a:gd name="connsiteY3" fmla="*/ 1325912 h 2103153"/>
                <a:gd name="connsiteX4" fmla="*/ 3200400 w 3990703"/>
                <a:gd name="connsiteY4" fmla="*/ 1809238 h 2103153"/>
                <a:gd name="connsiteX5" fmla="*/ 3990703 w 3990703"/>
                <a:gd name="connsiteY5" fmla="*/ 1998650 h 2103153"/>
                <a:gd name="connsiteX0" fmla="*/ 0 w 3990703"/>
                <a:gd name="connsiteY0" fmla="*/ 2103153 h 2103153"/>
                <a:gd name="connsiteX1" fmla="*/ 744583 w 3990703"/>
                <a:gd name="connsiteY1" fmla="*/ 1802707 h 2103153"/>
                <a:gd name="connsiteX2" fmla="*/ 1175657 w 3990703"/>
                <a:gd name="connsiteY2" fmla="*/ 1286724 h 2103153"/>
                <a:gd name="connsiteX3" fmla="*/ 1972491 w 3990703"/>
                <a:gd name="connsiteY3" fmla="*/ 33 h 2103153"/>
                <a:gd name="connsiteX4" fmla="*/ 2638698 w 3990703"/>
                <a:gd name="connsiteY4" fmla="*/ 1325912 h 2103153"/>
                <a:gd name="connsiteX5" fmla="*/ 3200400 w 3990703"/>
                <a:gd name="connsiteY5" fmla="*/ 1809238 h 2103153"/>
                <a:gd name="connsiteX6" fmla="*/ 3990703 w 3990703"/>
                <a:gd name="connsiteY6" fmla="*/ 1998650 h 2103153"/>
                <a:gd name="connsiteX0" fmla="*/ 0 w 3990703"/>
                <a:gd name="connsiteY0" fmla="*/ 2090090 h 2090090"/>
                <a:gd name="connsiteX1" fmla="*/ 744583 w 3990703"/>
                <a:gd name="connsiteY1" fmla="*/ 1789644 h 2090090"/>
                <a:gd name="connsiteX2" fmla="*/ 1175657 w 3990703"/>
                <a:gd name="connsiteY2" fmla="*/ 1273661 h 2090090"/>
                <a:gd name="connsiteX3" fmla="*/ 1939834 w 3990703"/>
                <a:gd name="connsiteY3" fmla="*/ 33 h 2090090"/>
                <a:gd name="connsiteX4" fmla="*/ 2638698 w 3990703"/>
                <a:gd name="connsiteY4" fmla="*/ 1312849 h 2090090"/>
                <a:gd name="connsiteX5" fmla="*/ 3200400 w 3990703"/>
                <a:gd name="connsiteY5" fmla="*/ 1796175 h 2090090"/>
                <a:gd name="connsiteX6" fmla="*/ 3990703 w 3990703"/>
                <a:gd name="connsiteY6" fmla="*/ 1985587 h 2090090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175657 w 3990703"/>
                <a:gd name="connsiteY2" fmla="*/ 1273629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3990703"/>
                <a:gd name="connsiteY0" fmla="*/ 2090060 h 2090060"/>
                <a:gd name="connsiteX1" fmla="*/ 744583 w 3990703"/>
                <a:gd name="connsiteY1" fmla="*/ 1789614 h 2090060"/>
                <a:gd name="connsiteX2" fmla="*/ 1156062 w 3990703"/>
                <a:gd name="connsiteY2" fmla="*/ 1325883 h 2090060"/>
                <a:gd name="connsiteX3" fmla="*/ 1939834 w 3990703"/>
                <a:gd name="connsiteY3" fmla="*/ 3 h 2090060"/>
                <a:gd name="connsiteX4" fmla="*/ 2638698 w 3990703"/>
                <a:gd name="connsiteY4" fmla="*/ 1312819 h 2090060"/>
                <a:gd name="connsiteX5" fmla="*/ 3200400 w 3990703"/>
                <a:gd name="connsiteY5" fmla="*/ 1796145 h 2090060"/>
                <a:gd name="connsiteX6" fmla="*/ 3990703 w 3990703"/>
                <a:gd name="connsiteY6" fmla="*/ 1985557 h 2090060"/>
                <a:gd name="connsiteX0" fmla="*/ 0 w 3990703"/>
                <a:gd name="connsiteY0" fmla="*/ 2090079 h 2090079"/>
                <a:gd name="connsiteX1" fmla="*/ 744583 w 3990703"/>
                <a:gd name="connsiteY1" fmla="*/ 1789633 h 2090079"/>
                <a:gd name="connsiteX2" fmla="*/ 1222807 w 3990703"/>
                <a:gd name="connsiteY2" fmla="*/ 1345925 h 2090079"/>
                <a:gd name="connsiteX3" fmla="*/ 1939834 w 3990703"/>
                <a:gd name="connsiteY3" fmla="*/ 22 h 2090079"/>
                <a:gd name="connsiteX4" fmla="*/ 2638698 w 3990703"/>
                <a:gd name="connsiteY4" fmla="*/ 1312838 h 2090079"/>
                <a:gd name="connsiteX5" fmla="*/ 3200400 w 3990703"/>
                <a:gd name="connsiteY5" fmla="*/ 1796164 h 2090079"/>
                <a:gd name="connsiteX6" fmla="*/ 3990703 w 3990703"/>
                <a:gd name="connsiteY6" fmla="*/ 1985576 h 2090079"/>
                <a:gd name="connsiteX0" fmla="*/ 0 w 3990703"/>
                <a:gd name="connsiteY0" fmla="*/ 2090058 h 2090058"/>
                <a:gd name="connsiteX1" fmla="*/ 744583 w 3990703"/>
                <a:gd name="connsiteY1" fmla="*/ 1789612 h 2090058"/>
                <a:gd name="connsiteX2" fmla="*/ 1249505 w 3990703"/>
                <a:gd name="connsiteY2" fmla="*/ 1312531 h 2090058"/>
                <a:gd name="connsiteX3" fmla="*/ 1939834 w 3990703"/>
                <a:gd name="connsiteY3" fmla="*/ 1 h 2090058"/>
                <a:gd name="connsiteX4" fmla="*/ 2638698 w 3990703"/>
                <a:gd name="connsiteY4" fmla="*/ 1312817 h 2090058"/>
                <a:gd name="connsiteX5" fmla="*/ 3200400 w 3990703"/>
                <a:gd name="connsiteY5" fmla="*/ 1796143 h 2090058"/>
                <a:gd name="connsiteX6" fmla="*/ 3990703 w 3990703"/>
                <a:gd name="connsiteY6" fmla="*/ 1985555 h 209005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224309"/>
                <a:gd name="connsiteY0" fmla="*/ 2150128 h 2150128"/>
                <a:gd name="connsiteX1" fmla="*/ 978189 w 4224309"/>
                <a:gd name="connsiteY1" fmla="*/ 1789612 h 2150128"/>
                <a:gd name="connsiteX2" fmla="*/ 1483111 w 4224309"/>
                <a:gd name="connsiteY2" fmla="*/ 1312531 h 2150128"/>
                <a:gd name="connsiteX3" fmla="*/ 2173440 w 4224309"/>
                <a:gd name="connsiteY3" fmla="*/ 1 h 2150128"/>
                <a:gd name="connsiteX4" fmla="*/ 2872304 w 4224309"/>
                <a:gd name="connsiteY4" fmla="*/ 1312817 h 2150128"/>
                <a:gd name="connsiteX5" fmla="*/ 3434006 w 4224309"/>
                <a:gd name="connsiteY5" fmla="*/ 1796143 h 2150128"/>
                <a:gd name="connsiteX6" fmla="*/ 4224309 w 4224309"/>
                <a:gd name="connsiteY6" fmla="*/ 1985555 h 2150128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434006 w 4337775"/>
                <a:gd name="connsiteY5" fmla="*/ 1796143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380610 w 4337775"/>
                <a:gd name="connsiteY5" fmla="*/ 1889585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80494 w 4337775"/>
                <a:gd name="connsiteY5" fmla="*/ 1842864 h 2152416"/>
                <a:gd name="connsiteX6" fmla="*/ 4337775 w 4337775"/>
                <a:gd name="connsiteY6" fmla="*/ 2152416 h 2152416"/>
                <a:gd name="connsiteX0" fmla="*/ 0 w 4337775"/>
                <a:gd name="connsiteY0" fmla="*/ 2150128 h 2152416"/>
                <a:gd name="connsiteX1" fmla="*/ 978189 w 4337775"/>
                <a:gd name="connsiteY1" fmla="*/ 1789612 h 2152416"/>
                <a:gd name="connsiteX2" fmla="*/ 1483111 w 4337775"/>
                <a:gd name="connsiteY2" fmla="*/ 1312531 h 2152416"/>
                <a:gd name="connsiteX3" fmla="*/ 2173440 w 4337775"/>
                <a:gd name="connsiteY3" fmla="*/ 1 h 2152416"/>
                <a:gd name="connsiteX4" fmla="*/ 2872304 w 4337775"/>
                <a:gd name="connsiteY4" fmla="*/ 1312817 h 2152416"/>
                <a:gd name="connsiteX5" fmla="*/ 3213749 w 4337775"/>
                <a:gd name="connsiteY5" fmla="*/ 1809492 h 2152416"/>
                <a:gd name="connsiteX6" fmla="*/ 4337775 w 4337775"/>
                <a:gd name="connsiteY6" fmla="*/ 2152416 h 2152416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4337775"/>
                <a:gd name="connsiteY0" fmla="*/ 2150130 h 2152418"/>
                <a:gd name="connsiteX1" fmla="*/ 978189 w 4337775"/>
                <a:gd name="connsiteY1" fmla="*/ 1789614 h 2152418"/>
                <a:gd name="connsiteX2" fmla="*/ 1483111 w 4337775"/>
                <a:gd name="connsiteY2" fmla="*/ 1312533 h 2152418"/>
                <a:gd name="connsiteX3" fmla="*/ 2173440 w 4337775"/>
                <a:gd name="connsiteY3" fmla="*/ 3 h 2152418"/>
                <a:gd name="connsiteX4" fmla="*/ 2825583 w 4337775"/>
                <a:gd name="connsiteY4" fmla="*/ 1326168 h 2152418"/>
                <a:gd name="connsiteX5" fmla="*/ 3213749 w 4337775"/>
                <a:gd name="connsiteY5" fmla="*/ 1809494 h 2152418"/>
                <a:gd name="connsiteX6" fmla="*/ 4337775 w 4337775"/>
                <a:gd name="connsiteY6" fmla="*/ 2152418 h 2152418"/>
                <a:gd name="connsiteX0" fmla="*/ 0 w 3213749"/>
                <a:gd name="connsiteY0" fmla="*/ 2150130 h 2150130"/>
                <a:gd name="connsiteX1" fmla="*/ 978189 w 3213749"/>
                <a:gd name="connsiteY1" fmla="*/ 1789614 h 2150130"/>
                <a:gd name="connsiteX2" fmla="*/ 1483111 w 3213749"/>
                <a:gd name="connsiteY2" fmla="*/ 1312533 h 2150130"/>
                <a:gd name="connsiteX3" fmla="*/ 2173440 w 3213749"/>
                <a:gd name="connsiteY3" fmla="*/ 3 h 2150130"/>
                <a:gd name="connsiteX4" fmla="*/ 2825583 w 3213749"/>
                <a:gd name="connsiteY4" fmla="*/ 1326168 h 2150130"/>
                <a:gd name="connsiteX5" fmla="*/ 3213749 w 3213749"/>
                <a:gd name="connsiteY5" fmla="*/ 1809494 h 2150130"/>
                <a:gd name="connsiteX0" fmla="*/ 0 w 2825583"/>
                <a:gd name="connsiteY0" fmla="*/ 2150130 h 2150130"/>
                <a:gd name="connsiteX1" fmla="*/ 978189 w 2825583"/>
                <a:gd name="connsiteY1" fmla="*/ 1789614 h 2150130"/>
                <a:gd name="connsiteX2" fmla="*/ 1483111 w 2825583"/>
                <a:gd name="connsiteY2" fmla="*/ 1312533 h 2150130"/>
                <a:gd name="connsiteX3" fmla="*/ 2173440 w 2825583"/>
                <a:gd name="connsiteY3" fmla="*/ 3 h 2150130"/>
                <a:gd name="connsiteX4" fmla="*/ 2825583 w 2825583"/>
                <a:gd name="connsiteY4" fmla="*/ 1326168 h 2150130"/>
                <a:gd name="connsiteX0" fmla="*/ 0 w 2173440"/>
                <a:gd name="connsiteY0" fmla="*/ 2150130 h 2150130"/>
                <a:gd name="connsiteX1" fmla="*/ 978189 w 2173440"/>
                <a:gd name="connsiteY1" fmla="*/ 1789614 h 2150130"/>
                <a:gd name="connsiteX2" fmla="*/ 1483111 w 2173440"/>
                <a:gd name="connsiteY2" fmla="*/ 1312533 h 2150130"/>
                <a:gd name="connsiteX3" fmla="*/ 2173440 w 2173440"/>
                <a:gd name="connsiteY3" fmla="*/ 3 h 2150130"/>
                <a:gd name="connsiteX0" fmla="*/ 0 w 2620629"/>
                <a:gd name="connsiteY0" fmla="*/ 2176827 h 2176827"/>
                <a:gd name="connsiteX1" fmla="*/ 1425378 w 2620629"/>
                <a:gd name="connsiteY1" fmla="*/ 1789614 h 2176827"/>
                <a:gd name="connsiteX2" fmla="*/ 1930300 w 2620629"/>
                <a:gd name="connsiteY2" fmla="*/ 1312533 h 2176827"/>
                <a:gd name="connsiteX3" fmla="*/ 2620629 w 2620629"/>
                <a:gd name="connsiteY3" fmla="*/ 3 h 2176827"/>
                <a:gd name="connsiteX0" fmla="*/ 0 w 2620629"/>
                <a:gd name="connsiteY0" fmla="*/ 2176827 h 2176845"/>
                <a:gd name="connsiteX1" fmla="*/ 1425378 w 2620629"/>
                <a:gd name="connsiteY1" fmla="*/ 1789614 h 2176845"/>
                <a:gd name="connsiteX2" fmla="*/ 1930300 w 2620629"/>
                <a:gd name="connsiteY2" fmla="*/ 1312533 h 2176845"/>
                <a:gd name="connsiteX3" fmla="*/ 2620629 w 2620629"/>
                <a:gd name="connsiteY3" fmla="*/ 3 h 2176845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46"/>
                <a:gd name="connsiteX1" fmla="*/ 1425378 w 2620629"/>
                <a:gd name="connsiteY1" fmla="*/ 1789615 h 2176846"/>
                <a:gd name="connsiteX2" fmla="*/ 1977021 w 2620629"/>
                <a:gd name="connsiteY2" fmla="*/ 1199068 h 2176846"/>
                <a:gd name="connsiteX3" fmla="*/ 2620629 w 2620629"/>
                <a:gd name="connsiteY3" fmla="*/ 4 h 2176846"/>
                <a:gd name="connsiteX0" fmla="*/ 0 w 2620629"/>
                <a:gd name="connsiteY0" fmla="*/ 2176828 h 2176869"/>
                <a:gd name="connsiteX1" fmla="*/ 1518820 w 2620629"/>
                <a:gd name="connsiteY1" fmla="*/ 1929779 h 2176869"/>
                <a:gd name="connsiteX2" fmla="*/ 1977021 w 2620629"/>
                <a:gd name="connsiteY2" fmla="*/ 1199068 h 2176869"/>
                <a:gd name="connsiteX3" fmla="*/ 2620629 w 2620629"/>
                <a:gd name="connsiteY3" fmla="*/ 4 h 2176869"/>
                <a:gd name="connsiteX0" fmla="*/ 0 w 2620629"/>
                <a:gd name="connsiteY0" fmla="*/ 2176828 h 2176850"/>
                <a:gd name="connsiteX1" fmla="*/ 1525495 w 2620629"/>
                <a:gd name="connsiteY1" fmla="*/ 1829662 h 2176850"/>
                <a:gd name="connsiteX2" fmla="*/ 1977021 w 2620629"/>
                <a:gd name="connsiteY2" fmla="*/ 1199068 h 2176850"/>
                <a:gd name="connsiteX3" fmla="*/ 2620629 w 2620629"/>
                <a:gd name="connsiteY3" fmla="*/ 4 h 2176850"/>
                <a:gd name="connsiteX0" fmla="*/ 0 w 2620629"/>
                <a:gd name="connsiteY0" fmla="*/ 2176828 h 2176847"/>
                <a:gd name="connsiteX1" fmla="*/ 1525495 w 2620629"/>
                <a:gd name="connsiteY1" fmla="*/ 1829662 h 2176847"/>
                <a:gd name="connsiteX2" fmla="*/ 1977021 w 2620629"/>
                <a:gd name="connsiteY2" fmla="*/ 1199068 h 2176847"/>
                <a:gd name="connsiteX3" fmla="*/ 2620629 w 2620629"/>
                <a:gd name="connsiteY3" fmla="*/ 4 h 2176847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55"/>
                <a:gd name="connsiteX1" fmla="*/ 1525495 w 2620629"/>
                <a:gd name="connsiteY1" fmla="*/ 1829662 h 2176855"/>
                <a:gd name="connsiteX2" fmla="*/ 2043766 w 2620629"/>
                <a:gd name="connsiteY2" fmla="*/ 1118974 h 2176855"/>
                <a:gd name="connsiteX3" fmla="*/ 2620629 w 2620629"/>
                <a:gd name="connsiteY3" fmla="*/ 4 h 2176855"/>
                <a:gd name="connsiteX0" fmla="*/ 0 w 2620629"/>
                <a:gd name="connsiteY0" fmla="*/ 2176828 h 2176849"/>
                <a:gd name="connsiteX1" fmla="*/ 1525495 w 2620629"/>
                <a:gd name="connsiteY1" fmla="*/ 1829662 h 2176849"/>
                <a:gd name="connsiteX2" fmla="*/ 2043766 w 2620629"/>
                <a:gd name="connsiteY2" fmla="*/ 1118974 h 2176849"/>
                <a:gd name="connsiteX3" fmla="*/ 2620629 w 2620629"/>
                <a:gd name="connsiteY3" fmla="*/ 4 h 2176849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8 h 2176856"/>
                <a:gd name="connsiteX1" fmla="*/ 1525495 w 2620629"/>
                <a:gd name="connsiteY1" fmla="*/ 1829662 h 2176856"/>
                <a:gd name="connsiteX2" fmla="*/ 2023742 w 2620629"/>
                <a:gd name="connsiteY2" fmla="*/ 1065578 h 2176856"/>
                <a:gd name="connsiteX3" fmla="*/ 2620629 w 2620629"/>
                <a:gd name="connsiteY3" fmla="*/ 4 h 2176856"/>
                <a:gd name="connsiteX0" fmla="*/ 0 w 2620629"/>
                <a:gd name="connsiteY0" fmla="*/ 2176829 h 2176851"/>
                <a:gd name="connsiteX1" fmla="*/ 1458751 w 2620629"/>
                <a:gd name="connsiteY1" fmla="*/ 1782942 h 2176851"/>
                <a:gd name="connsiteX2" fmla="*/ 2023742 w 2620629"/>
                <a:gd name="connsiteY2" fmla="*/ 1065579 h 2176851"/>
                <a:gd name="connsiteX3" fmla="*/ 2620629 w 2620629"/>
                <a:gd name="connsiteY3" fmla="*/ 5 h 2176851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9 h 2176848"/>
                <a:gd name="connsiteX1" fmla="*/ 1458751 w 2620629"/>
                <a:gd name="connsiteY1" fmla="*/ 1782942 h 2176848"/>
                <a:gd name="connsiteX2" fmla="*/ 2023742 w 2620629"/>
                <a:gd name="connsiteY2" fmla="*/ 1065579 h 2176848"/>
                <a:gd name="connsiteX3" fmla="*/ 2620629 w 2620629"/>
                <a:gd name="connsiteY3" fmla="*/ 5 h 2176848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314702 w 2620629"/>
                <a:gd name="connsiteY2" fmla="*/ 541585 h 2176945"/>
                <a:gd name="connsiteX3" fmla="*/ 2620629 w 2620629"/>
                <a:gd name="connsiteY3" fmla="*/ 0 h 2176945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70"/>
                <a:gd name="connsiteX1" fmla="*/ 1458751 w 2620629"/>
                <a:gd name="connsiteY1" fmla="*/ 1782937 h 2176870"/>
                <a:gd name="connsiteX2" fmla="*/ 2261306 w 2620629"/>
                <a:gd name="connsiteY2" fmla="*/ 394747 h 2176870"/>
                <a:gd name="connsiteX3" fmla="*/ 2620629 w 2620629"/>
                <a:gd name="connsiteY3" fmla="*/ 0 h 2176870"/>
                <a:gd name="connsiteX0" fmla="*/ 0 w 2620629"/>
                <a:gd name="connsiteY0" fmla="*/ 2176824 h 2176852"/>
                <a:gd name="connsiteX1" fmla="*/ 1458751 w 2620629"/>
                <a:gd name="connsiteY1" fmla="*/ 1782937 h 2176852"/>
                <a:gd name="connsiteX2" fmla="*/ 2074422 w 2620629"/>
                <a:gd name="connsiteY2" fmla="*/ 795214 h 2176852"/>
                <a:gd name="connsiteX3" fmla="*/ 2620629 w 2620629"/>
                <a:gd name="connsiteY3" fmla="*/ 0 h 2176852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945"/>
                <a:gd name="connsiteX1" fmla="*/ 1458751 w 2620629"/>
                <a:gd name="connsiteY1" fmla="*/ 1782937 h 2176945"/>
                <a:gd name="connsiteX2" fmla="*/ 2620629 w 2620629"/>
                <a:gd name="connsiteY2" fmla="*/ 0 h 2176945"/>
                <a:gd name="connsiteX0" fmla="*/ 0 w 2620629"/>
                <a:gd name="connsiteY0" fmla="*/ 2176824 h 2176824"/>
                <a:gd name="connsiteX1" fmla="*/ 2620629 w 2620629"/>
                <a:gd name="connsiteY1" fmla="*/ 0 h 2176824"/>
                <a:gd name="connsiteX0" fmla="*/ 0 w 2387024"/>
                <a:gd name="connsiteY0" fmla="*/ 2150126 h 2150126"/>
                <a:gd name="connsiteX1" fmla="*/ 2387024 w 2387024"/>
                <a:gd name="connsiteY1" fmla="*/ 0 h 2150126"/>
                <a:gd name="connsiteX0" fmla="*/ 0 w 2387024"/>
                <a:gd name="connsiteY0" fmla="*/ 2150126 h 2150134"/>
                <a:gd name="connsiteX1" fmla="*/ 2387024 w 2387024"/>
                <a:gd name="connsiteY1" fmla="*/ 0 h 2150134"/>
                <a:gd name="connsiteX0" fmla="*/ 0 w 2387024"/>
                <a:gd name="connsiteY0" fmla="*/ 2150126 h 2150131"/>
                <a:gd name="connsiteX1" fmla="*/ 2387024 w 2387024"/>
                <a:gd name="connsiteY1" fmla="*/ 0 h 215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024" h="2150131">
                  <a:moveTo>
                    <a:pt x="0" y="2150126"/>
                  </a:moveTo>
                  <a:cubicBezTo>
                    <a:pt x="1623307" y="2154257"/>
                    <a:pt x="1611373" y="2542"/>
                    <a:pt x="2387024" y="0"/>
                  </a:cubicBezTo>
                </a:path>
              </a:pathLst>
            </a:custGeom>
            <a:noFill/>
            <a:ln w="38100">
              <a:solidFill>
                <a:srgbClr val="00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13B57094-B674-8144-9F39-C64A11764E7E}"/>
              </a:ext>
            </a:extLst>
          </p:cNvPr>
          <p:cNvCxnSpPr>
            <a:cxnSpLocks/>
          </p:cNvCxnSpPr>
          <p:nvPr/>
        </p:nvCxnSpPr>
        <p:spPr>
          <a:xfrm>
            <a:off x="5837525" y="2523570"/>
            <a:ext cx="0" cy="3410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31DACBC-6FDE-CD4F-A8CE-AECD2C16B4F0}"/>
              </a:ext>
            </a:extLst>
          </p:cNvPr>
          <p:cNvSpPr txBox="1"/>
          <p:nvPr/>
        </p:nvSpPr>
        <p:spPr>
          <a:xfrm>
            <a:off x="5476047" y="2109025"/>
            <a:ext cx="72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Truth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DE6D522C-A905-E048-BA5B-745D51DC29C5}"/>
              </a:ext>
            </a:extLst>
          </p:cNvPr>
          <p:cNvCxnSpPr>
            <a:cxnSpLocks/>
          </p:cNvCxnSpPr>
          <p:nvPr/>
        </p:nvCxnSpPr>
        <p:spPr>
          <a:xfrm flipV="1">
            <a:off x="5074283" y="2903713"/>
            <a:ext cx="0" cy="3030501"/>
          </a:xfrm>
          <a:prstGeom prst="line">
            <a:avLst/>
          </a:prstGeom>
          <a:ln w="38100">
            <a:solidFill>
              <a:srgbClr val="008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B165BFAD-55AA-8340-8D0D-74F16851BDEB}"/>
                  </a:ext>
                </a:extLst>
              </p:cNvPr>
              <p:cNvSpPr txBox="1"/>
              <p:nvPr/>
            </p:nvSpPr>
            <p:spPr>
              <a:xfrm>
                <a:off x="4343320" y="5860793"/>
                <a:ext cx="15934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8F00"/>
                    </a:solidFill>
                  </a:rPr>
                  <a:t>Posterior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solidFill>
                              <a:srgbClr val="008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08F0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65BFAD-55AA-8340-8D0D-74F16851B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20" y="5860793"/>
                <a:ext cx="1593435" cy="400110"/>
              </a:xfrm>
              <a:prstGeom prst="rect">
                <a:avLst/>
              </a:prstGeom>
              <a:blipFill>
                <a:blip r:embed="rId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3E16A5E1-5682-2A42-9430-9F81612EB68B}"/>
              </a:ext>
            </a:extLst>
          </p:cNvPr>
          <p:cNvCxnSpPr>
            <a:cxnSpLocks/>
          </p:cNvCxnSpPr>
          <p:nvPr/>
        </p:nvCxnSpPr>
        <p:spPr>
          <a:xfrm>
            <a:off x="1076673" y="5839661"/>
            <a:ext cx="67678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902F89DB-0EA8-7F43-9EBF-E925E1F5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en-US" sz="5200" cap="none" dirty="0"/>
              <a:t>Data assimilation:</a:t>
            </a:r>
            <a:r>
              <a:rPr lang="en-US" sz="4400" cap="none" dirty="0"/>
              <a:t/>
            </a:r>
            <a:br>
              <a:rPr lang="en-US" sz="4400" cap="none" dirty="0"/>
            </a:br>
            <a:r>
              <a:rPr lang="en-US" sz="3100" cap="none" dirty="0">
                <a:latin typeface="+mn-lt"/>
              </a:rPr>
              <a:t>Combines two pieces of</a:t>
            </a:r>
            <a:r>
              <a:rPr lang="en-US" sz="3100" dirty="0">
                <a:latin typeface="+mn-lt"/>
              </a:rPr>
              <a:t> information to obtain more precise and accurate information</a:t>
            </a:r>
            <a:endParaRPr lang="en-US" sz="31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0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624790" cy="1499616"/>
          </a:xfrm>
        </p:spPr>
        <p:txBody>
          <a:bodyPr>
            <a:normAutofit/>
          </a:bodyPr>
          <a:lstStyle/>
          <a:p>
            <a:r>
              <a:rPr lang="en-US" sz="4900" cap="none" dirty="0"/>
              <a:t>Ensemble </a:t>
            </a:r>
            <a:r>
              <a:rPr lang="en-US" sz="4900" cap="none" dirty="0" err="1"/>
              <a:t>Kalman</a:t>
            </a:r>
            <a:r>
              <a:rPr lang="en-US" sz="4900" cap="none" dirty="0"/>
              <a:t> Filter (</a:t>
            </a:r>
            <a:r>
              <a:rPr lang="en-US" sz="4900" cap="none" dirty="0" err="1"/>
              <a:t>EnKF</a:t>
            </a:r>
            <a:r>
              <a:rPr lang="en-US" sz="4900" cap="none" dirty="0"/>
              <a:t>):</a:t>
            </a:r>
            <a:r>
              <a:rPr lang="en-US" sz="4400" cap="none" dirty="0"/>
              <a:t/>
            </a:r>
            <a:br>
              <a:rPr lang="en-US" sz="4400" cap="none" dirty="0"/>
            </a:br>
            <a:r>
              <a:rPr lang="en-US" sz="2800" cap="none" dirty="0">
                <a:latin typeface="+mn-lt"/>
              </a:rPr>
              <a:t>Represents forecast error covariance with an ensemble of forecasts</a:t>
            </a:r>
            <a:endParaRPr lang="en-US" sz="4400" cap="none" dirty="0">
              <a:latin typeface="+mn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99971D8A-A16B-EC47-B7E5-F5DADB995BC0}"/>
              </a:ext>
            </a:extLst>
          </p:cNvPr>
          <p:cNvCxnSpPr>
            <a:cxnSpLocks/>
          </p:cNvCxnSpPr>
          <p:nvPr/>
        </p:nvCxnSpPr>
        <p:spPr>
          <a:xfrm flipV="1">
            <a:off x="546543" y="2429695"/>
            <a:ext cx="0" cy="37433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622502E3-C21C-E444-B32C-7D9B0E118E28}"/>
              </a:ext>
            </a:extLst>
          </p:cNvPr>
          <p:cNvCxnSpPr>
            <a:cxnSpLocks/>
          </p:cNvCxnSpPr>
          <p:nvPr/>
        </p:nvCxnSpPr>
        <p:spPr>
          <a:xfrm>
            <a:off x="534706" y="6173036"/>
            <a:ext cx="833564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6F0304-EFA1-2845-AD2D-10D61140A47F}"/>
              </a:ext>
            </a:extLst>
          </p:cNvPr>
          <p:cNvSpPr txBox="1"/>
          <p:nvPr/>
        </p:nvSpPr>
        <p:spPr>
          <a:xfrm rot="16200000">
            <a:off x="-397837" y="3603816"/>
            <a:ext cx="140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Pressure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7C1E90-871F-DA4D-8795-B1DA1727C6EC}"/>
              </a:ext>
            </a:extLst>
          </p:cNvPr>
          <p:cNvSpPr txBox="1"/>
          <p:nvPr/>
        </p:nvSpPr>
        <p:spPr>
          <a:xfrm>
            <a:off x="3602648" y="6173035"/>
            <a:ext cx="215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Temperature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D91690E7-F5A7-D740-873B-54EB82487E86}"/>
              </a:ext>
            </a:extLst>
          </p:cNvPr>
          <p:cNvGrpSpPr/>
          <p:nvPr/>
        </p:nvGrpSpPr>
        <p:grpSpPr>
          <a:xfrm>
            <a:off x="806843" y="4660539"/>
            <a:ext cx="1284891" cy="1349533"/>
            <a:chOff x="2046654" y="3924438"/>
            <a:chExt cx="1284891" cy="1349533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0555B11E-D55A-CB45-B618-49688DE8BAE9}"/>
                </a:ext>
              </a:extLst>
            </p:cNvPr>
            <p:cNvSpPr/>
            <p:nvPr/>
          </p:nvSpPr>
          <p:spPr>
            <a:xfrm rot="19894126">
              <a:off x="2207010" y="3924438"/>
              <a:ext cx="986245" cy="9443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="" xmlns:a16="http://schemas.microsoft.com/office/drawing/2014/main" id="{39166785-CA5A-F741-A2A8-A681080F14E6}"/>
                    </a:ext>
                  </a:extLst>
                </p:cNvPr>
                <p:cNvSpPr txBox="1"/>
                <p:nvPr/>
              </p:nvSpPr>
              <p:spPr>
                <a:xfrm>
                  <a:off x="2046654" y="4812306"/>
                  <a:ext cx="128489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9166785-CA5A-F741-A2A8-A681080F14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6654" y="4812306"/>
                  <a:ext cx="128489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DD4E0B9-A11C-6F40-9689-42B2467365D0}"/>
              </a:ext>
            </a:extLst>
          </p:cNvPr>
          <p:cNvSpPr/>
          <p:nvPr/>
        </p:nvSpPr>
        <p:spPr>
          <a:xfrm rot="17542210">
            <a:off x="1952085" y="2786273"/>
            <a:ext cx="1274524" cy="2659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7A63BCC7-628C-B94F-A6D4-CA23F75E03A9}"/>
                  </a:ext>
                </a:extLst>
              </p:cNvPr>
              <p:cNvSpPr txBox="1"/>
              <p:nvPr/>
            </p:nvSpPr>
            <p:spPr>
              <a:xfrm>
                <a:off x="3602648" y="4908154"/>
                <a:ext cx="104322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A63BCC7-628C-B94F-A6D4-CA23F75E0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648" y="4908154"/>
                <a:ext cx="104322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B7ABFD7A-593E-3044-B8D7-85DE5E306398}"/>
              </a:ext>
            </a:extLst>
          </p:cNvPr>
          <p:cNvGrpSpPr/>
          <p:nvPr/>
        </p:nvGrpSpPr>
        <p:grpSpPr>
          <a:xfrm>
            <a:off x="1033165" y="3590513"/>
            <a:ext cx="2506703" cy="1926223"/>
            <a:chOff x="2137321" y="3470951"/>
            <a:chExt cx="1847071" cy="141934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B58C2305-297E-DC46-8075-981DBFE76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41" y="3470951"/>
              <a:ext cx="114613" cy="91269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027C8A61-A2C0-B648-873D-C5353CCF1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2072" y="4305537"/>
              <a:ext cx="1532320" cy="58475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9EE209BF-47F7-3D43-8E43-6B4CBF6B6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7321" y="4196505"/>
              <a:ext cx="988071" cy="44548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="" xmlns:a16="http://schemas.microsoft.com/office/drawing/2014/main" id="{0C257B95-3912-2847-B3C2-F5F72E596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0323" y="3519641"/>
              <a:ext cx="876032" cy="10830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Slide Number Placeholder 110">
            <a:extLst>
              <a:ext uri="{FF2B5EF4-FFF2-40B4-BE49-F238E27FC236}">
                <a16:creationId xmlns="" xmlns:a16="http://schemas.microsoft.com/office/drawing/2014/main" id="{479164B1-CF5D-5B4B-B3A2-349185FB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6DD453BE-D846-184F-8499-30B46B5F066C}"/>
              </a:ext>
            </a:extLst>
          </p:cNvPr>
          <p:cNvCxnSpPr>
            <a:cxnSpLocks/>
          </p:cNvCxnSpPr>
          <p:nvPr/>
        </p:nvCxnSpPr>
        <p:spPr>
          <a:xfrm flipH="1">
            <a:off x="5644785" y="2074609"/>
            <a:ext cx="866472" cy="0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A1501DD0-CD51-AB4E-91D0-B98CED865146}"/>
              </a:ext>
            </a:extLst>
          </p:cNvPr>
          <p:cNvSpPr txBox="1"/>
          <p:nvPr/>
        </p:nvSpPr>
        <p:spPr>
          <a:xfrm>
            <a:off x="6511257" y="1860843"/>
            <a:ext cx="208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Nonlinear forecast</a:t>
            </a:r>
          </a:p>
          <a:p>
            <a:r>
              <a:rPr lang="en-US" dirty="0" err="1"/>
              <a:t>EnKF</a:t>
            </a:r>
            <a:r>
              <a:rPr lang="en-US" dirty="0"/>
              <a:t> update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="" xmlns:a16="http://schemas.microsoft.com/office/drawing/2014/main" id="{85CD115B-1C28-B949-8D4D-4D8BCE5CF70D}"/>
              </a:ext>
            </a:extLst>
          </p:cNvPr>
          <p:cNvCxnSpPr>
            <a:cxnSpLocks/>
          </p:cNvCxnSpPr>
          <p:nvPr/>
        </p:nvCxnSpPr>
        <p:spPr>
          <a:xfrm flipH="1">
            <a:off x="5644785" y="2327125"/>
            <a:ext cx="866472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3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624790" cy="1499616"/>
          </a:xfrm>
        </p:spPr>
        <p:txBody>
          <a:bodyPr>
            <a:normAutofit/>
          </a:bodyPr>
          <a:lstStyle/>
          <a:p>
            <a:r>
              <a:rPr lang="en-US" sz="4900" cap="none" dirty="0"/>
              <a:t>Ensemble </a:t>
            </a:r>
            <a:r>
              <a:rPr lang="en-US" sz="4900" cap="none" dirty="0" err="1"/>
              <a:t>Kalman</a:t>
            </a:r>
            <a:r>
              <a:rPr lang="en-US" sz="4900" cap="none" dirty="0"/>
              <a:t> Filter (</a:t>
            </a:r>
            <a:r>
              <a:rPr lang="en-US" sz="4900" cap="none" dirty="0" err="1"/>
              <a:t>EnKF</a:t>
            </a:r>
            <a:r>
              <a:rPr lang="en-US" sz="4900" cap="none" dirty="0"/>
              <a:t>):</a:t>
            </a:r>
            <a:r>
              <a:rPr lang="en-US" sz="4400" cap="none" dirty="0"/>
              <a:t/>
            </a:r>
            <a:br>
              <a:rPr lang="en-US" sz="4400" cap="none" dirty="0"/>
            </a:br>
            <a:r>
              <a:rPr lang="en-US" sz="2800" dirty="0">
                <a:latin typeface="+mn-lt"/>
              </a:rPr>
              <a:t>Updates ensemble members using observations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mm</a:t>
            </a:r>
            <a:endParaRPr lang="en-US" sz="4400" cap="none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99971D8A-A16B-EC47-B7E5-F5DADB995BC0}"/>
              </a:ext>
            </a:extLst>
          </p:cNvPr>
          <p:cNvCxnSpPr>
            <a:cxnSpLocks/>
          </p:cNvCxnSpPr>
          <p:nvPr/>
        </p:nvCxnSpPr>
        <p:spPr>
          <a:xfrm flipV="1">
            <a:off x="546543" y="2429695"/>
            <a:ext cx="0" cy="37433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622502E3-C21C-E444-B32C-7D9B0E118E28}"/>
              </a:ext>
            </a:extLst>
          </p:cNvPr>
          <p:cNvCxnSpPr>
            <a:cxnSpLocks/>
          </p:cNvCxnSpPr>
          <p:nvPr/>
        </p:nvCxnSpPr>
        <p:spPr>
          <a:xfrm>
            <a:off x="534706" y="6173036"/>
            <a:ext cx="833564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6F0304-EFA1-2845-AD2D-10D61140A47F}"/>
              </a:ext>
            </a:extLst>
          </p:cNvPr>
          <p:cNvSpPr txBox="1"/>
          <p:nvPr/>
        </p:nvSpPr>
        <p:spPr>
          <a:xfrm rot="16200000">
            <a:off x="-397837" y="3603816"/>
            <a:ext cx="140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Pressure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D91690E7-F5A7-D740-873B-54EB82487E86}"/>
              </a:ext>
            </a:extLst>
          </p:cNvPr>
          <p:cNvGrpSpPr/>
          <p:nvPr/>
        </p:nvGrpSpPr>
        <p:grpSpPr>
          <a:xfrm>
            <a:off x="806843" y="4660539"/>
            <a:ext cx="1284891" cy="1349533"/>
            <a:chOff x="2046654" y="3924438"/>
            <a:chExt cx="1284891" cy="1349533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0555B11E-D55A-CB45-B618-49688DE8BAE9}"/>
                </a:ext>
              </a:extLst>
            </p:cNvPr>
            <p:cNvSpPr/>
            <p:nvPr/>
          </p:nvSpPr>
          <p:spPr>
            <a:xfrm rot="19894126">
              <a:off x="2207010" y="3924438"/>
              <a:ext cx="986245" cy="9443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="" xmlns:a16="http://schemas.microsoft.com/office/drawing/2014/main" id="{39166785-CA5A-F741-A2A8-A681080F14E6}"/>
                    </a:ext>
                  </a:extLst>
                </p:cNvPr>
                <p:cNvSpPr txBox="1"/>
                <p:nvPr/>
              </p:nvSpPr>
              <p:spPr>
                <a:xfrm>
                  <a:off x="2046654" y="4812306"/>
                  <a:ext cx="128489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9166785-CA5A-F741-A2A8-A681080F14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6654" y="4812306"/>
                  <a:ext cx="128489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DD4E0B9-A11C-6F40-9689-42B2467365D0}"/>
              </a:ext>
            </a:extLst>
          </p:cNvPr>
          <p:cNvSpPr/>
          <p:nvPr/>
        </p:nvSpPr>
        <p:spPr>
          <a:xfrm rot="17542210">
            <a:off x="1952085" y="2786273"/>
            <a:ext cx="1274524" cy="2659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7A63BCC7-628C-B94F-A6D4-CA23F75E03A9}"/>
                  </a:ext>
                </a:extLst>
              </p:cNvPr>
              <p:cNvSpPr txBox="1"/>
              <p:nvPr/>
            </p:nvSpPr>
            <p:spPr>
              <a:xfrm>
                <a:off x="3602648" y="4908154"/>
                <a:ext cx="104322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A63BCC7-628C-B94F-A6D4-CA23F75E0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648" y="4908154"/>
                <a:ext cx="104322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B7ABFD7A-593E-3044-B8D7-85DE5E306398}"/>
              </a:ext>
            </a:extLst>
          </p:cNvPr>
          <p:cNvGrpSpPr/>
          <p:nvPr/>
        </p:nvGrpSpPr>
        <p:grpSpPr>
          <a:xfrm>
            <a:off x="1033165" y="3590513"/>
            <a:ext cx="2506703" cy="1926223"/>
            <a:chOff x="2137321" y="3470951"/>
            <a:chExt cx="1847071" cy="141934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B58C2305-297E-DC46-8075-981DBFE76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41" y="3470951"/>
              <a:ext cx="114613" cy="91269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027C8A61-A2C0-B648-873D-C5353CCF1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2072" y="4305537"/>
              <a:ext cx="1532320" cy="58475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9EE209BF-47F7-3D43-8E43-6B4CBF6B6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7321" y="4196505"/>
              <a:ext cx="988071" cy="44548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="" xmlns:a16="http://schemas.microsoft.com/office/drawing/2014/main" id="{0C257B95-3912-2847-B3C2-F5F72E596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0323" y="3519641"/>
              <a:ext cx="876032" cy="10830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Slide Number Placeholder 110">
            <a:extLst>
              <a:ext uri="{FF2B5EF4-FFF2-40B4-BE49-F238E27FC236}">
                <a16:creationId xmlns="" xmlns:a16="http://schemas.microsoft.com/office/drawing/2014/main" id="{479164B1-CF5D-5B4B-B3A2-349185FB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A1EE754-472D-B84A-B6A8-149534781A8C}"/>
              </a:ext>
            </a:extLst>
          </p:cNvPr>
          <p:cNvSpPr/>
          <p:nvPr/>
        </p:nvSpPr>
        <p:spPr>
          <a:xfrm rot="20773866">
            <a:off x="3950863" y="2817715"/>
            <a:ext cx="851921" cy="141869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17FE6CED-0F7C-EB45-8800-C31A2AFFC077}"/>
              </a:ext>
            </a:extLst>
          </p:cNvPr>
          <p:cNvCxnSpPr>
            <a:cxnSpLocks/>
          </p:cNvCxnSpPr>
          <p:nvPr/>
        </p:nvCxnSpPr>
        <p:spPr>
          <a:xfrm flipV="1">
            <a:off x="1533581" y="2944535"/>
            <a:ext cx="2843242" cy="6543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3474E101-517E-FD4A-95E8-53A707A664A6}"/>
              </a:ext>
            </a:extLst>
          </p:cNvPr>
          <p:cNvCxnSpPr>
            <a:cxnSpLocks/>
          </p:cNvCxnSpPr>
          <p:nvPr/>
        </p:nvCxnSpPr>
        <p:spPr>
          <a:xfrm flipV="1">
            <a:off x="2918255" y="3533716"/>
            <a:ext cx="1727619" cy="1411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7537937A-A6E9-A349-AFE9-14E04A1003B4}"/>
              </a:ext>
            </a:extLst>
          </p:cNvPr>
          <p:cNvCxnSpPr>
            <a:cxnSpLocks/>
          </p:cNvCxnSpPr>
          <p:nvPr/>
        </p:nvCxnSpPr>
        <p:spPr>
          <a:xfrm flipV="1">
            <a:off x="2374099" y="3501924"/>
            <a:ext cx="1783220" cy="10732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48470377-1AF7-2A4F-B326-C0D229605BB4}"/>
              </a:ext>
            </a:extLst>
          </p:cNvPr>
          <p:cNvCxnSpPr>
            <a:cxnSpLocks/>
          </p:cNvCxnSpPr>
          <p:nvPr/>
        </p:nvCxnSpPr>
        <p:spPr>
          <a:xfrm flipV="1">
            <a:off x="3535739" y="4060729"/>
            <a:ext cx="868848" cy="6613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6DD453BE-D846-184F-8499-30B46B5F066C}"/>
              </a:ext>
            </a:extLst>
          </p:cNvPr>
          <p:cNvCxnSpPr>
            <a:cxnSpLocks/>
          </p:cNvCxnSpPr>
          <p:nvPr/>
        </p:nvCxnSpPr>
        <p:spPr>
          <a:xfrm flipH="1">
            <a:off x="5644785" y="2074609"/>
            <a:ext cx="866472" cy="0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A1501DD0-CD51-AB4E-91D0-B98CED865146}"/>
              </a:ext>
            </a:extLst>
          </p:cNvPr>
          <p:cNvSpPr txBox="1"/>
          <p:nvPr/>
        </p:nvSpPr>
        <p:spPr>
          <a:xfrm>
            <a:off x="6511257" y="1860843"/>
            <a:ext cx="208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Nonlinear forecast</a:t>
            </a:r>
          </a:p>
          <a:p>
            <a:r>
              <a:rPr lang="en-US" dirty="0" err="1"/>
              <a:t>EnKF</a:t>
            </a:r>
            <a:r>
              <a:rPr lang="en-US" dirty="0"/>
              <a:t> update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="" xmlns:a16="http://schemas.microsoft.com/office/drawing/2014/main" id="{85CD115B-1C28-B949-8D4D-4D8BCE5CF70D}"/>
              </a:ext>
            </a:extLst>
          </p:cNvPr>
          <p:cNvCxnSpPr>
            <a:cxnSpLocks/>
          </p:cNvCxnSpPr>
          <p:nvPr/>
        </p:nvCxnSpPr>
        <p:spPr>
          <a:xfrm flipH="1">
            <a:off x="5644785" y="2327125"/>
            <a:ext cx="866472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283FCED-2F50-7344-BC75-EB630D729BD2}"/>
              </a:ext>
            </a:extLst>
          </p:cNvPr>
          <p:cNvSpPr txBox="1"/>
          <p:nvPr/>
        </p:nvSpPr>
        <p:spPr>
          <a:xfrm>
            <a:off x="3602648" y="6173035"/>
            <a:ext cx="215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34849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B363-1FD0-DC4A-A68F-11BA3E14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60857" cy="1499616"/>
          </a:xfrm>
        </p:spPr>
        <p:txBody>
          <a:bodyPr>
            <a:normAutofit/>
          </a:bodyPr>
          <a:lstStyle/>
          <a:p>
            <a:r>
              <a:rPr lang="en-US" sz="4900" cap="none" dirty="0"/>
              <a:t>Ensemble </a:t>
            </a:r>
            <a:r>
              <a:rPr lang="en-US" sz="4900" cap="none" dirty="0" err="1"/>
              <a:t>Kalman</a:t>
            </a:r>
            <a:r>
              <a:rPr lang="en-US" sz="4900" cap="none" dirty="0"/>
              <a:t> Filter (</a:t>
            </a:r>
            <a:r>
              <a:rPr lang="en-US" sz="4900" cap="none" dirty="0" err="1"/>
              <a:t>EnKF</a:t>
            </a:r>
            <a:r>
              <a:rPr lang="en-US" sz="4900" cap="none" dirty="0"/>
              <a:t>):</a:t>
            </a:r>
            <a:r>
              <a:rPr lang="en-US" sz="4400" cap="none" dirty="0"/>
              <a:t/>
            </a:r>
            <a:br>
              <a:rPr lang="en-US" sz="4400" cap="none" dirty="0"/>
            </a:br>
            <a:r>
              <a:rPr lang="en-US" sz="2800" dirty="0">
                <a:latin typeface="+mn-lt"/>
              </a:rPr>
              <a:t>Is typically cycled multiple times before allowing a free forecast</a:t>
            </a:r>
            <a:endParaRPr lang="en-US" sz="4400" cap="none" dirty="0">
              <a:latin typeface="+mn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99971D8A-A16B-EC47-B7E5-F5DADB995BC0}"/>
              </a:ext>
            </a:extLst>
          </p:cNvPr>
          <p:cNvCxnSpPr>
            <a:cxnSpLocks/>
          </p:cNvCxnSpPr>
          <p:nvPr/>
        </p:nvCxnSpPr>
        <p:spPr>
          <a:xfrm flipV="1">
            <a:off x="546543" y="2429695"/>
            <a:ext cx="0" cy="37433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622502E3-C21C-E444-B32C-7D9B0E118E28}"/>
              </a:ext>
            </a:extLst>
          </p:cNvPr>
          <p:cNvCxnSpPr>
            <a:cxnSpLocks/>
          </p:cNvCxnSpPr>
          <p:nvPr/>
        </p:nvCxnSpPr>
        <p:spPr>
          <a:xfrm>
            <a:off x="534706" y="6173036"/>
            <a:ext cx="833564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6F0304-EFA1-2845-AD2D-10D61140A47F}"/>
              </a:ext>
            </a:extLst>
          </p:cNvPr>
          <p:cNvSpPr txBox="1"/>
          <p:nvPr/>
        </p:nvSpPr>
        <p:spPr>
          <a:xfrm rot="16200000">
            <a:off x="-397837" y="3603816"/>
            <a:ext cx="140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Pressure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D91690E7-F5A7-D740-873B-54EB82487E86}"/>
              </a:ext>
            </a:extLst>
          </p:cNvPr>
          <p:cNvGrpSpPr/>
          <p:nvPr/>
        </p:nvGrpSpPr>
        <p:grpSpPr>
          <a:xfrm>
            <a:off x="806843" y="4660539"/>
            <a:ext cx="1284891" cy="1349533"/>
            <a:chOff x="2046654" y="3924438"/>
            <a:chExt cx="1284891" cy="1349533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0555B11E-D55A-CB45-B618-49688DE8BAE9}"/>
                </a:ext>
              </a:extLst>
            </p:cNvPr>
            <p:cNvSpPr/>
            <p:nvPr/>
          </p:nvSpPr>
          <p:spPr>
            <a:xfrm rot="19894126">
              <a:off x="2207010" y="3924438"/>
              <a:ext cx="986245" cy="9443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="" xmlns:a16="http://schemas.microsoft.com/office/drawing/2014/main" id="{39166785-CA5A-F741-A2A8-A681080F14E6}"/>
                    </a:ext>
                  </a:extLst>
                </p:cNvPr>
                <p:cNvSpPr txBox="1"/>
                <p:nvPr/>
              </p:nvSpPr>
              <p:spPr>
                <a:xfrm>
                  <a:off x="2046654" y="4812306"/>
                  <a:ext cx="128489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9166785-CA5A-F741-A2A8-A681080F14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6654" y="4812306"/>
                  <a:ext cx="128489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DD4E0B9-A11C-6F40-9689-42B2467365D0}"/>
              </a:ext>
            </a:extLst>
          </p:cNvPr>
          <p:cNvSpPr/>
          <p:nvPr/>
        </p:nvSpPr>
        <p:spPr>
          <a:xfrm rot="17542210">
            <a:off x="1952085" y="2786273"/>
            <a:ext cx="1274524" cy="2659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7A63BCC7-628C-B94F-A6D4-CA23F75E03A9}"/>
                  </a:ext>
                </a:extLst>
              </p:cNvPr>
              <p:cNvSpPr txBox="1"/>
              <p:nvPr/>
            </p:nvSpPr>
            <p:spPr>
              <a:xfrm>
                <a:off x="3602648" y="4908154"/>
                <a:ext cx="104322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A63BCC7-628C-B94F-A6D4-CA23F75E0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648" y="4908154"/>
                <a:ext cx="104322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B7ABFD7A-593E-3044-B8D7-85DE5E306398}"/>
              </a:ext>
            </a:extLst>
          </p:cNvPr>
          <p:cNvGrpSpPr/>
          <p:nvPr/>
        </p:nvGrpSpPr>
        <p:grpSpPr>
          <a:xfrm>
            <a:off x="1033165" y="3590513"/>
            <a:ext cx="2506703" cy="1926223"/>
            <a:chOff x="2137321" y="3470951"/>
            <a:chExt cx="1847071" cy="141934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B58C2305-297E-DC46-8075-981DBFE76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41" y="3470951"/>
              <a:ext cx="114613" cy="91269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027C8A61-A2C0-B648-873D-C5353CCF1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2072" y="4305537"/>
              <a:ext cx="1532320" cy="58475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9EE209BF-47F7-3D43-8E43-6B4CBF6B6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7321" y="4196505"/>
              <a:ext cx="988071" cy="44548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="" xmlns:a16="http://schemas.microsoft.com/office/drawing/2014/main" id="{0C257B95-3912-2847-B3C2-F5F72E596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0323" y="3519641"/>
              <a:ext cx="876032" cy="10830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Slide Number Placeholder 110">
            <a:extLst>
              <a:ext uri="{FF2B5EF4-FFF2-40B4-BE49-F238E27FC236}">
                <a16:creationId xmlns="" xmlns:a16="http://schemas.microsoft.com/office/drawing/2014/main" id="{479164B1-CF5D-5B4B-B3A2-349185FB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A1EE754-472D-B84A-B6A8-149534781A8C}"/>
              </a:ext>
            </a:extLst>
          </p:cNvPr>
          <p:cNvSpPr/>
          <p:nvPr/>
        </p:nvSpPr>
        <p:spPr>
          <a:xfrm rot="20773866">
            <a:off x="3950863" y="2817715"/>
            <a:ext cx="851921" cy="141869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17FE6CED-0F7C-EB45-8800-C31A2AFFC077}"/>
              </a:ext>
            </a:extLst>
          </p:cNvPr>
          <p:cNvCxnSpPr>
            <a:cxnSpLocks/>
          </p:cNvCxnSpPr>
          <p:nvPr/>
        </p:nvCxnSpPr>
        <p:spPr>
          <a:xfrm flipV="1">
            <a:off x="1533581" y="2944535"/>
            <a:ext cx="2843242" cy="6543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3474E101-517E-FD4A-95E8-53A707A664A6}"/>
              </a:ext>
            </a:extLst>
          </p:cNvPr>
          <p:cNvCxnSpPr>
            <a:cxnSpLocks/>
          </p:cNvCxnSpPr>
          <p:nvPr/>
        </p:nvCxnSpPr>
        <p:spPr>
          <a:xfrm flipV="1">
            <a:off x="2918255" y="3533716"/>
            <a:ext cx="1727619" cy="1411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7537937A-A6E9-A349-AFE9-14E04A1003B4}"/>
              </a:ext>
            </a:extLst>
          </p:cNvPr>
          <p:cNvCxnSpPr>
            <a:cxnSpLocks/>
          </p:cNvCxnSpPr>
          <p:nvPr/>
        </p:nvCxnSpPr>
        <p:spPr>
          <a:xfrm flipV="1">
            <a:off x="2374099" y="3501924"/>
            <a:ext cx="1783220" cy="10732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48470377-1AF7-2A4F-B326-C0D229605BB4}"/>
              </a:ext>
            </a:extLst>
          </p:cNvPr>
          <p:cNvCxnSpPr>
            <a:cxnSpLocks/>
          </p:cNvCxnSpPr>
          <p:nvPr/>
        </p:nvCxnSpPr>
        <p:spPr>
          <a:xfrm flipV="1">
            <a:off x="3535739" y="4060729"/>
            <a:ext cx="868848" cy="6613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822967C-0CA3-8C41-93A6-DDD003E3D34D}"/>
              </a:ext>
            </a:extLst>
          </p:cNvPr>
          <p:cNvSpPr/>
          <p:nvPr/>
        </p:nvSpPr>
        <p:spPr>
          <a:xfrm rot="19753893">
            <a:off x="5965832" y="3090569"/>
            <a:ext cx="1144928" cy="2746968"/>
          </a:xfrm>
          <a:prstGeom prst="ellipse">
            <a:avLst/>
          </a:prstGeom>
          <a:solidFill>
            <a:srgbClr val="E7C7F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55235C24-1F43-654D-A021-EED32E82A779}"/>
                  </a:ext>
                </a:extLst>
              </p:cNvPr>
              <p:cNvSpPr txBox="1"/>
              <p:nvPr/>
            </p:nvSpPr>
            <p:spPr>
              <a:xfrm>
                <a:off x="6511257" y="5691958"/>
                <a:ext cx="1284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5235C24-1F43-654D-A021-EED32E82A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257" y="5691958"/>
                <a:ext cx="128489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41E5D360-D37F-7843-A2F4-80DAB901A34E}"/>
              </a:ext>
            </a:extLst>
          </p:cNvPr>
          <p:cNvGrpSpPr/>
          <p:nvPr/>
        </p:nvGrpSpPr>
        <p:grpSpPr>
          <a:xfrm>
            <a:off x="4165495" y="2991041"/>
            <a:ext cx="2939679" cy="2590042"/>
            <a:chOff x="1776077" y="3054184"/>
            <a:chExt cx="2166111" cy="1908479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="" xmlns:a16="http://schemas.microsoft.com/office/drawing/2014/main" id="{E0162002-4938-B749-BEF5-F9F8591E2FED}"/>
                </a:ext>
              </a:extLst>
            </p:cNvPr>
            <p:cNvCxnSpPr>
              <a:cxnSpLocks/>
            </p:cNvCxnSpPr>
            <p:nvPr/>
          </p:nvCxnSpPr>
          <p:spPr>
            <a:xfrm>
              <a:off x="1931795" y="3054184"/>
              <a:ext cx="1193597" cy="43307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="" xmlns:a16="http://schemas.microsoft.com/office/drawing/2014/main" id="{3D27DA6C-0D61-3840-A5CE-1CF00212A899}"/>
                </a:ext>
              </a:extLst>
            </p:cNvPr>
            <p:cNvCxnSpPr>
              <a:cxnSpLocks/>
            </p:cNvCxnSpPr>
            <p:nvPr/>
          </p:nvCxnSpPr>
          <p:spPr>
            <a:xfrm>
              <a:off x="1933873" y="3836495"/>
              <a:ext cx="2008315" cy="112616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="" xmlns:a16="http://schemas.microsoft.com/office/drawing/2014/main" id="{49C8844D-F580-EB4C-BB89-DA42AA21842D}"/>
                </a:ext>
              </a:extLst>
            </p:cNvPr>
            <p:cNvCxnSpPr>
              <a:cxnSpLocks/>
            </p:cNvCxnSpPr>
            <p:nvPr/>
          </p:nvCxnSpPr>
          <p:spPr>
            <a:xfrm>
              <a:off x="1776077" y="3454055"/>
              <a:ext cx="1474066" cy="82899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="" xmlns:a16="http://schemas.microsoft.com/office/drawing/2014/main" id="{158F8A3A-AF56-964D-A76A-D88BB8527C76}"/>
                </a:ext>
              </a:extLst>
            </p:cNvPr>
            <p:cNvCxnSpPr>
              <a:cxnSpLocks/>
            </p:cNvCxnSpPr>
            <p:nvPr/>
          </p:nvCxnSpPr>
          <p:spPr>
            <a:xfrm>
              <a:off x="2142755" y="3449152"/>
              <a:ext cx="1674682" cy="55427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789D354-815B-294A-8094-9EEE55D6BD0F}"/>
              </a:ext>
            </a:extLst>
          </p:cNvPr>
          <p:cNvSpPr/>
          <p:nvPr/>
        </p:nvSpPr>
        <p:spPr>
          <a:xfrm rot="20700000">
            <a:off x="6907566" y="2711448"/>
            <a:ext cx="1144928" cy="1311393"/>
          </a:xfrm>
          <a:prstGeom prst="ellipse">
            <a:avLst/>
          </a:prstGeom>
          <a:solidFill>
            <a:srgbClr val="E7C7FC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311D0E8B-C900-254A-BD28-930D0FF22A31}"/>
              </a:ext>
            </a:extLst>
          </p:cNvPr>
          <p:cNvCxnSpPr>
            <a:cxnSpLocks/>
          </p:cNvCxnSpPr>
          <p:nvPr/>
        </p:nvCxnSpPr>
        <p:spPr>
          <a:xfrm flipV="1">
            <a:off x="5983428" y="2913159"/>
            <a:ext cx="1450070" cy="6426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977EAA6C-1C5F-B645-B6B9-3A77416AAE7F}"/>
              </a:ext>
            </a:extLst>
          </p:cNvPr>
          <p:cNvCxnSpPr>
            <a:cxnSpLocks/>
          </p:cNvCxnSpPr>
          <p:nvPr/>
        </p:nvCxnSpPr>
        <p:spPr>
          <a:xfrm flipV="1">
            <a:off x="6900672" y="3239760"/>
            <a:ext cx="965186" cy="10300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07506DBD-8612-1F47-90E2-3335ECB8EAF5}"/>
              </a:ext>
            </a:extLst>
          </p:cNvPr>
          <p:cNvCxnSpPr>
            <a:cxnSpLocks/>
          </p:cNvCxnSpPr>
          <p:nvPr/>
        </p:nvCxnSpPr>
        <p:spPr>
          <a:xfrm flipV="1">
            <a:off x="6174160" y="3501924"/>
            <a:ext cx="931014" cy="1143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DEC4851C-5BF5-8649-A79E-5757935F89CA}"/>
              </a:ext>
            </a:extLst>
          </p:cNvPr>
          <p:cNvCxnSpPr>
            <a:cxnSpLocks/>
          </p:cNvCxnSpPr>
          <p:nvPr/>
        </p:nvCxnSpPr>
        <p:spPr>
          <a:xfrm flipV="1">
            <a:off x="7079178" y="3791826"/>
            <a:ext cx="573139" cy="17545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6DD453BE-D846-184F-8499-30B46B5F066C}"/>
              </a:ext>
            </a:extLst>
          </p:cNvPr>
          <p:cNvCxnSpPr>
            <a:cxnSpLocks/>
          </p:cNvCxnSpPr>
          <p:nvPr/>
        </p:nvCxnSpPr>
        <p:spPr>
          <a:xfrm flipH="1">
            <a:off x="5644785" y="2074609"/>
            <a:ext cx="866472" cy="0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A1501DD0-CD51-AB4E-91D0-B98CED865146}"/>
              </a:ext>
            </a:extLst>
          </p:cNvPr>
          <p:cNvSpPr txBox="1"/>
          <p:nvPr/>
        </p:nvSpPr>
        <p:spPr>
          <a:xfrm>
            <a:off x="6511257" y="1860843"/>
            <a:ext cx="208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Nonlinear forecast</a:t>
            </a:r>
          </a:p>
          <a:p>
            <a:r>
              <a:rPr lang="en-US" dirty="0" err="1"/>
              <a:t>EnKF</a:t>
            </a:r>
            <a:r>
              <a:rPr lang="en-US" dirty="0"/>
              <a:t> update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="" xmlns:a16="http://schemas.microsoft.com/office/drawing/2014/main" id="{85CD115B-1C28-B949-8D4D-4D8BCE5CF70D}"/>
              </a:ext>
            </a:extLst>
          </p:cNvPr>
          <p:cNvCxnSpPr>
            <a:cxnSpLocks/>
          </p:cNvCxnSpPr>
          <p:nvPr/>
        </p:nvCxnSpPr>
        <p:spPr>
          <a:xfrm flipH="1">
            <a:off x="5644785" y="2327125"/>
            <a:ext cx="866472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3701F92-A217-F74C-ACC7-924B6279FF67}"/>
              </a:ext>
            </a:extLst>
          </p:cNvPr>
          <p:cNvSpPr txBox="1"/>
          <p:nvPr/>
        </p:nvSpPr>
        <p:spPr>
          <a:xfrm>
            <a:off x="3602648" y="6173035"/>
            <a:ext cx="215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21434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2431</TotalTime>
  <Words>820</Words>
  <Application>Microsoft Office PowerPoint</Application>
  <PresentationFormat>On-screen Show (4:3)</PresentationFormat>
  <Paragraphs>228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Tw Cen MT</vt:lpstr>
      <vt:lpstr>Tw Cen MT Condensed</vt:lpstr>
      <vt:lpstr>Wingdings 3</vt:lpstr>
      <vt:lpstr>Integral</vt:lpstr>
      <vt:lpstr>An observation system simulation experiment of the Oct 2011 MJO event</vt:lpstr>
      <vt:lpstr>Madden Julian Oscillation: An eastward-moving, planetary-scale pattern</vt:lpstr>
      <vt:lpstr>Madden Julian Oscillation: An active area of research</vt:lpstr>
      <vt:lpstr>Data assimilation: Combines two pieces of information to obtain more precise and accurate information</vt:lpstr>
      <vt:lpstr>Data assimilation: Combines two pieces of information to obtain more precise and accurate information</vt:lpstr>
      <vt:lpstr>Data assimilation: Combines two pieces of information to obtain more precise and accurate information</vt:lpstr>
      <vt:lpstr>Ensemble Kalman Filter (EnKF): Represents forecast error covariance with an ensemble of forecasts</vt:lpstr>
      <vt:lpstr>Ensemble Kalman Filter (EnKF): Updates ensemble members using observations mm</vt:lpstr>
      <vt:lpstr>Ensemble Kalman Filter (EnKF): Is typically cycled multiple times before allowing a free forecast</vt:lpstr>
      <vt:lpstr>Main goals</vt:lpstr>
      <vt:lpstr>Main goals</vt:lpstr>
      <vt:lpstr>Agenda</vt:lpstr>
      <vt:lpstr>Agenda</vt:lpstr>
      <vt:lpstr>Testbed case: Oct 2011 MJO event</vt:lpstr>
      <vt:lpstr>Testbed case: Oct 2011 MJO event</vt:lpstr>
      <vt:lpstr>Agenda</vt:lpstr>
      <vt:lpstr>Setup of truth simulation (Ying and Zhang 2018)</vt:lpstr>
      <vt:lpstr>WRF domain</vt:lpstr>
      <vt:lpstr>Setup of ensemble (Ying and Zhang 2018)</vt:lpstr>
      <vt:lpstr>OSSE domain</vt:lpstr>
      <vt:lpstr>Setup of experiments</vt:lpstr>
      <vt:lpstr>Agenda</vt:lpstr>
      <vt:lpstr>Traditional observation experiment shows better rainfall patterns</vt:lpstr>
      <vt:lpstr>Smoother ens avg rainfall features: Smoother 3-hrly rainfall features in ensemble average time-longitude diagrams</vt:lpstr>
      <vt:lpstr>Smoother ens avg rainfall features: Smoothness not present in individual ensemble member hello</vt:lpstr>
      <vt:lpstr>Smoother ens avg rainfall features: Smoothing is caused by dislocation of small-scale rainfall structures </vt:lpstr>
      <vt:lpstr>Smoother ens avg rainfall features: Smoothing is caused by dislocation of small-scale rainfall structures </vt:lpstr>
      <vt:lpstr>Performance of Trad experiment: Reduced errors for λ_H&gt; 200 km</vt:lpstr>
      <vt:lpstr>Performance of Trad experiment: Ensemble envelope contains truth for  λ_H&gt; 200 km</vt:lpstr>
      <vt:lpstr>Agenda</vt:lpstr>
      <vt:lpstr>Summary</vt:lpstr>
      <vt:lpstr>Future work</vt:lpstr>
      <vt:lpstr>Acknowledgements</vt:lpstr>
      <vt:lpstr>PowerPoint Presentation</vt:lpstr>
      <vt:lpstr>Summary</vt:lpstr>
      <vt:lpstr>Sanity check: MJO patterns manifest in truth run                 hell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Chan</dc:creator>
  <cp:lastModifiedBy>Man Yau Chan</cp:lastModifiedBy>
  <cp:revision>142</cp:revision>
  <dcterms:created xsi:type="dcterms:W3CDTF">2018-08-04T20:34:09Z</dcterms:created>
  <dcterms:modified xsi:type="dcterms:W3CDTF">2018-08-16T03:48:18Z</dcterms:modified>
</cp:coreProperties>
</file>