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6"/>
  </p:notesMasterIdLst>
  <p:sldIdLst>
    <p:sldId id="256" r:id="rId2"/>
    <p:sldId id="279" r:id="rId3"/>
    <p:sldId id="278" r:id="rId4"/>
    <p:sldId id="269" r:id="rId5"/>
    <p:sldId id="281" r:id="rId6"/>
    <p:sldId id="282" r:id="rId7"/>
    <p:sldId id="284" r:id="rId8"/>
    <p:sldId id="285" r:id="rId9"/>
    <p:sldId id="273" r:id="rId10"/>
    <p:sldId id="274" r:id="rId11"/>
    <p:sldId id="260" r:id="rId12"/>
    <p:sldId id="275" r:id="rId13"/>
    <p:sldId id="276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4657"/>
  </p:normalViewPr>
  <p:slideViewPr>
    <p:cSldViewPr snapToGrid="0" snapToObjects="1">
      <p:cViewPr varScale="1">
        <p:scale>
          <a:sx n="166" d="100"/>
          <a:sy n="166" d="100"/>
        </p:scale>
        <p:origin x="9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21383-8E48-4FF3-91A8-E2EF3D92C3C4}" type="datetimeFigureOut">
              <a:rPr lang="en-US" smtClean="0"/>
              <a:t>8/16/18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411E7-8C65-449D-B41A-CA18A446C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75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115C4-0DC5-4BF7-9F47-5187B71B5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F658DD-9A98-4DFF-9CED-0E89E3701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D9C56-46ED-4212-8AA0-A602965B6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29B0-BB70-A04F-A903-53B41D891CE4}" type="datetimeFigureOut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E5CF6-79DA-4718-901F-DDF334885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C251C-C7CC-4F51-A42A-9554A8C64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D0EE-8BBD-B242-8497-4C4A613BF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36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B8374-E605-4800-8BBB-52AB1BDC5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457C23-696B-4BE7-A6AD-FF8F56078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471C8-B260-4E49-939C-E40B5FE6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29B0-BB70-A04F-A903-53B41D891CE4}" type="datetimeFigureOut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33F8F-AB6F-46F1-ACB0-E7F07A99B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4E1D5-9BA0-4B15-8AA4-02E9EE925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D0EE-8BBD-B242-8497-4C4A613BF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55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D89D54-DFEC-4586-A7EC-4B8908992D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1A24FB-47C5-4609-A7E1-E5533D1F4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4433C-975D-4E30-B2FF-1E7C66FA0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29B0-BB70-A04F-A903-53B41D891CE4}" type="datetimeFigureOut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6E1A4-5713-4E2A-87C1-3B42F7024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E7F9C-8A90-4CC3-BFAA-D8BBDD976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D0EE-8BBD-B242-8497-4C4A613BF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01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BAA53-44B1-4C09-B0EC-C3309BA11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FF764-63BB-40AE-8765-DBA009C42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EA4F8-9F7D-4514-A63F-8168A36E4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29B0-BB70-A04F-A903-53B41D891CE4}" type="datetimeFigureOut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81156-9061-471D-9890-15714CCD7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48420-D3D1-4FDC-A994-776EBF9B7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D0EE-8BBD-B242-8497-4C4A613BF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22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A76E8-A14E-49DD-B655-9ADE9BC9D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58303-B47D-420A-B10C-43F9E930F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BC285-D3DB-424C-9469-2082297AE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29B0-BB70-A04F-A903-53B41D891CE4}" type="datetimeFigureOut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55EA7-4020-4824-A338-5EF9C87E7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BC379-C3D2-4E72-B160-BC7E768FE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D0EE-8BBD-B242-8497-4C4A613BF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1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C1D2C-91BC-4054-BD8A-0A151F420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E5BAC-E632-4B36-BE49-26440D358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3AEB4-FC97-43A8-92B4-AD89CF9DA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4117A-17A6-471D-8D8D-EEBD07AC1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29B0-BB70-A04F-A903-53B41D891CE4}" type="datetimeFigureOut">
              <a:rPr lang="en-US" smtClean="0"/>
              <a:t>8/16/18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E229B-BA74-4DFB-822C-DF3452B3D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1655B-C683-4125-8A5A-189B38FD2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D0EE-8BBD-B242-8497-4C4A613BF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34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A3AF2-A18D-4906-8732-1CBBCE45B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37668-65BE-4652-8815-E00154996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60578B-8A93-455D-9241-4F6476224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69831F-1B26-4B3B-AADE-34CCBD1EC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9BA34E-E658-4623-B4B5-9BBB0B3689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D41DF4-86C1-46EF-A2C5-3B88A96DB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29B0-BB70-A04F-A903-53B41D891CE4}" type="datetimeFigureOut">
              <a:rPr lang="en-US" smtClean="0"/>
              <a:t>8/16/18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89E70A-E608-4D73-B07F-A319C0F23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8EF7BC-6D45-44CE-98E1-0ED14D7A2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D0EE-8BBD-B242-8497-4C4A613BF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3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FBA30-97B2-4427-A959-2A09D23CB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881CFD-79AE-4804-830B-D12362CED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29B0-BB70-A04F-A903-53B41D891CE4}" type="datetimeFigureOut">
              <a:rPr lang="en-US" smtClean="0"/>
              <a:t>8/16/18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B9DCB2-EEFD-41FC-BFC3-3AAA47508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7842EA-52E8-4D66-B928-69A48E9E9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D0EE-8BBD-B242-8497-4C4A613BF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29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3A12E9-2C90-4A5D-9D26-AB5C41882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29B0-BB70-A04F-A903-53B41D891CE4}" type="datetimeFigureOut">
              <a:rPr lang="en-US" smtClean="0"/>
              <a:t>8/16/18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F811A1-F937-4FC2-B3EC-1898FE90F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8F083-5F72-4657-B66E-30C3F8260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D0EE-8BBD-B242-8497-4C4A613BF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3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93B3A-4D89-43E0-B286-CAAA9B17D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F4DF4-356F-4BF9-A031-B09CF1D5E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CA83FE-A924-4388-9399-BDFA93328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677FC5-62DE-484F-9E04-C5F24223D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29B0-BB70-A04F-A903-53B41D891CE4}" type="datetimeFigureOut">
              <a:rPr lang="en-US" smtClean="0"/>
              <a:t>8/16/18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B63EF-EFAC-4DE6-AFF1-3AE0A06EF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90AE89-4B6C-43B9-938E-5D27194D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D0EE-8BBD-B242-8497-4C4A613BF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94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5D870-A433-4615-9BA2-1C4E62EC4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123C5A-C17B-4D68-B276-929B907537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05292-64EF-4C73-BBFA-A95D2D3B0A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E31C1E-BB05-4432-9FE0-C49F4356B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29B0-BB70-A04F-A903-53B41D891CE4}" type="datetimeFigureOut">
              <a:rPr lang="en-US" smtClean="0"/>
              <a:t>8/16/18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700FED-6719-4350-93C5-B9B1C91D0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BA5E79-0097-4DE1-827E-8F1324688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D0EE-8BBD-B242-8497-4C4A613BF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6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A27884-2535-445C-9702-19D31FF96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61071-5261-400C-913F-E1DD7D56A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E2815-38EB-458F-8587-266CB7315A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029B0-BB70-A04F-A903-53B41D891CE4}" type="datetimeFigureOut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14F98-BC70-4468-A546-D9C7D12C0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A4A34-5C15-4C0B-A93F-FAF15F92EF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7D0EE-8BBD-B242-8497-4C4A613BF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5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incipal_component_analysis" TargetMode="Externa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BB364-7C7E-B84A-9464-F043E06CD5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Potential use of hyper-spectrum satellite observations under all-sky condition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C016A-E744-2243-BC28-0CD2A2E96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Yinghui</a:t>
            </a:r>
            <a:r>
              <a:rPr lang="en-US" dirty="0"/>
              <a:t> Lu and </a:t>
            </a:r>
            <a:r>
              <a:rPr lang="en-US" dirty="0" err="1"/>
              <a:t>Fuqing</a:t>
            </a:r>
            <a:r>
              <a:rPr lang="en-US" dirty="0"/>
              <a:t> Zhang</a:t>
            </a:r>
          </a:p>
          <a:p>
            <a:r>
              <a:rPr lang="en-US" dirty="0"/>
              <a:t>Aug. 16, 2018</a:t>
            </a:r>
          </a:p>
        </p:txBody>
      </p:sp>
    </p:spTree>
    <p:extLst>
      <p:ext uri="{BB962C8B-B14F-4D97-AF65-F5344CB8AC3E}">
        <p14:creationId xmlns:p14="http://schemas.microsoft.com/office/powerpoint/2010/main" val="791218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DC2DF6-A30E-4B82-88D9-5B603F428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Ensemble sensitivity of PC scores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0A7C30-0CDE-4D6F-A2AD-0E6E882C2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441326" cy="4351338"/>
          </a:xfrm>
        </p:spPr>
        <p:txBody>
          <a:bodyPr>
            <a:normAutofit fontScale="92500" lnSpcReduction="10000"/>
          </a:bodyPr>
          <a:lstStyle/>
          <a:p>
            <a:pPr indent="-228600" defTabSz="914400"/>
            <a:r>
              <a:rPr lang="en-US" sz="2400" dirty="0"/>
              <a:t>WRF output for domain 3 at 2017-08-25 02:00 UTC is used (3km grid).</a:t>
            </a:r>
          </a:p>
          <a:p>
            <a:pPr indent="-228600" defTabSz="914400"/>
            <a:r>
              <a:rPr lang="en-US" sz="2400" dirty="0"/>
              <a:t>60 ensemble members</a:t>
            </a:r>
          </a:p>
          <a:p>
            <a:pPr indent="-228600" defTabSz="914400"/>
            <a:r>
              <a:rPr lang="en-US" sz="2400" dirty="0"/>
              <a:t>PC components are calculated based on the 60 ensemble members.</a:t>
            </a:r>
          </a:p>
          <a:p>
            <a:pPr indent="-228600" defTabSz="914400"/>
            <a:r>
              <a:rPr lang="en-US" sz="2400" dirty="0"/>
              <a:t>PC scores are then calculated by projecting the original spectrum on the PC components.</a:t>
            </a:r>
          </a:p>
          <a:p>
            <a:pPr indent="-228600" defTabSz="914400"/>
            <a:r>
              <a:rPr lang="en-US" sz="2400" dirty="0"/>
              <a:t>PC scores are then correlated with model state variables.</a:t>
            </a:r>
          </a:p>
          <a:p>
            <a:pPr indent="-228600" defTabSz="914400"/>
            <a:endParaRPr lang="en-US" sz="1700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A136BA-9C45-457D-989E-F657A7852FBC}"/>
              </a:ext>
            </a:extLst>
          </p:cNvPr>
          <p:cNvSpPr txBox="1"/>
          <p:nvPr/>
        </p:nvSpPr>
        <p:spPr>
          <a:xfrm>
            <a:off x="4222375" y="1683124"/>
            <a:ext cx="2043954" cy="46166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Atm, </a:t>
            </a:r>
            <a:r>
              <a:rPr lang="en-US" sz="2400" dirty="0" err="1"/>
              <a:t>sfc</a:t>
            </a:r>
            <a:r>
              <a:rPr lang="en-US" sz="2400" dirty="0"/>
              <a:t>, ……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49080AA9-76B6-4C96-A219-8B38E9CDDD83}"/>
              </a:ext>
            </a:extLst>
          </p:cNvPr>
          <p:cNvSpPr/>
          <p:nvPr/>
        </p:nvSpPr>
        <p:spPr>
          <a:xfrm>
            <a:off x="4849905" y="2330826"/>
            <a:ext cx="591671" cy="102197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67C0A3-7007-454A-BB1C-7F1BA5D9F756}"/>
              </a:ext>
            </a:extLst>
          </p:cNvPr>
          <p:cNvSpPr txBox="1"/>
          <p:nvPr/>
        </p:nvSpPr>
        <p:spPr>
          <a:xfrm>
            <a:off x="4222375" y="3495141"/>
            <a:ext cx="2043954" cy="46166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B2AB1A-5C72-41DF-8A92-55D6FD2291C0}"/>
              </a:ext>
            </a:extLst>
          </p:cNvPr>
          <p:cNvSpPr txBox="1"/>
          <p:nvPr/>
        </p:nvSpPr>
        <p:spPr>
          <a:xfrm>
            <a:off x="4222375" y="5307161"/>
            <a:ext cx="2043954" cy="83099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dirty="0"/>
              <a:t>PC scores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62174826-B075-4861-94B7-CEDF06BCCDA7}"/>
              </a:ext>
            </a:extLst>
          </p:cNvPr>
          <p:cNvSpPr/>
          <p:nvPr/>
        </p:nvSpPr>
        <p:spPr>
          <a:xfrm>
            <a:off x="4849904" y="4120995"/>
            <a:ext cx="591671" cy="102197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9F126B-D3B6-41B1-BE96-FA1C1E6562E4}"/>
              </a:ext>
            </a:extLst>
          </p:cNvPr>
          <p:cNvSpPr txBox="1"/>
          <p:nvPr/>
        </p:nvSpPr>
        <p:spPr>
          <a:xfrm>
            <a:off x="7194174" y="3424570"/>
            <a:ext cx="2043954" cy="830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Ensemble coefficients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5C12CCD3-F069-4E51-BFE1-1E1FED9D8452}"/>
              </a:ext>
            </a:extLst>
          </p:cNvPr>
          <p:cNvCxnSpPr>
            <a:stCxn id="7" idx="3"/>
            <a:endCxn id="12" idx="0"/>
          </p:cNvCxnSpPr>
          <p:nvPr/>
        </p:nvCxnSpPr>
        <p:spPr>
          <a:xfrm>
            <a:off x="6266329" y="1913957"/>
            <a:ext cx="1949822" cy="1510613"/>
          </a:xfrm>
          <a:prstGeom prst="bentConnector2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370C7D49-658D-4EB4-90E0-3886F54B0E94}"/>
              </a:ext>
            </a:extLst>
          </p:cNvPr>
          <p:cNvCxnSpPr>
            <a:stCxn id="10" idx="3"/>
            <a:endCxn id="12" idx="2"/>
          </p:cNvCxnSpPr>
          <p:nvPr/>
        </p:nvCxnSpPr>
        <p:spPr>
          <a:xfrm flipV="1">
            <a:off x="6266329" y="4255567"/>
            <a:ext cx="1949822" cy="1467093"/>
          </a:xfrm>
          <a:prstGeom prst="bentConnector2">
            <a:avLst/>
          </a:prstGeom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3619BAD-1F61-49EA-B690-23AFF614CE44}"/>
              </a:ext>
            </a:extLst>
          </p:cNvPr>
          <p:cNvSpPr txBox="1"/>
          <p:nvPr/>
        </p:nvSpPr>
        <p:spPr>
          <a:xfrm>
            <a:off x="4069976" y="1091621"/>
            <a:ext cx="2770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Ensemble modeling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35BC74-0C00-4F77-98FA-13C9D5BDA2E8}"/>
              </a:ext>
            </a:extLst>
          </p:cNvPr>
          <p:cNvSpPr txBox="1"/>
          <p:nvPr/>
        </p:nvSpPr>
        <p:spPr>
          <a:xfrm>
            <a:off x="5446056" y="2411819"/>
            <a:ext cx="1721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Rad. Trans. </a:t>
            </a:r>
          </a:p>
          <a:p>
            <a:r>
              <a:rPr lang="en-US" sz="2400" dirty="0"/>
              <a:t>Model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22F18F-D61F-484A-8D47-477C3F1D4570}"/>
              </a:ext>
            </a:extLst>
          </p:cNvPr>
          <p:cNvSpPr txBox="1"/>
          <p:nvPr/>
        </p:nvSpPr>
        <p:spPr>
          <a:xfrm>
            <a:off x="5472948" y="4349222"/>
            <a:ext cx="1721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PCA</a:t>
            </a:r>
          </a:p>
        </p:txBody>
      </p:sp>
    </p:spTree>
    <p:extLst>
      <p:ext uri="{BB962C8B-B14F-4D97-AF65-F5344CB8AC3E}">
        <p14:creationId xmlns:p14="http://schemas.microsoft.com/office/powerpoint/2010/main" val="2837816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289CB-86B3-6F49-843F-60CFB63F8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Ensemble correlation: high cloud sky</a:t>
            </a:r>
          </a:p>
        </p:txBody>
      </p:sp>
      <p:pic>
        <p:nvPicPr>
          <p:cNvPr id="4" name="Content Placeholder 4" descr="A close up of a map&#10;&#10;Description generated with high confidence">
            <a:extLst>
              <a:ext uri="{FF2B5EF4-FFF2-40B4-BE49-F238E27FC236}">
                <a16:creationId xmlns:a16="http://schemas.microsoft.com/office/drawing/2014/main" id="{8E0C5969-DE4B-43A4-B42E-0C004486F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59" y="1744191"/>
            <a:ext cx="3594032" cy="2695524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91CF001-0254-714C-9842-122E09BD6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27514" y="1656642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830466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289CB-86B3-6F49-843F-60CFB63F8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Ensemble correlation: in-between sky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E0C5969-DE4B-43A4-B42E-0C004486F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59" y="1744191"/>
            <a:ext cx="3594032" cy="2695523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91CF001-0254-714C-9842-122E09BD6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27514" y="1656642"/>
            <a:ext cx="5801784" cy="4351337"/>
          </a:xfrm>
        </p:spPr>
      </p:pic>
    </p:spTree>
    <p:extLst>
      <p:ext uri="{BB962C8B-B14F-4D97-AF65-F5344CB8AC3E}">
        <p14:creationId xmlns:p14="http://schemas.microsoft.com/office/powerpoint/2010/main" val="471099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289CB-86B3-6F49-843F-60CFB63F8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Ensemble correlation: mostly clear sky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E0C5969-DE4B-43A4-B42E-0C004486F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59" y="1744191"/>
            <a:ext cx="3594032" cy="2695523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91CF001-0254-714C-9842-122E09BD6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27514" y="1656642"/>
            <a:ext cx="5801784" cy="4351337"/>
          </a:xfrm>
        </p:spPr>
      </p:pic>
    </p:spTree>
    <p:extLst>
      <p:ext uri="{BB962C8B-B14F-4D97-AF65-F5344CB8AC3E}">
        <p14:creationId xmlns:p14="http://schemas.microsoft.com/office/powerpoint/2010/main" val="3929950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3C980-D712-4D65-866F-6EC2272EE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5A45F-4980-418D-995C-897F6D194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Number of significant principle components of hyper-spectral observations are much smaller than number of channels.</a:t>
            </a:r>
          </a:p>
          <a:p>
            <a:r>
              <a:rPr lang="en-US" sz="2400" dirty="0"/>
              <a:t>Hyper-spectral observations (AIRS) have more significant PC components than GOES.</a:t>
            </a:r>
          </a:p>
          <a:p>
            <a:r>
              <a:rPr lang="en-US" sz="2400" dirty="0"/>
              <a:t>Leading PC scores have strong ensemble sensitivity. They are potentially useful in data assimilation.</a:t>
            </a:r>
          </a:p>
        </p:txBody>
      </p:sp>
    </p:spTree>
    <p:extLst>
      <p:ext uri="{BB962C8B-B14F-4D97-AF65-F5344CB8AC3E}">
        <p14:creationId xmlns:p14="http://schemas.microsoft.com/office/powerpoint/2010/main" val="145937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A5A42-5043-439B-B77E-C29904EBA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600" dirty="0"/>
              <a:t>AIRS: Atmospheric Infrared Sounder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9F97B4-A0D0-463E-8C15-DD2616D8C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0" y="1825625"/>
            <a:ext cx="2848355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1800" dirty="0"/>
              <a:t>Thousands of channels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1800" dirty="0"/>
              <a:t>High spectral resolution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1800" dirty="0"/>
              <a:t>Not applicable, nor necessary, to assimilate all the AIRS channels.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1800" dirty="0"/>
              <a:t>Need to perform dimension reduction before data assimilation.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58EA0E7-048B-4FEF-B779-EB057D1A9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0480" y="2287545"/>
            <a:ext cx="4674870" cy="350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35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CAA14-A91C-574D-B15F-949C46C4A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FA321-0332-3543-8AE0-625F4B100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/>
              <a:t>How many independent pieces of information?</a:t>
            </a:r>
          </a:p>
          <a:p>
            <a:pPr lvl="1"/>
            <a:r>
              <a:rPr lang="en-US" sz="2400" dirty="0"/>
              <a:t>Ensemble correlation after dimension reduction?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958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A5A42-5043-439B-B77E-C29904EBA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600" dirty="0"/>
              <a:t>Data used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9F97B4-A0D0-463E-8C15-DD2616D8C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0" y="1825625"/>
            <a:ext cx="2848355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1800" dirty="0"/>
              <a:t>Harvey (2017)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1800" dirty="0"/>
              <a:t>WRF output for domain 2 at 2017-08-25 02:00 UTC is used (9km grid).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1800" dirty="0"/>
              <a:t>Brightness temperatures(TB) are calculated using CRTM.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1800" dirty="0"/>
              <a:t>Roughly classify profiles by GOES CH14 TB:</a:t>
            </a:r>
          </a:p>
          <a:p>
            <a:pPr lvl="1" indent="-228600" defTabSz="914400">
              <a:buFont typeface="Arial" panose="020B0604020202020204" pitchFamily="34" charset="0"/>
              <a:buChar char="•"/>
            </a:pPr>
            <a:r>
              <a:rPr lang="en-US" sz="1800" dirty="0"/>
              <a:t>200K~240K: high cloud</a:t>
            </a:r>
          </a:p>
          <a:p>
            <a:pPr lvl="1" indent="-228600" defTabSz="914400">
              <a:buFont typeface="Arial" panose="020B0604020202020204" pitchFamily="34" charset="0"/>
              <a:buChar char="•"/>
            </a:pPr>
            <a:r>
              <a:rPr lang="en-US" sz="1800" dirty="0"/>
              <a:t>240K~270K: mid cloud</a:t>
            </a:r>
          </a:p>
          <a:p>
            <a:pPr lvl="1" indent="-228600" defTabSz="914400">
              <a:buFont typeface="Arial" panose="020B0604020202020204" pitchFamily="34" charset="0"/>
              <a:buChar char="•"/>
            </a:pPr>
            <a:r>
              <a:rPr lang="en-US" sz="1800" dirty="0"/>
              <a:t>270K~300K: low cloud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1800" dirty="0"/>
              <a:t>‘climatological’ data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58EA0E7-048B-4FEF-B779-EB057D1A9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19" r="10220" b="-2"/>
          <a:stretch/>
        </p:blipFill>
        <p:spPr>
          <a:xfrm>
            <a:off x="3840480" y="1904281"/>
            <a:ext cx="467487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89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A5A42-5043-439B-B77E-C29904EBA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600" dirty="0"/>
              <a:t>Inter-channel correlation: high-cloud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9F97B4-A0D0-463E-8C15-DD2616D8C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0" y="1825625"/>
            <a:ext cx="2848355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1800" dirty="0"/>
              <a:t>Cloud top very high. 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1800" dirty="0"/>
              <a:t>Most channels are affected by cloud. 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1800" dirty="0"/>
              <a:t>Correlations between channels are very large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58EA0E7-048B-4FEF-B779-EB057D1A9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0480" y="2287545"/>
            <a:ext cx="4674870" cy="350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06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A5A42-5043-439B-B77E-C29904EBA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600" dirty="0"/>
              <a:t>Inter-channel correlation: mid-cloud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9F97B4-A0D0-463E-8C15-DD2616D8C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0" y="1825625"/>
            <a:ext cx="2848355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1800" dirty="0"/>
              <a:t>‘Window channels’ are affected by clouds.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1800" dirty="0"/>
              <a:t>‘Water vapor channels’ are less affected by clouds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1800" dirty="0"/>
              <a:t>Correlations within ‘window channels’ are large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1800" dirty="0"/>
              <a:t>Correlations between ‘window channels’ and ‘water vapor channels’ are small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58EA0E7-048B-4FEF-B779-EB057D1A9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0480" y="2287545"/>
            <a:ext cx="4674869" cy="350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92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A5A42-5043-439B-B77E-C29904EBA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600" dirty="0"/>
              <a:t>Principle component analysis (PCA)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9F97B4-A0D0-463E-8C15-DD2616D8C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0" y="1825625"/>
            <a:ext cx="2848355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1800" dirty="0"/>
              <a:t>Brightness temperatures (TB) of different AIRS channels are linearly correlated.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1800" dirty="0"/>
              <a:t>PCA transforms these correlated TB into a set of linearly uncorrelated variables called principle components (PC).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1800" dirty="0"/>
              <a:t>The first PC has the largest possible variance.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1800" dirty="0"/>
              <a:t>Each succeeding component is orthogonal to the preceding components, and has the largest possible remaining variance.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D18FA02-B9C1-B247-AF1A-3AFB4D0BE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7206" y="1345706"/>
            <a:ext cx="4572000" cy="457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04D33A-D3B1-3946-AA32-9FCCF3F7D697}"/>
              </a:ext>
            </a:extLst>
          </p:cNvPr>
          <p:cNvSpPr txBox="1"/>
          <p:nvPr/>
        </p:nvSpPr>
        <p:spPr>
          <a:xfrm>
            <a:off x="4433688" y="5779206"/>
            <a:ext cx="4272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(Figure from Wikipedia: Principle component analysis:</a:t>
            </a:r>
          </a:p>
          <a:p>
            <a:r>
              <a:rPr lang="en-US" sz="1200" dirty="0">
                <a:hlinkClick r:id="rId3"/>
              </a:rPr>
              <a:t>https://en.wikipedia.org/wiki/Principal_component_analysis</a:t>
            </a:r>
            <a:r>
              <a:rPr lang="en-US" sz="1200" dirty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37894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8C68CA-7D17-4346-A11B-CA41A4850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 example: mid-cloud</a:t>
            </a:r>
          </a:p>
        </p:txBody>
      </p:sp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id="{E5E7D0F7-B795-0B46-9AD7-8396696A6F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2543969"/>
            <a:ext cx="3886200" cy="2914650"/>
          </a:xfr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EBBA49DC-9D8B-E44F-B45B-A1AB09DBCF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8650" y="2543969"/>
            <a:ext cx="3886200" cy="2914650"/>
          </a:xfrm>
        </p:spPr>
      </p:pic>
    </p:spTree>
    <p:extLst>
      <p:ext uri="{BB962C8B-B14F-4D97-AF65-F5344CB8AC3E}">
        <p14:creationId xmlns:p14="http://schemas.microsoft.com/office/powerpoint/2010/main" val="930734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A5A42-5043-439B-B77E-C29904EBA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600" dirty="0"/>
              <a:t>Principle Component Analysis (PCA)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9F97B4-A0D0-463E-8C15-DD2616D8C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0" y="1825625"/>
            <a:ext cx="2848355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400" dirty="0"/>
              <a:t>AIRS has more significant PCs than ABI (more information content).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400" dirty="0"/>
              <a:t>A few leading PCs can explain most of the variance.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58EA0E7-048B-4FEF-B779-EB057D1A9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6860" y="1902330"/>
            <a:ext cx="5817138" cy="436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2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</TotalTime>
  <Words>457</Words>
  <Application>Microsoft Macintosh PowerPoint</Application>
  <PresentationFormat>On-screen Show (4:3)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Potential use of hyper-spectrum satellite observations under all-sky condition</vt:lpstr>
      <vt:lpstr>AIRS: Atmospheric Infrared Sounder</vt:lpstr>
      <vt:lpstr>Question:</vt:lpstr>
      <vt:lpstr>Data used</vt:lpstr>
      <vt:lpstr>Inter-channel correlation: high-cloud</vt:lpstr>
      <vt:lpstr>Inter-channel correlation: mid-cloud</vt:lpstr>
      <vt:lpstr>Principle component analysis (PCA)</vt:lpstr>
      <vt:lpstr>PC example: mid-cloud</vt:lpstr>
      <vt:lpstr>Principle Component Analysis (PCA)</vt:lpstr>
      <vt:lpstr>Ensemble sensitivity of PC scores</vt:lpstr>
      <vt:lpstr>Ensemble correlation: high cloud sky</vt:lpstr>
      <vt:lpstr>Ensemble correlation: in-between sky</vt:lpstr>
      <vt:lpstr>Ensemble correlation: mostly clear sky</vt:lpstr>
      <vt:lpstr>Summary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Potential use of hyper-spectrum satellite observations under all-sky condition</dc:title>
  <dc:creator>Microsoft Office User</dc:creator>
  <cp:lastModifiedBy>Microsoft Office User</cp:lastModifiedBy>
  <cp:revision>31</cp:revision>
  <dcterms:created xsi:type="dcterms:W3CDTF">2018-08-15T18:35:04Z</dcterms:created>
  <dcterms:modified xsi:type="dcterms:W3CDTF">2018-08-16T16:45:36Z</dcterms:modified>
</cp:coreProperties>
</file>