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90" r:id="rId3"/>
    <p:sldId id="344" r:id="rId4"/>
    <p:sldId id="346" r:id="rId5"/>
    <p:sldId id="345" r:id="rId6"/>
    <p:sldId id="363" r:id="rId7"/>
    <p:sldId id="348" r:id="rId8"/>
    <p:sldId id="354" r:id="rId9"/>
    <p:sldId id="352" r:id="rId10"/>
    <p:sldId id="355" r:id="rId11"/>
    <p:sldId id="356" r:id="rId12"/>
    <p:sldId id="358" r:id="rId13"/>
    <p:sldId id="357" r:id="rId14"/>
    <p:sldId id="359" r:id="rId15"/>
    <p:sldId id="360" r:id="rId16"/>
    <p:sldId id="347" r:id="rId17"/>
    <p:sldId id="343" r:id="rId18"/>
    <p:sldId id="351" r:id="rId19"/>
    <p:sldId id="353" r:id="rId20"/>
    <p:sldId id="371" r:id="rId21"/>
    <p:sldId id="368" r:id="rId22"/>
    <p:sldId id="370" r:id="rId23"/>
    <p:sldId id="372" r:id="rId24"/>
    <p:sldId id="374" r:id="rId25"/>
    <p:sldId id="373" r:id="rId26"/>
    <p:sldId id="364" r:id="rId27"/>
    <p:sldId id="365" r:id="rId28"/>
    <p:sldId id="366" r:id="rId29"/>
    <p:sldId id="375" r:id="rId30"/>
    <p:sldId id="376" r:id="rId31"/>
    <p:sldId id="377" r:id="rId32"/>
    <p:sldId id="361" r:id="rId33"/>
    <p:sldId id="362" r:id="rId34"/>
    <p:sldId id="379" r:id="rId35"/>
    <p:sldId id="380" r:id="rId36"/>
    <p:sldId id="381" r:id="rId37"/>
    <p:sldId id="383" r:id="rId38"/>
    <p:sldId id="38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2"/>
    <p:restoredTop sz="89627"/>
  </p:normalViewPr>
  <p:slideViewPr>
    <p:cSldViewPr snapToGrid="0" snapToObjects="1">
      <p:cViewPr>
        <p:scale>
          <a:sx n="141" d="100"/>
          <a:sy n="141" d="100"/>
        </p:scale>
        <p:origin x="160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C4542-AF8F-EF47-B7BD-94E1CEA9EA62}" type="datetimeFigureOut">
              <a:rPr lang="en-US" smtClean="0"/>
              <a:t>8/15/18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235BB-1EDC-D94F-AAED-8AB43F390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4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06BA0-A48A-D748-9402-8A4F0FB20B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5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8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6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28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21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39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60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24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17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25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3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observed by TCI field campaign (high density </a:t>
            </a:r>
            <a:r>
              <a:rPr lang="en-US" dirty="0" err="1"/>
              <a:t>dropsondes</a:t>
            </a:r>
            <a:r>
              <a:rPr lang="en-US" dirty="0"/>
              <a:t>) and NOAA P-3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06BA0-A48A-D748-9402-8A4F0FB20B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51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67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74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03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2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7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42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5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04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91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specifications</a:t>
            </a:r>
            <a:r>
              <a:rPr lang="en-US" baseline="0" dirty="0"/>
              <a:t> of PSU WRF-EnKF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</a:t>
            </a:r>
            <a:r>
              <a:rPr lang="en-US" sz="12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WRF v3.5.1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rgbClr val="002060"/>
                </a:solidFill>
                <a:latin typeface="Gill Sans" charset="0"/>
                <a:cs typeface="Gill Sans" charset="0"/>
              </a:rPr>
              <a:t>-</a:t>
            </a:r>
            <a:r>
              <a:rPr lang="en-US" sz="12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4 two-way nested domains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-Assimilate all conventional </a:t>
            </a:r>
            <a:r>
              <a:rPr lang="en-US" baseline="0" dirty="0" err="1"/>
              <a:t>obs</a:t>
            </a:r>
            <a:r>
              <a:rPr lang="en-US" baseline="0" dirty="0"/>
              <a:t> as well as aircraft radar (radial velocities)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77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46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80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26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30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8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64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3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7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48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20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7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AE4A-816C-E04D-A197-E5FD7CB2E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21890-BE9F-4243-8DF6-E0BCBDAF3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EFA4C-6948-0340-9877-F3959817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5174E-017A-C745-B2F0-D430BB1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F20B2-2AD4-4E47-8965-29DBB2C7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7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611D-2ED3-7146-BEC4-0E345EE14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0E39E-D0BC-2B4B-AA1C-03054BE35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36A65-D6AC-9C4D-A8CC-B0FDFF15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207FF-BD50-7844-8624-3E50C3ED1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36BEF-057A-B146-A2DC-7D68FB97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93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8D2BA4-149F-5A41-A2BF-EB7A13F03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9381C-4398-7248-A144-952A99D63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FAE09-25D3-A24F-9758-C34D86A14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63E1C-4F88-B74D-B04A-5308A47C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6B44D-FDA4-9242-AA37-E4842C6E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4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9E41-EF6F-4F46-86FA-9778E24CB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B6735-0557-EB4A-9932-825D7DCDD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2E62-D870-734D-8F1A-2BBABB36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322C6-B37B-B843-88ED-E6D526AE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0E22-8444-D54A-858F-A8015818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1B9C-C99B-CA44-A917-1B6493A8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2CAF8-A3D4-DF4C-8024-955BB113A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53DA-6AB5-5A4B-8A7A-09A73EE1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28AF8-8916-344F-8E77-7409925E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367BC-78E4-9C4B-BCE4-CAD9B2D9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71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F367-FECE-F24F-B630-198A59F96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FE8E7-6F1F-F740-9C3B-8EDF145D4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6E237-9E79-B842-8CE2-22DE2BCB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7E2DA-EBF2-B348-8575-A8574EFE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815BC-4BEB-4345-A324-FC4D42C8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773AD-AE68-D844-9AED-95C98DB87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6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E5A4-16C7-104F-953A-8C739FA46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4B2B9-F868-124F-BA3C-C82BE394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02F61-395F-BA49-85D8-C09878865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25FB6-D1D6-EA4B-B60E-0C2B00AE3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C4D8A-3BCA-2142-B316-BAD78FE6D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37B54-6B92-6447-9F7B-32C79EFDB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FCCCF-58AA-6347-B09B-4A964017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BB4AA2-3CE0-7843-905A-D07BCF51F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42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4A697-A2AD-574F-85B2-F54D14FA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E1B32-EA14-714B-9C3F-3ADB47FE6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3D77B-FAC2-C04C-B408-3294DDBA8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D172-00C6-3E4D-9C68-C4FF33F4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2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CF9286-7F6A-2343-BAE5-EF286FBB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FEDD84-A0C6-E143-A0CE-17960F16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0A6AD-DED2-D84F-B075-848ED145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D560-1906-6044-9F3D-6B585903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689A0-80EA-EE4E-BAA8-5CED638BE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86169-5ACC-A745-9F5E-622BD7C26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CE72B-E13B-AA49-B11A-C9A7582B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639EB-C0F9-EB44-AF85-10BAF7DA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3BD63-4725-F949-A993-AD5CE7E5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11BB-8171-574C-8211-86E2AD349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8A5A4-377D-3C4A-8B31-15AAE5D7E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3B640-3E1E-E841-B06D-1BF1C6C29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F9D48-30D7-5944-AC70-3BB2717A9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55C40-B084-1747-A86F-AF2B7298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D1C2F-5781-D840-9E45-CB09C293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4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E09FA3-7AB3-2747-98B3-5CD4EFEC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106E-5DD1-A14E-B2EE-AD60D6CC0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2379A-E0F6-0C4F-81D7-349BFE683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639DE-3142-784C-B887-8AE0EB34C7AB}" type="datetimeFigureOut">
              <a:rPr lang="en-US" smtClean="0"/>
              <a:t>8/15/18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2C0E2-0A49-6D4A-A27F-6F342BE8F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D9726-5A91-184E-99C1-1A3E9DBA5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ABC2E-DA84-EB4E-B20A-585497BFA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2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(null)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(null)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7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(null)"/><Relationship Id="rId5" Type="http://schemas.openxmlformats.org/officeDocument/2006/relationships/image" Target="../media/image83.emf"/><Relationship Id="rId4" Type="http://schemas.openxmlformats.org/officeDocument/2006/relationships/image" Target="../media/image82.emf"/><Relationship Id="rId9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20.emf"/><Relationship Id="rId7" Type="http://schemas.openxmlformats.org/officeDocument/2006/relationships/image" Target="../media/image9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Relationship Id="rId9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20.emf"/><Relationship Id="rId7" Type="http://schemas.openxmlformats.org/officeDocument/2006/relationships/image" Target="../media/image9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Relationship Id="rId9" Type="http://schemas.openxmlformats.org/officeDocument/2006/relationships/image" Target="../media/image97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20.emf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Relationship Id="rId9" Type="http://schemas.openxmlformats.org/officeDocument/2006/relationships/image" Target="../media/image10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(null)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786" y="1112776"/>
            <a:ext cx="11996791" cy="23876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Predictability and Dynamics of the </a:t>
            </a:r>
            <a:br>
              <a:rPr lang="en-US" sz="4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</a:br>
            <a:r>
              <a:rPr lang="en-US" sz="4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Record-Breaking Intensification </a:t>
            </a:r>
            <a:br>
              <a:rPr lang="en-US" sz="4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</a:br>
            <a:r>
              <a:rPr lang="en-US" sz="4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of Hurricane Patricia (2015)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09" y="5897625"/>
            <a:ext cx="2507982" cy="829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07" y="5638843"/>
            <a:ext cx="3510481" cy="1144417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9370" y="3962683"/>
            <a:ext cx="9144000" cy="16761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Robert Nystrom</a:t>
            </a:r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ea typeface="Gill Sans SemiBold" charset="0"/>
                <a:cs typeface="Gill Sans" panose="020B0502020104020203" pitchFamily="34" charset="-79"/>
              </a:rPr>
              <a:t> and Fuqing Zhang</a:t>
            </a:r>
            <a:endParaRPr lang="en-US" sz="800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1800" b="1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Funding: </a:t>
            </a:r>
            <a:r>
              <a:rPr lang="en-US" sz="1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NASA Earth and Space Science Fellowship Program (NESSF) </a:t>
            </a:r>
          </a:p>
          <a:p>
            <a:r>
              <a:rPr lang="en-US" sz="1800" b="1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Computing: </a:t>
            </a:r>
            <a:r>
              <a:rPr lang="en-US" sz="1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Texas Advanced Computing Center (TACC) and NOAA Jet</a:t>
            </a:r>
          </a:p>
          <a:p>
            <a:endParaRPr lang="en-US" sz="1800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90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EB0FAD-8C3B-6D42-8998-4A02ED24F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3" y="1836897"/>
            <a:ext cx="6293306" cy="4723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CF462-6480-4F43-95AC-5AFD8EB39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694" y="1836897"/>
            <a:ext cx="6293306" cy="4723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68B881-FEF0-6E47-8FF6-21B9524E0D0F}"/>
              </a:ext>
            </a:extLst>
          </p:cNvPr>
          <p:cNvSpPr txBox="1"/>
          <p:nvPr/>
        </p:nvSpPr>
        <p:spPr>
          <a:xfrm>
            <a:off x="1105786" y="207362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T=0 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6C9210-7BBE-F545-8805-208474ACBEC6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F4A1EE7-B1E0-2045-A464-4CE779E0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ECF916-55E0-2B48-BAE4-3950440E6444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5-Point Star 3">
            <a:extLst>
              <a:ext uri="{FF2B5EF4-FFF2-40B4-BE49-F238E27FC236}">
                <a16:creationId xmlns:a16="http://schemas.microsoft.com/office/drawing/2014/main" id="{32387A9B-B085-D14C-9689-100A905FCE05}"/>
              </a:ext>
            </a:extLst>
          </p:cNvPr>
          <p:cNvSpPr/>
          <p:nvPr/>
        </p:nvSpPr>
        <p:spPr>
          <a:xfrm>
            <a:off x="9768437" y="1377097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37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Stronger initial low-level inflow 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spins up vortex more quickly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7343A-ACD8-5345-B33B-868E5157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7" y="1690577"/>
            <a:ext cx="6422326" cy="482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A06CE-8DE4-B64E-8044-2773B138F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674" y="1690577"/>
            <a:ext cx="6422326" cy="4820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1302D-9B35-4F40-883C-A7CB29986811}"/>
              </a:ext>
            </a:extLst>
          </p:cNvPr>
          <p:cNvSpPr txBox="1"/>
          <p:nvPr/>
        </p:nvSpPr>
        <p:spPr>
          <a:xfrm>
            <a:off x="832914" y="192476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T=0 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11BB42-37E8-9844-A0B5-0D9D2683B7D4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83FAF8-EE10-3549-AF76-9624587B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0A31818-C3E9-C241-856E-E73E6DC52B77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D5F8285A-1742-3448-B088-22C91B73EE14}"/>
              </a:ext>
            </a:extLst>
          </p:cNvPr>
          <p:cNvSpPr/>
          <p:nvPr/>
        </p:nvSpPr>
        <p:spPr>
          <a:xfrm>
            <a:off x="9768437" y="1377097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9AED48-4004-1847-BFCB-8EF1BD8824EB}"/>
              </a:ext>
            </a:extLst>
          </p:cNvPr>
          <p:cNvSpPr/>
          <p:nvPr/>
        </p:nvSpPr>
        <p:spPr>
          <a:xfrm>
            <a:off x="6521593" y="5169529"/>
            <a:ext cx="4288245" cy="108641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DEC6329-E92F-3A49-8ACA-D955ACE48CEC}"/>
              </a:ext>
            </a:extLst>
          </p:cNvPr>
          <p:cNvSpPr/>
          <p:nvPr/>
        </p:nvSpPr>
        <p:spPr>
          <a:xfrm rot="19729046">
            <a:off x="7110020" y="2723770"/>
            <a:ext cx="3561713" cy="152732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1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EB0FAD-8C3B-6D42-8998-4A02ED24F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4" y="1836897"/>
            <a:ext cx="6293304" cy="4723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CF462-6480-4F43-95AC-5AFD8EB39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695" y="1836897"/>
            <a:ext cx="6293304" cy="4723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68B881-FEF0-6E47-8FF6-21B9524E0D0F}"/>
              </a:ext>
            </a:extLst>
          </p:cNvPr>
          <p:cNvSpPr txBox="1"/>
          <p:nvPr/>
        </p:nvSpPr>
        <p:spPr>
          <a:xfrm>
            <a:off x="1105786" y="207362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T=1 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3FEDFE-4855-484D-931D-7438E3821A07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3A430C-8EE4-7143-9B54-BDBA42552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4D5B3FE-3877-E14F-AC0F-F939EFA3C45F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5-Point Star 8">
            <a:extLst>
              <a:ext uri="{FF2B5EF4-FFF2-40B4-BE49-F238E27FC236}">
                <a16:creationId xmlns:a16="http://schemas.microsoft.com/office/drawing/2014/main" id="{B0CFF869-AF50-D948-8B7C-93B0335A1AE2}"/>
              </a:ext>
            </a:extLst>
          </p:cNvPr>
          <p:cNvSpPr/>
          <p:nvPr/>
        </p:nvSpPr>
        <p:spPr>
          <a:xfrm>
            <a:off x="9801428" y="1358245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3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Tangential winds quickly adjust to 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secondary circulation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7343A-ACD8-5345-B33B-868E5157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8" y="1690577"/>
            <a:ext cx="6422324" cy="482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A06CE-8DE4-B64E-8044-2773B138F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675" y="1690577"/>
            <a:ext cx="6422324" cy="4820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1302D-9B35-4F40-883C-A7CB29986811}"/>
              </a:ext>
            </a:extLst>
          </p:cNvPr>
          <p:cNvSpPr txBox="1"/>
          <p:nvPr/>
        </p:nvSpPr>
        <p:spPr>
          <a:xfrm>
            <a:off x="832914" y="192476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T=1 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9252CF-0880-764F-8DE9-DFA710BE2FFE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F49F12-9883-4D4A-A681-238926466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1A3DCA5-C561-6E4D-B07A-476C515A5ACA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18C27B1B-B96B-644E-8199-356DBA2B7B21}"/>
              </a:ext>
            </a:extLst>
          </p:cNvPr>
          <p:cNvSpPr/>
          <p:nvPr/>
        </p:nvSpPr>
        <p:spPr>
          <a:xfrm>
            <a:off x="9801428" y="1358245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6E82C6-2E3D-0C40-B3D8-08960438D54F}"/>
              </a:ext>
            </a:extLst>
          </p:cNvPr>
          <p:cNvSpPr/>
          <p:nvPr/>
        </p:nvSpPr>
        <p:spPr>
          <a:xfrm>
            <a:off x="7152238" y="5169529"/>
            <a:ext cx="3657600" cy="108641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4AC361-0E2D-C547-9D95-350D5613BE34}"/>
              </a:ext>
            </a:extLst>
          </p:cNvPr>
          <p:cNvSpPr/>
          <p:nvPr/>
        </p:nvSpPr>
        <p:spPr>
          <a:xfrm rot="19729046">
            <a:off x="7405717" y="3043768"/>
            <a:ext cx="3428404" cy="152732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FADD97-3B8B-9D4C-A9E4-370C3109BCE9}"/>
              </a:ext>
            </a:extLst>
          </p:cNvPr>
          <p:cNvSpPr/>
          <p:nvPr/>
        </p:nvSpPr>
        <p:spPr>
          <a:xfrm rot="19729046">
            <a:off x="1779311" y="3188542"/>
            <a:ext cx="3428404" cy="314659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EB0FAD-8C3B-6D42-8998-4A02ED24F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4" y="1836897"/>
            <a:ext cx="6293304" cy="4723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CF462-6480-4F43-95AC-5AFD8EB39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695" y="1836897"/>
            <a:ext cx="6293304" cy="47233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68B881-FEF0-6E47-8FF6-21B9524E0D0F}"/>
              </a:ext>
            </a:extLst>
          </p:cNvPr>
          <p:cNvSpPr txBox="1"/>
          <p:nvPr/>
        </p:nvSpPr>
        <p:spPr>
          <a:xfrm>
            <a:off x="1105786" y="207362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T=6 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5127E8-F798-6449-9C42-2B4F8108E450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151A0C-1EC2-D14B-A91F-092242E36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560D1DE-4E25-3E49-9B17-098382E6407A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5-Point Star 8">
            <a:extLst>
              <a:ext uri="{FF2B5EF4-FFF2-40B4-BE49-F238E27FC236}">
                <a16:creationId xmlns:a16="http://schemas.microsoft.com/office/drawing/2014/main" id="{BEAAD22A-B893-AB48-8048-EC200CDE6359}"/>
              </a:ext>
            </a:extLst>
          </p:cNvPr>
          <p:cNvSpPr/>
          <p:nvPr/>
        </p:nvSpPr>
        <p:spPr>
          <a:xfrm>
            <a:off x="9937112" y="1272437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05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Primary circulation hereafter is 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most strongly correlated w/ intensity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7343A-ACD8-5345-B33B-868E5157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8" y="1690577"/>
            <a:ext cx="6422324" cy="4820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A06CE-8DE4-B64E-8044-2773B138F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675" y="1690577"/>
            <a:ext cx="6422324" cy="4820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1302D-9B35-4F40-883C-A7CB29986811}"/>
              </a:ext>
            </a:extLst>
          </p:cNvPr>
          <p:cNvSpPr txBox="1"/>
          <p:nvPr/>
        </p:nvSpPr>
        <p:spPr>
          <a:xfrm>
            <a:off x="832914" y="192476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T=6 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B7516B-2595-BE43-9F8F-4755AAEC4CCB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C06F24-831F-3744-BE39-042ABD17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62CBDD-1EAA-3F42-AE20-E32423EEA534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0DE87125-9507-3F44-8A5A-D6AF2C145977}"/>
              </a:ext>
            </a:extLst>
          </p:cNvPr>
          <p:cNvSpPr/>
          <p:nvPr/>
        </p:nvSpPr>
        <p:spPr>
          <a:xfrm>
            <a:off x="9937112" y="1272437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4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A52078A-B449-D349-996D-EA1DC781AD16}"/>
              </a:ext>
            </a:extLst>
          </p:cNvPr>
          <p:cNvGrpSpPr/>
          <p:nvPr/>
        </p:nvGrpSpPr>
        <p:grpSpPr>
          <a:xfrm>
            <a:off x="1934891" y="1190609"/>
            <a:ext cx="8322218" cy="5667391"/>
            <a:chOff x="1862364" y="1438728"/>
            <a:chExt cx="11275786" cy="83747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10E468-FD96-3D4B-98FD-BD94B6967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2364" y="5419267"/>
              <a:ext cx="5854700" cy="4394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E9E76E-E7D9-AC4E-9AFD-F0CD9C1D8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3450" y="5419267"/>
              <a:ext cx="5854700" cy="4394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52176F-4874-F843-8926-3CBDC4240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2364" y="1438728"/>
              <a:ext cx="5854700" cy="43942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8917357-4C36-D942-BE68-809582698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3450" y="1438728"/>
              <a:ext cx="5854700" cy="43942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Strong Forecast Sensitivity to 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Resolution &amp; Surface Drag</a:t>
            </a:r>
          </a:p>
        </p:txBody>
      </p:sp>
    </p:spTree>
    <p:extLst>
      <p:ext uri="{BB962C8B-B14F-4D97-AF65-F5344CB8AC3E}">
        <p14:creationId xmlns:p14="http://schemas.microsoft.com/office/powerpoint/2010/main" val="3717642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1"/>
          <a:stretch/>
        </p:blipFill>
        <p:spPr>
          <a:xfrm>
            <a:off x="5752515" y="3155610"/>
            <a:ext cx="4674185" cy="3394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49901" y="1680206"/>
                <a:ext cx="6642100" cy="1292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Potential intensity increases w/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Gill Sans" panose="020B0502020104020203" pitchFamily="34" charset="-79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  <m:t>𝑑</m:t>
                            </m:r>
                          </m:sub>
                        </m:sSub>
                      </m:den>
                    </m:f>
                  </m:oMath>
                </a14:m>
                <a:endParaRPr lang="en-US" sz="2400" baseline="-25000" dirty="0">
                  <a:solidFill>
                    <a:srgbClr val="002060"/>
                  </a:solidFill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sz="2400" baseline="-25000" dirty="0">
                  <a:solidFill>
                    <a:srgbClr val="002060"/>
                  </a:solidFill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Expect potentially stronger storm with lower C</a:t>
                </a:r>
                <a:r>
                  <a:rPr lang="en-US" sz="2400" baseline="-25000" dirty="0">
                    <a:solidFill>
                      <a:srgbClr val="00206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d</a:t>
                </a:r>
                <a:r>
                  <a:rPr lang="en-US" sz="2400" dirty="0">
                    <a:solidFill>
                      <a:srgbClr val="00206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901" y="1680206"/>
                <a:ext cx="6642100" cy="1292854"/>
              </a:xfrm>
              <a:prstGeom prst="rect">
                <a:avLst/>
              </a:prstGeom>
              <a:blipFill>
                <a:blip r:embed="rId3"/>
                <a:stretch>
                  <a:fillRect l="-1145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6827" y="1690688"/>
            <a:ext cx="87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MPI: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D5117D-5186-BC4D-B8AA-A36E884C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98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Why Model Surface Flux </a:t>
            </a:r>
            <a:r>
              <a:rPr lang="en-US" dirty="0" err="1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Param</a:t>
            </a: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. Matters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8C017-5DFF-924C-83DC-C3750D221AB7}"/>
              </a:ext>
            </a:extLst>
          </p:cNvPr>
          <p:cNvSpPr txBox="1"/>
          <p:nvPr/>
        </p:nvSpPr>
        <p:spPr>
          <a:xfrm>
            <a:off x="10426700" y="5851723"/>
            <a:ext cx="1489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[Chen et al. 2018]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A78F8-4409-EF43-9F0D-6CE34D276BC6}"/>
              </a:ext>
            </a:extLst>
          </p:cNvPr>
          <p:cNvSpPr txBox="1"/>
          <p:nvPr/>
        </p:nvSpPr>
        <p:spPr>
          <a:xfrm>
            <a:off x="0" y="2610950"/>
            <a:ext cx="1343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[Emanuel, 1997]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9A705A-6EE6-8945-A145-FE4A7DD21F8E}"/>
                  </a:ext>
                </a:extLst>
              </p:cNvPr>
              <p:cNvSpPr txBox="1"/>
              <p:nvPr/>
            </p:nvSpPr>
            <p:spPr>
              <a:xfrm>
                <a:off x="1077684" y="1787803"/>
                <a:ext cx="4245201" cy="879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9A705A-6EE6-8945-A145-FE4A7DD21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84" y="1787803"/>
                <a:ext cx="4245201" cy="879921"/>
              </a:xfrm>
              <a:prstGeom prst="rect">
                <a:avLst/>
              </a:prstGeom>
              <a:blipFill>
                <a:blip r:embed="rId4"/>
                <a:stretch>
                  <a:fillRect l="-896" t="-1429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E9CF7F0-6613-8C4F-ADDD-AAFEB5C16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74"/>
          <a:stretch/>
        </p:blipFill>
        <p:spPr>
          <a:xfrm>
            <a:off x="802220" y="3016562"/>
            <a:ext cx="4651585" cy="35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32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A9EA6A-8992-964A-B7D7-1DB334F2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16" y="2148521"/>
            <a:ext cx="5854700" cy="439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8EBB7-B6D1-4D44-956D-AF9AB4280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5" y="2148521"/>
            <a:ext cx="5854700" cy="4394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C</a:t>
            </a:r>
            <a:r>
              <a:rPr lang="en-US" sz="4000" baseline="-25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d</a:t>
            </a:r>
            <a:r>
              <a:rPr lang="en-US" sz="4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/</a:t>
            </a:r>
            <a:r>
              <a:rPr lang="en-US" sz="4000" dirty="0" err="1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C</a:t>
            </a:r>
            <a:r>
              <a:rPr lang="en-US" sz="4000" baseline="-25000" dirty="0" err="1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k</a:t>
            </a:r>
            <a:r>
              <a:rPr lang="en-US" sz="4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 Patricia Ensemble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404AC6-B33B-AB46-8B09-D3102BA95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691" y="267017"/>
            <a:ext cx="6479309" cy="2117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C8767F-36D0-6140-8D9E-EEB6C0BFBF42}"/>
              </a:ext>
            </a:extLst>
          </p:cNvPr>
          <p:cNvSpPr txBox="1"/>
          <p:nvPr/>
        </p:nvSpPr>
        <p:spPr>
          <a:xfrm>
            <a:off x="10823944" y="2148521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Green and Zhang [2014]</a:t>
            </a:r>
          </a:p>
        </p:txBody>
      </p:sp>
    </p:spTree>
    <p:extLst>
      <p:ext uri="{BB962C8B-B14F-4D97-AF65-F5344CB8AC3E}">
        <p14:creationId xmlns:p14="http://schemas.microsoft.com/office/powerpoint/2010/main" val="1008991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  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C5CAE-0DBC-7C49-A00B-D2C41866F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1541720"/>
            <a:ext cx="11685182" cy="500793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Cycling DA w/ modified Cd and 1 km horizontal resolution able to well simulate the historic RI and peak intensity of Patricia following P-3 flights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Favorable environmental conditions and accurate inner core initialization, </a:t>
            </a:r>
            <a:b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</a:br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following P-3 flights, allowed for relatively skillful prediction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Forecasted peak intensity at strongly influenced by initial secondary circulation 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acts to quickly spin up primary circulation  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Very strong sensitivity between Patricia’s intensification and surface flux parametrization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Forecast intensity and inner-core structure/size also sensitive to horizontal resolution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Plan to investigate impact of C</a:t>
            </a:r>
            <a:r>
              <a:rPr lang="en-US" baseline="-250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d</a:t>
            </a:r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/</a:t>
            </a:r>
            <a:r>
              <a:rPr lang="en-US" dirty="0" err="1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C</a:t>
            </a:r>
            <a:r>
              <a:rPr lang="en-US" baseline="-25000" dirty="0" err="1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 on the energetics of Patricia’s intensification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Opportunity for Simultaneous State and Parameter Estimation of surface flux parametrization?</a:t>
            </a:r>
          </a:p>
        </p:txBody>
      </p:sp>
    </p:spTree>
    <p:extLst>
      <p:ext uri="{BB962C8B-B14F-4D97-AF65-F5344CB8AC3E}">
        <p14:creationId xmlns:p14="http://schemas.microsoft.com/office/powerpoint/2010/main" val="414137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47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Gill Sans SemiBold" panose="020B0502020104020203" pitchFamily="34" charset="-79"/>
                <a:ea typeface="Gill Sans" charset="0"/>
                <a:cs typeface="Gill Sans SemiBold" panose="020B0502020104020203" pitchFamily="34" charset="-79"/>
              </a:rPr>
              <a:t>Patricia (2015)</a:t>
            </a:r>
            <a:endParaRPr lang="en-US" sz="2700" b="1" dirty="0">
              <a:solidFill>
                <a:schemeClr val="bg2"/>
              </a:solidFill>
              <a:latin typeface="Gill Sans SemiBold" panose="020B0502020104020203" pitchFamily="34" charset="-79"/>
              <a:ea typeface="Gill Sans" charset="0"/>
              <a:cs typeface="Gill Sans SemiBold" panose="020B0502020104020203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44113" y="6550223"/>
            <a:ext cx="1647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[Rogers et al., 2017]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384" y="5781382"/>
            <a:ext cx="9869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Highest observed surface wind speed (measured by aircraft SFMR), 94 m s</a:t>
            </a:r>
            <a:r>
              <a:rPr lang="en-US" sz="2400" baseline="300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-1</a:t>
            </a:r>
            <a:endParaRPr lang="en-US" sz="2400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Most rapid intensification rate, 54 m s</a:t>
            </a:r>
            <a:r>
              <a:rPr lang="en-US" sz="2400" baseline="300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-1</a:t>
            </a: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 in 24 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73" y="1146857"/>
            <a:ext cx="4536688" cy="4536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1BBAD-F7DE-E847-8E16-75FAF658E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04" y="268374"/>
            <a:ext cx="5870996" cy="55130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AFB1A1-614D-B047-8E54-A037E47176AB}"/>
              </a:ext>
            </a:extLst>
          </p:cNvPr>
          <p:cNvCxnSpPr/>
          <p:nvPr/>
        </p:nvCxnSpPr>
        <p:spPr>
          <a:xfrm flipV="1">
            <a:off x="7581900" y="787400"/>
            <a:ext cx="0" cy="4457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54AC3F-857E-7E4E-A51C-2A117A4A696A}"/>
              </a:ext>
            </a:extLst>
          </p:cNvPr>
          <p:cNvCxnSpPr/>
          <p:nvPr/>
        </p:nvCxnSpPr>
        <p:spPr>
          <a:xfrm flipV="1">
            <a:off x="7607300" y="789693"/>
            <a:ext cx="0" cy="44577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4FA14A-E2BE-954F-B0E5-2B70581BAD9F}"/>
              </a:ext>
            </a:extLst>
          </p:cNvPr>
          <p:cNvCxnSpPr/>
          <p:nvPr/>
        </p:nvCxnSpPr>
        <p:spPr>
          <a:xfrm flipV="1">
            <a:off x="8470900" y="787400"/>
            <a:ext cx="0" cy="4457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BC2D7B-9EB4-2B4E-BEFF-2721F28A5B74}"/>
              </a:ext>
            </a:extLst>
          </p:cNvPr>
          <p:cNvCxnSpPr/>
          <p:nvPr/>
        </p:nvCxnSpPr>
        <p:spPr>
          <a:xfrm flipV="1">
            <a:off x="8496300" y="789693"/>
            <a:ext cx="0" cy="44577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8CF89D-3151-DA4A-ACED-12931A3FB05F}"/>
              </a:ext>
            </a:extLst>
          </p:cNvPr>
          <p:cNvCxnSpPr/>
          <p:nvPr/>
        </p:nvCxnSpPr>
        <p:spPr>
          <a:xfrm flipV="1">
            <a:off x="9436100" y="774700"/>
            <a:ext cx="0" cy="4457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5FCF2E-267D-9044-9310-97DEDC6BCE67}"/>
              </a:ext>
            </a:extLst>
          </p:cNvPr>
          <p:cNvCxnSpPr/>
          <p:nvPr/>
        </p:nvCxnSpPr>
        <p:spPr>
          <a:xfrm flipV="1">
            <a:off x="9461500" y="776993"/>
            <a:ext cx="0" cy="44577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609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CA999A-8FF3-F34F-B7CD-46645C80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Supplemental Slides</a:t>
            </a:r>
          </a:p>
        </p:txBody>
      </p:sp>
    </p:spTree>
    <p:extLst>
      <p:ext uri="{BB962C8B-B14F-4D97-AF65-F5344CB8AC3E}">
        <p14:creationId xmlns:p14="http://schemas.microsoft.com/office/powerpoint/2010/main" val="2558490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Deterministic Forecast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TCI Dropsonde Verification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752AC-7D9A-7F4C-9EBB-8375CABA425C}"/>
              </a:ext>
            </a:extLst>
          </p:cNvPr>
          <p:cNvSpPr txBox="1"/>
          <p:nvPr/>
        </p:nvSpPr>
        <p:spPr>
          <a:xfrm>
            <a:off x="9171264" y="1776052"/>
            <a:ext cx="195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Conv+Airbone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9CEE5-1625-0B41-B9FF-6453F71758B7}"/>
              </a:ext>
            </a:extLst>
          </p:cNvPr>
          <p:cNvSpPr txBox="1"/>
          <p:nvPr/>
        </p:nvSpPr>
        <p:spPr>
          <a:xfrm>
            <a:off x="994557" y="1776052"/>
            <a:ext cx="21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TCI Dropsondes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ACF10-7880-A04E-8266-9D1B79A443C5}"/>
              </a:ext>
            </a:extLst>
          </p:cNvPr>
          <p:cNvSpPr txBox="1"/>
          <p:nvPr/>
        </p:nvSpPr>
        <p:spPr>
          <a:xfrm>
            <a:off x="5737990" y="1776467"/>
            <a:ext cx="80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E9E281-0BA0-3640-8906-EBBA78364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13" y="2237717"/>
            <a:ext cx="3861729" cy="3740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F51A78-79AD-D546-9770-461AF9FE8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135" y="2237718"/>
            <a:ext cx="3861729" cy="3740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0C35E5-8830-6746-9F29-0319B8F0F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156" y="2237718"/>
            <a:ext cx="3861729" cy="37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32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Deterministic Forecast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TCI Dropsonde Verification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752AC-7D9A-7F4C-9EBB-8375CABA425C}"/>
              </a:ext>
            </a:extLst>
          </p:cNvPr>
          <p:cNvSpPr txBox="1"/>
          <p:nvPr/>
        </p:nvSpPr>
        <p:spPr>
          <a:xfrm>
            <a:off x="9171264" y="1776052"/>
            <a:ext cx="195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Conv+Airbone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9CEE5-1625-0B41-B9FF-6453F71758B7}"/>
              </a:ext>
            </a:extLst>
          </p:cNvPr>
          <p:cNvSpPr txBox="1"/>
          <p:nvPr/>
        </p:nvSpPr>
        <p:spPr>
          <a:xfrm>
            <a:off x="994557" y="1776052"/>
            <a:ext cx="21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TCI Dropsondes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ACF10-7880-A04E-8266-9D1B79A443C5}"/>
              </a:ext>
            </a:extLst>
          </p:cNvPr>
          <p:cNvSpPr txBox="1"/>
          <p:nvPr/>
        </p:nvSpPr>
        <p:spPr>
          <a:xfrm>
            <a:off x="5737990" y="1776467"/>
            <a:ext cx="80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CD5609-5186-D047-9E42-C4CC02823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13" y="2363624"/>
            <a:ext cx="3861729" cy="37405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A5184E-DE7B-AF4F-ACA2-66AB2DB9E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135" y="2363625"/>
            <a:ext cx="3861729" cy="3740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B85120-CA00-7C41-A3C5-16652A71B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231" y="2363625"/>
            <a:ext cx="3861729" cy="37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03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Deterministic Forecast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TCI Dropsonde Verification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752AC-7D9A-7F4C-9EBB-8375CABA425C}"/>
              </a:ext>
            </a:extLst>
          </p:cNvPr>
          <p:cNvSpPr txBox="1"/>
          <p:nvPr/>
        </p:nvSpPr>
        <p:spPr>
          <a:xfrm>
            <a:off x="9171264" y="1776052"/>
            <a:ext cx="195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Conv+Airbone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9CEE5-1625-0B41-B9FF-6453F71758B7}"/>
              </a:ext>
            </a:extLst>
          </p:cNvPr>
          <p:cNvSpPr txBox="1"/>
          <p:nvPr/>
        </p:nvSpPr>
        <p:spPr>
          <a:xfrm>
            <a:off x="994557" y="1776052"/>
            <a:ext cx="21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TCI Dropsondes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ACF10-7880-A04E-8266-9D1B79A443C5}"/>
              </a:ext>
            </a:extLst>
          </p:cNvPr>
          <p:cNvSpPr txBox="1"/>
          <p:nvPr/>
        </p:nvSpPr>
        <p:spPr>
          <a:xfrm>
            <a:off x="5737990" y="1776467"/>
            <a:ext cx="80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D0393-3DBD-114F-A5F6-0996E60E1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13" y="2237717"/>
            <a:ext cx="3861729" cy="37405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AB3FEC-4915-834F-A247-2326493CB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136" y="2237718"/>
            <a:ext cx="3861728" cy="3740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B7ED0B-9D3C-894E-94A0-12F65E5A5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232" y="2237717"/>
            <a:ext cx="3861728" cy="37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48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Deterministic Forecast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TCI Dropsonde Verification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752AC-7D9A-7F4C-9EBB-8375CABA425C}"/>
              </a:ext>
            </a:extLst>
          </p:cNvPr>
          <p:cNvSpPr txBox="1"/>
          <p:nvPr/>
        </p:nvSpPr>
        <p:spPr>
          <a:xfrm>
            <a:off x="9171264" y="1776052"/>
            <a:ext cx="195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Conv+Airbone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9CEE5-1625-0B41-B9FF-6453F71758B7}"/>
              </a:ext>
            </a:extLst>
          </p:cNvPr>
          <p:cNvSpPr txBox="1"/>
          <p:nvPr/>
        </p:nvSpPr>
        <p:spPr>
          <a:xfrm>
            <a:off x="994557" y="1776052"/>
            <a:ext cx="21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TCI Dropsondes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ACF10-7880-A04E-8266-9D1B79A443C5}"/>
              </a:ext>
            </a:extLst>
          </p:cNvPr>
          <p:cNvSpPr txBox="1"/>
          <p:nvPr/>
        </p:nvSpPr>
        <p:spPr>
          <a:xfrm>
            <a:off x="5737990" y="1776467"/>
            <a:ext cx="80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9F432-554D-2F4C-9022-4B49DE4CC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13" y="2237717"/>
            <a:ext cx="3861729" cy="3740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93383-59C4-FC44-BD8E-298E30BD2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136" y="2237717"/>
            <a:ext cx="3861728" cy="3740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840C7-F906-1043-A3B4-3CA5A2258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232" y="2237717"/>
            <a:ext cx="3861728" cy="37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Deterministic Forecast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TCI Dropsonde Verification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752AC-7D9A-7F4C-9EBB-8375CABA425C}"/>
              </a:ext>
            </a:extLst>
          </p:cNvPr>
          <p:cNvSpPr txBox="1"/>
          <p:nvPr/>
        </p:nvSpPr>
        <p:spPr>
          <a:xfrm>
            <a:off x="9171264" y="1776052"/>
            <a:ext cx="195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Conv+Airbone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9CEE5-1625-0B41-B9FF-6453F71758B7}"/>
              </a:ext>
            </a:extLst>
          </p:cNvPr>
          <p:cNvSpPr txBox="1"/>
          <p:nvPr/>
        </p:nvSpPr>
        <p:spPr>
          <a:xfrm>
            <a:off x="994557" y="1776052"/>
            <a:ext cx="21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TCI Dropsondes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ACF10-7880-A04E-8266-9D1B79A443C5}"/>
              </a:ext>
            </a:extLst>
          </p:cNvPr>
          <p:cNvSpPr txBox="1"/>
          <p:nvPr/>
        </p:nvSpPr>
        <p:spPr>
          <a:xfrm>
            <a:off x="5737990" y="1776467"/>
            <a:ext cx="80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B0032-499B-584F-8202-3047DB588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13" y="2336464"/>
            <a:ext cx="3861729" cy="3740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A47617-56EE-A546-B08C-6E06C2D0F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136" y="2336464"/>
            <a:ext cx="3861728" cy="3740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ED352-9140-C941-9DD6-FD7D8C89B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232" y="2336464"/>
            <a:ext cx="3861728" cy="37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13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4E28B23-ED10-004E-9E35-9D0825B4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771" y="2015970"/>
            <a:ext cx="4090665" cy="3962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PSU WRF-EnKF Analysis 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TCI Dropsonde Verification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752AC-7D9A-7F4C-9EBB-8375CABA425C}"/>
              </a:ext>
            </a:extLst>
          </p:cNvPr>
          <p:cNvSpPr txBox="1"/>
          <p:nvPr/>
        </p:nvSpPr>
        <p:spPr>
          <a:xfrm>
            <a:off x="9171264" y="1776052"/>
            <a:ext cx="195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Conv+Airbone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676CA-DB76-3848-81A0-B24A809B5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15528"/>
            <a:ext cx="4091123" cy="3962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689E6-7C34-054A-B9A6-FAB82347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397" y="2015528"/>
            <a:ext cx="4091122" cy="39627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B9CEE5-1625-0B41-B9FF-6453F71758B7}"/>
              </a:ext>
            </a:extLst>
          </p:cNvPr>
          <p:cNvSpPr txBox="1"/>
          <p:nvPr/>
        </p:nvSpPr>
        <p:spPr>
          <a:xfrm>
            <a:off x="994557" y="1776052"/>
            <a:ext cx="21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TCI Dropsondes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ACF10-7880-A04E-8266-9D1B79A443C5}"/>
              </a:ext>
            </a:extLst>
          </p:cNvPr>
          <p:cNvSpPr txBox="1"/>
          <p:nvPr/>
        </p:nvSpPr>
        <p:spPr>
          <a:xfrm>
            <a:off x="5737990" y="1776467"/>
            <a:ext cx="80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</p:spTree>
    <p:extLst>
      <p:ext uri="{BB962C8B-B14F-4D97-AF65-F5344CB8AC3E}">
        <p14:creationId xmlns:p14="http://schemas.microsoft.com/office/powerpoint/2010/main" val="2243546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4A912D-04FA-B748-BFC2-4EF8A315E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585" y="2015528"/>
            <a:ext cx="4091123" cy="3962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3EA84B-4894-CB42-B397-3CE44403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93" y="2017882"/>
            <a:ext cx="4088692" cy="3960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BFFC5-B3A7-414F-A2ED-9E06A372A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15528"/>
            <a:ext cx="4091123" cy="3962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PSU WRF-EnKF Analysis 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TCI Dropsonde Verification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752AC-7D9A-7F4C-9EBB-8375CABA425C}"/>
              </a:ext>
            </a:extLst>
          </p:cNvPr>
          <p:cNvSpPr txBox="1"/>
          <p:nvPr/>
        </p:nvSpPr>
        <p:spPr>
          <a:xfrm>
            <a:off x="9171264" y="1776052"/>
            <a:ext cx="195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Conv+Airbone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9CEE5-1625-0B41-B9FF-6453F71758B7}"/>
              </a:ext>
            </a:extLst>
          </p:cNvPr>
          <p:cNvSpPr txBox="1"/>
          <p:nvPr/>
        </p:nvSpPr>
        <p:spPr>
          <a:xfrm>
            <a:off x="994557" y="1776052"/>
            <a:ext cx="21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TCI Dropsondes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ACF10-7880-A04E-8266-9D1B79A443C5}"/>
              </a:ext>
            </a:extLst>
          </p:cNvPr>
          <p:cNvSpPr txBox="1"/>
          <p:nvPr/>
        </p:nvSpPr>
        <p:spPr>
          <a:xfrm>
            <a:off x="5737990" y="1776467"/>
            <a:ext cx="80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</p:spTree>
    <p:extLst>
      <p:ext uri="{BB962C8B-B14F-4D97-AF65-F5344CB8AC3E}">
        <p14:creationId xmlns:p14="http://schemas.microsoft.com/office/powerpoint/2010/main" val="498206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PSU WRF-EnKF Analysis 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TCI Dropsonde Verification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752AC-7D9A-7F4C-9EBB-8375CABA425C}"/>
              </a:ext>
            </a:extLst>
          </p:cNvPr>
          <p:cNvSpPr txBox="1"/>
          <p:nvPr/>
        </p:nvSpPr>
        <p:spPr>
          <a:xfrm>
            <a:off x="9171264" y="1776052"/>
            <a:ext cx="195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Conv+Airbone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9CEE5-1625-0B41-B9FF-6453F71758B7}"/>
              </a:ext>
            </a:extLst>
          </p:cNvPr>
          <p:cNvSpPr txBox="1"/>
          <p:nvPr/>
        </p:nvSpPr>
        <p:spPr>
          <a:xfrm>
            <a:off x="994557" y="1776052"/>
            <a:ext cx="21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TCI Dropsondes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ACF10-7880-A04E-8266-9D1B79A443C5}"/>
              </a:ext>
            </a:extLst>
          </p:cNvPr>
          <p:cNvSpPr txBox="1"/>
          <p:nvPr/>
        </p:nvSpPr>
        <p:spPr>
          <a:xfrm>
            <a:off x="5737990" y="1776467"/>
            <a:ext cx="80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80DF8-FB99-9D4E-952A-4C54086E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13" y="2237720"/>
            <a:ext cx="3861730" cy="3740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18F51-1325-1B41-8832-3D61710B1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135" y="2237720"/>
            <a:ext cx="3861730" cy="37405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FFC75C-57F7-114F-8C16-3C6F30A48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231" y="2237720"/>
            <a:ext cx="3861730" cy="37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1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68B881-FEF0-6E47-8FF6-21B9524E0D0F}"/>
              </a:ext>
            </a:extLst>
          </p:cNvPr>
          <p:cNvSpPr txBox="1"/>
          <p:nvPr/>
        </p:nvSpPr>
        <p:spPr>
          <a:xfrm>
            <a:off x="1513191" y="199919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T=0 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6C9210-7BBE-F545-8805-208474ACBEC6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F4A1EE7-B1E0-2045-A464-4CE779E0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ECF916-55E0-2B48-BAE4-3950440E6444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5-Point Star 3">
            <a:extLst>
              <a:ext uri="{FF2B5EF4-FFF2-40B4-BE49-F238E27FC236}">
                <a16:creationId xmlns:a16="http://schemas.microsoft.com/office/drawing/2014/main" id="{32387A9B-B085-D14C-9689-100A905FCE05}"/>
              </a:ext>
            </a:extLst>
          </p:cNvPr>
          <p:cNvSpPr/>
          <p:nvPr/>
        </p:nvSpPr>
        <p:spPr>
          <a:xfrm>
            <a:off x="9768437" y="1377097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B85193-DF7D-7448-9C21-0B40A38D7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354" y="2361094"/>
            <a:ext cx="5224714" cy="3921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554690-988F-EC45-B880-3DD1BD8C5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742" y="2361094"/>
            <a:ext cx="5224714" cy="39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75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PSU WRF-EnKF Configuration for Patricia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02" y="1380127"/>
            <a:ext cx="6640992" cy="5355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80F4D-A358-0A43-AFED-FB124E998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65" y="4678492"/>
            <a:ext cx="2125322" cy="21795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430653-AC0B-954F-9194-A7BFBA5648AA}"/>
              </a:ext>
            </a:extLst>
          </p:cNvPr>
          <p:cNvSpPr txBox="1"/>
          <p:nvPr/>
        </p:nvSpPr>
        <p:spPr>
          <a:xfrm>
            <a:off x="1045027" y="6489545"/>
            <a:ext cx="1701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ill Sans" panose="020B0502020104020203" pitchFamily="34" charset="-79"/>
                <a:cs typeface="Gill Sans" panose="020B0502020104020203" pitchFamily="34" charset="-79"/>
              </a:rPr>
              <a:t>[</a:t>
            </a:r>
            <a:r>
              <a:rPr lang="en-US" sz="1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Weng</a:t>
            </a:r>
            <a:r>
              <a:rPr lang="en-US" sz="1000" dirty="0">
                <a:latin typeface="Gill Sans" panose="020B0502020104020203" pitchFamily="34" charset="-79"/>
                <a:cs typeface="Gill Sans" panose="020B0502020104020203" pitchFamily="34" charset="-79"/>
              </a:rPr>
              <a:t> and Zhang, 2012]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053" y="1379926"/>
            <a:ext cx="52295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60 member ensemble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1 hour continuous cycling EnKF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27/9/3/1 km grid spacing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IC/BCs provided by GFS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CV3 initial ensemble perturbations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Chen et al. (2016) surface flux scheme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Assimilated conventional </a:t>
            </a:r>
            <a:r>
              <a:rPr lang="en-US" sz="2400" dirty="0" err="1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obs</a:t>
            </a: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, </a:t>
            </a:r>
            <a:b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</a:b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GOES-13 all-sky Radiances, </a:t>
            </a:r>
            <a:b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</a:b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and P-3 radial velocity SOs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9387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68B881-FEF0-6E47-8FF6-21B9524E0D0F}"/>
              </a:ext>
            </a:extLst>
          </p:cNvPr>
          <p:cNvSpPr txBox="1"/>
          <p:nvPr/>
        </p:nvSpPr>
        <p:spPr>
          <a:xfrm>
            <a:off x="1422657" y="20454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T=1 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3FEDFE-4855-484D-931D-7438E3821A07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3A430C-8EE4-7143-9B54-BDBA42552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4D5B3FE-3877-E14F-AC0F-F939EFA3C45F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5-Point Star 8">
            <a:extLst>
              <a:ext uri="{FF2B5EF4-FFF2-40B4-BE49-F238E27FC236}">
                <a16:creationId xmlns:a16="http://schemas.microsoft.com/office/drawing/2014/main" id="{B0CFF869-AF50-D948-8B7C-93B0335A1AE2}"/>
              </a:ext>
            </a:extLst>
          </p:cNvPr>
          <p:cNvSpPr/>
          <p:nvPr/>
        </p:nvSpPr>
        <p:spPr>
          <a:xfrm>
            <a:off x="9801428" y="1358245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48DA59-C871-EF4A-90FE-FEAD5C270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157" y="2414781"/>
            <a:ext cx="5224714" cy="3921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02EE39-C310-EE43-9E0E-34F048982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349" y="2414781"/>
            <a:ext cx="5224712" cy="39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60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68B881-FEF0-6E47-8FF6-21B9524E0D0F}"/>
              </a:ext>
            </a:extLst>
          </p:cNvPr>
          <p:cNvSpPr txBox="1"/>
          <p:nvPr/>
        </p:nvSpPr>
        <p:spPr>
          <a:xfrm>
            <a:off x="1187267" y="199919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T=6 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5127E8-F798-6449-9C42-2B4F8108E450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151A0C-1EC2-D14B-A91F-092242E36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560D1DE-4E25-3E49-9B17-098382E6407A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5-Point Star 8">
            <a:extLst>
              <a:ext uri="{FF2B5EF4-FFF2-40B4-BE49-F238E27FC236}">
                <a16:creationId xmlns:a16="http://schemas.microsoft.com/office/drawing/2014/main" id="{BEAAD22A-B893-AB48-8048-EC200CDE6359}"/>
              </a:ext>
            </a:extLst>
          </p:cNvPr>
          <p:cNvSpPr/>
          <p:nvPr/>
        </p:nvSpPr>
        <p:spPr>
          <a:xfrm>
            <a:off x="9937112" y="1272437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16E5D-5140-864D-BF7D-01A68707D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67" y="2368526"/>
            <a:ext cx="5224712" cy="3921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B5700D-6205-A64C-A843-89C3D9DC1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616" y="2368526"/>
            <a:ext cx="5224712" cy="392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9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EB0FAD-8C3B-6D42-8998-4A02ED24F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5" y="1836897"/>
            <a:ext cx="6293302" cy="4723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CF462-6480-4F43-95AC-5AFD8EB39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696" y="1836897"/>
            <a:ext cx="6293302" cy="47233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68B881-FEF0-6E47-8FF6-21B9524E0D0F}"/>
              </a:ext>
            </a:extLst>
          </p:cNvPr>
          <p:cNvSpPr txBox="1"/>
          <p:nvPr/>
        </p:nvSpPr>
        <p:spPr>
          <a:xfrm>
            <a:off x="1105786" y="207362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T=12 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5127E8-F798-6449-9C42-2B4F8108E450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151A0C-1EC2-D14B-A91F-092242E36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560D1DE-4E25-3E49-9B17-098382E6407A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5-Point Star 8">
            <a:extLst>
              <a:ext uri="{FF2B5EF4-FFF2-40B4-BE49-F238E27FC236}">
                <a16:creationId xmlns:a16="http://schemas.microsoft.com/office/drawing/2014/main" id="{BEAAD22A-B893-AB48-8048-EC200CDE6359}"/>
              </a:ext>
            </a:extLst>
          </p:cNvPr>
          <p:cNvSpPr/>
          <p:nvPr/>
        </p:nvSpPr>
        <p:spPr>
          <a:xfrm>
            <a:off x="10113343" y="1202363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2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Secondary circulation rebalanced 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with primary circulation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7343A-ACD8-5345-B33B-868E5157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9" y="1690577"/>
            <a:ext cx="6422322" cy="4820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A06CE-8DE4-B64E-8044-2773B138F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676" y="1690577"/>
            <a:ext cx="6422322" cy="4820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1302D-9B35-4F40-883C-A7CB29986811}"/>
              </a:ext>
            </a:extLst>
          </p:cNvPr>
          <p:cNvSpPr txBox="1"/>
          <p:nvPr/>
        </p:nvSpPr>
        <p:spPr>
          <a:xfrm>
            <a:off x="832914" y="1924769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T=12 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355B75-6033-5F47-BF15-0EB0A702787E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88C7B5-3371-2548-A1BE-929A6E41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ECB799-1CB7-0747-8800-5CF042AA0F0C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9AF09736-235A-E149-BEF9-1E86D9968F32}"/>
              </a:ext>
            </a:extLst>
          </p:cNvPr>
          <p:cNvSpPr/>
          <p:nvPr/>
        </p:nvSpPr>
        <p:spPr>
          <a:xfrm>
            <a:off x="10113343" y="1202363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70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AB9170-B7F2-C440-B938-4472C2C5650D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D1C861-EE5C-1447-8169-D5773EFAA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9D6FC4-BF07-464E-ACD3-6439ED7F67A7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367AB5FB-175B-0247-B7A6-F71073E6D9D4}"/>
              </a:ext>
            </a:extLst>
          </p:cNvPr>
          <p:cNvSpPr/>
          <p:nvPr/>
        </p:nvSpPr>
        <p:spPr>
          <a:xfrm>
            <a:off x="10113343" y="1202363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4CE041-8CE3-E74C-AD81-F6A40A55E87B}"/>
              </a:ext>
            </a:extLst>
          </p:cNvPr>
          <p:cNvSpPr txBox="1"/>
          <p:nvPr/>
        </p:nvSpPr>
        <p:spPr>
          <a:xfrm>
            <a:off x="1187267" y="199919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T=12 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8411C7-9DAE-1146-9C53-8E33ADC4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67" y="2368526"/>
            <a:ext cx="5224712" cy="3921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0515B0-6994-C543-A5A7-728497A7A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979" y="2368526"/>
            <a:ext cx="5224711" cy="392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91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7A2CA8-55FF-BB41-ACB9-9ABDCFC3BA16}"/>
              </a:ext>
            </a:extLst>
          </p:cNvPr>
          <p:cNvGrpSpPr/>
          <p:nvPr/>
        </p:nvGrpSpPr>
        <p:grpSpPr>
          <a:xfrm>
            <a:off x="147446" y="1846907"/>
            <a:ext cx="9539763" cy="4893564"/>
            <a:chOff x="138392" y="2058375"/>
            <a:chExt cx="14984376" cy="77704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A5B53A-B520-B34E-A033-86A8A5C07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273" y="5802923"/>
              <a:ext cx="5363988" cy="40258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EFD383-BD70-6E4C-B46F-AF0F8A12B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0919" y="5802923"/>
              <a:ext cx="5363988" cy="40258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F6C960-174C-194C-BFEF-2B54FAB4E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8780" y="5802923"/>
              <a:ext cx="5363988" cy="40258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74A026-E7A3-EC46-8B9A-F0B32E3FC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9273" y="2058377"/>
              <a:ext cx="5363988" cy="40259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040B46-33DB-FA42-8746-F883DBFAB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0919" y="2058377"/>
              <a:ext cx="5363988" cy="40258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C7ECD9-11C6-A745-8282-3219A2B98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58780" y="2058377"/>
              <a:ext cx="5363988" cy="40258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1F21BF-BD1C-1D47-8BC2-E3DDF4303E91}"/>
                </a:ext>
              </a:extLst>
            </p:cNvPr>
            <p:cNvSpPr txBox="1"/>
            <p:nvPr/>
          </p:nvSpPr>
          <p:spPr>
            <a:xfrm rot="16200000">
              <a:off x="-168807" y="3886660"/>
              <a:ext cx="983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Weakest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ADEB84-6DFB-894A-B175-69BCCA6A5E74}"/>
                </a:ext>
              </a:extLst>
            </p:cNvPr>
            <p:cNvSpPr txBox="1"/>
            <p:nvPr/>
          </p:nvSpPr>
          <p:spPr>
            <a:xfrm rot="16200000">
              <a:off x="-214012" y="7631207"/>
              <a:ext cx="1074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Strongest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300505-B069-274F-B485-42CD64BB3E73}"/>
                </a:ext>
              </a:extLst>
            </p:cNvPr>
            <p:cNvSpPr txBox="1"/>
            <p:nvPr/>
          </p:nvSpPr>
          <p:spPr>
            <a:xfrm>
              <a:off x="138392" y="2058375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T=0 h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6C9210-7BBE-F545-8805-208474ACBEC6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F4A1EE7-B1E0-2045-A464-4CE779E0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ECF916-55E0-2B48-BAE4-3950440E6444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5-Point Star 3">
            <a:extLst>
              <a:ext uri="{FF2B5EF4-FFF2-40B4-BE49-F238E27FC236}">
                <a16:creationId xmlns:a16="http://schemas.microsoft.com/office/drawing/2014/main" id="{32387A9B-B085-D14C-9689-100A905FCE05}"/>
              </a:ext>
            </a:extLst>
          </p:cNvPr>
          <p:cNvSpPr/>
          <p:nvPr/>
        </p:nvSpPr>
        <p:spPr>
          <a:xfrm>
            <a:off x="9768437" y="1377097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03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3FEDFE-4855-484D-931D-7438E3821A07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3A430C-8EE4-7143-9B54-BDBA42552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4D5B3FE-3877-E14F-AC0F-F939EFA3C45F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5-Point Star 8">
            <a:extLst>
              <a:ext uri="{FF2B5EF4-FFF2-40B4-BE49-F238E27FC236}">
                <a16:creationId xmlns:a16="http://schemas.microsoft.com/office/drawing/2014/main" id="{B0CFF869-AF50-D948-8B7C-93B0335A1AE2}"/>
              </a:ext>
            </a:extLst>
          </p:cNvPr>
          <p:cNvSpPr/>
          <p:nvPr/>
        </p:nvSpPr>
        <p:spPr>
          <a:xfrm>
            <a:off x="9801428" y="1358245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735E85-DB86-3A40-84E0-539D8155CD2F}"/>
              </a:ext>
            </a:extLst>
          </p:cNvPr>
          <p:cNvGrpSpPr/>
          <p:nvPr/>
        </p:nvGrpSpPr>
        <p:grpSpPr>
          <a:xfrm>
            <a:off x="160968" y="1999194"/>
            <a:ext cx="10006074" cy="4712200"/>
            <a:chOff x="138392" y="2058375"/>
            <a:chExt cx="14984375" cy="77704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3E0E27-F92F-9646-9200-B7F4E8529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274" y="5802923"/>
              <a:ext cx="5363986" cy="402589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E985D1-3297-F245-AD5F-1A811E241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0920" y="5802923"/>
              <a:ext cx="5363986" cy="402589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4280AA-4720-B646-8117-9EB50DCBF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8781" y="5802923"/>
              <a:ext cx="5363986" cy="402589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0CE0D8-5223-B443-A21D-1B5C177C7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273" y="2058377"/>
              <a:ext cx="5363988" cy="40258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70FB78-6363-E146-A6F4-3D7E82CAA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0920" y="2058377"/>
              <a:ext cx="5363986" cy="40258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A88E37-339D-8E41-9CC4-AC0C0765A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58781" y="2058377"/>
              <a:ext cx="5363986" cy="40258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240E1F-9DE8-344D-BC48-B41C219B0980}"/>
                </a:ext>
              </a:extLst>
            </p:cNvPr>
            <p:cNvSpPr txBox="1"/>
            <p:nvPr/>
          </p:nvSpPr>
          <p:spPr>
            <a:xfrm rot="16200000">
              <a:off x="-168807" y="3886660"/>
              <a:ext cx="983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Weakest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0D7487-1A17-6946-9AA3-3F3700E1C99A}"/>
                </a:ext>
              </a:extLst>
            </p:cNvPr>
            <p:cNvSpPr txBox="1"/>
            <p:nvPr/>
          </p:nvSpPr>
          <p:spPr>
            <a:xfrm rot="16200000">
              <a:off x="-214012" y="7631207"/>
              <a:ext cx="1074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Strongest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AD243D-7B48-8548-BECD-6FDB0EC2D379}"/>
                </a:ext>
              </a:extLst>
            </p:cNvPr>
            <p:cNvSpPr txBox="1"/>
            <p:nvPr/>
          </p:nvSpPr>
          <p:spPr>
            <a:xfrm>
              <a:off x="138392" y="2058375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T=1 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831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CF963D-1ED8-844A-B429-64EDED76EB27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059734-4B30-8248-B48C-9D8FDBBD0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745CFF-2EA7-3E47-B9B9-E9330CA20B05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EB50F92B-F04F-8C4A-8E8E-4036DD20D3DD}"/>
              </a:ext>
            </a:extLst>
          </p:cNvPr>
          <p:cNvSpPr/>
          <p:nvPr/>
        </p:nvSpPr>
        <p:spPr>
          <a:xfrm>
            <a:off x="9937112" y="1272437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E8FA70-5717-EA45-8746-E3D965E267C4}"/>
              </a:ext>
            </a:extLst>
          </p:cNvPr>
          <p:cNvGrpSpPr/>
          <p:nvPr/>
        </p:nvGrpSpPr>
        <p:grpSpPr>
          <a:xfrm>
            <a:off x="135802" y="1930966"/>
            <a:ext cx="9678154" cy="4696171"/>
            <a:chOff x="138392" y="2058375"/>
            <a:chExt cx="14984374" cy="77704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D9F037-BBEF-DB42-BDBA-6B91D4DD2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274" y="5802923"/>
              <a:ext cx="5363985" cy="40258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75E765-BE42-E644-9EA2-047E841BD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0920" y="5802923"/>
              <a:ext cx="5363985" cy="402589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B72A47-B33F-2048-8BE7-9F2782842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8781" y="5802923"/>
              <a:ext cx="5363985" cy="402589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DD1002-5199-DE41-BDC2-41D49FF41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274" y="2058377"/>
              <a:ext cx="5363986" cy="402589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ABE1F65-AD7D-1A4F-A58A-E0ADFD92D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0920" y="2058377"/>
              <a:ext cx="5363985" cy="402589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BBCC548-6A54-204B-A6A7-B8FCBC87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58781" y="2058377"/>
              <a:ext cx="5363985" cy="402589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E2B59B-4788-694B-99B1-72A40316DE3F}"/>
                </a:ext>
              </a:extLst>
            </p:cNvPr>
            <p:cNvSpPr txBox="1"/>
            <p:nvPr/>
          </p:nvSpPr>
          <p:spPr>
            <a:xfrm rot="16200000">
              <a:off x="-168807" y="3886660"/>
              <a:ext cx="983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Weakest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CFA745-14E3-964E-B047-15504B73A152}"/>
                </a:ext>
              </a:extLst>
            </p:cNvPr>
            <p:cNvSpPr txBox="1"/>
            <p:nvPr/>
          </p:nvSpPr>
          <p:spPr>
            <a:xfrm rot="16200000">
              <a:off x="-214012" y="7631207"/>
              <a:ext cx="1074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Strongest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545149-4E9D-E642-8F7A-1E13A6B97721}"/>
                </a:ext>
              </a:extLst>
            </p:cNvPr>
            <p:cNvSpPr txBox="1"/>
            <p:nvPr/>
          </p:nvSpPr>
          <p:spPr>
            <a:xfrm>
              <a:off x="138392" y="2058375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T=6 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3219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Inner-Core Conditions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AB9170-B7F2-C440-B938-4472C2C5650D}"/>
              </a:ext>
            </a:extLst>
          </p:cNvPr>
          <p:cNvGrpSpPr/>
          <p:nvPr/>
        </p:nvGrpSpPr>
        <p:grpSpPr>
          <a:xfrm>
            <a:off x="9514905" y="116516"/>
            <a:ext cx="2297867" cy="1882678"/>
            <a:chOff x="7047151" y="5749274"/>
            <a:chExt cx="4619161" cy="34668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D1C861-EE5C-1447-8169-D5773EFAA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9D6FC4-BF07-464E-ACD3-6439ED7F67A7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367AB5FB-175B-0247-B7A6-F71073E6D9D4}"/>
              </a:ext>
            </a:extLst>
          </p:cNvPr>
          <p:cNvSpPr/>
          <p:nvPr/>
        </p:nvSpPr>
        <p:spPr>
          <a:xfrm>
            <a:off x="10113343" y="1202363"/>
            <a:ext cx="61364" cy="64982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50C6D-26B0-EF48-8C9C-618A002C72FD}"/>
              </a:ext>
            </a:extLst>
          </p:cNvPr>
          <p:cNvGrpSpPr/>
          <p:nvPr/>
        </p:nvGrpSpPr>
        <p:grpSpPr>
          <a:xfrm>
            <a:off x="219872" y="1801640"/>
            <a:ext cx="9530709" cy="4970353"/>
            <a:chOff x="138392" y="2058375"/>
            <a:chExt cx="14984373" cy="77704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4E889C-EB63-A645-9F73-5537657E8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274" y="5802923"/>
              <a:ext cx="5363984" cy="40258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F6B3FE-7C84-824F-A413-1DD26BBC0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0920" y="5802923"/>
              <a:ext cx="5363984" cy="40258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3B580A-A3AF-ED48-AA05-E5DF0B2A9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8781" y="5802923"/>
              <a:ext cx="5363984" cy="40258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1F2023-8659-C447-BE65-ED9A9967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274" y="2058377"/>
              <a:ext cx="5363985" cy="40258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559B31-EAFE-4D4D-A087-A1C647B2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0920" y="2058377"/>
              <a:ext cx="5363984" cy="40258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444B2E1-DC89-A842-88DB-5EAB36D2C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58781" y="2058377"/>
              <a:ext cx="5363984" cy="402589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A7313C-79B5-C44F-B53B-324BDC4EFAE0}"/>
                </a:ext>
              </a:extLst>
            </p:cNvPr>
            <p:cNvSpPr txBox="1"/>
            <p:nvPr/>
          </p:nvSpPr>
          <p:spPr>
            <a:xfrm rot="16200000">
              <a:off x="-168807" y="3886660"/>
              <a:ext cx="983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Weakest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26A6D3-922E-D040-83F4-29E7C8BD1CD8}"/>
                </a:ext>
              </a:extLst>
            </p:cNvPr>
            <p:cNvSpPr txBox="1"/>
            <p:nvPr/>
          </p:nvSpPr>
          <p:spPr>
            <a:xfrm rot="16200000">
              <a:off x="-214012" y="7631207"/>
              <a:ext cx="1074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Strongest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46D73C-17F7-074B-8D31-FD428EE574F9}"/>
                </a:ext>
              </a:extLst>
            </p:cNvPr>
            <p:cNvSpPr txBox="1"/>
            <p:nvPr/>
          </p:nvSpPr>
          <p:spPr>
            <a:xfrm>
              <a:off x="138392" y="2058375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T=12 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98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PSU WRF-EnKF Analysis 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TCI Dropsonde Verification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FF04F0-87CC-1841-8333-6507E6EF4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" y="2006886"/>
            <a:ext cx="4100044" cy="39713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B9CEE5-1625-0B41-B9FF-6453F71758B7}"/>
              </a:ext>
            </a:extLst>
          </p:cNvPr>
          <p:cNvSpPr txBox="1"/>
          <p:nvPr/>
        </p:nvSpPr>
        <p:spPr>
          <a:xfrm>
            <a:off x="994557" y="1776052"/>
            <a:ext cx="21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TCI Dropsondes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A2785C-A625-8A4D-B9C4-8F65D6CF9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124" y="2006887"/>
            <a:ext cx="4100044" cy="39713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AACF10-7880-A04E-8266-9D1B79A443C5}"/>
              </a:ext>
            </a:extLst>
          </p:cNvPr>
          <p:cNvSpPr txBox="1"/>
          <p:nvPr/>
        </p:nvSpPr>
        <p:spPr>
          <a:xfrm>
            <a:off x="5737990" y="1776467"/>
            <a:ext cx="80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103343-1E2D-F24C-9496-2DDCF6D72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519" y="2011623"/>
            <a:ext cx="4095154" cy="39666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8752AC-7D9A-7F4C-9EBB-8375CABA425C}"/>
              </a:ext>
            </a:extLst>
          </p:cNvPr>
          <p:cNvSpPr txBox="1"/>
          <p:nvPr/>
        </p:nvSpPr>
        <p:spPr>
          <a:xfrm>
            <a:off x="9171264" y="1776052"/>
            <a:ext cx="195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Conv+Airbone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864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PSU WRF-EnKF Performance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sz="2400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After some tuning</a:t>
            </a:r>
            <a:endParaRPr lang="en-US" b="1" dirty="0">
              <a:solidFill>
                <a:schemeClr val="bg2"/>
              </a:solidFill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5F629B-030F-2F4C-8D32-E1C92DF8966B}"/>
              </a:ext>
            </a:extLst>
          </p:cNvPr>
          <p:cNvGrpSpPr/>
          <p:nvPr/>
        </p:nvGrpSpPr>
        <p:grpSpPr>
          <a:xfrm>
            <a:off x="333156" y="1041992"/>
            <a:ext cx="11653284" cy="5837274"/>
            <a:chOff x="-801578" y="-52044"/>
            <a:chExt cx="13901222" cy="7080533"/>
          </a:xfrm>
          <a:noFill/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0FEC94-0D66-0F49-9045-994E20039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90664" y="98854"/>
              <a:ext cx="4591454" cy="3446080"/>
            </a:xfrm>
            <a:prstGeom prst="rect">
              <a:avLst/>
            </a:prstGeom>
            <a:grpFill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F86E27-7EBA-0543-85FA-383DD63F3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90665" y="3280617"/>
              <a:ext cx="4591454" cy="3446080"/>
            </a:xfrm>
            <a:prstGeom prst="rect">
              <a:avLst/>
            </a:prstGeom>
            <a:grp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6387AF-EAF7-4D49-B6CB-D13C2B30C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4638" y="-52043"/>
              <a:ext cx="4993552" cy="3747872"/>
            </a:xfrm>
            <a:prstGeom prst="rect">
              <a:avLst/>
            </a:prstGeom>
            <a:grp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9A0C0E-261B-654F-9AED-E55B3246C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4638" y="3280617"/>
              <a:ext cx="4993552" cy="3747872"/>
            </a:xfrm>
            <a:prstGeom prst="rect">
              <a:avLst/>
            </a:prstGeom>
            <a:grpFill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8D7A09-E08A-AE4D-8E85-37E5244BB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6092" y="-52044"/>
              <a:ext cx="4993552" cy="3747872"/>
            </a:xfrm>
            <a:prstGeom prst="rect">
              <a:avLst/>
            </a:prstGeom>
            <a:grp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24A6CC-228E-2A4B-954E-C1037DDF40EA}"/>
                </a:ext>
              </a:extLst>
            </p:cNvPr>
            <p:cNvSpPr txBox="1"/>
            <p:nvPr/>
          </p:nvSpPr>
          <p:spPr>
            <a:xfrm rot="16200000">
              <a:off x="-973901" y="1591060"/>
              <a:ext cx="806311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111C80-232E-5546-837B-AAEAD7D80974}"/>
                </a:ext>
              </a:extLst>
            </p:cNvPr>
            <p:cNvSpPr txBox="1"/>
            <p:nvPr/>
          </p:nvSpPr>
          <p:spPr>
            <a:xfrm rot="16200000">
              <a:off x="-1548575" y="4772823"/>
              <a:ext cx="1955664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Conv+Airbone</a:t>
              </a:r>
              <a:endParaRPr lang="en-US" sz="24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33AE25-F7A5-AB47-B601-126784F08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06092" y="3280616"/>
              <a:ext cx="4993552" cy="374787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2507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DF0AA8-762C-AB45-9035-95F9CD995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415" y="2015525"/>
            <a:ext cx="4097659" cy="3969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0568F-B191-0B43-94DF-16BB3D759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240" y="2015525"/>
            <a:ext cx="4092284" cy="3963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7128A8-8AFA-4048-A3EB-64B604BEC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015525"/>
            <a:ext cx="4091123" cy="3962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Deterministic Forecast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TCI Dropsonde Verification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9CEE5-1625-0B41-B9FF-6453F71758B7}"/>
              </a:ext>
            </a:extLst>
          </p:cNvPr>
          <p:cNvSpPr txBox="1"/>
          <p:nvPr/>
        </p:nvSpPr>
        <p:spPr>
          <a:xfrm>
            <a:off x="994557" y="1776052"/>
            <a:ext cx="213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TCI Dropsondes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ACF10-7880-A04E-8266-9D1B79A443C5}"/>
              </a:ext>
            </a:extLst>
          </p:cNvPr>
          <p:cNvSpPr txBox="1"/>
          <p:nvPr/>
        </p:nvSpPr>
        <p:spPr>
          <a:xfrm>
            <a:off x="5737990" y="1776467"/>
            <a:ext cx="80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8752AC-7D9A-7F4C-9EBB-8375CABA425C}"/>
              </a:ext>
            </a:extLst>
          </p:cNvPr>
          <p:cNvSpPr txBox="1"/>
          <p:nvPr/>
        </p:nvSpPr>
        <p:spPr>
          <a:xfrm>
            <a:off x="9171264" y="1776052"/>
            <a:ext cx="195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Conv+Airbone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789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Ensemble Forecast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6723C3-F167-D547-BE5A-155E9E5CE97C}"/>
              </a:ext>
            </a:extLst>
          </p:cNvPr>
          <p:cNvGrpSpPr/>
          <p:nvPr/>
        </p:nvGrpSpPr>
        <p:grpSpPr>
          <a:xfrm>
            <a:off x="6212958" y="1839432"/>
            <a:ext cx="5895216" cy="4327452"/>
            <a:chOff x="2512818" y="5749274"/>
            <a:chExt cx="4619162" cy="34668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1B8FD8-F7B0-8E40-9CCE-11B6175B4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2818" y="5749274"/>
              <a:ext cx="4619162" cy="346687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D1156EA-795A-B948-BB5F-29E0F0281EE4}"/>
                </a:ext>
              </a:extLst>
            </p:cNvPr>
            <p:cNvCxnSpPr/>
            <p:nvPr/>
          </p:nvCxnSpPr>
          <p:spPr>
            <a:xfrm flipV="1">
              <a:off x="5306603" y="6182474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607D0A-CE27-A64B-86A8-567CF3AE9579}"/>
              </a:ext>
            </a:extLst>
          </p:cNvPr>
          <p:cNvGrpSpPr/>
          <p:nvPr/>
        </p:nvGrpSpPr>
        <p:grpSpPr>
          <a:xfrm>
            <a:off x="317742" y="1839432"/>
            <a:ext cx="5895216" cy="4327452"/>
            <a:chOff x="7047151" y="5749274"/>
            <a:chExt cx="4619161" cy="34668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35F29D-AB3C-CC46-A0E7-1A9C2992B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7151" y="5749274"/>
              <a:ext cx="4619161" cy="346687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9C097B7-F4B7-9847-90D9-A8906F902223}"/>
                </a:ext>
              </a:extLst>
            </p:cNvPr>
            <p:cNvCxnSpPr/>
            <p:nvPr/>
          </p:nvCxnSpPr>
          <p:spPr>
            <a:xfrm flipV="1">
              <a:off x="9839218" y="6172200"/>
              <a:ext cx="0" cy="2321960"/>
            </a:xfrm>
            <a:prstGeom prst="line">
              <a:avLst/>
            </a:prstGeom>
            <a:ln w="1905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422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Remarkable intensification rate </a:t>
            </a:r>
            <a:b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captured by the ensemble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8427E3-FD06-B44D-9568-16DF9D3DF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2" y="1943821"/>
            <a:ext cx="5709684" cy="42853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D70058-C5CE-3349-8C6A-8394F63D5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456" y="1943821"/>
            <a:ext cx="5709684" cy="428535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DAB146-13E3-D442-8499-6C722C5A4BAF}"/>
              </a:ext>
            </a:extLst>
          </p:cNvPr>
          <p:cNvCxnSpPr/>
          <p:nvPr/>
        </p:nvCxnSpPr>
        <p:spPr>
          <a:xfrm flipV="1">
            <a:off x="4029740" y="2466753"/>
            <a:ext cx="0" cy="329609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7C2BE6-9085-EB46-AEEA-6503B23676B3}"/>
              </a:ext>
            </a:extLst>
          </p:cNvPr>
          <p:cNvCxnSpPr/>
          <p:nvPr/>
        </p:nvCxnSpPr>
        <p:spPr>
          <a:xfrm flipV="1">
            <a:off x="10476615" y="2466753"/>
            <a:ext cx="0" cy="329609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0347275-5CA6-7D4B-BFAC-F88FD6FA1EA3}"/>
              </a:ext>
            </a:extLst>
          </p:cNvPr>
          <p:cNvSpPr txBox="1"/>
          <p:nvPr/>
        </p:nvSpPr>
        <p:spPr>
          <a:xfrm>
            <a:off x="1165493" y="2573079"/>
            <a:ext cx="182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Observed 33 ms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954370-83C6-AB45-B0D6-53CDFB43BF17}"/>
              </a:ext>
            </a:extLst>
          </p:cNvPr>
          <p:cNvSpPr txBox="1"/>
          <p:nvPr/>
        </p:nvSpPr>
        <p:spPr>
          <a:xfrm>
            <a:off x="6875177" y="2573079"/>
            <a:ext cx="182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Observed 54 ms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42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Very Favorable Environmental Conditions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3A6477-2087-3B42-B7DA-70FED03C2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697" y="2227520"/>
            <a:ext cx="4512033" cy="3386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FEF6B-D041-F148-B8E3-C414730A1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881" y="2227520"/>
            <a:ext cx="4512032" cy="3386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F1163F-89E5-E149-8E9A-33A390D43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146" y="2227520"/>
            <a:ext cx="4512033" cy="3386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E6BDE-F9B2-3C43-BAFD-5C69DED6B289}"/>
              </a:ext>
            </a:extLst>
          </p:cNvPr>
          <p:cNvSpPr txBox="1"/>
          <p:nvPr/>
        </p:nvSpPr>
        <p:spPr>
          <a:xfrm>
            <a:off x="1407549" y="185818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VWS ~ 5 ms</a:t>
            </a:r>
            <a:r>
              <a:rPr lang="en-US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-1</a:t>
            </a:r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7C473F-DDC0-0B46-ABD8-D55C21F9D443}"/>
              </a:ext>
            </a:extLst>
          </p:cNvPr>
          <p:cNvSpPr txBox="1"/>
          <p:nvPr/>
        </p:nvSpPr>
        <p:spPr>
          <a:xfrm>
            <a:off x="5589940" y="1858188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SST ~ 30ºC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9B9E50-B342-3F46-A0FF-9C057751058F}"/>
              </a:ext>
            </a:extLst>
          </p:cNvPr>
          <p:cNvSpPr txBox="1"/>
          <p:nvPr/>
        </p:nvSpPr>
        <p:spPr>
          <a:xfrm>
            <a:off x="9375413" y="1858188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600 mb RH &gt; 80%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F4F6F-93D8-314D-B956-14D2F4626C7E}"/>
              </a:ext>
            </a:extLst>
          </p:cNvPr>
          <p:cNvSpPr txBox="1"/>
          <p:nvPr/>
        </p:nvSpPr>
        <p:spPr>
          <a:xfrm>
            <a:off x="1987607" y="6065049"/>
            <a:ext cx="848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Inner-core uncertainty likely therefore controls intensification</a:t>
            </a:r>
          </a:p>
        </p:txBody>
      </p:sp>
    </p:spTree>
    <p:extLst>
      <p:ext uri="{BB962C8B-B14F-4D97-AF65-F5344CB8AC3E}">
        <p14:creationId xmlns:p14="http://schemas.microsoft.com/office/powerpoint/2010/main" val="1619505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532</Words>
  <Application>Microsoft Macintosh PowerPoint</Application>
  <PresentationFormat>Widescreen</PresentationFormat>
  <Paragraphs>172</Paragraphs>
  <Slides>38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Gill Sans</vt:lpstr>
      <vt:lpstr>Gill Sans SemiBold</vt:lpstr>
      <vt:lpstr>Office Theme</vt:lpstr>
      <vt:lpstr>Predictability and Dynamics of the  Record-Breaking Intensification  of Hurricane Patricia (2015)</vt:lpstr>
      <vt:lpstr>Patricia (2015)</vt:lpstr>
      <vt:lpstr>PSU WRF-EnKF Configuration for Patricia</vt:lpstr>
      <vt:lpstr>PSU WRF-EnKF Analysis  TCI Dropsonde Verification</vt:lpstr>
      <vt:lpstr>PSU WRF-EnKF Performance After some tuning</vt:lpstr>
      <vt:lpstr>Deterministic Forecast TCI Dropsonde Verification</vt:lpstr>
      <vt:lpstr>Ensemble Forecast</vt:lpstr>
      <vt:lpstr>Remarkable intensification rate  captured by the ensemble</vt:lpstr>
      <vt:lpstr>Very Favorable Environmental Conditions</vt:lpstr>
      <vt:lpstr>Inner-Core Conditions</vt:lpstr>
      <vt:lpstr>Stronger initial low-level inflow  spins up vortex more quickly</vt:lpstr>
      <vt:lpstr>Inner-Core Conditions</vt:lpstr>
      <vt:lpstr>Tangential winds quickly adjust to  secondary circulation </vt:lpstr>
      <vt:lpstr>Inner-Core Conditions</vt:lpstr>
      <vt:lpstr>Primary circulation hereafter is  most strongly correlated w/ intensity</vt:lpstr>
      <vt:lpstr>Strong Forecast Sensitivity to  Resolution &amp; Surface Drag</vt:lpstr>
      <vt:lpstr>Why Model Surface Flux Param. Matters</vt:lpstr>
      <vt:lpstr>Cd/Ck Patricia Ensemble</vt:lpstr>
      <vt:lpstr>   Summary</vt:lpstr>
      <vt:lpstr>Supplemental Slides</vt:lpstr>
      <vt:lpstr>Deterministic Forecast TCI Dropsonde Verification</vt:lpstr>
      <vt:lpstr>Deterministic Forecast TCI Dropsonde Verification</vt:lpstr>
      <vt:lpstr>Deterministic Forecast TCI Dropsonde Verification</vt:lpstr>
      <vt:lpstr>Deterministic Forecast TCI Dropsonde Verification</vt:lpstr>
      <vt:lpstr>Deterministic Forecast TCI Dropsonde Verification</vt:lpstr>
      <vt:lpstr>PSU WRF-EnKF Analysis  TCI Dropsonde Verification</vt:lpstr>
      <vt:lpstr>PSU WRF-EnKF Analysis  TCI Dropsonde Verification</vt:lpstr>
      <vt:lpstr>PSU WRF-EnKF Analysis  TCI Dropsonde Verification</vt:lpstr>
      <vt:lpstr>Inner-Core Conditions</vt:lpstr>
      <vt:lpstr>Inner-Core Conditions</vt:lpstr>
      <vt:lpstr>Inner-Core Conditions</vt:lpstr>
      <vt:lpstr>Inner-Core Conditions</vt:lpstr>
      <vt:lpstr>Secondary circulation rebalanced  with primary circulation</vt:lpstr>
      <vt:lpstr>Inner-Core Conditions</vt:lpstr>
      <vt:lpstr>Inner-Core Conditions</vt:lpstr>
      <vt:lpstr>Inner-Core Conditions</vt:lpstr>
      <vt:lpstr>Inner-Core Conditions</vt:lpstr>
      <vt:lpstr>Inner-Core Conditions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Predictability and Dynamics of the  Record-Breaking Intensification  of Hurricane Patricia (2015)</dc:title>
  <dc:creator>ROBERT GLENN NYSTROM</dc:creator>
  <cp:lastModifiedBy>ROBERT GLENN NYSTROM</cp:lastModifiedBy>
  <cp:revision>54</cp:revision>
  <dcterms:created xsi:type="dcterms:W3CDTF">2018-08-15T13:25:53Z</dcterms:created>
  <dcterms:modified xsi:type="dcterms:W3CDTF">2018-08-16T15:16:41Z</dcterms:modified>
</cp:coreProperties>
</file>