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70"/>
    <p:restoredTop sz="94620"/>
  </p:normalViewPr>
  <p:slideViewPr>
    <p:cSldViewPr snapToGrid="0" snapToObjects="1">
      <p:cViewPr varScale="1">
        <p:scale>
          <a:sx n="169" d="100"/>
          <a:sy n="169" d="100"/>
        </p:scale>
        <p:origin x="216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2"/>
            <a:ext cx="10363200" cy="3085442"/>
          </a:xfrm>
        </p:spPr>
        <p:txBody>
          <a:bodyPr anchor="b">
            <a:normAutofit/>
          </a:bodyPr>
          <a:lstStyle>
            <a:lvl1pPr algn="ctr">
              <a:defRPr sz="5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28877"/>
            <a:ext cx="9144000" cy="153726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35" y="-236128"/>
            <a:ext cx="3952384" cy="137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82" y="-236128"/>
            <a:ext cx="2944368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4B7C1-BC32-EC47-A77A-D3BBCAF08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269" y="63432"/>
            <a:ext cx="2255802" cy="7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996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4154061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7384933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3412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1" y="1311964"/>
            <a:ext cx="11704320" cy="490595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1pPr>
            <a:lvl2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2pPr>
            <a:lvl3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3pPr>
            <a:lvl4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4pPr>
            <a:lvl5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1" y="6356352"/>
            <a:ext cx="2743200" cy="365125"/>
          </a:xfrm>
        </p:spPr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9319" y="6356352"/>
            <a:ext cx="58521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4961" y="6356352"/>
            <a:ext cx="2743200" cy="365125"/>
          </a:xfrm>
        </p:spPr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237528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143823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748315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0295419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5788090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97194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08174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9578699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EAD79329-9E42-F742-9D96-41BECA78059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EBDA93A5-841C-1C4E-BF7A-882E358D9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D407B"/>
          </a:solidFill>
          <a:latin typeface="Serifa Roman" charset="0"/>
          <a:ea typeface="Serifa Roman" charset="0"/>
          <a:cs typeface="Serifa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8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20.png"/><Relationship Id="rId10" Type="http://schemas.openxmlformats.org/officeDocument/2006/relationships/image" Target="../media/image49.png"/><Relationship Id="rId4" Type="http://schemas.openxmlformats.org/officeDocument/2006/relationships/image" Target="../media/image19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0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12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8.png"/><Relationship Id="rId5" Type="http://schemas.openxmlformats.org/officeDocument/2006/relationships/image" Target="../media/image17.pn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BE12-D254-544F-969C-AD7272499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22362"/>
            <a:ext cx="10363200" cy="176521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Ensemble-based satellite and radar assimilation for severe storms and its sensitivity to ABEI and AOEI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DBAC8-5E6C-244E-A9D5-10EC3BEA6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9471"/>
            <a:ext cx="9144000" cy="2466671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Yunji Zhang, Fuqing Zhang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Aug 16, 2018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Acknowledgements: Masashi Minamide, David J. Stensrud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373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19A6D-5291-C840-A02C-896FC4F7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Radiance + V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80689-6864-584E-B3AC-5A9A3D35F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" y="1097281"/>
            <a:ext cx="2560320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14EB83-FB0B-E742-86F1-BB6A7D189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161" y="1097281"/>
            <a:ext cx="2560320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36F45E-32DE-174E-91E6-D4B1EE1C3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81" y="1097281"/>
            <a:ext cx="2560320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74A1F-BAC2-3D42-90B1-B4171C1D5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1" y="1097281"/>
            <a:ext cx="2560320" cy="192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A974B6-B8E3-E14C-B41B-376CB68CD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1" y="2801860"/>
            <a:ext cx="2560320" cy="1920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74D48A-83A1-744C-BECB-996A10429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161" y="2801860"/>
            <a:ext cx="2560320" cy="1920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ADFF96-67C9-1E48-9A3E-67A65E061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481" y="2801860"/>
            <a:ext cx="2560320" cy="1920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A20CB-AC25-6446-B1F1-A7F3717DC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1" y="2801860"/>
            <a:ext cx="2560320" cy="1920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1B2984-6772-3C4F-8802-9D2E10A0AE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841" y="4506438"/>
            <a:ext cx="2560320" cy="19202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B70E28-0F6E-DC40-880A-C1D4A85095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4161" y="4506438"/>
            <a:ext cx="2560320" cy="19202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BED3DC-5306-A249-B279-F1634C6F36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4481" y="4506438"/>
            <a:ext cx="2560320" cy="19202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B340A0-6CBE-8147-98C8-27E5CCEE06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4801" y="4506439"/>
            <a:ext cx="2560320" cy="19202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C5AA4D-8D8F-FF4C-8932-2E53049E2ADB}"/>
              </a:ext>
            </a:extLst>
          </p:cNvPr>
          <p:cNvSpPr txBox="1"/>
          <p:nvPr/>
        </p:nvSpPr>
        <p:spPr>
          <a:xfrm>
            <a:off x="563018" y="1380226"/>
            <a:ext cx="7360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ABEI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EE4793-A836-CF46-94CD-60FBE358373C}"/>
              </a:ext>
            </a:extLst>
          </p:cNvPr>
          <p:cNvSpPr txBox="1"/>
          <p:nvPr/>
        </p:nvSpPr>
        <p:spPr>
          <a:xfrm>
            <a:off x="563018" y="3079630"/>
            <a:ext cx="108234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RAD-VR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CF8D8B-6B3C-A646-A1DA-2482D6237F57}"/>
              </a:ext>
            </a:extLst>
          </p:cNvPr>
          <p:cNvSpPr txBox="1"/>
          <p:nvPr/>
        </p:nvSpPr>
        <p:spPr>
          <a:xfrm>
            <a:off x="563018" y="4796287"/>
            <a:ext cx="108234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VR-RAD</a:t>
            </a:r>
          </a:p>
        </p:txBody>
      </p:sp>
    </p:spTree>
    <p:extLst>
      <p:ext uri="{BB962C8B-B14F-4D97-AF65-F5344CB8AC3E}">
        <p14:creationId xmlns:p14="http://schemas.microsoft.com/office/powerpoint/2010/main" val="126996864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2C8AD-05EB-5D47-9A90-2913ED8C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Radiance + V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Forecasts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C6274-B81A-7A44-A290-7A9B4B27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" y="1097280"/>
            <a:ext cx="36576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142B1-F188-CC4A-AA3E-F31DDC915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3840480"/>
            <a:ext cx="36576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1825E0-5BC3-2548-B1CC-4065F1020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41" y="1097280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D1A79-9B3B-504B-B37D-87441592B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041" y="3836165"/>
            <a:ext cx="36576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E9761-3C97-DD4B-B3D0-3DCE2E4F4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441" y="1097280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C5F6A5-4B13-3847-8A53-48CBF260F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41" y="3840480"/>
            <a:ext cx="365760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A1168-1670-A647-AA5A-64D4C955F618}"/>
              </a:ext>
            </a:extLst>
          </p:cNvPr>
          <p:cNvSpPr txBox="1"/>
          <p:nvPr/>
        </p:nvSpPr>
        <p:spPr>
          <a:xfrm>
            <a:off x="692415" y="1500996"/>
            <a:ext cx="160813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ABEI EF2040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72E6C-91C5-0D4D-A036-A29D73FA994D}"/>
              </a:ext>
            </a:extLst>
          </p:cNvPr>
          <p:cNvSpPr txBox="1"/>
          <p:nvPr/>
        </p:nvSpPr>
        <p:spPr>
          <a:xfrm>
            <a:off x="4350015" y="1500996"/>
            <a:ext cx="195438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RAD-VR EF2040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CC463B-8DEC-6746-AAF3-CBC6FE6EB68C}"/>
              </a:ext>
            </a:extLst>
          </p:cNvPr>
          <p:cNvSpPr txBox="1"/>
          <p:nvPr/>
        </p:nvSpPr>
        <p:spPr>
          <a:xfrm>
            <a:off x="8016241" y="1500996"/>
            <a:ext cx="195438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VR-RAD EF2040</a:t>
            </a:r>
          </a:p>
        </p:txBody>
      </p:sp>
    </p:spTree>
    <p:extLst>
      <p:ext uri="{BB962C8B-B14F-4D97-AF65-F5344CB8AC3E}">
        <p14:creationId xmlns:p14="http://schemas.microsoft.com/office/powerpoint/2010/main" val="3287886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1D430-CA8E-8543-8E74-944E411B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Radiance + V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dBZ: Analysis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8A39E-81EC-D046-907D-44C567CE5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1097281"/>
            <a:ext cx="2560320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72732-5C51-5744-BF09-D44D0F6D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81" y="1097281"/>
            <a:ext cx="2560320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6F077B-3D96-CD4F-AA16-526C819BC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161" y="1097281"/>
            <a:ext cx="2560320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43F114-1BB7-5C49-8417-31954AF1E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1" y="1097281"/>
            <a:ext cx="2560320" cy="1920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1F4EF2-BED9-3745-9C1A-D212E0AB8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1" y="2821578"/>
            <a:ext cx="2560320" cy="19202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9AEEC9-78F0-8E49-8D57-3ABE45807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161" y="2821578"/>
            <a:ext cx="2560320" cy="19202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213A9C-43DA-DB44-AA25-B522E61D1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481" y="2821578"/>
            <a:ext cx="2560320" cy="19202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2AA73D-8DCA-DE49-BBD2-FBF46A869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1" y="2821578"/>
            <a:ext cx="2560320" cy="1920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D1F208-0BF3-7849-AE24-F5E069D1E4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841" y="4545875"/>
            <a:ext cx="2560320" cy="19202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E7A6F0-5AE5-B545-86F3-EC45A04EA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4481" y="4545875"/>
            <a:ext cx="2560320" cy="19202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6F4372-06BB-C24B-8560-9559EB044797}"/>
              </a:ext>
            </a:extLst>
          </p:cNvPr>
          <p:cNvSpPr txBox="1"/>
          <p:nvPr/>
        </p:nvSpPr>
        <p:spPr>
          <a:xfrm>
            <a:off x="571500" y="1386840"/>
            <a:ext cx="7360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ABEI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FED2B-02FF-2840-9271-9A0895E27F7F}"/>
              </a:ext>
            </a:extLst>
          </p:cNvPr>
          <p:cNvSpPr txBox="1"/>
          <p:nvPr/>
        </p:nvSpPr>
        <p:spPr>
          <a:xfrm>
            <a:off x="571500" y="3107094"/>
            <a:ext cx="65915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2723DA-DBD1-3944-89B7-E3ADE68BBD7E}"/>
              </a:ext>
            </a:extLst>
          </p:cNvPr>
          <p:cNvSpPr txBox="1"/>
          <p:nvPr/>
        </p:nvSpPr>
        <p:spPr>
          <a:xfrm>
            <a:off x="571500" y="4833256"/>
            <a:ext cx="120629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RAD-SAT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DE566-F56F-D046-B0B5-B6CCB6DBA5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4161" y="4545875"/>
            <a:ext cx="2560320" cy="192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3DC559-4C23-9A4C-B3C9-BC725458C5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4801" y="4545875"/>
            <a:ext cx="256032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3810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9AB01-55F2-0242-ACC0-2E95DDF93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Radiance + V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dBZ: Parallax 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E79BB-83EB-BC48-A0E8-86DF6D405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1" y="1097281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59025-8391-974F-9C14-92129C69B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041" y="1097281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6728E-52D8-8D4A-8D31-E77EC7124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441" y="3840481"/>
            <a:ext cx="36576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96375A-C5AC-724B-BCF9-860CB5D59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1" y="1097281"/>
            <a:ext cx="36576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6E7D92-E662-1240-BEE2-5755BFF91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041" y="3840481"/>
            <a:ext cx="3657600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5E1F1D-3421-3141-8157-B23BEA91C4A1}"/>
              </a:ext>
            </a:extLst>
          </p:cNvPr>
          <p:cNvSpPr txBox="1"/>
          <p:nvPr/>
        </p:nvSpPr>
        <p:spPr>
          <a:xfrm>
            <a:off x="6890274" y="3589033"/>
            <a:ext cx="530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Location error occurred w/ reflectivity assimilation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A7026E-45E0-6249-A26A-ED968195FD5A}"/>
              </a:ext>
            </a:extLst>
          </p:cNvPr>
          <p:cNvCxnSpPr/>
          <p:nvPr/>
        </p:nvCxnSpPr>
        <p:spPr>
          <a:xfrm>
            <a:off x="681318" y="2495776"/>
            <a:ext cx="987014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8F923E-7235-6343-8B92-1B34C658F010}"/>
              </a:ext>
            </a:extLst>
          </p:cNvPr>
          <p:cNvCxnSpPr/>
          <p:nvPr/>
        </p:nvCxnSpPr>
        <p:spPr>
          <a:xfrm>
            <a:off x="681317" y="2692999"/>
            <a:ext cx="987014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B2B418-C0F8-7742-BBD1-B66E7AC418D9}"/>
              </a:ext>
            </a:extLst>
          </p:cNvPr>
          <p:cNvCxnSpPr/>
          <p:nvPr/>
        </p:nvCxnSpPr>
        <p:spPr>
          <a:xfrm>
            <a:off x="681317" y="2845399"/>
            <a:ext cx="987014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325F07-1EC7-5549-B063-6DCE3F040C0D}"/>
              </a:ext>
            </a:extLst>
          </p:cNvPr>
          <p:cNvCxnSpPr>
            <a:cxnSpLocks/>
          </p:cNvCxnSpPr>
          <p:nvPr/>
        </p:nvCxnSpPr>
        <p:spPr>
          <a:xfrm>
            <a:off x="4329953" y="5247941"/>
            <a:ext cx="6221505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4DDFB3-2DB8-5A45-825F-86D2DE273116}"/>
              </a:ext>
            </a:extLst>
          </p:cNvPr>
          <p:cNvCxnSpPr>
            <a:cxnSpLocks/>
          </p:cNvCxnSpPr>
          <p:nvPr/>
        </p:nvCxnSpPr>
        <p:spPr>
          <a:xfrm>
            <a:off x="4329953" y="5445164"/>
            <a:ext cx="6221504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683BCC-41DB-1F42-82B7-A9DB5A80CAA2}"/>
              </a:ext>
            </a:extLst>
          </p:cNvPr>
          <p:cNvCxnSpPr>
            <a:cxnSpLocks/>
          </p:cNvCxnSpPr>
          <p:nvPr/>
        </p:nvCxnSpPr>
        <p:spPr>
          <a:xfrm>
            <a:off x="4320988" y="5597564"/>
            <a:ext cx="623046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685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FE05-896D-D645-B929-86BBA22B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Parallax Correction: Procedures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794E0-FC97-C948-B817-7A880CC3C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" y="1097281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2FB1D-AE2D-184E-9ECD-B78F82308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3840481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2A70C-2BEF-2248-8BD1-944F987F2A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43841" y="1112521"/>
            <a:ext cx="3616959" cy="2712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D5E30-1676-CA40-8758-CEA7A6BFF8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243841" y="3855721"/>
            <a:ext cx="3616959" cy="2712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D4BCA9-BA72-A54E-BB98-66C4E7222E2A}"/>
              </a:ext>
            </a:extLst>
          </p:cNvPr>
          <p:cNvSpPr txBox="1"/>
          <p:nvPr/>
        </p:nvSpPr>
        <p:spPr>
          <a:xfrm>
            <a:off x="654424" y="3567953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Significant dislocations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0CF043-17B7-5F44-99A9-FF4109C02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126" y="1097281"/>
            <a:ext cx="36576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384B1D-4C1A-4B4B-B59F-81A40050D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0800" y="3810000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53887F-97B3-7447-A970-A3C4FE8E0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1097281"/>
            <a:ext cx="3657600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AB8D2A-85A9-5841-BA44-A46E7394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074" y="3810000"/>
            <a:ext cx="3657600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2E5295-9E37-B447-9BD9-15C7CAD9BF4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7518400" y="1112521"/>
            <a:ext cx="3628912" cy="27216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2F868E-3A89-274A-B350-A96D5DA6132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40000"/>
          </a:blip>
          <a:stretch>
            <a:fillRect/>
          </a:stretch>
        </p:blipFill>
        <p:spPr>
          <a:xfrm>
            <a:off x="7539074" y="3825240"/>
            <a:ext cx="3621741" cy="27163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622F1E-9045-7340-95E1-FAF36BD50F26}"/>
              </a:ext>
            </a:extLst>
          </p:cNvPr>
          <p:cNvSpPr txBox="1"/>
          <p:nvPr/>
        </p:nvSpPr>
        <p:spPr>
          <a:xfrm>
            <a:off x="7928983" y="358588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Much better collocation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CD876-3935-DF4B-B455-8184DB546CE7}"/>
              </a:ext>
            </a:extLst>
          </p:cNvPr>
          <p:cNvSpPr txBox="1"/>
          <p:nvPr/>
        </p:nvSpPr>
        <p:spPr>
          <a:xfrm>
            <a:off x="4227175" y="6231976"/>
            <a:ext cx="6948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Satellite looking angel calculation based 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Soler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Eisemann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(1994, 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Surv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Eng.)</a:t>
            </a:r>
          </a:p>
        </p:txBody>
      </p:sp>
    </p:spTree>
    <p:extLst>
      <p:ext uri="{BB962C8B-B14F-4D97-AF65-F5344CB8AC3E}">
        <p14:creationId xmlns:p14="http://schemas.microsoft.com/office/powerpoint/2010/main" val="280139786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F505-2F18-8047-85F2-77810E5C3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Parallax Correction: Before and After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00C63-63C1-1746-A9E4-E248462EE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6"/>
          <a:stretch/>
        </p:blipFill>
        <p:spPr>
          <a:xfrm>
            <a:off x="0" y="1097281"/>
            <a:ext cx="4389120" cy="3042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E12CE-82F7-A544-B3E5-2FE3BB5B7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6" b="11111"/>
          <a:stretch/>
        </p:blipFill>
        <p:spPr>
          <a:xfrm>
            <a:off x="0" y="3840480"/>
            <a:ext cx="4389120" cy="2676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C8EBE-8C46-7946-801C-A7A374852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7" t="7576" r="4912"/>
          <a:stretch/>
        </p:blipFill>
        <p:spPr>
          <a:xfrm>
            <a:off x="4238959" y="1097281"/>
            <a:ext cx="3990640" cy="3042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3AE685-12CE-DF4E-90F6-E2FEAE05E4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7" t="7576" r="4912" b="11111"/>
          <a:stretch/>
        </p:blipFill>
        <p:spPr>
          <a:xfrm>
            <a:off x="4238959" y="3840480"/>
            <a:ext cx="3990640" cy="2676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B12FCA-C918-E04A-83CD-E9B259501B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1" t="5433" r="6301" b="9091"/>
          <a:stretch/>
        </p:blipFill>
        <p:spPr>
          <a:xfrm>
            <a:off x="8229599" y="1026744"/>
            <a:ext cx="3962403" cy="28137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1026D1-661C-914D-A228-1776E82095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3421" t="7931" r="6301" b="10756"/>
          <a:stretch/>
        </p:blipFill>
        <p:spPr>
          <a:xfrm>
            <a:off x="8229599" y="3840480"/>
            <a:ext cx="3962403" cy="26767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0DCD9E-8799-BA46-9F61-384F511D55C6}"/>
              </a:ext>
            </a:extLst>
          </p:cNvPr>
          <p:cNvCxnSpPr>
            <a:cxnSpLocks/>
          </p:cNvCxnSpPr>
          <p:nvPr/>
        </p:nvCxnSpPr>
        <p:spPr>
          <a:xfrm>
            <a:off x="515920" y="1611856"/>
            <a:ext cx="1118466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7CD633-69BD-E941-8F3A-30F54F80F2C9}"/>
              </a:ext>
            </a:extLst>
          </p:cNvPr>
          <p:cNvCxnSpPr>
            <a:cxnSpLocks/>
          </p:cNvCxnSpPr>
          <p:nvPr/>
        </p:nvCxnSpPr>
        <p:spPr>
          <a:xfrm>
            <a:off x="515920" y="2518636"/>
            <a:ext cx="1117533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3EC237-0372-AF47-BC4E-C51F9EF01DA8}"/>
              </a:ext>
            </a:extLst>
          </p:cNvPr>
          <p:cNvCxnSpPr>
            <a:cxnSpLocks/>
          </p:cNvCxnSpPr>
          <p:nvPr/>
        </p:nvCxnSpPr>
        <p:spPr>
          <a:xfrm>
            <a:off x="515920" y="2930116"/>
            <a:ext cx="1117533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EB94E6-6C6E-A447-A237-779C0B796D00}"/>
              </a:ext>
            </a:extLst>
          </p:cNvPr>
          <p:cNvCxnSpPr>
            <a:cxnSpLocks/>
          </p:cNvCxnSpPr>
          <p:nvPr/>
        </p:nvCxnSpPr>
        <p:spPr>
          <a:xfrm>
            <a:off x="515920" y="4210276"/>
            <a:ext cx="1117533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54A29B-1ABE-7444-A123-8D5CFD03FE3A}"/>
              </a:ext>
            </a:extLst>
          </p:cNvPr>
          <p:cNvCxnSpPr>
            <a:cxnSpLocks/>
          </p:cNvCxnSpPr>
          <p:nvPr/>
        </p:nvCxnSpPr>
        <p:spPr>
          <a:xfrm>
            <a:off x="515920" y="5452336"/>
            <a:ext cx="1117533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02E135-E845-5848-9EF5-2BE5D57CAD25}"/>
              </a:ext>
            </a:extLst>
          </p:cNvPr>
          <p:cNvCxnSpPr>
            <a:cxnSpLocks/>
          </p:cNvCxnSpPr>
          <p:nvPr/>
        </p:nvCxnSpPr>
        <p:spPr>
          <a:xfrm>
            <a:off x="515920" y="5162776"/>
            <a:ext cx="1117533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684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A48E6-275D-DD48-92CA-32220C5B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17DA5-C49D-B646-8B49-E2EA7519C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311964"/>
            <a:ext cx="11704320" cy="518214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ABEI on radiance: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 accuracy ▲, prediction probability ▼.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AOEI on reflectivity: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 accuracy ▼, prediction accuracy and probability ▼.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Combining radial velocity and radiance: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 accuracy ►, prediction probability ▲▲.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Combining reflectivity, radial velocity and radiance: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parallax correction to improve location accuracy.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What’s next: doing assimilation with parallax-corrected observations.</a:t>
            </a:r>
          </a:p>
        </p:txBody>
      </p:sp>
    </p:spTree>
    <p:extLst>
      <p:ext uri="{BB962C8B-B14F-4D97-AF65-F5344CB8AC3E}">
        <p14:creationId xmlns:p14="http://schemas.microsoft.com/office/powerpoint/2010/main" val="1236592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0AE6-76A3-694A-846E-00E37636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Brief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7160C-ED31-1D47-8398-7911F25A2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311964"/>
            <a:ext cx="11704320" cy="535009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Previous Works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AOEI &amp; ABEI (Minamide and Zhang 2017, 2018)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Assimilating satellite IR BT for severe thunderstorm event (Zhang et al. 2018)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Study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Satellite DA: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Apply both AOEI and ABEI for severe thunderstorm as benchmark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Radar DA: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the feasibility of AOEI in assimilating reflectivity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a better strategy when assimilating radar observations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Satellite + Radar DA: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a better strategy when assimilating radiance and radial velocity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Assimilating all satellite and radar observations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92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6BEB-CA67-E24A-BE4C-6ACB0BB0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Application of ABEI: Example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526E8-5E83-D04A-9601-FD1F071A8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302" y="1097281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8A855-F101-874B-8ABA-AE3CF46DE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02" y="1097281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CB8655-A062-A847-8904-81FA9110A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287" y="3840481"/>
            <a:ext cx="3278038" cy="2578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491F83-822F-5046-9653-F6C31D320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902" y="3840481"/>
            <a:ext cx="3657600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9ADA8F-AE3E-E042-85A3-569282F572A6}"/>
              </a:ext>
            </a:extLst>
          </p:cNvPr>
          <p:cNvSpPr txBox="1"/>
          <p:nvPr/>
        </p:nvSpPr>
        <p:spPr>
          <a:xfrm>
            <a:off x="6359891" y="6418784"/>
            <a:ext cx="293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(G-C function smoothing scale: 10 grids)</a:t>
            </a:r>
          </a:p>
        </p:txBody>
      </p:sp>
    </p:spTree>
    <p:extLst>
      <p:ext uri="{BB962C8B-B14F-4D97-AF65-F5344CB8AC3E}">
        <p14:creationId xmlns:p14="http://schemas.microsoft.com/office/powerpoint/2010/main" val="33324315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16795-6C15-BF4F-834C-828F812CE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Application of ABEI: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CB38A-57D1-4945-94C3-DB984E5C6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1"/>
            <a:ext cx="2560320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77644D-0534-6E4A-B0DE-408F3E75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97281"/>
            <a:ext cx="2560320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262B66-7666-A34B-895E-3E81711CC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097281"/>
            <a:ext cx="2560320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920DA-1992-FF42-A7F3-3B56458FC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097281"/>
            <a:ext cx="2560320" cy="192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957C26-5F95-3443-966F-99B9A8B32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62"/>
          <a:stretch/>
        </p:blipFill>
        <p:spPr>
          <a:xfrm>
            <a:off x="9753600" y="1094532"/>
            <a:ext cx="2438400" cy="1920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00DCD2-295E-8341-B795-4D049EAFB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01641"/>
            <a:ext cx="2560320" cy="1920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D316AF-BDEA-9348-85DC-2D6EE156D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0" y="2801641"/>
            <a:ext cx="2560320" cy="1920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567166-8998-B144-9FE3-CDAFEE908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2801641"/>
            <a:ext cx="2560320" cy="1920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E36B0B-1075-154E-A540-CCEA696A9D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200" y="2807139"/>
            <a:ext cx="2560320" cy="19202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86B5CD-512C-AB43-A3B3-1EA982ECCB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762"/>
          <a:stretch/>
        </p:blipFill>
        <p:spPr>
          <a:xfrm>
            <a:off x="9753600" y="2801641"/>
            <a:ext cx="2438400" cy="19202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A805F0-499D-4847-BB38-59D1D321EF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516997"/>
            <a:ext cx="2560320" cy="19202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4873B3-1EE3-0542-AF32-DC5BEA16AE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4516997"/>
            <a:ext cx="2560320" cy="1920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C26377-3A2C-8240-A626-5F094E4A28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6800" y="4516997"/>
            <a:ext cx="2560320" cy="19202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3C7FA9-280D-C54E-98E1-0D47FB3E53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5200" y="4516997"/>
            <a:ext cx="2560320" cy="19202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ABBCE0-BEE8-9E46-A8A6-50764F1EF5A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762"/>
          <a:stretch/>
        </p:blipFill>
        <p:spPr>
          <a:xfrm>
            <a:off x="9753600" y="4514249"/>
            <a:ext cx="2438400" cy="19202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60C79B-BD88-7B45-90E8-1F1C20E5AF0C}"/>
              </a:ext>
            </a:extLst>
          </p:cNvPr>
          <p:cNvSpPr txBox="1"/>
          <p:nvPr/>
        </p:nvSpPr>
        <p:spPr>
          <a:xfrm>
            <a:off x="323134" y="1375038"/>
            <a:ext cx="58221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E1294F-6CAA-424D-9158-F029FD7C58AE}"/>
              </a:ext>
            </a:extLst>
          </p:cNvPr>
          <p:cNvSpPr txBox="1"/>
          <p:nvPr/>
        </p:nvSpPr>
        <p:spPr>
          <a:xfrm>
            <a:off x="323134" y="3100647"/>
            <a:ext cx="81304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ADAB5E-F8A7-EA41-84AA-BF22A6616175}"/>
              </a:ext>
            </a:extLst>
          </p:cNvPr>
          <p:cNvSpPr txBox="1"/>
          <p:nvPr/>
        </p:nvSpPr>
        <p:spPr>
          <a:xfrm>
            <a:off x="323134" y="4813069"/>
            <a:ext cx="7360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ABEI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550E55-2232-FE49-8A49-740BF737EB91}"/>
              </a:ext>
            </a:extLst>
          </p:cNvPr>
          <p:cNvSpPr/>
          <p:nvPr/>
        </p:nvSpPr>
        <p:spPr>
          <a:xfrm rot="20534629">
            <a:off x="5468676" y="3136738"/>
            <a:ext cx="449990" cy="3185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25DC3FA-FE38-9248-9DDE-1853CB017131}"/>
              </a:ext>
            </a:extLst>
          </p:cNvPr>
          <p:cNvSpPr/>
          <p:nvPr/>
        </p:nvSpPr>
        <p:spPr>
          <a:xfrm>
            <a:off x="10414238" y="3000612"/>
            <a:ext cx="467124" cy="3577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6CCD7E5-6FB6-D640-83A3-E580493BDBBF}"/>
              </a:ext>
            </a:extLst>
          </p:cNvPr>
          <p:cNvSpPr/>
          <p:nvPr/>
        </p:nvSpPr>
        <p:spPr>
          <a:xfrm rot="20752765">
            <a:off x="10414238" y="3516282"/>
            <a:ext cx="385960" cy="2955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7818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870AC-BA69-FA49-B011-EB9EECF7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Application of ABEI: Forecasts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EADD2-9FAD-5F4E-8A28-929757AF1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1"/>
            <a:ext cx="2926080" cy="2194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8504E8-A7BA-E64B-887B-3DEA71A42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0" y="1097281"/>
            <a:ext cx="2926080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AFB74-91FE-7D46-937D-6756A3183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097281"/>
            <a:ext cx="292608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AFB83-AA3A-9E4A-BCD3-9B6C1CE31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40" y="1097281"/>
            <a:ext cx="2926080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DF268-C3E6-E24A-8A71-860575D4B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1841"/>
            <a:ext cx="2926080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E951-BCAC-5044-A3F4-2DA79011B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80" y="3291841"/>
            <a:ext cx="2926080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099F27-D359-BC43-85BD-3B8D39400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2160" y="3291841"/>
            <a:ext cx="2926080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779322-EBAA-CD4F-8A36-A9E0517A5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8240" y="3291841"/>
            <a:ext cx="2926080" cy="2194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E3CBC-B25C-4846-89F0-AD5E7A33A4E0}"/>
              </a:ext>
            </a:extLst>
          </p:cNvPr>
          <p:cNvSpPr txBox="1"/>
          <p:nvPr/>
        </p:nvSpPr>
        <p:spPr>
          <a:xfrm>
            <a:off x="357447" y="2493818"/>
            <a:ext cx="167225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 EF2000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02779D-46AA-3A41-9A0E-D285BD03870D}"/>
              </a:ext>
            </a:extLst>
          </p:cNvPr>
          <p:cNvSpPr txBox="1"/>
          <p:nvPr/>
        </p:nvSpPr>
        <p:spPr>
          <a:xfrm>
            <a:off x="365760" y="4680065"/>
            <a:ext cx="160813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ABEI EF2000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A794A0-4761-1F4D-B76D-7EAF271B4ABB}"/>
              </a:ext>
            </a:extLst>
          </p:cNvPr>
          <p:cNvSpPr txBox="1"/>
          <p:nvPr/>
        </p:nvSpPr>
        <p:spPr>
          <a:xfrm>
            <a:off x="6234545" y="2493818"/>
            <a:ext cx="168507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 EF2040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F7A89-7145-BF4A-9385-D5F407F0716F}"/>
              </a:ext>
            </a:extLst>
          </p:cNvPr>
          <p:cNvSpPr txBox="1"/>
          <p:nvPr/>
        </p:nvSpPr>
        <p:spPr>
          <a:xfrm>
            <a:off x="6217920" y="4680065"/>
            <a:ext cx="160813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ABEI EF2040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0E4CB-DA77-EF4B-9B9B-C9017B8AA441}"/>
              </a:ext>
            </a:extLst>
          </p:cNvPr>
          <p:cNvSpPr txBox="1"/>
          <p:nvPr/>
        </p:nvSpPr>
        <p:spPr>
          <a:xfrm>
            <a:off x="357447" y="5332512"/>
            <a:ext cx="6179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(Neighborhood ensemble probability with 3-km neighborhood, not grid-based probability)</a:t>
            </a:r>
          </a:p>
        </p:txBody>
      </p:sp>
    </p:spTree>
    <p:extLst>
      <p:ext uri="{BB962C8B-B14F-4D97-AF65-F5344CB8AC3E}">
        <p14:creationId xmlns:p14="http://schemas.microsoft.com/office/powerpoint/2010/main" val="421917376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13335-7638-454F-A8CC-7A7C825E0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Radar Data Assimilation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FEB29-FEE4-D746-93BB-B52BF296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on influence of AOEI on reflectivity assimilation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and without AOEI when assimilating reflectivity &gt; 15 dBZ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Super-obbing to 2 km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Treatment of non-precipitating reflectivity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Reflectivity lower than 5 dBZ will be regarded as non-precipitating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Assimilating non-precipitating reflectivity as 0-dBZ observations is insufficient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be assimilated as 0 g/kg total precipitating mixing ratios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Qr+Qs+Qg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Observational error equal to ensemble spread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Super-obbing to 4 km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HROI: 20 km &amp; 40 km; VROI: 20 levels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Starting from 1930 UTC (when radar observations became available)</a:t>
            </a:r>
          </a:p>
        </p:txBody>
      </p:sp>
    </p:spTree>
    <p:extLst>
      <p:ext uri="{BB962C8B-B14F-4D97-AF65-F5344CB8AC3E}">
        <p14:creationId xmlns:p14="http://schemas.microsoft.com/office/powerpoint/2010/main" val="489559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3D44D2-0F04-2945-9FB6-BC9B51ECB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" y="1097281"/>
            <a:ext cx="2560320" cy="192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C3565-FAEE-2F46-8E6B-43B3CFCD1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161" y="1097281"/>
            <a:ext cx="2560320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62EBF-8555-F14E-BF91-83481D8A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81" y="1097281"/>
            <a:ext cx="2560320" cy="192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49FF2-8FEF-7A44-AE9F-AE9EF9FBAD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62"/>
          <a:stretch/>
        </p:blipFill>
        <p:spPr>
          <a:xfrm>
            <a:off x="7924801" y="1094532"/>
            <a:ext cx="2438400" cy="1920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AB9E2A-5EBC-2747-9325-814B52F23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1" y="2816132"/>
            <a:ext cx="2560320" cy="1920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822E19-917D-9540-91DC-29C63A8C8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161" y="2816132"/>
            <a:ext cx="2560320" cy="19202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FB3595-9321-6446-837D-5DC7DD191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481" y="2816132"/>
            <a:ext cx="2560320" cy="19202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A6321E-3FA6-CC4B-B6BE-A9BD9927C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1" y="2816132"/>
            <a:ext cx="2560320" cy="1920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57EA65-13B9-6D44-BCA7-8DD760486D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841" y="4534982"/>
            <a:ext cx="2560320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DA33EF-0EC5-AF4F-BC58-A22D38F417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4161" y="4534982"/>
            <a:ext cx="2560320" cy="192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6A97B5-2BC5-8342-BAC1-BF1C9FBA48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4481" y="4534983"/>
            <a:ext cx="2560320" cy="1920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174695-A5FE-A146-AD2B-05C46732FC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4801" y="4534983"/>
            <a:ext cx="256032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076CD3-AC17-F648-AD2A-9AE453F5E7D8}"/>
              </a:ext>
            </a:extLst>
          </p:cNvPr>
          <p:cNvSpPr txBox="1"/>
          <p:nvPr/>
        </p:nvSpPr>
        <p:spPr>
          <a:xfrm>
            <a:off x="566974" y="4834240"/>
            <a:ext cx="74892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AOEI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98727-6A11-854C-ACE2-C1024725654C}"/>
              </a:ext>
            </a:extLst>
          </p:cNvPr>
          <p:cNvSpPr txBox="1"/>
          <p:nvPr/>
        </p:nvSpPr>
        <p:spPr>
          <a:xfrm>
            <a:off x="566974" y="3093889"/>
            <a:ext cx="65915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712C98-CD89-C642-8E6E-E2FCDF560716}"/>
              </a:ext>
            </a:extLst>
          </p:cNvPr>
          <p:cNvSpPr txBox="1"/>
          <p:nvPr/>
        </p:nvSpPr>
        <p:spPr>
          <a:xfrm>
            <a:off x="566974" y="1388853"/>
            <a:ext cx="58221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E0CCA90-9EB1-F34C-81F1-B4F37ECA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Radar Data Assimilation: Analysis</a:t>
            </a:r>
          </a:p>
        </p:txBody>
      </p:sp>
    </p:spTree>
    <p:extLst>
      <p:ext uri="{BB962C8B-B14F-4D97-AF65-F5344CB8AC3E}">
        <p14:creationId xmlns:p14="http://schemas.microsoft.com/office/powerpoint/2010/main" val="186689400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62B8-C78C-9146-947D-5458BB9B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Radar Data Assimilation: Forecasts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8AAAD-6997-AF4B-89F7-7CAB3E9C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1"/>
            <a:ext cx="2926080" cy="2194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46B51-81EE-044A-B60E-49CC8610B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0" y="1097281"/>
            <a:ext cx="2926080" cy="2194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4532B6-79D5-9F40-A14C-E5C0AF336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097281"/>
            <a:ext cx="2926080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DD999A-97F4-0642-B8EB-089F198F6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40" y="1097281"/>
            <a:ext cx="292608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EC18F-1A08-AA48-AE5E-CF9E512D0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1841"/>
            <a:ext cx="2926080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044D3-E8CF-0340-8DA3-750768E3E8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80" y="3291841"/>
            <a:ext cx="2926080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BDE613-FD43-0F4F-99F5-3EE9DAEB0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2160" y="3291841"/>
            <a:ext cx="2926080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C1982E-647E-6C4F-AA3C-FF25425D41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8240" y="3291841"/>
            <a:ext cx="2926080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7B62B-DE8D-E749-B093-2B9EC6C1059C}"/>
              </a:ext>
            </a:extLst>
          </p:cNvPr>
          <p:cNvSpPr txBox="1"/>
          <p:nvPr/>
        </p:nvSpPr>
        <p:spPr>
          <a:xfrm>
            <a:off x="361507" y="2495107"/>
            <a:ext cx="153118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DBZ EF2000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A0DB1-A599-1C4B-B686-96A212BEE309}"/>
              </a:ext>
            </a:extLst>
          </p:cNvPr>
          <p:cNvSpPr txBox="1"/>
          <p:nvPr/>
        </p:nvSpPr>
        <p:spPr>
          <a:xfrm>
            <a:off x="6211019" y="2495107"/>
            <a:ext cx="153118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DBZ EF2040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EF926-F711-904E-A925-1ACE2D0981A0}"/>
              </a:ext>
            </a:extLst>
          </p:cNvPr>
          <p:cNvSpPr txBox="1"/>
          <p:nvPr/>
        </p:nvSpPr>
        <p:spPr>
          <a:xfrm>
            <a:off x="361507" y="4710023"/>
            <a:ext cx="162095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AOEI EF2000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26065-0C35-BA4F-9743-1A1AB8B4C751}"/>
              </a:ext>
            </a:extLst>
          </p:cNvPr>
          <p:cNvSpPr txBox="1"/>
          <p:nvPr/>
        </p:nvSpPr>
        <p:spPr>
          <a:xfrm>
            <a:off x="6211019" y="4710023"/>
            <a:ext cx="162095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AOEI EF2040</a:t>
            </a:r>
          </a:p>
        </p:txBody>
      </p:sp>
    </p:spTree>
    <p:extLst>
      <p:ext uri="{BB962C8B-B14F-4D97-AF65-F5344CB8AC3E}">
        <p14:creationId xmlns:p14="http://schemas.microsoft.com/office/powerpoint/2010/main" val="21211983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33C2-EDB9-2247-BDCE-1E74AA25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Combining Radiance and Radial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7F890-934B-644C-BA8A-ACD19A626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Examine analysis and prediction sensitivity to the assimilation order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RAD-VR: Assimilating radiance first, then radial velocity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VR-RAD: Assimilating radial velocity first, then radiance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Radiance will be assimilated using AOEI + ABEI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Radiance assimilation from 1900 UTC, radial velocity from 1930 UTC</a:t>
            </a:r>
          </a:p>
        </p:txBody>
      </p:sp>
    </p:spTree>
    <p:extLst>
      <p:ext uri="{BB962C8B-B14F-4D97-AF65-F5344CB8AC3E}">
        <p14:creationId xmlns:p14="http://schemas.microsoft.com/office/powerpoint/2010/main" val="4034993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SU_16-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_16-9" id="{00094AFA-8E09-4940-9258-EE2E54947CAD}" vid="{38C3F284-6867-7D44-B32B-2007CD36691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PSU_16-9</Template>
  <TotalTime>851</TotalTime>
  <Words>479</Words>
  <Application>Microsoft Macintosh PowerPoint</Application>
  <PresentationFormat>Widescreen</PresentationFormat>
  <Paragraphs>89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Serifa Light</vt:lpstr>
      <vt:lpstr>Serifa Roman</vt:lpstr>
      <vt:lpstr>PSU_16-9</vt:lpstr>
      <vt:lpstr>Ensemble-based satellite and radar assimilation for severe storms and its sensitivity to ABEI and AOEI</vt:lpstr>
      <vt:lpstr>Brief Overview</vt:lpstr>
      <vt:lpstr>Application of ABEI: Example</vt:lpstr>
      <vt:lpstr>Application of ABEI: Analysis</vt:lpstr>
      <vt:lpstr>Application of ABEI: Forecasts</vt:lpstr>
      <vt:lpstr>Radar Data Assimilation</vt:lpstr>
      <vt:lpstr>Radar Data Assimilation: Analysis</vt:lpstr>
      <vt:lpstr>Radar Data Assimilation: Forecasts</vt:lpstr>
      <vt:lpstr>Combining Radiance and Radial Velocity</vt:lpstr>
      <vt:lpstr>Radiance + VR: Analysis</vt:lpstr>
      <vt:lpstr>Radiance + VR: Forecasts</vt:lpstr>
      <vt:lpstr>Radiance + VR + dBZ: Analysis</vt:lpstr>
      <vt:lpstr>Radiance + VR + dBZ: Parallax Error</vt:lpstr>
      <vt:lpstr>Parallax Correction: Procedures</vt:lpstr>
      <vt:lpstr>Parallax Correction: Before and After</vt:lpstr>
      <vt:lpstr>Summary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Ensemble-based satellite and radar assimilation for severe storms and its sensitivity to ABEI and AOEI</dc:title>
  <dc:creator>Gerald Zhang</dc:creator>
  <cp:lastModifiedBy>Gerald Zhang</cp:lastModifiedBy>
  <cp:revision>61</cp:revision>
  <dcterms:created xsi:type="dcterms:W3CDTF">2018-08-08T18:00:34Z</dcterms:created>
  <dcterms:modified xsi:type="dcterms:W3CDTF">2018-08-16T13:43:49Z</dcterms:modified>
</cp:coreProperties>
</file>