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4908" r:id="rId1"/>
    <p:sldMasterId id="2147483761" r:id="rId2"/>
    <p:sldMasterId id="2147485435" r:id="rId3"/>
  </p:sldMasterIdLst>
  <p:notesMasterIdLst>
    <p:notesMasterId r:id="rId17"/>
  </p:notesMasterIdLst>
  <p:handoutMasterIdLst>
    <p:handoutMasterId r:id="rId18"/>
  </p:handoutMasterIdLst>
  <p:sldIdLst>
    <p:sldId id="256" r:id="rId4"/>
    <p:sldId id="273" r:id="rId5"/>
    <p:sldId id="270" r:id="rId6"/>
    <p:sldId id="272" r:id="rId7"/>
    <p:sldId id="282" r:id="rId8"/>
    <p:sldId id="275" r:id="rId9"/>
    <p:sldId id="281" r:id="rId10"/>
    <p:sldId id="276" r:id="rId11"/>
    <p:sldId id="277" r:id="rId12"/>
    <p:sldId id="278" r:id="rId13"/>
    <p:sldId id="279" r:id="rId14"/>
    <p:sldId id="280" r:id="rId15"/>
    <p:sldId id="274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00FF"/>
    <a:srgbClr val="F208AF"/>
    <a:srgbClr val="EB1DDC"/>
    <a:srgbClr val="F711FC"/>
    <a:srgbClr val="FA66D0"/>
    <a:srgbClr val="FFCC00"/>
    <a:srgbClr val="33EDFB"/>
    <a:srgbClr val="FF3300"/>
    <a:srgbClr val="57E2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33" autoAdjust="0"/>
    <p:restoredTop sz="95929" autoAdjust="0"/>
  </p:normalViewPr>
  <p:slideViewPr>
    <p:cSldViewPr>
      <p:cViewPr varScale="1">
        <p:scale>
          <a:sx n="99" d="100"/>
          <a:sy n="99" d="100"/>
        </p:scale>
        <p:origin x="64" y="2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696"/>
    </p:cViewPr>
  </p:sorterViewPr>
  <p:notesViewPr>
    <p:cSldViewPr>
      <p:cViewPr varScale="1">
        <p:scale>
          <a:sx n="64" d="100"/>
          <a:sy n="64" d="100"/>
        </p:scale>
        <p:origin x="244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handoutMaster" Target="handoutMasters/handout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FD50C04-816C-411C-A282-39F35A62E71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1BDCC7C-CFF6-461A-BAA9-4D358AE7864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D996E59-F794-46E6-A821-4FD9358CB18B}" type="datetimeFigureOut">
              <a:rPr lang="zh-CN" altLang="en-US"/>
              <a:pPr>
                <a:defRPr/>
              </a:pPr>
              <a:t>2018/8/15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163BB21-C440-44A0-B675-D8F4889444F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F99A77-A6F5-4828-BA96-8B8003D6605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8025850-C233-4C29-8415-C49B5004CE3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A1C0D7E4-12D8-4350-BBB0-FF5FFC7C29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042263-AD4D-417F-AAD4-834A8632DB9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4F68805-B9EE-4296-9B90-E31BA3962B79}" type="datetimeFigureOut">
              <a:rPr lang="zh-CN" altLang="en-US"/>
              <a:pPr>
                <a:defRPr/>
              </a:pPr>
              <a:t>2018/8/15</a:t>
            </a:fld>
            <a:endParaRPr lang="zh-CN" altLang="en-US"/>
          </a:p>
        </p:txBody>
      </p:sp>
      <p:sp>
        <p:nvSpPr>
          <p:cNvPr id="4" name="幻灯片图像占位符 3">
            <a:extLst>
              <a:ext uri="{FF2B5EF4-FFF2-40B4-BE49-F238E27FC236}">
                <a16:creationId xmlns:a16="http://schemas.microsoft.com/office/drawing/2014/main" id="{4298A6FD-D6B2-4F11-ACB3-D5CC2E5B39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>
            <a:extLst>
              <a:ext uri="{FF2B5EF4-FFF2-40B4-BE49-F238E27FC236}">
                <a16:creationId xmlns:a16="http://schemas.microsoft.com/office/drawing/2014/main" id="{D424DA63-F772-47E6-AA61-836CB831A8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3AF68C8-B4B8-4DA6-BD4B-879E8464DB8C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664F31B-65F9-4290-A55C-0449DBF63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D1B385A4-7AD3-4916-B7B3-F1F857FB957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 has crucial influence on the climate and weather over East Asia and around the whole world due to both the thermodynamic and dynamic effects induced by the high terrains</a:t>
            </a:r>
            <a:endParaRPr lang="en-US" altLang="zh-CN" sz="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B385A4-7AD3-4916-B7B3-F1F857FB9573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2582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6432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C7FF73-FC5B-4E03-8D55-A8B09B2E44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56E222-E781-4594-BC7C-F2CEFB99725B}" type="datetimeFigureOut">
              <a:rPr lang="zh-CN" altLang="en-US"/>
              <a:pPr>
                <a:defRPr/>
              </a:pPr>
              <a:t>2018/8/15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572FED5-310C-4DE3-9DC1-6E33695AE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A8B9A87-CF1B-4CB2-9878-126CE453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0887960-A89A-4499-9719-DF3B4E864E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3833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C7FF73-FC5B-4E03-8D55-A8B09B2E44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756E222-E781-4594-BC7C-F2CEFB99725B}" type="datetimeFigureOut">
              <a:rPr lang="zh-CN" altLang="en-US"/>
              <a:pPr>
                <a:defRPr/>
              </a:pPr>
              <a:t>2018/8/15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572FED5-310C-4DE3-9DC1-6E33695AE7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A8B9A87-CF1B-4CB2-9878-126CE4534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>
              <a:defRPr/>
            </a:pPr>
            <a:fld id="{E0887960-A89A-4499-9719-DF3B4E864EA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829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9" descr="1">
            <a:extLst>
              <a:ext uri="{FF2B5EF4-FFF2-40B4-BE49-F238E27FC236}">
                <a16:creationId xmlns:a16="http://schemas.microsoft.com/office/drawing/2014/main" id="{531A0386-17F5-49D7-946A-FFA04A53B8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solidFill>
            <a:srgbClr val="00B0F0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1" name="Rectangle 17">
            <a:extLst>
              <a:ext uri="{FF2B5EF4-FFF2-40B4-BE49-F238E27FC236}">
                <a16:creationId xmlns:a16="http://schemas.microsoft.com/office/drawing/2014/main" id="{862876A7-9AC4-4D94-B119-03744401D961}"/>
              </a:ext>
            </a:extLst>
          </p:cNvPr>
          <p:cNvSpPr>
            <a:spLocks noChangeArrowheads="1"/>
          </p:cNvSpPr>
          <p:nvPr/>
        </p:nvSpPr>
        <p:spPr bwMode="gray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1282FE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zh-CN" altLang="en-US">
              <a:solidFill>
                <a:srgbClr val="080808"/>
              </a:solidFill>
              <a:ea typeface="宋体" panose="02010600030101010101" pitchFamily="2" charset="-122"/>
            </a:endParaRPr>
          </a:p>
        </p:txBody>
      </p:sp>
      <p:pic>
        <p:nvPicPr>
          <p:cNvPr id="1028" name="图片 1">
            <a:extLst>
              <a:ext uri="{FF2B5EF4-FFF2-40B4-BE49-F238E27FC236}">
                <a16:creationId xmlns:a16="http://schemas.microsoft.com/office/drawing/2014/main" id="{E6185C8E-CC6D-4C3C-93B1-A0EAF21B8B0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75" y="5811838"/>
            <a:ext cx="1042988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15">
            <a:extLst>
              <a:ext uri="{FF2B5EF4-FFF2-40B4-BE49-F238E27FC236}">
                <a16:creationId xmlns:a16="http://schemas.microsoft.com/office/drawing/2014/main" id="{7F37A049-603E-4F45-8433-B02599E20102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504" y="1556792"/>
            <a:ext cx="8856984" cy="4176464"/>
            <a:chOff x="664" y="1951"/>
            <a:chExt cx="4308" cy="212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4" name="Freeform 16">
              <a:extLst>
                <a:ext uri="{FF2B5EF4-FFF2-40B4-BE49-F238E27FC236}">
                  <a16:creationId xmlns:a16="http://schemas.microsoft.com/office/drawing/2014/main" id="{BABA9E8F-FE52-42CA-A131-B6269D92885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5" name="Freeform 17">
              <a:extLst>
                <a:ext uri="{FF2B5EF4-FFF2-40B4-BE49-F238E27FC236}">
                  <a16:creationId xmlns:a16="http://schemas.microsoft.com/office/drawing/2014/main" id="{3155512D-061D-4C51-94B7-A2D72520130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6" name="Freeform 18">
              <a:extLst>
                <a:ext uri="{FF2B5EF4-FFF2-40B4-BE49-F238E27FC236}">
                  <a16:creationId xmlns:a16="http://schemas.microsoft.com/office/drawing/2014/main" id="{1BFFC9E9-B1F3-4320-9327-54968C6BF0C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7" name="Freeform 19">
              <a:extLst>
                <a:ext uri="{FF2B5EF4-FFF2-40B4-BE49-F238E27FC236}">
                  <a16:creationId xmlns:a16="http://schemas.microsoft.com/office/drawing/2014/main" id="{87E18EE2-649B-4033-832B-8C585256401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8" name="Freeform 20">
              <a:extLst>
                <a:ext uri="{FF2B5EF4-FFF2-40B4-BE49-F238E27FC236}">
                  <a16:creationId xmlns:a16="http://schemas.microsoft.com/office/drawing/2014/main" id="{89280837-DB1B-43A1-A1E7-5A9459C2621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:a16="http://schemas.microsoft.com/office/drawing/2014/main" id="{417F905D-42A9-48AD-BC60-4BB8BF4C527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0" name="Freeform 22">
              <a:extLst>
                <a:ext uri="{FF2B5EF4-FFF2-40B4-BE49-F238E27FC236}">
                  <a16:creationId xmlns:a16="http://schemas.microsoft.com/office/drawing/2014/main" id="{58FA0105-1C28-4CC1-81DD-C137A753540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1" name="Freeform 23">
              <a:extLst>
                <a:ext uri="{FF2B5EF4-FFF2-40B4-BE49-F238E27FC236}">
                  <a16:creationId xmlns:a16="http://schemas.microsoft.com/office/drawing/2014/main" id="{B7C82DB1-397C-4819-8592-F28F2E7D6F6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2" name="Freeform 24">
              <a:extLst>
                <a:ext uri="{FF2B5EF4-FFF2-40B4-BE49-F238E27FC236}">
                  <a16:creationId xmlns:a16="http://schemas.microsoft.com/office/drawing/2014/main" id="{E7207ACC-5709-4B0D-BE2D-212CE599716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3" name="Freeform 25">
              <a:extLst>
                <a:ext uri="{FF2B5EF4-FFF2-40B4-BE49-F238E27FC236}">
                  <a16:creationId xmlns:a16="http://schemas.microsoft.com/office/drawing/2014/main" id="{CE203AE4-EAB2-4B52-98ED-DD6E093FE19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4" name="Freeform 26">
              <a:extLst>
                <a:ext uri="{FF2B5EF4-FFF2-40B4-BE49-F238E27FC236}">
                  <a16:creationId xmlns:a16="http://schemas.microsoft.com/office/drawing/2014/main" id="{50DEBE8D-D1A2-4DB2-8F5B-6C43D55B7B0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5" name="Freeform 27">
              <a:extLst>
                <a:ext uri="{FF2B5EF4-FFF2-40B4-BE49-F238E27FC236}">
                  <a16:creationId xmlns:a16="http://schemas.microsoft.com/office/drawing/2014/main" id="{7F2DE645-80A0-4827-A2C9-003C0E8A6BE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6" name="Freeform 28">
              <a:extLst>
                <a:ext uri="{FF2B5EF4-FFF2-40B4-BE49-F238E27FC236}">
                  <a16:creationId xmlns:a16="http://schemas.microsoft.com/office/drawing/2014/main" id="{DB603182-E012-49FE-8C0F-5BB1CDF3417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7" name="Freeform 29">
              <a:extLst>
                <a:ext uri="{FF2B5EF4-FFF2-40B4-BE49-F238E27FC236}">
                  <a16:creationId xmlns:a16="http://schemas.microsoft.com/office/drawing/2014/main" id="{030EA786-69CA-414D-82F8-DE58FEC3589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8" name="Freeform 30">
              <a:extLst>
                <a:ext uri="{FF2B5EF4-FFF2-40B4-BE49-F238E27FC236}">
                  <a16:creationId xmlns:a16="http://schemas.microsoft.com/office/drawing/2014/main" id="{BF0F3C1F-87AE-49BD-AA32-51B75F4B94F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29" name="Freeform 31">
              <a:extLst>
                <a:ext uri="{FF2B5EF4-FFF2-40B4-BE49-F238E27FC236}">
                  <a16:creationId xmlns:a16="http://schemas.microsoft.com/office/drawing/2014/main" id="{3C5208BA-32D3-42FB-B6D8-E5EEC042518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0" name="Freeform 32">
              <a:extLst>
                <a:ext uri="{FF2B5EF4-FFF2-40B4-BE49-F238E27FC236}">
                  <a16:creationId xmlns:a16="http://schemas.microsoft.com/office/drawing/2014/main" id="{3A1268C6-6035-450D-B387-B593EF0D1FC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1" name="Freeform 33">
              <a:extLst>
                <a:ext uri="{FF2B5EF4-FFF2-40B4-BE49-F238E27FC236}">
                  <a16:creationId xmlns:a16="http://schemas.microsoft.com/office/drawing/2014/main" id="{2D5853F0-655C-4D81-8A6E-37B4655C1FC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2" name="Freeform 34">
              <a:extLst>
                <a:ext uri="{FF2B5EF4-FFF2-40B4-BE49-F238E27FC236}">
                  <a16:creationId xmlns:a16="http://schemas.microsoft.com/office/drawing/2014/main" id="{B6BF8C68-F2F7-481E-BB30-A15AC2D518A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3" name="Freeform 35">
              <a:extLst>
                <a:ext uri="{FF2B5EF4-FFF2-40B4-BE49-F238E27FC236}">
                  <a16:creationId xmlns:a16="http://schemas.microsoft.com/office/drawing/2014/main" id="{F2736018-DDB0-41A5-9F74-4460C5ACFAE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4" name="Freeform 36">
              <a:extLst>
                <a:ext uri="{FF2B5EF4-FFF2-40B4-BE49-F238E27FC236}">
                  <a16:creationId xmlns:a16="http://schemas.microsoft.com/office/drawing/2014/main" id="{FBB7DE28-A02F-4FF7-A7CA-8856628FD54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5" name="Freeform 37">
              <a:extLst>
                <a:ext uri="{FF2B5EF4-FFF2-40B4-BE49-F238E27FC236}">
                  <a16:creationId xmlns:a16="http://schemas.microsoft.com/office/drawing/2014/main" id="{6A0696D2-2244-4BF5-9FB4-2319DDBDF7F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6" name="Freeform 38">
              <a:extLst>
                <a:ext uri="{FF2B5EF4-FFF2-40B4-BE49-F238E27FC236}">
                  <a16:creationId xmlns:a16="http://schemas.microsoft.com/office/drawing/2014/main" id="{DC3A31D1-5DB4-4363-81A8-0CC89ABF332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7" name="Freeform 39">
              <a:extLst>
                <a:ext uri="{FF2B5EF4-FFF2-40B4-BE49-F238E27FC236}">
                  <a16:creationId xmlns:a16="http://schemas.microsoft.com/office/drawing/2014/main" id="{6731735E-FBDF-4713-8EBC-9432ABE4396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8" name="Freeform 40">
              <a:extLst>
                <a:ext uri="{FF2B5EF4-FFF2-40B4-BE49-F238E27FC236}">
                  <a16:creationId xmlns:a16="http://schemas.microsoft.com/office/drawing/2014/main" id="{8895F1BF-47FC-4D17-9FFF-EB126B19FB5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39" name="Freeform 41">
              <a:extLst>
                <a:ext uri="{FF2B5EF4-FFF2-40B4-BE49-F238E27FC236}">
                  <a16:creationId xmlns:a16="http://schemas.microsoft.com/office/drawing/2014/main" id="{8105D286-4EBA-478B-8709-6B28FDB2B62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0" name="Freeform 42">
              <a:extLst>
                <a:ext uri="{FF2B5EF4-FFF2-40B4-BE49-F238E27FC236}">
                  <a16:creationId xmlns:a16="http://schemas.microsoft.com/office/drawing/2014/main" id="{5FD54E0A-0281-4C64-9902-651DB4C3972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1" name="Freeform 43">
              <a:extLst>
                <a:ext uri="{FF2B5EF4-FFF2-40B4-BE49-F238E27FC236}">
                  <a16:creationId xmlns:a16="http://schemas.microsoft.com/office/drawing/2014/main" id="{34A78782-10D7-47B6-8AE6-2CB56EEB6ED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2" name="Freeform 44">
              <a:extLst>
                <a:ext uri="{FF2B5EF4-FFF2-40B4-BE49-F238E27FC236}">
                  <a16:creationId xmlns:a16="http://schemas.microsoft.com/office/drawing/2014/main" id="{8D5BB7A1-2441-49E5-AAD9-01A87853B22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3" name="Freeform 45">
              <a:extLst>
                <a:ext uri="{FF2B5EF4-FFF2-40B4-BE49-F238E27FC236}">
                  <a16:creationId xmlns:a16="http://schemas.microsoft.com/office/drawing/2014/main" id="{75076F8C-1923-42F0-A15B-59EF36BEC7F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4" name="Freeform 46">
              <a:extLst>
                <a:ext uri="{FF2B5EF4-FFF2-40B4-BE49-F238E27FC236}">
                  <a16:creationId xmlns:a16="http://schemas.microsoft.com/office/drawing/2014/main" id="{48CE4FEA-7940-4B3C-91D0-B3F68AE127C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5" name="Freeform 47">
              <a:extLst>
                <a:ext uri="{FF2B5EF4-FFF2-40B4-BE49-F238E27FC236}">
                  <a16:creationId xmlns:a16="http://schemas.microsoft.com/office/drawing/2014/main" id="{E1029934-25C3-4C22-8B82-538AFBA5D77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6" name="Freeform 48">
              <a:extLst>
                <a:ext uri="{FF2B5EF4-FFF2-40B4-BE49-F238E27FC236}">
                  <a16:creationId xmlns:a16="http://schemas.microsoft.com/office/drawing/2014/main" id="{89C841F9-1836-4B98-88DA-0DC9811AE20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7" name="Freeform 49">
              <a:extLst>
                <a:ext uri="{FF2B5EF4-FFF2-40B4-BE49-F238E27FC236}">
                  <a16:creationId xmlns:a16="http://schemas.microsoft.com/office/drawing/2014/main" id="{4D5805F3-1220-4A05-A8CE-FCE7A79EADE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09C70A6A-7D08-4C01-B89E-ED0F14D03D2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rotWithShape="0">
                      <a:srgbClr val="FEFEFE">
                        <a:gamma/>
                        <a:shade val="60000"/>
                        <a:invGamma/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49" name="Freeform 51">
              <a:extLst>
                <a:ext uri="{FF2B5EF4-FFF2-40B4-BE49-F238E27FC236}">
                  <a16:creationId xmlns:a16="http://schemas.microsoft.com/office/drawing/2014/main" id="{96F7CBCD-A59B-4263-8AB7-3B0FB8C00D9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20 w 416"/>
                <a:gd name="T3" fmla="*/ 37 h 282"/>
                <a:gd name="T4" fmla="*/ 28 w 416"/>
                <a:gd name="T5" fmla="*/ 49 h 282"/>
                <a:gd name="T6" fmla="*/ 84 w 416"/>
                <a:gd name="T7" fmla="*/ 89 h 282"/>
                <a:gd name="T8" fmla="*/ 120 w 416"/>
                <a:gd name="T9" fmla="*/ 113 h 282"/>
                <a:gd name="T10" fmla="*/ 132 w 416"/>
                <a:gd name="T11" fmla="*/ 121 h 282"/>
                <a:gd name="T12" fmla="*/ 136 w 416"/>
                <a:gd name="T13" fmla="*/ 169 h 282"/>
                <a:gd name="T14" fmla="*/ 116 w 416"/>
                <a:gd name="T15" fmla="*/ 201 h 282"/>
                <a:gd name="T16" fmla="*/ 136 w 416"/>
                <a:gd name="T17" fmla="*/ 197 h 282"/>
                <a:gd name="T18" fmla="*/ 148 w 416"/>
                <a:gd name="T19" fmla="*/ 189 h 282"/>
                <a:gd name="T20" fmla="*/ 160 w 416"/>
                <a:gd name="T21" fmla="*/ 201 h 282"/>
                <a:gd name="T22" fmla="*/ 184 w 416"/>
                <a:gd name="T23" fmla="*/ 217 h 282"/>
                <a:gd name="T24" fmla="*/ 208 w 416"/>
                <a:gd name="T25" fmla="*/ 233 h 282"/>
                <a:gd name="T26" fmla="*/ 240 w 416"/>
                <a:gd name="T27" fmla="*/ 221 h 282"/>
                <a:gd name="T28" fmla="*/ 248 w 416"/>
                <a:gd name="T29" fmla="*/ 197 h 282"/>
                <a:gd name="T30" fmla="*/ 268 w 416"/>
                <a:gd name="T31" fmla="*/ 201 h 282"/>
                <a:gd name="T32" fmla="*/ 292 w 416"/>
                <a:gd name="T33" fmla="*/ 209 h 282"/>
                <a:gd name="T34" fmla="*/ 340 w 416"/>
                <a:gd name="T35" fmla="*/ 281 h 282"/>
                <a:gd name="T36" fmla="*/ 356 w 416"/>
                <a:gd name="T37" fmla="*/ 277 h 282"/>
                <a:gd name="T38" fmla="*/ 352 w 416"/>
                <a:gd name="T39" fmla="*/ 253 h 282"/>
                <a:gd name="T40" fmla="*/ 316 w 416"/>
                <a:gd name="T41" fmla="*/ 197 h 282"/>
                <a:gd name="T42" fmla="*/ 360 w 416"/>
                <a:gd name="T43" fmla="*/ 173 h 282"/>
                <a:gd name="T44" fmla="*/ 408 w 416"/>
                <a:gd name="T45" fmla="*/ 145 h 282"/>
                <a:gd name="T46" fmla="*/ 409 w 416"/>
                <a:gd name="T47" fmla="*/ 120 h 282"/>
                <a:gd name="T48" fmla="*/ 367 w 416"/>
                <a:gd name="T49" fmla="*/ 138 h 282"/>
                <a:gd name="T50" fmla="*/ 308 w 416"/>
                <a:gd name="T51" fmla="*/ 137 h 282"/>
                <a:gd name="T52" fmla="*/ 264 w 416"/>
                <a:gd name="T53" fmla="*/ 97 h 282"/>
                <a:gd name="T54" fmla="*/ 180 w 416"/>
                <a:gd name="T55" fmla="*/ 61 h 282"/>
                <a:gd name="T56" fmla="*/ 132 w 416"/>
                <a:gd name="T57" fmla="*/ 33 h 282"/>
                <a:gd name="T58" fmla="*/ 92 w 416"/>
                <a:gd name="T59" fmla="*/ 41 h 282"/>
                <a:gd name="T60" fmla="*/ 76 w 416"/>
                <a:gd name="T61" fmla="*/ 57 h 282"/>
                <a:gd name="T62" fmla="*/ 56 w 416"/>
                <a:gd name="T63" fmla="*/ 17 h 282"/>
                <a:gd name="T64" fmla="*/ 0 w 416"/>
                <a:gd name="T65" fmla="*/ 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0" name="Freeform 52">
              <a:extLst>
                <a:ext uri="{FF2B5EF4-FFF2-40B4-BE49-F238E27FC236}">
                  <a16:creationId xmlns:a16="http://schemas.microsoft.com/office/drawing/2014/main" id="{06D01A81-CFE4-47FA-AC57-21D85E7A5DB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1" name="Freeform 53">
              <a:extLst>
                <a:ext uri="{FF2B5EF4-FFF2-40B4-BE49-F238E27FC236}">
                  <a16:creationId xmlns:a16="http://schemas.microsoft.com/office/drawing/2014/main" id="{82D1356F-C7B6-4EFD-BB03-C1689CDEE11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2" name="Freeform 54">
              <a:extLst>
                <a:ext uri="{FF2B5EF4-FFF2-40B4-BE49-F238E27FC236}">
                  <a16:creationId xmlns:a16="http://schemas.microsoft.com/office/drawing/2014/main" id="{D9760813-E487-4AD8-8B68-58228BE8295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3" name="Freeform 55">
              <a:extLst>
                <a:ext uri="{FF2B5EF4-FFF2-40B4-BE49-F238E27FC236}">
                  <a16:creationId xmlns:a16="http://schemas.microsoft.com/office/drawing/2014/main" id="{B2B8AF99-9D9D-4247-BD6D-F97BC6036B1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4" name="Freeform 56">
              <a:extLst>
                <a:ext uri="{FF2B5EF4-FFF2-40B4-BE49-F238E27FC236}">
                  <a16:creationId xmlns:a16="http://schemas.microsoft.com/office/drawing/2014/main" id="{01756286-FC15-4FE0-B9A6-99FDD2EAF4C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5" name="Freeform 57">
              <a:extLst>
                <a:ext uri="{FF2B5EF4-FFF2-40B4-BE49-F238E27FC236}">
                  <a16:creationId xmlns:a16="http://schemas.microsoft.com/office/drawing/2014/main" id="{0F5D2600-AA84-4192-91AF-432EB728201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6" name="Freeform 58">
              <a:extLst>
                <a:ext uri="{FF2B5EF4-FFF2-40B4-BE49-F238E27FC236}">
                  <a16:creationId xmlns:a16="http://schemas.microsoft.com/office/drawing/2014/main" id="{229ABBAC-53C4-4525-978B-7E6779DC899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7" name="Freeform 59">
              <a:extLst>
                <a:ext uri="{FF2B5EF4-FFF2-40B4-BE49-F238E27FC236}">
                  <a16:creationId xmlns:a16="http://schemas.microsoft.com/office/drawing/2014/main" id="{369A3618-D428-40B7-8A37-9841A6B3F46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8" name="Freeform 60">
              <a:extLst>
                <a:ext uri="{FF2B5EF4-FFF2-40B4-BE49-F238E27FC236}">
                  <a16:creationId xmlns:a16="http://schemas.microsoft.com/office/drawing/2014/main" id="{0B1BB8C7-3E4C-4F09-B59F-70F50A65FF4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59" name="Freeform 61">
              <a:extLst>
                <a:ext uri="{FF2B5EF4-FFF2-40B4-BE49-F238E27FC236}">
                  <a16:creationId xmlns:a16="http://schemas.microsoft.com/office/drawing/2014/main" id="{62F3A667-79A8-4BF1-B4D1-F96CD2C26DC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0" name="Freeform 62">
              <a:extLst>
                <a:ext uri="{FF2B5EF4-FFF2-40B4-BE49-F238E27FC236}">
                  <a16:creationId xmlns:a16="http://schemas.microsoft.com/office/drawing/2014/main" id="{C2E54CC9-8EA9-49DF-91B8-194E83CEB6F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1" name="Freeform 63">
              <a:extLst>
                <a:ext uri="{FF2B5EF4-FFF2-40B4-BE49-F238E27FC236}">
                  <a16:creationId xmlns:a16="http://schemas.microsoft.com/office/drawing/2014/main" id="{0399185B-69CB-4913-AEE7-42B80D9CFBB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2" name="Freeform 64">
              <a:extLst>
                <a:ext uri="{FF2B5EF4-FFF2-40B4-BE49-F238E27FC236}">
                  <a16:creationId xmlns:a16="http://schemas.microsoft.com/office/drawing/2014/main" id="{4BB8FB4E-8611-4D34-8DCC-FEDAC4D684F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3" name="Freeform 65">
              <a:extLst>
                <a:ext uri="{FF2B5EF4-FFF2-40B4-BE49-F238E27FC236}">
                  <a16:creationId xmlns:a16="http://schemas.microsoft.com/office/drawing/2014/main" id="{A9463512-E050-4053-A154-C2C3FC48489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4" name="Freeform 66">
              <a:extLst>
                <a:ext uri="{FF2B5EF4-FFF2-40B4-BE49-F238E27FC236}">
                  <a16:creationId xmlns:a16="http://schemas.microsoft.com/office/drawing/2014/main" id="{3B516AB2-B929-44A1-AB84-14FD4020ED0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5" name="Freeform 67">
              <a:extLst>
                <a:ext uri="{FF2B5EF4-FFF2-40B4-BE49-F238E27FC236}">
                  <a16:creationId xmlns:a16="http://schemas.microsoft.com/office/drawing/2014/main" id="{D8977B32-5CE4-4220-97E7-BA693167438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6" name="Freeform 68">
              <a:extLst>
                <a:ext uri="{FF2B5EF4-FFF2-40B4-BE49-F238E27FC236}">
                  <a16:creationId xmlns:a16="http://schemas.microsoft.com/office/drawing/2014/main" id="{45301F5F-85D4-4826-980E-111F96A431E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7" name="Freeform 69">
              <a:extLst>
                <a:ext uri="{FF2B5EF4-FFF2-40B4-BE49-F238E27FC236}">
                  <a16:creationId xmlns:a16="http://schemas.microsoft.com/office/drawing/2014/main" id="{145DE9FB-A488-4808-92CC-DB29DD0FB4C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8" name="Freeform 70">
              <a:extLst>
                <a:ext uri="{FF2B5EF4-FFF2-40B4-BE49-F238E27FC236}">
                  <a16:creationId xmlns:a16="http://schemas.microsoft.com/office/drawing/2014/main" id="{3AC46625-BACE-48C7-B16A-E06F796334F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69" name="Freeform 71">
              <a:extLst>
                <a:ext uri="{FF2B5EF4-FFF2-40B4-BE49-F238E27FC236}">
                  <a16:creationId xmlns:a16="http://schemas.microsoft.com/office/drawing/2014/main" id="{1292FAE5-972B-4962-8607-11C82EAAE28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0" name="Freeform 72">
              <a:extLst>
                <a:ext uri="{FF2B5EF4-FFF2-40B4-BE49-F238E27FC236}">
                  <a16:creationId xmlns:a16="http://schemas.microsoft.com/office/drawing/2014/main" id="{826F4F34-953F-4C85-9B17-A3CF1494312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1" name="Freeform 73">
              <a:extLst>
                <a:ext uri="{FF2B5EF4-FFF2-40B4-BE49-F238E27FC236}">
                  <a16:creationId xmlns:a16="http://schemas.microsoft.com/office/drawing/2014/main" id="{82F2E157-C865-4381-B857-DFB34ED5DCE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2" name="Freeform 74">
              <a:extLst>
                <a:ext uri="{FF2B5EF4-FFF2-40B4-BE49-F238E27FC236}">
                  <a16:creationId xmlns:a16="http://schemas.microsoft.com/office/drawing/2014/main" id="{CD82D56E-D700-4A68-B2AA-DA8ABB40506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3" name="Freeform 75">
              <a:extLst>
                <a:ext uri="{FF2B5EF4-FFF2-40B4-BE49-F238E27FC236}">
                  <a16:creationId xmlns:a16="http://schemas.microsoft.com/office/drawing/2014/main" id="{49900995-5A5C-4D56-AA79-60830AD62A3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4" name="Freeform 76">
              <a:extLst>
                <a:ext uri="{FF2B5EF4-FFF2-40B4-BE49-F238E27FC236}">
                  <a16:creationId xmlns:a16="http://schemas.microsoft.com/office/drawing/2014/main" id="{A0C9F9FC-E654-4F46-8CCA-3D794643B7E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5" name="Freeform 77">
              <a:extLst>
                <a:ext uri="{FF2B5EF4-FFF2-40B4-BE49-F238E27FC236}">
                  <a16:creationId xmlns:a16="http://schemas.microsoft.com/office/drawing/2014/main" id="{285C9582-3C55-4D57-BD51-01FF82CF621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6" name="Freeform 78">
              <a:extLst>
                <a:ext uri="{FF2B5EF4-FFF2-40B4-BE49-F238E27FC236}">
                  <a16:creationId xmlns:a16="http://schemas.microsoft.com/office/drawing/2014/main" id="{47EFC356-6407-4A96-8335-75A590DC5BF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7" name="Freeform 79">
              <a:extLst>
                <a:ext uri="{FF2B5EF4-FFF2-40B4-BE49-F238E27FC236}">
                  <a16:creationId xmlns:a16="http://schemas.microsoft.com/office/drawing/2014/main" id="{E7863089-1001-4CCB-913F-A1C031A9132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8" name="Freeform 80">
              <a:extLst>
                <a:ext uri="{FF2B5EF4-FFF2-40B4-BE49-F238E27FC236}">
                  <a16:creationId xmlns:a16="http://schemas.microsoft.com/office/drawing/2014/main" id="{4FC1B750-C1E5-4BC1-97F1-BF355BD3D2D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79" name="Freeform 81">
              <a:extLst>
                <a:ext uri="{FF2B5EF4-FFF2-40B4-BE49-F238E27FC236}">
                  <a16:creationId xmlns:a16="http://schemas.microsoft.com/office/drawing/2014/main" id="{854BF1CA-F824-4949-8AB0-A970FE4317E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0" name="Freeform 82">
              <a:extLst>
                <a:ext uri="{FF2B5EF4-FFF2-40B4-BE49-F238E27FC236}">
                  <a16:creationId xmlns:a16="http://schemas.microsoft.com/office/drawing/2014/main" id="{8BA3AC94-F23E-49DF-997A-346E8CDE35F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1" name="Freeform 83">
              <a:extLst>
                <a:ext uri="{FF2B5EF4-FFF2-40B4-BE49-F238E27FC236}">
                  <a16:creationId xmlns:a16="http://schemas.microsoft.com/office/drawing/2014/main" id="{6BF63AD0-A405-4EA1-9A48-6BBFF9A4F4F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2" name="Freeform 84">
              <a:extLst>
                <a:ext uri="{FF2B5EF4-FFF2-40B4-BE49-F238E27FC236}">
                  <a16:creationId xmlns:a16="http://schemas.microsoft.com/office/drawing/2014/main" id="{39D820FB-57C1-4D08-B3D7-6F6C878631A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3" name="Freeform 85">
              <a:extLst>
                <a:ext uri="{FF2B5EF4-FFF2-40B4-BE49-F238E27FC236}">
                  <a16:creationId xmlns:a16="http://schemas.microsoft.com/office/drawing/2014/main" id="{146DE9E1-A623-4660-909D-0C99352812A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4" name="Freeform 86">
              <a:extLst>
                <a:ext uri="{FF2B5EF4-FFF2-40B4-BE49-F238E27FC236}">
                  <a16:creationId xmlns:a16="http://schemas.microsoft.com/office/drawing/2014/main" id="{39DBAA50-6F4F-48A3-9474-222302999EB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5" name="Freeform 87">
              <a:extLst>
                <a:ext uri="{FF2B5EF4-FFF2-40B4-BE49-F238E27FC236}">
                  <a16:creationId xmlns:a16="http://schemas.microsoft.com/office/drawing/2014/main" id="{B8637DD4-8BB9-4758-A844-41DBE0AAA24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6" name="Freeform 88">
              <a:extLst>
                <a:ext uri="{FF2B5EF4-FFF2-40B4-BE49-F238E27FC236}">
                  <a16:creationId xmlns:a16="http://schemas.microsoft.com/office/drawing/2014/main" id="{C191A64A-C2FB-450A-B395-73DCE1CCDCC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7" name="Freeform 89">
              <a:extLst>
                <a:ext uri="{FF2B5EF4-FFF2-40B4-BE49-F238E27FC236}">
                  <a16:creationId xmlns:a16="http://schemas.microsoft.com/office/drawing/2014/main" id="{FCD56A23-C4AC-4906-8BF0-890CB995B38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8" name="Freeform 90">
              <a:extLst>
                <a:ext uri="{FF2B5EF4-FFF2-40B4-BE49-F238E27FC236}">
                  <a16:creationId xmlns:a16="http://schemas.microsoft.com/office/drawing/2014/main" id="{35664157-B6A3-47F1-86C7-710D26EF158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89" name="Freeform 91">
              <a:extLst>
                <a:ext uri="{FF2B5EF4-FFF2-40B4-BE49-F238E27FC236}">
                  <a16:creationId xmlns:a16="http://schemas.microsoft.com/office/drawing/2014/main" id="{0C639E22-4C40-4003-ABEA-C3EC4027ED8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0" name="Freeform 92">
              <a:extLst>
                <a:ext uri="{FF2B5EF4-FFF2-40B4-BE49-F238E27FC236}">
                  <a16:creationId xmlns:a16="http://schemas.microsoft.com/office/drawing/2014/main" id="{A74A5745-4E97-4C50-8329-5BA4558EFC1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1" name="Freeform 93">
              <a:extLst>
                <a:ext uri="{FF2B5EF4-FFF2-40B4-BE49-F238E27FC236}">
                  <a16:creationId xmlns:a16="http://schemas.microsoft.com/office/drawing/2014/main" id="{E6CE2824-AD7E-400C-AD95-3ABF07725F4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2" name="Freeform 94">
              <a:extLst>
                <a:ext uri="{FF2B5EF4-FFF2-40B4-BE49-F238E27FC236}">
                  <a16:creationId xmlns:a16="http://schemas.microsoft.com/office/drawing/2014/main" id="{D724A676-F782-45B6-9AFD-1D53D3E23E6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3" name="Freeform 95">
              <a:extLst>
                <a:ext uri="{FF2B5EF4-FFF2-40B4-BE49-F238E27FC236}">
                  <a16:creationId xmlns:a16="http://schemas.microsoft.com/office/drawing/2014/main" id="{F56B5236-1555-408F-BA36-40B60A15D92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4" name="Freeform 96">
              <a:extLst>
                <a:ext uri="{FF2B5EF4-FFF2-40B4-BE49-F238E27FC236}">
                  <a16:creationId xmlns:a16="http://schemas.microsoft.com/office/drawing/2014/main" id="{E00070E8-58AE-4D15-87E4-1F7BB7EC2A6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5" name="Freeform 97">
              <a:extLst>
                <a:ext uri="{FF2B5EF4-FFF2-40B4-BE49-F238E27FC236}">
                  <a16:creationId xmlns:a16="http://schemas.microsoft.com/office/drawing/2014/main" id="{546E76A6-4887-46DB-BC5D-BBE52360E7B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6" name="Freeform 98">
              <a:extLst>
                <a:ext uri="{FF2B5EF4-FFF2-40B4-BE49-F238E27FC236}">
                  <a16:creationId xmlns:a16="http://schemas.microsoft.com/office/drawing/2014/main" id="{51AC3B83-FD1C-413A-A2A6-A9B127EABBD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7" name="Freeform 99">
              <a:extLst>
                <a:ext uri="{FF2B5EF4-FFF2-40B4-BE49-F238E27FC236}">
                  <a16:creationId xmlns:a16="http://schemas.microsoft.com/office/drawing/2014/main" id="{631E20D4-7D5B-40FF-8231-422FE987E95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8" name="Freeform 100">
              <a:extLst>
                <a:ext uri="{FF2B5EF4-FFF2-40B4-BE49-F238E27FC236}">
                  <a16:creationId xmlns:a16="http://schemas.microsoft.com/office/drawing/2014/main" id="{D3BB033E-6CA2-486D-A7CD-776BFC51F5F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99" name="Freeform 101">
              <a:extLst>
                <a:ext uri="{FF2B5EF4-FFF2-40B4-BE49-F238E27FC236}">
                  <a16:creationId xmlns:a16="http://schemas.microsoft.com/office/drawing/2014/main" id="{EE7FB2EE-1AC3-4D2C-BAC4-C444CE52DC6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0" name="Freeform 102">
              <a:extLst>
                <a:ext uri="{FF2B5EF4-FFF2-40B4-BE49-F238E27FC236}">
                  <a16:creationId xmlns:a16="http://schemas.microsoft.com/office/drawing/2014/main" id="{C464EB5D-6BAD-4669-9B48-B9929D49646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1" name="Freeform 103">
              <a:extLst>
                <a:ext uri="{FF2B5EF4-FFF2-40B4-BE49-F238E27FC236}">
                  <a16:creationId xmlns:a16="http://schemas.microsoft.com/office/drawing/2014/main" id="{BFD4908C-EAF1-47F7-B061-75412318CC4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2" name="Freeform 104">
              <a:extLst>
                <a:ext uri="{FF2B5EF4-FFF2-40B4-BE49-F238E27FC236}">
                  <a16:creationId xmlns:a16="http://schemas.microsoft.com/office/drawing/2014/main" id="{0B4927FE-365C-4C6D-BED0-37735072D90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3" name="Freeform 105">
              <a:extLst>
                <a:ext uri="{FF2B5EF4-FFF2-40B4-BE49-F238E27FC236}">
                  <a16:creationId xmlns:a16="http://schemas.microsoft.com/office/drawing/2014/main" id="{F321A8F8-AFD0-476B-8B04-2003715770D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4" name="Freeform 106">
              <a:extLst>
                <a:ext uri="{FF2B5EF4-FFF2-40B4-BE49-F238E27FC236}">
                  <a16:creationId xmlns:a16="http://schemas.microsoft.com/office/drawing/2014/main" id="{C87C29FE-F1C1-4D0B-AD9A-3CB528303B3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5" name="Freeform 107">
              <a:extLst>
                <a:ext uri="{FF2B5EF4-FFF2-40B4-BE49-F238E27FC236}">
                  <a16:creationId xmlns:a16="http://schemas.microsoft.com/office/drawing/2014/main" id="{1C1FDF93-88BD-41F6-B866-B801E445EA8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6" name="Freeform 108">
              <a:extLst>
                <a:ext uri="{FF2B5EF4-FFF2-40B4-BE49-F238E27FC236}">
                  <a16:creationId xmlns:a16="http://schemas.microsoft.com/office/drawing/2014/main" id="{2A228C00-2F13-48F3-BA62-8BCBE0F81FD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7" name="Freeform 109">
              <a:extLst>
                <a:ext uri="{FF2B5EF4-FFF2-40B4-BE49-F238E27FC236}">
                  <a16:creationId xmlns:a16="http://schemas.microsoft.com/office/drawing/2014/main" id="{1D78F2D1-161B-4EE4-B2FC-D42C572A77E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8" name="Freeform 110">
              <a:extLst>
                <a:ext uri="{FF2B5EF4-FFF2-40B4-BE49-F238E27FC236}">
                  <a16:creationId xmlns:a16="http://schemas.microsoft.com/office/drawing/2014/main" id="{F2C8B447-F2A5-464A-AB2F-7BA653992F4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09" name="Freeform 111">
              <a:extLst>
                <a:ext uri="{FF2B5EF4-FFF2-40B4-BE49-F238E27FC236}">
                  <a16:creationId xmlns:a16="http://schemas.microsoft.com/office/drawing/2014/main" id="{3808F411-3E9A-41F8-B4B2-E249427B9BD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0" name="Freeform 112">
              <a:extLst>
                <a:ext uri="{FF2B5EF4-FFF2-40B4-BE49-F238E27FC236}">
                  <a16:creationId xmlns:a16="http://schemas.microsoft.com/office/drawing/2014/main" id="{C3FFA90D-54AE-4F69-8D7E-0E2D4116610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1" name="Freeform 113">
              <a:extLst>
                <a:ext uri="{FF2B5EF4-FFF2-40B4-BE49-F238E27FC236}">
                  <a16:creationId xmlns:a16="http://schemas.microsoft.com/office/drawing/2014/main" id="{78467D6F-F550-44D4-AF06-AE6769D25FD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2" name="Freeform 114">
              <a:extLst>
                <a:ext uri="{FF2B5EF4-FFF2-40B4-BE49-F238E27FC236}">
                  <a16:creationId xmlns:a16="http://schemas.microsoft.com/office/drawing/2014/main" id="{79A30060-EA2F-401F-BDBA-EDAAB9AE851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3" name="Freeform 115">
              <a:extLst>
                <a:ext uri="{FF2B5EF4-FFF2-40B4-BE49-F238E27FC236}">
                  <a16:creationId xmlns:a16="http://schemas.microsoft.com/office/drawing/2014/main" id="{C835E304-C36A-46A2-9724-33038FA8A6D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4" name="Freeform 116">
              <a:extLst>
                <a:ext uri="{FF2B5EF4-FFF2-40B4-BE49-F238E27FC236}">
                  <a16:creationId xmlns:a16="http://schemas.microsoft.com/office/drawing/2014/main" id="{78D0D90D-BE97-44B7-95E3-07BFCF8C1D6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5" name="Freeform 117">
              <a:extLst>
                <a:ext uri="{FF2B5EF4-FFF2-40B4-BE49-F238E27FC236}">
                  <a16:creationId xmlns:a16="http://schemas.microsoft.com/office/drawing/2014/main" id="{3B626F5E-DBC1-497A-9901-12ED25F95D9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6" name="Freeform 118">
              <a:extLst>
                <a:ext uri="{FF2B5EF4-FFF2-40B4-BE49-F238E27FC236}">
                  <a16:creationId xmlns:a16="http://schemas.microsoft.com/office/drawing/2014/main" id="{8F4974D2-5862-4C44-9936-F3829FD72BE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7" name="Freeform 119">
              <a:extLst>
                <a:ext uri="{FF2B5EF4-FFF2-40B4-BE49-F238E27FC236}">
                  <a16:creationId xmlns:a16="http://schemas.microsoft.com/office/drawing/2014/main" id="{5EEE1163-E7CA-43FA-B989-EEA53ADD5AC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8" name="Freeform 120">
              <a:extLst>
                <a:ext uri="{FF2B5EF4-FFF2-40B4-BE49-F238E27FC236}">
                  <a16:creationId xmlns:a16="http://schemas.microsoft.com/office/drawing/2014/main" id="{344060BE-3AC4-4891-878F-17839073118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19" name="Freeform 121">
              <a:extLst>
                <a:ext uri="{FF2B5EF4-FFF2-40B4-BE49-F238E27FC236}">
                  <a16:creationId xmlns:a16="http://schemas.microsoft.com/office/drawing/2014/main" id="{EFC459E2-F8C1-4E81-B2B7-AF6250048CD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20" name="Freeform 122">
              <a:extLst>
                <a:ext uri="{FF2B5EF4-FFF2-40B4-BE49-F238E27FC236}">
                  <a16:creationId xmlns:a16="http://schemas.microsoft.com/office/drawing/2014/main" id="{4576E22E-7521-4AC9-83B4-4ABC506ADC9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  <p:sp>
          <p:nvSpPr>
            <p:cNvPr id="121" name="Freeform 123">
              <a:extLst>
                <a:ext uri="{FF2B5EF4-FFF2-40B4-BE49-F238E27FC236}">
                  <a16:creationId xmlns:a16="http://schemas.microsoft.com/office/drawing/2014/main" id="{F5D5D81B-039E-4D31-ACF5-847F730DBB2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FF5425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zh-CN" altLang="en-US">
                <a:solidFill>
                  <a:srgbClr val="080808"/>
                </a:solidFill>
              </a:endParaRPr>
            </a:p>
          </p:txBody>
        </p:sp>
      </p:grpSp>
      <p:pic>
        <p:nvPicPr>
          <p:cNvPr id="1030" name="图片 4">
            <a:extLst>
              <a:ext uri="{FF2B5EF4-FFF2-40B4-BE49-F238E27FC236}">
                <a16:creationId xmlns:a16="http://schemas.microsoft.com/office/drawing/2014/main" id="{4070D46D-C5D2-4706-8470-6313CE889C1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19760" r="8722" b="16718"/>
          <a:stretch>
            <a:fillRect/>
          </a:stretch>
        </p:blipFill>
        <p:spPr bwMode="auto">
          <a:xfrm>
            <a:off x="4763" y="6284913"/>
            <a:ext cx="167005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433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200" b="1" i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200" b="1" i="1">
          <a:solidFill>
            <a:schemeClr val="tx1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anose="05000000000000000000" pitchFamily="2" charset="2"/>
        <a:buChar char="v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>
            <a:extLst>
              <a:ext uri="{FF2B5EF4-FFF2-40B4-BE49-F238E27FC236}">
                <a16:creationId xmlns:a16="http://schemas.microsoft.com/office/drawing/2014/main" id="{B635DF2D-CBF6-4CBF-829B-356F1D3FC89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1282FE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zh-CN" altLang="en-US"/>
          </a:p>
        </p:txBody>
      </p:sp>
      <p:pic>
        <p:nvPicPr>
          <p:cNvPr id="2051" name="Picture 19" descr="1">
            <a:extLst>
              <a:ext uri="{FF2B5EF4-FFF2-40B4-BE49-F238E27FC236}">
                <a16:creationId xmlns:a16="http://schemas.microsoft.com/office/drawing/2014/main" id="{0A2C09C7-35CD-4B39-A1D7-90DD51CA5B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solidFill>
            <a:srgbClr val="00B0F0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1">
            <a:extLst>
              <a:ext uri="{FF2B5EF4-FFF2-40B4-BE49-F238E27FC236}">
                <a16:creationId xmlns:a16="http://schemas.microsoft.com/office/drawing/2014/main" id="{98DD2782-3FAA-4144-B964-39EAA8C2F0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75" y="5811838"/>
            <a:ext cx="1042988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图片 123">
            <a:extLst>
              <a:ext uri="{FF2B5EF4-FFF2-40B4-BE49-F238E27FC236}">
                <a16:creationId xmlns:a16="http://schemas.microsoft.com/office/drawing/2014/main" id="{59AC103C-78D5-4033-BF25-46B6873C7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19760" r="8722" b="16718"/>
          <a:stretch>
            <a:fillRect/>
          </a:stretch>
        </p:blipFill>
        <p:spPr bwMode="auto">
          <a:xfrm>
            <a:off x="4763" y="6284913"/>
            <a:ext cx="167005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5" name="Group 15">
            <a:extLst>
              <a:ext uri="{FF2B5EF4-FFF2-40B4-BE49-F238E27FC236}">
                <a16:creationId xmlns:a16="http://schemas.microsoft.com/office/drawing/2014/main" id="{7F0BF021-C665-41C8-990A-F59153EB4EC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7504" y="1556792"/>
            <a:ext cx="8856984" cy="4176464"/>
            <a:chOff x="664" y="1951"/>
            <a:chExt cx="4308" cy="2120"/>
          </a:xfrm>
          <a:solidFill>
            <a:srgbClr val="4AB1E4">
              <a:lumMod val="20000"/>
              <a:lumOff val="80000"/>
            </a:srgbClr>
          </a:solidFill>
        </p:grpSpPr>
        <p:sp>
          <p:nvSpPr>
            <p:cNvPr id="126" name="Freeform 16">
              <a:extLst>
                <a:ext uri="{FF2B5EF4-FFF2-40B4-BE49-F238E27FC236}">
                  <a16:creationId xmlns:a16="http://schemas.microsoft.com/office/drawing/2014/main" id="{836DA002-2306-4684-A70C-F85E3BD3373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743" y="2045"/>
              <a:ext cx="1267" cy="1938"/>
            </a:xfrm>
            <a:custGeom>
              <a:avLst/>
              <a:gdLst>
                <a:gd name="T0" fmla="*/ 116 w 1692"/>
                <a:gd name="T1" fmla="*/ 258 h 2586"/>
                <a:gd name="T2" fmla="*/ 320 w 1692"/>
                <a:gd name="T3" fmla="*/ 210 h 2586"/>
                <a:gd name="T4" fmla="*/ 434 w 1692"/>
                <a:gd name="T5" fmla="*/ 240 h 2586"/>
                <a:gd name="T6" fmla="*/ 416 w 1692"/>
                <a:gd name="T7" fmla="*/ 444 h 2586"/>
                <a:gd name="T8" fmla="*/ 272 w 1692"/>
                <a:gd name="T9" fmla="*/ 582 h 2586"/>
                <a:gd name="T10" fmla="*/ 218 w 1692"/>
                <a:gd name="T11" fmla="*/ 714 h 2586"/>
                <a:gd name="T12" fmla="*/ 284 w 1692"/>
                <a:gd name="T13" fmla="*/ 964 h 2586"/>
                <a:gd name="T14" fmla="*/ 316 w 1692"/>
                <a:gd name="T15" fmla="*/ 960 h 2586"/>
                <a:gd name="T16" fmla="*/ 328 w 1692"/>
                <a:gd name="T17" fmla="*/ 906 h 2586"/>
                <a:gd name="T18" fmla="*/ 478 w 1692"/>
                <a:gd name="T19" fmla="*/ 1154 h 2586"/>
                <a:gd name="T20" fmla="*/ 650 w 1692"/>
                <a:gd name="T21" fmla="*/ 1200 h 2586"/>
                <a:gd name="T22" fmla="*/ 794 w 1692"/>
                <a:gd name="T23" fmla="*/ 1350 h 2586"/>
                <a:gd name="T24" fmla="*/ 854 w 1692"/>
                <a:gd name="T25" fmla="*/ 1422 h 2586"/>
                <a:gd name="T26" fmla="*/ 770 w 1692"/>
                <a:gd name="T27" fmla="*/ 1608 h 2586"/>
                <a:gd name="T28" fmla="*/ 916 w 1692"/>
                <a:gd name="T29" fmla="*/ 1782 h 2586"/>
                <a:gd name="T30" fmla="*/ 1034 w 1692"/>
                <a:gd name="T31" fmla="*/ 2022 h 2586"/>
                <a:gd name="T32" fmla="*/ 1094 w 1692"/>
                <a:gd name="T33" fmla="*/ 2310 h 2586"/>
                <a:gd name="T34" fmla="*/ 1194 w 1692"/>
                <a:gd name="T35" fmla="*/ 2540 h 2586"/>
                <a:gd name="T36" fmla="*/ 1280 w 1692"/>
                <a:gd name="T37" fmla="*/ 2520 h 2586"/>
                <a:gd name="T38" fmla="*/ 1244 w 1692"/>
                <a:gd name="T39" fmla="*/ 2394 h 2586"/>
                <a:gd name="T40" fmla="*/ 1288 w 1692"/>
                <a:gd name="T41" fmla="*/ 2306 h 2586"/>
                <a:gd name="T42" fmla="*/ 1368 w 1692"/>
                <a:gd name="T43" fmla="*/ 2228 h 2586"/>
                <a:gd name="T44" fmla="*/ 1448 w 1692"/>
                <a:gd name="T45" fmla="*/ 2076 h 2586"/>
                <a:gd name="T46" fmla="*/ 1568 w 1692"/>
                <a:gd name="T47" fmla="*/ 1950 h 2586"/>
                <a:gd name="T48" fmla="*/ 1622 w 1692"/>
                <a:gd name="T49" fmla="*/ 1746 h 2586"/>
                <a:gd name="T50" fmla="*/ 1552 w 1692"/>
                <a:gd name="T51" fmla="*/ 1538 h 2586"/>
                <a:gd name="T52" fmla="*/ 1376 w 1692"/>
                <a:gd name="T53" fmla="*/ 1410 h 2586"/>
                <a:gd name="T54" fmla="*/ 1104 w 1692"/>
                <a:gd name="T55" fmla="*/ 1280 h 2586"/>
                <a:gd name="T56" fmla="*/ 974 w 1692"/>
                <a:gd name="T57" fmla="*/ 1260 h 2586"/>
                <a:gd name="T58" fmla="*/ 904 w 1692"/>
                <a:gd name="T59" fmla="*/ 1268 h 2586"/>
                <a:gd name="T60" fmla="*/ 794 w 1692"/>
                <a:gd name="T61" fmla="*/ 1308 h 2586"/>
                <a:gd name="T62" fmla="*/ 758 w 1692"/>
                <a:gd name="T63" fmla="*/ 1174 h 2586"/>
                <a:gd name="T64" fmla="*/ 736 w 1692"/>
                <a:gd name="T65" fmla="*/ 1062 h 2586"/>
                <a:gd name="T66" fmla="*/ 632 w 1692"/>
                <a:gd name="T67" fmla="*/ 1104 h 2586"/>
                <a:gd name="T68" fmla="*/ 568 w 1692"/>
                <a:gd name="T69" fmla="*/ 950 h 2586"/>
                <a:gd name="T70" fmla="*/ 740 w 1692"/>
                <a:gd name="T71" fmla="*/ 912 h 2586"/>
                <a:gd name="T72" fmla="*/ 842 w 1692"/>
                <a:gd name="T73" fmla="*/ 906 h 2586"/>
                <a:gd name="T74" fmla="*/ 896 w 1692"/>
                <a:gd name="T75" fmla="*/ 900 h 2586"/>
                <a:gd name="T76" fmla="*/ 1058 w 1692"/>
                <a:gd name="T77" fmla="*/ 750 h 2586"/>
                <a:gd name="T78" fmla="*/ 1184 w 1692"/>
                <a:gd name="T79" fmla="*/ 678 h 2586"/>
                <a:gd name="T80" fmla="*/ 1278 w 1692"/>
                <a:gd name="T81" fmla="*/ 636 h 2586"/>
                <a:gd name="T82" fmla="*/ 1340 w 1692"/>
                <a:gd name="T83" fmla="*/ 538 h 2586"/>
                <a:gd name="T84" fmla="*/ 1288 w 1692"/>
                <a:gd name="T85" fmla="*/ 512 h 2586"/>
                <a:gd name="T86" fmla="*/ 1526 w 1692"/>
                <a:gd name="T87" fmla="*/ 456 h 2586"/>
                <a:gd name="T88" fmla="*/ 1406 w 1692"/>
                <a:gd name="T89" fmla="*/ 342 h 2586"/>
                <a:gd name="T90" fmla="*/ 1328 w 1692"/>
                <a:gd name="T91" fmla="*/ 264 h 2586"/>
                <a:gd name="T92" fmla="*/ 1222 w 1692"/>
                <a:gd name="T93" fmla="*/ 364 h 2586"/>
                <a:gd name="T94" fmla="*/ 1110 w 1692"/>
                <a:gd name="T95" fmla="*/ 444 h 2586"/>
                <a:gd name="T96" fmla="*/ 1022 w 1692"/>
                <a:gd name="T97" fmla="*/ 304 h 2586"/>
                <a:gd name="T98" fmla="*/ 1212 w 1692"/>
                <a:gd name="T99" fmla="*/ 240 h 2586"/>
                <a:gd name="T100" fmla="*/ 1266 w 1692"/>
                <a:gd name="T101" fmla="*/ 198 h 2586"/>
                <a:gd name="T102" fmla="*/ 1328 w 1692"/>
                <a:gd name="T103" fmla="*/ 172 h 2586"/>
                <a:gd name="T104" fmla="*/ 1286 w 1692"/>
                <a:gd name="T105" fmla="*/ 144 h 2586"/>
                <a:gd name="T106" fmla="*/ 1262 w 1692"/>
                <a:gd name="T107" fmla="*/ 120 h 2586"/>
                <a:gd name="T108" fmla="*/ 1202 w 1692"/>
                <a:gd name="T109" fmla="*/ 102 h 2586"/>
                <a:gd name="T110" fmla="*/ 1106 w 1692"/>
                <a:gd name="T111" fmla="*/ 136 h 2586"/>
                <a:gd name="T112" fmla="*/ 950 w 1692"/>
                <a:gd name="T113" fmla="*/ 120 h 2586"/>
                <a:gd name="T114" fmla="*/ 550 w 1692"/>
                <a:gd name="T115" fmla="*/ 0 h 2586"/>
                <a:gd name="T116" fmla="*/ 344 w 1692"/>
                <a:gd name="T117" fmla="*/ 32 h 2586"/>
                <a:gd name="T118" fmla="*/ 290 w 1692"/>
                <a:gd name="T119" fmla="*/ 102 h 2586"/>
                <a:gd name="T120" fmla="*/ 128 w 1692"/>
                <a:gd name="T121" fmla="*/ 174 h 2586"/>
                <a:gd name="T122" fmla="*/ 128 w 1692"/>
                <a:gd name="T123" fmla="*/ 216 h 2586"/>
                <a:gd name="T124" fmla="*/ 2 w 1692"/>
                <a:gd name="T125" fmla="*/ 252 h 2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692" h="2586">
                  <a:moveTo>
                    <a:pt x="2" y="252"/>
                  </a:moveTo>
                  <a:lnTo>
                    <a:pt x="68" y="264"/>
                  </a:lnTo>
                  <a:lnTo>
                    <a:pt x="116" y="258"/>
                  </a:lnTo>
                  <a:lnTo>
                    <a:pt x="188" y="216"/>
                  </a:lnTo>
                  <a:lnTo>
                    <a:pt x="236" y="210"/>
                  </a:lnTo>
                  <a:lnTo>
                    <a:pt x="320" y="210"/>
                  </a:lnTo>
                  <a:lnTo>
                    <a:pt x="368" y="216"/>
                  </a:lnTo>
                  <a:lnTo>
                    <a:pt x="398" y="246"/>
                  </a:lnTo>
                  <a:lnTo>
                    <a:pt x="434" y="240"/>
                  </a:lnTo>
                  <a:lnTo>
                    <a:pt x="422" y="294"/>
                  </a:lnTo>
                  <a:lnTo>
                    <a:pt x="404" y="354"/>
                  </a:lnTo>
                  <a:lnTo>
                    <a:pt x="416" y="444"/>
                  </a:lnTo>
                  <a:lnTo>
                    <a:pt x="408" y="480"/>
                  </a:lnTo>
                  <a:lnTo>
                    <a:pt x="380" y="474"/>
                  </a:lnTo>
                  <a:lnTo>
                    <a:pt x="272" y="582"/>
                  </a:lnTo>
                  <a:lnTo>
                    <a:pt x="236" y="628"/>
                  </a:lnTo>
                  <a:lnTo>
                    <a:pt x="242" y="672"/>
                  </a:lnTo>
                  <a:lnTo>
                    <a:pt x="218" y="714"/>
                  </a:lnTo>
                  <a:lnTo>
                    <a:pt x="268" y="774"/>
                  </a:lnTo>
                  <a:lnTo>
                    <a:pt x="262" y="844"/>
                  </a:lnTo>
                  <a:lnTo>
                    <a:pt x="284" y="964"/>
                  </a:lnTo>
                  <a:lnTo>
                    <a:pt x="320" y="1010"/>
                  </a:lnTo>
                  <a:lnTo>
                    <a:pt x="324" y="970"/>
                  </a:lnTo>
                  <a:lnTo>
                    <a:pt x="316" y="960"/>
                  </a:lnTo>
                  <a:lnTo>
                    <a:pt x="302" y="834"/>
                  </a:lnTo>
                  <a:lnTo>
                    <a:pt x="326" y="830"/>
                  </a:lnTo>
                  <a:lnTo>
                    <a:pt x="328" y="906"/>
                  </a:lnTo>
                  <a:lnTo>
                    <a:pt x="380" y="996"/>
                  </a:lnTo>
                  <a:lnTo>
                    <a:pt x="368" y="1074"/>
                  </a:lnTo>
                  <a:lnTo>
                    <a:pt x="478" y="1154"/>
                  </a:lnTo>
                  <a:lnTo>
                    <a:pt x="564" y="1164"/>
                  </a:lnTo>
                  <a:lnTo>
                    <a:pt x="612" y="1208"/>
                  </a:lnTo>
                  <a:lnTo>
                    <a:pt x="650" y="1200"/>
                  </a:lnTo>
                  <a:lnTo>
                    <a:pt x="680" y="1224"/>
                  </a:lnTo>
                  <a:lnTo>
                    <a:pt x="698" y="1272"/>
                  </a:lnTo>
                  <a:lnTo>
                    <a:pt x="794" y="1350"/>
                  </a:lnTo>
                  <a:lnTo>
                    <a:pt x="842" y="1308"/>
                  </a:lnTo>
                  <a:lnTo>
                    <a:pt x="848" y="1350"/>
                  </a:lnTo>
                  <a:lnTo>
                    <a:pt x="854" y="1422"/>
                  </a:lnTo>
                  <a:lnTo>
                    <a:pt x="786" y="1490"/>
                  </a:lnTo>
                  <a:lnTo>
                    <a:pt x="788" y="1542"/>
                  </a:lnTo>
                  <a:lnTo>
                    <a:pt x="770" y="1608"/>
                  </a:lnTo>
                  <a:lnTo>
                    <a:pt x="802" y="1634"/>
                  </a:lnTo>
                  <a:lnTo>
                    <a:pt x="848" y="1668"/>
                  </a:lnTo>
                  <a:lnTo>
                    <a:pt x="916" y="1782"/>
                  </a:lnTo>
                  <a:lnTo>
                    <a:pt x="956" y="1800"/>
                  </a:lnTo>
                  <a:lnTo>
                    <a:pt x="1010" y="1848"/>
                  </a:lnTo>
                  <a:lnTo>
                    <a:pt x="1034" y="2022"/>
                  </a:lnTo>
                  <a:lnTo>
                    <a:pt x="1058" y="2178"/>
                  </a:lnTo>
                  <a:lnTo>
                    <a:pt x="1046" y="2244"/>
                  </a:lnTo>
                  <a:lnTo>
                    <a:pt x="1094" y="2310"/>
                  </a:lnTo>
                  <a:lnTo>
                    <a:pt x="1118" y="2364"/>
                  </a:lnTo>
                  <a:lnTo>
                    <a:pt x="1138" y="2458"/>
                  </a:lnTo>
                  <a:lnTo>
                    <a:pt x="1194" y="2540"/>
                  </a:lnTo>
                  <a:lnTo>
                    <a:pt x="1286" y="2586"/>
                  </a:lnTo>
                  <a:lnTo>
                    <a:pt x="1382" y="2574"/>
                  </a:lnTo>
                  <a:lnTo>
                    <a:pt x="1280" y="2520"/>
                  </a:lnTo>
                  <a:lnTo>
                    <a:pt x="1266" y="2472"/>
                  </a:lnTo>
                  <a:lnTo>
                    <a:pt x="1288" y="2428"/>
                  </a:lnTo>
                  <a:lnTo>
                    <a:pt x="1244" y="2394"/>
                  </a:lnTo>
                  <a:lnTo>
                    <a:pt x="1284" y="2334"/>
                  </a:lnTo>
                  <a:lnTo>
                    <a:pt x="1244" y="2300"/>
                  </a:lnTo>
                  <a:lnTo>
                    <a:pt x="1288" y="2306"/>
                  </a:lnTo>
                  <a:lnTo>
                    <a:pt x="1286" y="2244"/>
                  </a:lnTo>
                  <a:lnTo>
                    <a:pt x="1330" y="2268"/>
                  </a:lnTo>
                  <a:lnTo>
                    <a:pt x="1368" y="2228"/>
                  </a:lnTo>
                  <a:lnTo>
                    <a:pt x="1334" y="2160"/>
                  </a:lnTo>
                  <a:lnTo>
                    <a:pt x="1382" y="2184"/>
                  </a:lnTo>
                  <a:lnTo>
                    <a:pt x="1448" y="2076"/>
                  </a:lnTo>
                  <a:lnTo>
                    <a:pt x="1468" y="2052"/>
                  </a:lnTo>
                  <a:lnTo>
                    <a:pt x="1476" y="1982"/>
                  </a:lnTo>
                  <a:lnTo>
                    <a:pt x="1568" y="1950"/>
                  </a:lnTo>
                  <a:lnTo>
                    <a:pt x="1612" y="1880"/>
                  </a:lnTo>
                  <a:lnTo>
                    <a:pt x="1628" y="1830"/>
                  </a:lnTo>
                  <a:lnTo>
                    <a:pt x="1622" y="1746"/>
                  </a:lnTo>
                  <a:lnTo>
                    <a:pt x="1692" y="1644"/>
                  </a:lnTo>
                  <a:lnTo>
                    <a:pt x="1652" y="1578"/>
                  </a:lnTo>
                  <a:lnTo>
                    <a:pt x="1552" y="1538"/>
                  </a:lnTo>
                  <a:lnTo>
                    <a:pt x="1448" y="1500"/>
                  </a:lnTo>
                  <a:lnTo>
                    <a:pt x="1376" y="1494"/>
                  </a:lnTo>
                  <a:lnTo>
                    <a:pt x="1376" y="1410"/>
                  </a:lnTo>
                  <a:lnTo>
                    <a:pt x="1262" y="1356"/>
                  </a:lnTo>
                  <a:lnTo>
                    <a:pt x="1166" y="1272"/>
                  </a:lnTo>
                  <a:lnTo>
                    <a:pt x="1104" y="1280"/>
                  </a:lnTo>
                  <a:lnTo>
                    <a:pt x="1048" y="1276"/>
                  </a:lnTo>
                  <a:lnTo>
                    <a:pt x="1020" y="1244"/>
                  </a:lnTo>
                  <a:lnTo>
                    <a:pt x="974" y="1260"/>
                  </a:lnTo>
                  <a:lnTo>
                    <a:pt x="984" y="1238"/>
                  </a:lnTo>
                  <a:lnTo>
                    <a:pt x="934" y="1268"/>
                  </a:lnTo>
                  <a:lnTo>
                    <a:pt x="904" y="1268"/>
                  </a:lnTo>
                  <a:lnTo>
                    <a:pt x="872" y="1314"/>
                  </a:lnTo>
                  <a:lnTo>
                    <a:pt x="836" y="1272"/>
                  </a:lnTo>
                  <a:lnTo>
                    <a:pt x="794" y="1308"/>
                  </a:lnTo>
                  <a:lnTo>
                    <a:pt x="748" y="1278"/>
                  </a:lnTo>
                  <a:lnTo>
                    <a:pt x="758" y="1242"/>
                  </a:lnTo>
                  <a:lnTo>
                    <a:pt x="758" y="1174"/>
                  </a:lnTo>
                  <a:lnTo>
                    <a:pt x="698" y="1176"/>
                  </a:lnTo>
                  <a:lnTo>
                    <a:pt x="668" y="1140"/>
                  </a:lnTo>
                  <a:lnTo>
                    <a:pt x="736" y="1062"/>
                  </a:lnTo>
                  <a:lnTo>
                    <a:pt x="712" y="1050"/>
                  </a:lnTo>
                  <a:lnTo>
                    <a:pt x="658" y="1062"/>
                  </a:lnTo>
                  <a:lnTo>
                    <a:pt x="632" y="1104"/>
                  </a:lnTo>
                  <a:lnTo>
                    <a:pt x="596" y="1110"/>
                  </a:lnTo>
                  <a:lnTo>
                    <a:pt x="538" y="1066"/>
                  </a:lnTo>
                  <a:lnTo>
                    <a:pt x="568" y="950"/>
                  </a:lnTo>
                  <a:lnTo>
                    <a:pt x="632" y="894"/>
                  </a:lnTo>
                  <a:lnTo>
                    <a:pt x="686" y="894"/>
                  </a:lnTo>
                  <a:lnTo>
                    <a:pt x="740" y="912"/>
                  </a:lnTo>
                  <a:lnTo>
                    <a:pt x="736" y="900"/>
                  </a:lnTo>
                  <a:lnTo>
                    <a:pt x="766" y="868"/>
                  </a:lnTo>
                  <a:lnTo>
                    <a:pt x="842" y="906"/>
                  </a:lnTo>
                  <a:lnTo>
                    <a:pt x="848" y="966"/>
                  </a:lnTo>
                  <a:lnTo>
                    <a:pt x="884" y="984"/>
                  </a:lnTo>
                  <a:lnTo>
                    <a:pt x="896" y="900"/>
                  </a:lnTo>
                  <a:lnTo>
                    <a:pt x="878" y="858"/>
                  </a:lnTo>
                  <a:lnTo>
                    <a:pt x="998" y="806"/>
                  </a:lnTo>
                  <a:lnTo>
                    <a:pt x="1058" y="750"/>
                  </a:lnTo>
                  <a:lnTo>
                    <a:pt x="1100" y="696"/>
                  </a:lnTo>
                  <a:lnTo>
                    <a:pt x="1130" y="672"/>
                  </a:lnTo>
                  <a:lnTo>
                    <a:pt x="1184" y="678"/>
                  </a:lnTo>
                  <a:lnTo>
                    <a:pt x="1190" y="636"/>
                  </a:lnTo>
                  <a:lnTo>
                    <a:pt x="1280" y="588"/>
                  </a:lnTo>
                  <a:lnTo>
                    <a:pt x="1278" y="636"/>
                  </a:lnTo>
                  <a:lnTo>
                    <a:pt x="1360" y="602"/>
                  </a:lnTo>
                  <a:lnTo>
                    <a:pt x="1322" y="570"/>
                  </a:lnTo>
                  <a:lnTo>
                    <a:pt x="1340" y="538"/>
                  </a:lnTo>
                  <a:lnTo>
                    <a:pt x="1320" y="522"/>
                  </a:lnTo>
                  <a:lnTo>
                    <a:pt x="1286" y="546"/>
                  </a:lnTo>
                  <a:lnTo>
                    <a:pt x="1288" y="512"/>
                  </a:lnTo>
                  <a:lnTo>
                    <a:pt x="1400" y="504"/>
                  </a:lnTo>
                  <a:lnTo>
                    <a:pt x="1490" y="480"/>
                  </a:lnTo>
                  <a:lnTo>
                    <a:pt x="1526" y="456"/>
                  </a:lnTo>
                  <a:lnTo>
                    <a:pt x="1484" y="394"/>
                  </a:lnTo>
                  <a:cubicBezTo>
                    <a:pt x="1474" y="370"/>
                    <a:pt x="1479" y="319"/>
                    <a:pt x="1466" y="310"/>
                  </a:cubicBezTo>
                  <a:cubicBezTo>
                    <a:pt x="1456" y="300"/>
                    <a:pt x="1423" y="343"/>
                    <a:pt x="1406" y="342"/>
                  </a:cubicBezTo>
                  <a:lnTo>
                    <a:pt x="1376" y="312"/>
                  </a:lnTo>
                  <a:lnTo>
                    <a:pt x="1376" y="270"/>
                  </a:lnTo>
                  <a:lnTo>
                    <a:pt x="1328" y="264"/>
                  </a:lnTo>
                  <a:lnTo>
                    <a:pt x="1312" y="252"/>
                  </a:lnTo>
                  <a:lnTo>
                    <a:pt x="1256" y="314"/>
                  </a:lnTo>
                  <a:lnTo>
                    <a:pt x="1222" y="364"/>
                  </a:lnTo>
                  <a:lnTo>
                    <a:pt x="1172" y="402"/>
                  </a:lnTo>
                  <a:lnTo>
                    <a:pt x="1136" y="474"/>
                  </a:lnTo>
                  <a:lnTo>
                    <a:pt x="1110" y="444"/>
                  </a:lnTo>
                  <a:lnTo>
                    <a:pt x="1128" y="394"/>
                  </a:lnTo>
                  <a:lnTo>
                    <a:pt x="1038" y="334"/>
                  </a:lnTo>
                  <a:lnTo>
                    <a:pt x="1022" y="304"/>
                  </a:lnTo>
                  <a:lnTo>
                    <a:pt x="1122" y="226"/>
                  </a:lnTo>
                  <a:lnTo>
                    <a:pt x="1184" y="222"/>
                  </a:lnTo>
                  <a:lnTo>
                    <a:pt x="1212" y="240"/>
                  </a:lnTo>
                  <a:lnTo>
                    <a:pt x="1248" y="220"/>
                  </a:lnTo>
                  <a:lnTo>
                    <a:pt x="1300" y="220"/>
                  </a:lnTo>
                  <a:lnTo>
                    <a:pt x="1266" y="198"/>
                  </a:lnTo>
                  <a:lnTo>
                    <a:pt x="1208" y="196"/>
                  </a:lnTo>
                  <a:lnTo>
                    <a:pt x="1250" y="174"/>
                  </a:lnTo>
                  <a:lnTo>
                    <a:pt x="1328" y="172"/>
                  </a:lnTo>
                  <a:lnTo>
                    <a:pt x="1364" y="132"/>
                  </a:lnTo>
                  <a:cubicBezTo>
                    <a:pt x="1346" y="124"/>
                    <a:pt x="1343" y="119"/>
                    <a:pt x="1324" y="122"/>
                  </a:cubicBezTo>
                  <a:cubicBezTo>
                    <a:pt x="1310" y="124"/>
                    <a:pt x="1294" y="132"/>
                    <a:pt x="1286" y="144"/>
                  </a:cubicBezTo>
                  <a:cubicBezTo>
                    <a:pt x="1282" y="149"/>
                    <a:pt x="1274" y="148"/>
                    <a:pt x="1268" y="150"/>
                  </a:cubicBezTo>
                  <a:cubicBezTo>
                    <a:pt x="1266" y="144"/>
                    <a:pt x="1259" y="138"/>
                    <a:pt x="1262" y="132"/>
                  </a:cubicBezTo>
                  <a:cubicBezTo>
                    <a:pt x="1269" y="118"/>
                    <a:pt x="1303" y="134"/>
                    <a:pt x="1262" y="120"/>
                  </a:cubicBezTo>
                  <a:cubicBezTo>
                    <a:pt x="1221" y="134"/>
                    <a:pt x="1252" y="105"/>
                    <a:pt x="1262" y="90"/>
                  </a:cubicBezTo>
                  <a:cubicBezTo>
                    <a:pt x="1260" y="84"/>
                    <a:pt x="1262" y="75"/>
                    <a:pt x="1256" y="72"/>
                  </a:cubicBezTo>
                  <a:cubicBezTo>
                    <a:pt x="1238" y="63"/>
                    <a:pt x="1202" y="102"/>
                    <a:pt x="1202" y="102"/>
                  </a:cubicBezTo>
                  <a:cubicBezTo>
                    <a:pt x="1198" y="108"/>
                    <a:pt x="1186" y="140"/>
                    <a:pt x="1180" y="144"/>
                  </a:cubicBezTo>
                  <a:cubicBezTo>
                    <a:pt x="1169" y="151"/>
                    <a:pt x="1148" y="122"/>
                    <a:pt x="1148" y="122"/>
                  </a:cubicBezTo>
                  <a:cubicBezTo>
                    <a:pt x="1138" y="123"/>
                    <a:pt x="1121" y="137"/>
                    <a:pt x="1106" y="136"/>
                  </a:cubicBezTo>
                  <a:cubicBezTo>
                    <a:pt x="1091" y="135"/>
                    <a:pt x="1074" y="117"/>
                    <a:pt x="1056" y="116"/>
                  </a:cubicBezTo>
                  <a:cubicBezTo>
                    <a:pt x="1038" y="115"/>
                    <a:pt x="1016" y="131"/>
                    <a:pt x="998" y="132"/>
                  </a:cubicBezTo>
                  <a:cubicBezTo>
                    <a:pt x="997" y="132"/>
                    <a:pt x="956" y="125"/>
                    <a:pt x="950" y="120"/>
                  </a:cubicBezTo>
                  <a:cubicBezTo>
                    <a:pt x="918" y="94"/>
                    <a:pt x="960" y="108"/>
                    <a:pt x="920" y="90"/>
                  </a:cubicBezTo>
                  <a:cubicBezTo>
                    <a:pt x="852" y="60"/>
                    <a:pt x="806" y="58"/>
                    <a:pt x="730" y="54"/>
                  </a:cubicBezTo>
                  <a:cubicBezTo>
                    <a:pt x="656" y="39"/>
                    <a:pt x="625" y="15"/>
                    <a:pt x="550" y="0"/>
                  </a:cubicBezTo>
                  <a:cubicBezTo>
                    <a:pt x="510" y="2"/>
                    <a:pt x="486" y="5"/>
                    <a:pt x="446" y="8"/>
                  </a:cubicBezTo>
                  <a:cubicBezTo>
                    <a:pt x="424" y="9"/>
                    <a:pt x="423" y="14"/>
                    <a:pt x="406" y="18"/>
                  </a:cubicBezTo>
                  <a:cubicBezTo>
                    <a:pt x="389" y="22"/>
                    <a:pt x="353" y="24"/>
                    <a:pt x="344" y="32"/>
                  </a:cubicBezTo>
                  <a:cubicBezTo>
                    <a:pt x="346" y="38"/>
                    <a:pt x="354" y="60"/>
                    <a:pt x="350" y="64"/>
                  </a:cubicBezTo>
                  <a:cubicBezTo>
                    <a:pt x="274" y="50"/>
                    <a:pt x="250" y="81"/>
                    <a:pt x="236" y="82"/>
                  </a:cubicBezTo>
                  <a:cubicBezTo>
                    <a:pt x="278" y="110"/>
                    <a:pt x="270" y="72"/>
                    <a:pt x="290" y="102"/>
                  </a:cubicBezTo>
                  <a:cubicBezTo>
                    <a:pt x="234" y="121"/>
                    <a:pt x="178" y="104"/>
                    <a:pt x="128" y="138"/>
                  </a:cubicBezTo>
                  <a:cubicBezTo>
                    <a:pt x="126" y="144"/>
                    <a:pt x="122" y="150"/>
                    <a:pt x="122" y="156"/>
                  </a:cubicBezTo>
                  <a:cubicBezTo>
                    <a:pt x="122" y="162"/>
                    <a:pt x="132" y="170"/>
                    <a:pt x="128" y="174"/>
                  </a:cubicBezTo>
                  <a:cubicBezTo>
                    <a:pt x="126" y="182"/>
                    <a:pt x="109" y="197"/>
                    <a:pt x="112" y="202"/>
                  </a:cubicBezTo>
                  <a:cubicBezTo>
                    <a:pt x="124" y="206"/>
                    <a:pt x="137" y="195"/>
                    <a:pt x="146" y="204"/>
                  </a:cubicBezTo>
                  <a:cubicBezTo>
                    <a:pt x="151" y="209"/>
                    <a:pt x="135" y="213"/>
                    <a:pt x="128" y="216"/>
                  </a:cubicBezTo>
                  <a:cubicBezTo>
                    <a:pt x="116" y="221"/>
                    <a:pt x="104" y="226"/>
                    <a:pt x="92" y="228"/>
                  </a:cubicBezTo>
                  <a:cubicBezTo>
                    <a:pt x="48" y="237"/>
                    <a:pt x="72" y="233"/>
                    <a:pt x="20" y="240"/>
                  </a:cubicBezTo>
                  <a:cubicBezTo>
                    <a:pt x="0" y="247"/>
                    <a:pt x="2" y="240"/>
                    <a:pt x="2" y="25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27" name="Freeform 17">
              <a:extLst>
                <a:ext uri="{FF2B5EF4-FFF2-40B4-BE49-F238E27FC236}">
                  <a16:creationId xmlns:a16="http://schemas.microsoft.com/office/drawing/2014/main" id="{59FDD86A-DB9C-426E-97F5-6583515E1A5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703" y="2230"/>
              <a:ext cx="34" cy="28"/>
            </a:xfrm>
            <a:custGeom>
              <a:avLst/>
              <a:gdLst>
                <a:gd name="T0" fmla="*/ 16 w 46"/>
                <a:gd name="T1" fmla="*/ 4 h 38"/>
                <a:gd name="T2" fmla="*/ 0 w 46"/>
                <a:gd name="T3" fmla="*/ 22 h 38"/>
                <a:gd name="T4" fmla="*/ 22 w 46"/>
                <a:gd name="T5" fmla="*/ 38 h 38"/>
                <a:gd name="T6" fmla="*/ 46 w 46"/>
                <a:gd name="T7" fmla="*/ 26 h 38"/>
                <a:gd name="T8" fmla="*/ 30 w 46"/>
                <a:gd name="T9" fmla="*/ 0 h 38"/>
                <a:gd name="T10" fmla="*/ 16 w 46"/>
                <a:gd name="T11" fmla="*/ 4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38">
                  <a:moveTo>
                    <a:pt x="16" y="4"/>
                  </a:moveTo>
                  <a:lnTo>
                    <a:pt x="0" y="22"/>
                  </a:lnTo>
                  <a:lnTo>
                    <a:pt x="22" y="38"/>
                  </a:lnTo>
                  <a:lnTo>
                    <a:pt x="46" y="26"/>
                  </a:lnTo>
                  <a:lnTo>
                    <a:pt x="30" y="0"/>
                  </a:lnTo>
                  <a:lnTo>
                    <a:pt x="16" y="4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28" name="Freeform 18">
              <a:extLst>
                <a:ext uri="{FF2B5EF4-FFF2-40B4-BE49-F238E27FC236}">
                  <a16:creationId xmlns:a16="http://schemas.microsoft.com/office/drawing/2014/main" id="{9EAAA501-DB99-4E71-97CD-5012CB10353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010" y="2353"/>
              <a:ext cx="39" cy="32"/>
            </a:xfrm>
            <a:custGeom>
              <a:avLst/>
              <a:gdLst>
                <a:gd name="T0" fmla="*/ 12 w 52"/>
                <a:gd name="T1" fmla="*/ 0 h 44"/>
                <a:gd name="T2" fmla="*/ 26 w 52"/>
                <a:gd name="T3" fmla="*/ 44 h 44"/>
                <a:gd name="T4" fmla="*/ 42 w 52"/>
                <a:gd name="T5" fmla="*/ 42 h 44"/>
                <a:gd name="T6" fmla="*/ 38 w 52"/>
                <a:gd name="T7" fmla="*/ 16 h 44"/>
                <a:gd name="T8" fmla="*/ 26 w 52"/>
                <a:gd name="T9" fmla="*/ 2 h 44"/>
                <a:gd name="T10" fmla="*/ 12 w 52"/>
                <a:gd name="T11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" h="44">
                  <a:moveTo>
                    <a:pt x="12" y="0"/>
                  </a:moveTo>
                  <a:cubicBezTo>
                    <a:pt x="16" y="14"/>
                    <a:pt x="18" y="32"/>
                    <a:pt x="26" y="44"/>
                  </a:cubicBezTo>
                  <a:cubicBezTo>
                    <a:pt x="31" y="43"/>
                    <a:pt x="37" y="44"/>
                    <a:pt x="42" y="42"/>
                  </a:cubicBezTo>
                  <a:cubicBezTo>
                    <a:pt x="52" y="38"/>
                    <a:pt x="48" y="19"/>
                    <a:pt x="38" y="16"/>
                  </a:cubicBezTo>
                  <a:cubicBezTo>
                    <a:pt x="33" y="9"/>
                    <a:pt x="34" y="5"/>
                    <a:pt x="26" y="2"/>
                  </a:cubicBezTo>
                  <a:cubicBezTo>
                    <a:pt x="4" y="4"/>
                    <a:pt x="0" y="8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29" name="Freeform 19">
              <a:extLst>
                <a:ext uri="{FF2B5EF4-FFF2-40B4-BE49-F238E27FC236}">
                  <a16:creationId xmlns:a16="http://schemas.microsoft.com/office/drawing/2014/main" id="{BC09442D-8987-4127-836D-445FB40A68D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92" y="2409"/>
              <a:ext cx="98" cy="74"/>
            </a:xfrm>
            <a:custGeom>
              <a:avLst/>
              <a:gdLst>
                <a:gd name="T0" fmla="*/ 97 w 131"/>
                <a:gd name="T1" fmla="*/ 0 h 98"/>
                <a:gd name="T2" fmla="*/ 79 w 131"/>
                <a:gd name="T3" fmla="*/ 8 h 98"/>
                <a:gd name="T4" fmla="*/ 53 w 131"/>
                <a:gd name="T5" fmla="*/ 24 h 98"/>
                <a:gd name="T6" fmla="*/ 39 w 131"/>
                <a:gd name="T7" fmla="*/ 40 h 98"/>
                <a:gd name="T8" fmla="*/ 21 w 131"/>
                <a:gd name="T9" fmla="*/ 52 h 98"/>
                <a:gd name="T10" fmla="*/ 63 w 131"/>
                <a:gd name="T11" fmla="*/ 82 h 98"/>
                <a:gd name="T12" fmla="*/ 79 w 131"/>
                <a:gd name="T13" fmla="*/ 94 h 98"/>
                <a:gd name="T14" fmla="*/ 85 w 131"/>
                <a:gd name="T15" fmla="*/ 92 h 98"/>
                <a:gd name="T16" fmla="*/ 89 w 131"/>
                <a:gd name="T17" fmla="*/ 86 h 98"/>
                <a:gd name="T18" fmla="*/ 97 w 131"/>
                <a:gd name="T19" fmla="*/ 98 h 98"/>
                <a:gd name="T20" fmla="*/ 123 w 131"/>
                <a:gd name="T21" fmla="*/ 86 h 98"/>
                <a:gd name="T22" fmla="*/ 129 w 131"/>
                <a:gd name="T23" fmla="*/ 74 h 98"/>
                <a:gd name="T24" fmla="*/ 101 w 131"/>
                <a:gd name="T25" fmla="*/ 40 h 98"/>
                <a:gd name="T26" fmla="*/ 115 w 131"/>
                <a:gd name="T27" fmla="*/ 24 h 98"/>
                <a:gd name="T28" fmla="*/ 111 w 131"/>
                <a:gd name="T29" fmla="*/ 4 h 98"/>
                <a:gd name="T30" fmla="*/ 97 w 131"/>
                <a:gd name="T31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31" h="98">
                  <a:moveTo>
                    <a:pt x="97" y="0"/>
                  </a:moveTo>
                  <a:cubicBezTo>
                    <a:pt x="83" y="5"/>
                    <a:pt x="89" y="2"/>
                    <a:pt x="79" y="8"/>
                  </a:cubicBezTo>
                  <a:cubicBezTo>
                    <a:pt x="76" y="18"/>
                    <a:pt x="62" y="18"/>
                    <a:pt x="53" y="24"/>
                  </a:cubicBezTo>
                  <a:cubicBezTo>
                    <a:pt x="49" y="29"/>
                    <a:pt x="44" y="36"/>
                    <a:pt x="39" y="40"/>
                  </a:cubicBezTo>
                  <a:cubicBezTo>
                    <a:pt x="34" y="45"/>
                    <a:pt x="21" y="52"/>
                    <a:pt x="21" y="52"/>
                  </a:cubicBezTo>
                  <a:cubicBezTo>
                    <a:pt x="0" y="84"/>
                    <a:pt x="41" y="75"/>
                    <a:pt x="63" y="82"/>
                  </a:cubicBezTo>
                  <a:cubicBezTo>
                    <a:pt x="68" y="89"/>
                    <a:pt x="71" y="91"/>
                    <a:pt x="79" y="94"/>
                  </a:cubicBezTo>
                  <a:cubicBezTo>
                    <a:pt x="81" y="93"/>
                    <a:pt x="83" y="93"/>
                    <a:pt x="85" y="92"/>
                  </a:cubicBezTo>
                  <a:cubicBezTo>
                    <a:pt x="87" y="90"/>
                    <a:pt x="87" y="85"/>
                    <a:pt x="89" y="86"/>
                  </a:cubicBezTo>
                  <a:cubicBezTo>
                    <a:pt x="93" y="88"/>
                    <a:pt x="97" y="98"/>
                    <a:pt x="97" y="98"/>
                  </a:cubicBezTo>
                  <a:cubicBezTo>
                    <a:pt x="112" y="95"/>
                    <a:pt x="111" y="90"/>
                    <a:pt x="123" y="86"/>
                  </a:cubicBezTo>
                  <a:cubicBezTo>
                    <a:pt x="124" y="82"/>
                    <a:pt x="128" y="78"/>
                    <a:pt x="129" y="74"/>
                  </a:cubicBezTo>
                  <a:cubicBezTo>
                    <a:pt x="131" y="61"/>
                    <a:pt x="108" y="47"/>
                    <a:pt x="101" y="40"/>
                  </a:cubicBezTo>
                  <a:cubicBezTo>
                    <a:pt x="103" y="33"/>
                    <a:pt x="115" y="24"/>
                    <a:pt x="115" y="24"/>
                  </a:cubicBezTo>
                  <a:cubicBezTo>
                    <a:pt x="121" y="15"/>
                    <a:pt x="124" y="8"/>
                    <a:pt x="111" y="4"/>
                  </a:cubicBezTo>
                  <a:cubicBezTo>
                    <a:pt x="101" y="7"/>
                    <a:pt x="97" y="13"/>
                    <a:pt x="9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0" name="Freeform 20">
              <a:extLst>
                <a:ext uri="{FF2B5EF4-FFF2-40B4-BE49-F238E27FC236}">
                  <a16:creationId xmlns:a16="http://schemas.microsoft.com/office/drawing/2014/main" id="{1F13CC83-3C9B-45A1-841F-01AC81A404A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318" y="2793"/>
              <a:ext cx="158" cy="84"/>
            </a:xfrm>
            <a:custGeom>
              <a:avLst/>
              <a:gdLst>
                <a:gd name="T0" fmla="*/ 47 w 212"/>
                <a:gd name="T1" fmla="*/ 12 h 112"/>
                <a:gd name="T2" fmla="*/ 17 w 212"/>
                <a:gd name="T3" fmla="*/ 12 h 112"/>
                <a:gd name="T4" fmla="*/ 5 w 212"/>
                <a:gd name="T5" fmla="*/ 16 h 112"/>
                <a:gd name="T6" fmla="*/ 25 w 212"/>
                <a:gd name="T7" fmla="*/ 52 h 112"/>
                <a:gd name="T8" fmla="*/ 51 w 212"/>
                <a:gd name="T9" fmla="*/ 44 h 112"/>
                <a:gd name="T10" fmla="*/ 93 w 212"/>
                <a:gd name="T11" fmla="*/ 54 h 112"/>
                <a:gd name="T12" fmla="*/ 111 w 212"/>
                <a:gd name="T13" fmla="*/ 60 h 112"/>
                <a:gd name="T14" fmla="*/ 133 w 212"/>
                <a:gd name="T15" fmla="*/ 88 h 112"/>
                <a:gd name="T16" fmla="*/ 141 w 212"/>
                <a:gd name="T17" fmla="*/ 112 h 112"/>
                <a:gd name="T18" fmla="*/ 157 w 212"/>
                <a:gd name="T19" fmla="*/ 100 h 112"/>
                <a:gd name="T20" fmla="*/ 169 w 212"/>
                <a:gd name="T21" fmla="*/ 96 h 112"/>
                <a:gd name="T22" fmla="*/ 187 w 212"/>
                <a:gd name="T23" fmla="*/ 102 h 112"/>
                <a:gd name="T24" fmla="*/ 195 w 212"/>
                <a:gd name="T25" fmla="*/ 80 h 112"/>
                <a:gd name="T26" fmla="*/ 153 w 212"/>
                <a:gd name="T27" fmla="*/ 54 h 112"/>
                <a:gd name="T28" fmla="*/ 105 w 212"/>
                <a:gd name="T29" fmla="*/ 20 h 112"/>
                <a:gd name="T30" fmla="*/ 53 w 212"/>
                <a:gd name="T31" fmla="*/ 26 h 112"/>
                <a:gd name="T32" fmla="*/ 47 w 212"/>
                <a:gd name="T33" fmla="*/ 12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212" h="112">
                  <a:moveTo>
                    <a:pt x="47" y="12"/>
                  </a:moveTo>
                  <a:cubicBezTo>
                    <a:pt x="39" y="0"/>
                    <a:pt x="28" y="7"/>
                    <a:pt x="17" y="12"/>
                  </a:cubicBezTo>
                  <a:cubicBezTo>
                    <a:pt x="13" y="14"/>
                    <a:pt x="5" y="16"/>
                    <a:pt x="5" y="16"/>
                  </a:cubicBezTo>
                  <a:cubicBezTo>
                    <a:pt x="0" y="31"/>
                    <a:pt x="10" y="48"/>
                    <a:pt x="25" y="52"/>
                  </a:cubicBezTo>
                  <a:cubicBezTo>
                    <a:pt x="37" y="50"/>
                    <a:pt x="41" y="47"/>
                    <a:pt x="51" y="44"/>
                  </a:cubicBezTo>
                  <a:cubicBezTo>
                    <a:pt x="65" y="53"/>
                    <a:pt x="76" y="53"/>
                    <a:pt x="93" y="54"/>
                  </a:cubicBezTo>
                  <a:cubicBezTo>
                    <a:pt x="99" y="56"/>
                    <a:pt x="111" y="60"/>
                    <a:pt x="111" y="60"/>
                  </a:cubicBezTo>
                  <a:cubicBezTo>
                    <a:pt x="120" y="69"/>
                    <a:pt x="129" y="75"/>
                    <a:pt x="133" y="88"/>
                  </a:cubicBezTo>
                  <a:cubicBezTo>
                    <a:pt x="125" y="100"/>
                    <a:pt x="126" y="107"/>
                    <a:pt x="141" y="112"/>
                  </a:cubicBezTo>
                  <a:cubicBezTo>
                    <a:pt x="145" y="106"/>
                    <a:pt x="150" y="103"/>
                    <a:pt x="157" y="100"/>
                  </a:cubicBezTo>
                  <a:cubicBezTo>
                    <a:pt x="161" y="98"/>
                    <a:pt x="169" y="96"/>
                    <a:pt x="169" y="96"/>
                  </a:cubicBezTo>
                  <a:cubicBezTo>
                    <a:pt x="175" y="98"/>
                    <a:pt x="187" y="102"/>
                    <a:pt x="187" y="102"/>
                  </a:cubicBezTo>
                  <a:cubicBezTo>
                    <a:pt x="203" y="100"/>
                    <a:pt x="212" y="94"/>
                    <a:pt x="195" y="80"/>
                  </a:cubicBezTo>
                  <a:cubicBezTo>
                    <a:pt x="183" y="70"/>
                    <a:pt x="165" y="66"/>
                    <a:pt x="153" y="54"/>
                  </a:cubicBezTo>
                  <a:cubicBezTo>
                    <a:pt x="141" y="42"/>
                    <a:pt x="122" y="26"/>
                    <a:pt x="105" y="20"/>
                  </a:cubicBezTo>
                  <a:cubicBezTo>
                    <a:pt x="85" y="21"/>
                    <a:pt x="71" y="20"/>
                    <a:pt x="53" y="26"/>
                  </a:cubicBezTo>
                  <a:cubicBezTo>
                    <a:pt x="47" y="24"/>
                    <a:pt x="33" y="12"/>
                    <a:pt x="47" y="1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1" name="Freeform 21">
              <a:extLst>
                <a:ext uri="{FF2B5EF4-FFF2-40B4-BE49-F238E27FC236}">
                  <a16:creationId xmlns:a16="http://schemas.microsoft.com/office/drawing/2014/main" id="{EE914693-D9D4-4275-A198-A482354CD67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48" y="2857"/>
              <a:ext cx="99" cy="41"/>
            </a:xfrm>
            <a:custGeom>
              <a:avLst/>
              <a:gdLst>
                <a:gd name="T0" fmla="*/ 57 w 133"/>
                <a:gd name="T1" fmla="*/ 0 h 54"/>
                <a:gd name="T2" fmla="*/ 43 w 133"/>
                <a:gd name="T3" fmla="*/ 6 h 54"/>
                <a:gd name="T4" fmla="*/ 31 w 133"/>
                <a:gd name="T5" fmla="*/ 30 h 54"/>
                <a:gd name="T6" fmla="*/ 15 w 133"/>
                <a:gd name="T7" fmla="*/ 34 h 54"/>
                <a:gd name="T8" fmla="*/ 3 w 133"/>
                <a:gd name="T9" fmla="*/ 42 h 54"/>
                <a:gd name="T10" fmla="*/ 13 w 133"/>
                <a:gd name="T11" fmla="*/ 54 h 54"/>
                <a:gd name="T12" fmla="*/ 133 w 133"/>
                <a:gd name="T13" fmla="*/ 34 h 54"/>
                <a:gd name="T14" fmla="*/ 123 w 133"/>
                <a:gd name="T15" fmla="*/ 16 h 54"/>
                <a:gd name="T16" fmla="*/ 105 w 133"/>
                <a:gd name="T17" fmla="*/ 8 h 54"/>
                <a:gd name="T18" fmla="*/ 101 w 133"/>
                <a:gd name="T19" fmla="*/ 24 h 54"/>
                <a:gd name="T20" fmla="*/ 89 w 133"/>
                <a:gd name="T21" fmla="*/ 18 h 54"/>
                <a:gd name="T22" fmla="*/ 67 w 133"/>
                <a:gd name="T23" fmla="*/ 14 h 54"/>
                <a:gd name="T24" fmla="*/ 57 w 133"/>
                <a:gd name="T25" fmla="*/ 0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3" h="54">
                  <a:moveTo>
                    <a:pt x="57" y="0"/>
                  </a:moveTo>
                  <a:cubicBezTo>
                    <a:pt x="53" y="3"/>
                    <a:pt x="46" y="2"/>
                    <a:pt x="43" y="6"/>
                  </a:cubicBezTo>
                  <a:cubicBezTo>
                    <a:pt x="36" y="14"/>
                    <a:pt x="43" y="26"/>
                    <a:pt x="31" y="30"/>
                  </a:cubicBezTo>
                  <a:cubicBezTo>
                    <a:pt x="26" y="32"/>
                    <a:pt x="20" y="31"/>
                    <a:pt x="15" y="34"/>
                  </a:cubicBezTo>
                  <a:cubicBezTo>
                    <a:pt x="11" y="36"/>
                    <a:pt x="3" y="42"/>
                    <a:pt x="3" y="42"/>
                  </a:cubicBezTo>
                  <a:cubicBezTo>
                    <a:pt x="0" y="51"/>
                    <a:pt x="5" y="51"/>
                    <a:pt x="13" y="54"/>
                  </a:cubicBezTo>
                  <a:cubicBezTo>
                    <a:pt x="51" y="51"/>
                    <a:pt x="97" y="46"/>
                    <a:pt x="133" y="34"/>
                  </a:cubicBezTo>
                  <a:cubicBezTo>
                    <a:pt x="129" y="28"/>
                    <a:pt x="128" y="21"/>
                    <a:pt x="123" y="16"/>
                  </a:cubicBezTo>
                  <a:cubicBezTo>
                    <a:pt x="118" y="11"/>
                    <a:pt x="105" y="8"/>
                    <a:pt x="105" y="8"/>
                  </a:cubicBezTo>
                  <a:cubicBezTo>
                    <a:pt x="84" y="13"/>
                    <a:pt x="106" y="19"/>
                    <a:pt x="101" y="24"/>
                  </a:cubicBezTo>
                  <a:cubicBezTo>
                    <a:pt x="99" y="26"/>
                    <a:pt x="89" y="18"/>
                    <a:pt x="89" y="18"/>
                  </a:cubicBezTo>
                  <a:cubicBezTo>
                    <a:pt x="83" y="15"/>
                    <a:pt x="73" y="15"/>
                    <a:pt x="67" y="14"/>
                  </a:cubicBezTo>
                  <a:cubicBezTo>
                    <a:pt x="58" y="8"/>
                    <a:pt x="62" y="12"/>
                    <a:pt x="5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3" name="Freeform 22">
              <a:extLst>
                <a:ext uri="{FF2B5EF4-FFF2-40B4-BE49-F238E27FC236}">
                  <a16:creationId xmlns:a16="http://schemas.microsoft.com/office/drawing/2014/main" id="{257DD796-33B7-4539-9694-731A137E245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553" y="288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4" name="Freeform 23">
              <a:extLst>
                <a:ext uri="{FF2B5EF4-FFF2-40B4-BE49-F238E27FC236}">
                  <a16:creationId xmlns:a16="http://schemas.microsoft.com/office/drawing/2014/main" id="{B2BE1AC5-283B-485D-AA7F-2E715508F73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09" y="2886"/>
              <a:ext cx="12" cy="25"/>
            </a:xfrm>
            <a:custGeom>
              <a:avLst/>
              <a:gdLst>
                <a:gd name="T0" fmla="*/ 14 w 16"/>
                <a:gd name="T1" fmla="*/ 0 h 34"/>
                <a:gd name="T2" fmla="*/ 0 w 16"/>
                <a:gd name="T3" fmla="*/ 14 h 34"/>
                <a:gd name="T4" fmla="*/ 16 w 16"/>
                <a:gd name="T5" fmla="*/ 34 h 34"/>
                <a:gd name="T6" fmla="*/ 12 w 16"/>
                <a:gd name="T7" fmla="*/ 18 h 34"/>
                <a:gd name="T8" fmla="*/ 16 w 16"/>
                <a:gd name="T9" fmla="*/ 6 h 34"/>
                <a:gd name="T10" fmla="*/ 14 w 16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" h="34">
                  <a:moveTo>
                    <a:pt x="14" y="0"/>
                  </a:moveTo>
                  <a:cubicBezTo>
                    <a:pt x="5" y="3"/>
                    <a:pt x="2" y="4"/>
                    <a:pt x="0" y="14"/>
                  </a:cubicBezTo>
                  <a:cubicBezTo>
                    <a:pt x="3" y="26"/>
                    <a:pt x="4" y="30"/>
                    <a:pt x="16" y="34"/>
                  </a:cubicBezTo>
                  <a:cubicBezTo>
                    <a:pt x="15" y="29"/>
                    <a:pt x="11" y="23"/>
                    <a:pt x="12" y="18"/>
                  </a:cubicBezTo>
                  <a:cubicBezTo>
                    <a:pt x="12" y="14"/>
                    <a:pt x="16" y="6"/>
                    <a:pt x="16" y="6"/>
                  </a:cubicBezTo>
                  <a:cubicBezTo>
                    <a:pt x="9" y="1"/>
                    <a:pt x="8" y="3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5" name="Freeform 24">
              <a:extLst>
                <a:ext uri="{FF2B5EF4-FFF2-40B4-BE49-F238E27FC236}">
                  <a16:creationId xmlns:a16="http://schemas.microsoft.com/office/drawing/2014/main" id="{2BFD082C-A48A-4161-AB83-6E167964E96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26" y="2040"/>
              <a:ext cx="180" cy="88"/>
            </a:xfrm>
            <a:custGeom>
              <a:avLst/>
              <a:gdLst>
                <a:gd name="T0" fmla="*/ 64 w 240"/>
                <a:gd name="T1" fmla="*/ 1 h 117"/>
                <a:gd name="T2" fmla="*/ 24 w 240"/>
                <a:gd name="T3" fmla="*/ 31 h 117"/>
                <a:gd name="T4" fmla="*/ 6 w 240"/>
                <a:gd name="T5" fmla="*/ 37 h 117"/>
                <a:gd name="T6" fmla="*/ 0 w 240"/>
                <a:gd name="T7" fmla="*/ 39 h 117"/>
                <a:gd name="T8" fmla="*/ 26 w 240"/>
                <a:gd name="T9" fmla="*/ 59 h 117"/>
                <a:gd name="T10" fmla="*/ 38 w 240"/>
                <a:gd name="T11" fmla="*/ 63 h 117"/>
                <a:gd name="T12" fmla="*/ 68 w 240"/>
                <a:gd name="T13" fmla="*/ 47 h 117"/>
                <a:gd name="T14" fmla="*/ 80 w 240"/>
                <a:gd name="T15" fmla="*/ 43 h 117"/>
                <a:gd name="T16" fmla="*/ 82 w 240"/>
                <a:gd name="T17" fmla="*/ 55 h 117"/>
                <a:gd name="T18" fmla="*/ 64 w 240"/>
                <a:gd name="T19" fmla="*/ 61 h 117"/>
                <a:gd name="T20" fmla="*/ 72 w 240"/>
                <a:gd name="T21" fmla="*/ 73 h 117"/>
                <a:gd name="T22" fmla="*/ 40 w 240"/>
                <a:gd name="T23" fmla="*/ 87 h 117"/>
                <a:gd name="T24" fmla="*/ 70 w 240"/>
                <a:gd name="T25" fmla="*/ 109 h 117"/>
                <a:gd name="T26" fmla="*/ 82 w 240"/>
                <a:gd name="T27" fmla="*/ 113 h 117"/>
                <a:gd name="T28" fmla="*/ 118 w 240"/>
                <a:gd name="T29" fmla="*/ 103 h 117"/>
                <a:gd name="T30" fmla="*/ 150 w 240"/>
                <a:gd name="T31" fmla="*/ 105 h 117"/>
                <a:gd name="T32" fmla="*/ 168 w 240"/>
                <a:gd name="T33" fmla="*/ 117 h 117"/>
                <a:gd name="T34" fmla="*/ 204 w 240"/>
                <a:gd name="T35" fmla="*/ 109 h 117"/>
                <a:gd name="T36" fmla="*/ 224 w 240"/>
                <a:gd name="T37" fmla="*/ 103 h 117"/>
                <a:gd name="T38" fmla="*/ 222 w 240"/>
                <a:gd name="T39" fmla="*/ 77 h 117"/>
                <a:gd name="T40" fmla="*/ 234 w 240"/>
                <a:gd name="T41" fmla="*/ 69 h 117"/>
                <a:gd name="T42" fmla="*/ 238 w 240"/>
                <a:gd name="T43" fmla="*/ 47 h 117"/>
                <a:gd name="T44" fmla="*/ 210 w 240"/>
                <a:gd name="T45" fmla="*/ 57 h 117"/>
                <a:gd name="T46" fmla="*/ 200 w 240"/>
                <a:gd name="T47" fmla="*/ 43 h 117"/>
                <a:gd name="T48" fmla="*/ 172 w 240"/>
                <a:gd name="T49" fmla="*/ 45 h 117"/>
                <a:gd name="T50" fmla="*/ 134 w 240"/>
                <a:gd name="T51" fmla="*/ 9 h 117"/>
                <a:gd name="T52" fmla="*/ 94 w 240"/>
                <a:gd name="T53" fmla="*/ 11 h 117"/>
                <a:gd name="T54" fmla="*/ 82 w 240"/>
                <a:gd name="T55" fmla="*/ 1 h 117"/>
                <a:gd name="T56" fmla="*/ 64 w 240"/>
                <a:gd name="T57" fmla="*/ 1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40" h="117">
                  <a:moveTo>
                    <a:pt x="64" y="1"/>
                  </a:moveTo>
                  <a:cubicBezTo>
                    <a:pt x="57" y="21"/>
                    <a:pt x="44" y="24"/>
                    <a:pt x="24" y="31"/>
                  </a:cubicBezTo>
                  <a:cubicBezTo>
                    <a:pt x="18" y="33"/>
                    <a:pt x="12" y="35"/>
                    <a:pt x="6" y="37"/>
                  </a:cubicBezTo>
                  <a:cubicBezTo>
                    <a:pt x="4" y="38"/>
                    <a:pt x="0" y="39"/>
                    <a:pt x="0" y="39"/>
                  </a:cubicBezTo>
                  <a:cubicBezTo>
                    <a:pt x="3" y="55"/>
                    <a:pt x="12" y="54"/>
                    <a:pt x="26" y="59"/>
                  </a:cubicBezTo>
                  <a:cubicBezTo>
                    <a:pt x="30" y="60"/>
                    <a:pt x="38" y="63"/>
                    <a:pt x="38" y="63"/>
                  </a:cubicBezTo>
                  <a:cubicBezTo>
                    <a:pt x="50" y="59"/>
                    <a:pt x="57" y="54"/>
                    <a:pt x="68" y="47"/>
                  </a:cubicBezTo>
                  <a:cubicBezTo>
                    <a:pt x="72" y="45"/>
                    <a:pt x="80" y="43"/>
                    <a:pt x="80" y="43"/>
                  </a:cubicBezTo>
                  <a:cubicBezTo>
                    <a:pt x="82" y="46"/>
                    <a:pt x="88" y="51"/>
                    <a:pt x="82" y="55"/>
                  </a:cubicBezTo>
                  <a:cubicBezTo>
                    <a:pt x="77" y="59"/>
                    <a:pt x="64" y="61"/>
                    <a:pt x="64" y="61"/>
                  </a:cubicBezTo>
                  <a:cubicBezTo>
                    <a:pt x="58" y="70"/>
                    <a:pt x="63" y="70"/>
                    <a:pt x="72" y="73"/>
                  </a:cubicBezTo>
                  <a:cubicBezTo>
                    <a:pt x="77" y="88"/>
                    <a:pt x="50" y="86"/>
                    <a:pt x="40" y="87"/>
                  </a:cubicBezTo>
                  <a:cubicBezTo>
                    <a:pt x="47" y="94"/>
                    <a:pt x="60" y="106"/>
                    <a:pt x="70" y="109"/>
                  </a:cubicBezTo>
                  <a:cubicBezTo>
                    <a:pt x="74" y="110"/>
                    <a:pt x="82" y="113"/>
                    <a:pt x="82" y="113"/>
                  </a:cubicBezTo>
                  <a:cubicBezTo>
                    <a:pt x="99" y="111"/>
                    <a:pt x="104" y="108"/>
                    <a:pt x="118" y="103"/>
                  </a:cubicBezTo>
                  <a:cubicBezTo>
                    <a:pt x="129" y="104"/>
                    <a:pt x="140" y="103"/>
                    <a:pt x="150" y="105"/>
                  </a:cubicBezTo>
                  <a:cubicBezTo>
                    <a:pt x="157" y="107"/>
                    <a:pt x="168" y="117"/>
                    <a:pt x="168" y="117"/>
                  </a:cubicBezTo>
                  <a:cubicBezTo>
                    <a:pt x="193" y="115"/>
                    <a:pt x="188" y="116"/>
                    <a:pt x="204" y="109"/>
                  </a:cubicBezTo>
                  <a:cubicBezTo>
                    <a:pt x="210" y="106"/>
                    <a:pt x="224" y="103"/>
                    <a:pt x="224" y="103"/>
                  </a:cubicBezTo>
                  <a:cubicBezTo>
                    <a:pt x="223" y="98"/>
                    <a:pt x="217" y="82"/>
                    <a:pt x="222" y="77"/>
                  </a:cubicBezTo>
                  <a:cubicBezTo>
                    <a:pt x="225" y="73"/>
                    <a:pt x="234" y="69"/>
                    <a:pt x="234" y="69"/>
                  </a:cubicBezTo>
                  <a:cubicBezTo>
                    <a:pt x="237" y="59"/>
                    <a:pt x="240" y="59"/>
                    <a:pt x="238" y="47"/>
                  </a:cubicBezTo>
                  <a:cubicBezTo>
                    <a:pt x="228" y="49"/>
                    <a:pt x="219" y="51"/>
                    <a:pt x="210" y="57"/>
                  </a:cubicBezTo>
                  <a:cubicBezTo>
                    <a:pt x="201" y="71"/>
                    <a:pt x="201" y="50"/>
                    <a:pt x="200" y="43"/>
                  </a:cubicBezTo>
                  <a:cubicBezTo>
                    <a:pt x="189" y="45"/>
                    <a:pt x="182" y="48"/>
                    <a:pt x="172" y="45"/>
                  </a:cubicBezTo>
                  <a:cubicBezTo>
                    <a:pt x="161" y="34"/>
                    <a:pt x="148" y="14"/>
                    <a:pt x="134" y="9"/>
                  </a:cubicBezTo>
                  <a:cubicBezTo>
                    <a:pt x="119" y="11"/>
                    <a:pt x="108" y="13"/>
                    <a:pt x="94" y="11"/>
                  </a:cubicBezTo>
                  <a:cubicBezTo>
                    <a:pt x="92" y="9"/>
                    <a:pt x="85" y="2"/>
                    <a:pt x="82" y="1"/>
                  </a:cubicBezTo>
                  <a:cubicBezTo>
                    <a:pt x="74" y="0"/>
                    <a:pt x="72" y="9"/>
                    <a:pt x="64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6" name="Freeform 25">
              <a:extLst>
                <a:ext uri="{FF2B5EF4-FFF2-40B4-BE49-F238E27FC236}">
                  <a16:creationId xmlns:a16="http://schemas.microsoft.com/office/drawing/2014/main" id="{262F2E40-EF42-4AE5-A871-244D4C4A474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506" y="1999"/>
              <a:ext cx="146" cy="60"/>
            </a:xfrm>
            <a:custGeom>
              <a:avLst/>
              <a:gdLst>
                <a:gd name="T0" fmla="*/ 97 w 194"/>
                <a:gd name="T1" fmla="*/ 10 h 80"/>
                <a:gd name="T2" fmla="*/ 13 w 194"/>
                <a:gd name="T3" fmla="*/ 24 h 80"/>
                <a:gd name="T4" fmla="*/ 9 w 194"/>
                <a:gd name="T5" fmla="*/ 34 h 80"/>
                <a:gd name="T6" fmla="*/ 57 w 194"/>
                <a:gd name="T7" fmla="*/ 52 h 80"/>
                <a:gd name="T8" fmla="*/ 135 w 194"/>
                <a:gd name="T9" fmla="*/ 74 h 80"/>
                <a:gd name="T10" fmla="*/ 175 w 194"/>
                <a:gd name="T11" fmla="*/ 68 h 80"/>
                <a:gd name="T12" fmla="*/ 187 w 194"/>
                <a:gd name="T13" fmla="*/ 64 h 80"/>
                <a:gd name="T14" fmla="*/ 175 w 194"/>
                <a:gd name="T15" fmla="*/ 44 h 80"/>
                <a:gd name="T16" fmla="*/ 163 w 194"/>
                <a:gd name="T17" fmla="*/ 36 h 80"/>
                <a:gd name="T18" fmla="*/ 129 w 194"/>
                <a:gd name="T19" fmla="*/ 26 h 80"/>
                <a:gd name="T20" fmla="*/ 97 w 194"/>
                <a:gd name="T21" fmla="*/ 10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94" h="80">
                  <a:moveTo>
                    <a:pt x="97" y="10"/>
                  </a:moveTo>
                  <a:cubicBezTo>
                    <a:pt x="70" y="19"/>
                    <a:pt x="42" y="22"/>
                    <a:pt x="13" y="24"/>
                  </a:cubicBezTo>
                  <a:cubicBezTo>
                    <a:pt x="9" y="25"/>
                    <a:pt x="0" y="26"/>
                    <a:pt x="9" y="34"/>
                  </a:cubicBezTo>
                  <a:cubicBezTo>
                    <a:pt x="21" y="44"/>
                    <a:pt x="43" y="43"/>
                    <a:pt x="57" y="52"/>
                  </a:cubicBezTo>
                  <a:cubicBezTo>
                    <a:pt x="75" y="80"/>
                    <a:pt x="104" y="73"/>
                    <a:pt x="135" y="74"/>
                  </a:cubicBezTo>
                  <a:cubicBezTo>
                    <a:pt x="153" y="73"/>
                    <a:pt x="159" y="73"/>
                    <a:pt x="175" y="68"/>
                  </a:cubicBezTo>
                  <a:cubicBezTo>
                    <a:pt x="179" y="67"/>
                    <a:pt x="187" y="64"/>
                    <a:pt x="187" y="64"/>
                  </a:cubicBezTo>
                  <a:cubicBezTo>
                    <a:pt x="194" y="53"/>
                    <a:pt x="184" y="49"/>
                    <a:pt x="175" y="44"/>
                  </a:cubicBezTo>
                  <a:cubicBezTo>
                    <a:pt x="171" y="42"/>
                    <a:pt x="163" y="36"/>
                    <a:pt x="163" y="36"/>
                  </a:cubicBezTo>
                  <a:cubicBezTo>
                    <a:pt x="140" y="41"/>
                    <a:pt x="147" y="38"/>
                    <a:pt x="129" y="26"/>
                  </a:cubicBezTo>
                  <a:cubicBezTo>
                    <a:pt x="123" y="17"/>
                    <a:pt x="107" y="0"/>
                    <a:pt x="97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7" name="Freeform 26">
              <a:extLst>
                <a:ext uri="{FF2B5EF4-FFF2-40B4-BE49-F238E27FC236}">
                  <a16:creationId xmlns:a16="http://schemas.microsoft.com/office/drawing/2014/main" id="{8FD7526C-D9D3-4C47-9A8D-D096FB382A6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11" y="2069"/>
              <a:ext cx="233" cy="190"/>
            </a:xfrm>
            <a:custGeom>
              <a:avLst/>
              <a:gdLst>
                <a:gd name="T0" fmla="*/ 67 w 310"/>
                <a:gd name="T1" fmla="*/ 9 h 254"/>
                <a:gd name="T2" fmla="*/ 51 w 310"/>
                <a:gd name="T3" fmla="*/ 23 h 254"/>
                <a:gd name="T4" fmla="*/ 21 w 310"/>
                <a:gd name="T5" fmla="*/ 39 h 254"/>
                <a:gd name="T6" fmla="*/ 53 w 310"/>
                <a:gd name="T7" fmla="*/ 77 h 254"/>
                <a:gd name="T8" fmla="*/ 79 w 310"/>
                <a:gd name="T9" fmla="*/ 85 h 254"/>
                <a:gd name="T10" fmla="*/ 103 w 310"/>
                <a:gd name="T11" fmla="*/ 99 h 254"/>
                <a:gd name="T12" fmla="*/ 127 w 310"/>
                <a:gd name="T13" fmla="*/ 85 h 254"/>
                <a:gd name="T14" fmla="*/ 143 w 310"/>
                <a:gd name="T15" fmla="*/ 101 h 254"/>
                <a:gd name="T16" fmla="*/ 149 w 310"/>
                <a:gd name="T17" fmla="*/ 127 h 254"/>
                <a:gd name="T18" fmla="*/ 115 w 310"/>
                <a:gd name="T19" fmla="*/ 151 h 254"/>
                <a:gd name="T20" fmla="*/ 89 w 310"/>
                <a:gd name="T21" fmla="*/ 173 h 254"/>
                <a:gd name="T22" fmla="*/ 69 w 310"/>
                <a:gd name="T23" fmla="*/ 169 h 254"/>
                <a:gd name="T24" fmla="*/ 57 w 310"/>
                <a:gd name="T25" fmla="*/ 165 h 254"/>
                <a:gd name="T26" fmla="*/ 43 w 310"/>
                <a:gd name="T27" fmla="*/ 187 h 254"/>
                <a:gd name="T28" fmla="*/ 39 w 310"/>
                <a:gd name="T29" fmla="*/ 199 h 254"/>
                <a:gd name="T30" fmla="*/ 73 w 310"/>
                <a:gd name="T31" fmla="*/ 205 h 254"/>
                <a:gd name="T32" fmla="*/ 95 w 310"/>
                <a:gd name="T33" fmla="*/ 203 h 254"/>
                <a:gd name="T34" fmla="*/ 115 w 310"/>
                <a:gd name="T35" fmla="*/ 231 h 254"/>
                <a:gd name="T36" fmla="*/ 127 w 310"/>
                <a:gd name="T37" fmla="*/ 235 h 254"/>
                <a:gd name="T38" fmla="*/ 139 w 310"/>
                <a:gd name="T39" fmla="*/ 239 h 254"/>
                <a:gd name="T40" fmla="*/ 155 w 310"/>
                <a:gd name="T41" fmla="*/ 251 h 254"/>
                <a:gd name="T42" fmla="*/ 181 w 310"/>
                <a:gd name="T43" fmla="*/ 237 h 254"/>
                <a:gd name="T44" fmla="*/ 203 w 310"/>
                <a:gd name="T45" fmla="*/ 235 h 254"/>
                <a:gd name="T46" fmla="*/ 229 w 310"/>
                <a:gd name="T47" fmla="*/ 213 h 254"/>
                <a:gd name="T48" fmla="*/ 225 w 310"/>
                <a:gd name="T49" fmla="*/ 185 h 254"/>
                <a:gd name="T50" fmla="*/ 217 w 310"/>
                <a:gd name="T51" fmla="*/ 173 h 254"/>
                <a:gd name="T52" fmla="*/ 233 w 310"/>
                <a:gd name="T53" fmla="*/ 167 h 254"/>
                <a:gd name="T54" fmla="*/ 245 w 310"/>
                <a:gd name="T55" fmla="*/ 183 h 254"/>
                <a:gd name="T56" fmla="*/ 247 w 310"/>
                <a:gd name="T57" fmla="*/ 197 h 254"/>
                <a:gd name="T58" fmla="*/ 261 w 310"/>
                <a:gd name="T59" fmla="*/ 193 h 254"/>
                <a:gd name="T60" fmla="*/ 303 w 310"/>
                <a:gd name="T61" fmla="*/ 169 h 254"/>
                <a:gd name="T62" fmla="*/ 293 w 310"/>
                <a:gd name="T63" fmla="*/ 147 h 254"/>
                <a:gd name="T64" fmla="*/ 259 w 310"/>
                <a:gd name="T65" fmla="*/ 123 h 254"/>
                <a:gd name="T66" fmla="*/ 265 w 310"/>
                <a:gd name="T67" fmla="*/ 107 h 254"/>
                <a:gd name="T68" fmla="*/ 277 w 310"/>
                <a:gd name="T69" fmla="*/ 103 h 254"/>
                <a:gd name="T70" fmla="*/ 253 w 310"/>
                <a:gd name="T71" fmla="*/ 63 h 254"/>
                <a:gd name="T72" fmla="*/ 233 w 310"/>
                <a:gd name="T73" fmla="*/ 59 h 254"/>
                <a:gd name="T74" fmla="*/ 221 w 310"/>
                <a:gd name="T75" fmla="*/ 55 h 254"/>
                <a:gd name="T76" fmla="*/ 201 w 310"/>
                <a:gd name="T77" fmla="*/ 33 h 254"/>
                <a:gd name="T78" fmla="*/ 155 w 310"/>
                <a:gd name="T79" fmla="*/ 45 h 254"/>
                <a:gd name="T80" fmla="*/ 167 w 310"/>
                <a:gd name="T81" fmla="*/ 25 h 254"/>
                <a:gd name="T82" fmla="*/ 139 w 310"/>
                <a:gd name="T83" fmla="*/ 17 h 254"/>
                <a:gd name="T84" fmla="*/ 119 w 310"/>
                <a:gd name="T85" fmla="*/ 19 h 254"/>
                <a:gd name="T86" fmla="*/ 67 w 310"/>
                <a:gd name="T87" fmla="*/ 9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310" h="254">
                  <a:moveTo>
                    <a:pt x="67" y="9"/>
                  </a:moveTo>
                  <a:cubicBezTo>
                    <a:pt x="63" y="15"/>
                    <a:pt x="51" y="23"/>
                    <a:pt x="51" y="23"/>
                  </a:cubicBezTo>
                  <a:cubicBezTo>
                    <a:pt x="43" y="34"/>
                    <a:pt x="33" y="35"/>
                    <a:pt x="21" y="39"/>
                  </a:cubicBezTo>
                  <a:cubicBezTo>
                    <a:pt x="0" y="71"/>
                    <a:pt x="30" y="74"/>
                    <a:pt x="53" y="77"/>
                  </a:cubicBezTo>
                  <a:cubicBezTo>
                    <a:pt x="61" y="89"/>
                    <a:pt x="63" y="87"/>
                    <a:pt x="79" y="85"/>
                  </a:cubicBezTo>
                  <a:cubicBezTo>
                    <a:pt x="88" y="88"/>
                    <a:pt x="93" y="96"/>
                    <a:pt x="103" y="99"/>
                  </a:cubicBezTo>
                  <a:cubicBezTo>
                    <a:pt x="117" y="96"/>
                    <a:pt x="116" y="89"/>
                    <a:pt x="127" y="85"/>
                  </a:cubicBezTo>
                  <a:cubicBezTo>
                    <a:pt x="134" y="90"/>
                    <a:pt x="138" y="94"/>
                    <a:pt x="143" y="101"/>
                  </a:cubicBezTo>
                  <a:cubicBezTo>
                    <a:pt x="140" y="116"/>
                    <a:pt x="134" y="117"/>
                    <a:pt x="149" y="127"/>
                  </a:cubicBezTo>
                  <a:cubicBezTo>
                    <a:pt x="161" y="144"/>
                    <a:pt x="126" y="147"/>
                    <a:pt x="115" y="151"/>
                  </a:cubicBezTo>
                  <a:cubicBezTo>
                    <a:pt x="109" y="160"/>
                    <a:pt x="100" y="169"/>
                    <a:pt x="89" y="173"/>
                  </a:cubicBezTo>
                  <a:cubicBezTo>
                    <a:pt x="81" y="172"/>
                    <a:pt x="76" y="171"/>
                    <a:pt x="69" y="169"/>
                  </a:cubicBezTo>
                  <a:cubicBezTo>
                    <a:pt x="65" y="168"/>
                    <a:pt x="57" y="165"/>
                    <a:pt x="57" y="165"/>
                  </a:cubicBezTo>
                  <a:cubicBezTo>
                    <a:pt x="46" y="169"/>
                    <a:pt x="46" y="177"/>
                    <a:pt x="43" y="187"/>
                  </a:cubicBezTo>
                  <a:cubicBezTo>
                    <a:pt x="42" y="191"/>
                    <a:pt x="39" y="199"/>
                    <a:pt x="39" y="199"/>
                  </a:cubicBezTo>
                  <a:cubicBezTo>
                    <a:pt x="50" y="203"/>
                    <a:pt x="61" y="204"/>
                    <a:pt x="73" y="205"/>
                  </a:cubicBezTo>
                  <a:cubicBezTo>
                    <a:pt x="82" y="203"/>
                    <a:pt x="86" y="201"/>
                    <a:pt x="95" y="203"/>
                  </a:cubicBezTo>
                  <a:cubicBezTo>
                    <a:pt x="107" y="211"/>
                    <a:pt x="111" y="218"/>
                    <a:pt x="115" y="231"/>
                  </a:cubicBezTo>
                  <a:cubicBezTo>
                    <a:pt x="116" y="235"/>
                    <a:pt x="123" y="234"/>
                    <a:pt x="127" y="235"/>
                  </a:cubicBezTo>
                  <a:cubicBezTo>
                    <a:pt x="131" y="236"/>
                    <a:pt x="139" y="239"/>
                    <a:pt x="139" y="239"/>
                  </a:cubicBezTo>
                  <a:cubicBezTo>
                    <a:pt x="144" y="246"/>
                    <a:pt x="147" y="248"/>
                    <a:pt x="155" y="251"/>
                  </a:cubicBezTo>
                  <a:cubicBezTo>
                    <a:pt x="169" y="250"/>
                    <a:pt x="187" y="254"/>
                    <a:pt x="181" y="237"/>
                  </a:cubicBezTo>
                  <a:cubicBezTo>
                    <a:pt x="184" y="220"/>
                    <a:pt x="192" y="228"/>
                    <a:pt x="203" y="235"/>
                  </a:cubicBezTo>
                  <a:cubicBezTo>
                    <a:pt x="224" y="233"/>
                    <a:pt x="224" y="232"/>
                    <a:pt x="229" y="213"/>
                  </a:cubicBezTo>
                  <a:cubicBezTo>
                    <a:pt x="229" y="211"/>
                    <a:pt x="229" y="192"/>
                    <a:pt x="225" y="185"/>
                  </a:cubicBezTo>
                  <a:cubicBezTo>
                    <a:pt x="223" y="181"/>
                    <a:pt x="217" y="173"/>
                    <a:pt x="217" y="173"/>
                  </a:cubicBezTo>
                  <a:cubicBezTo>
                    <a:pt x="220" y="163"/>
                    <a:pt x="224" y="165"/>
                    <a:pt x="233" y="167"/>
                  </a:cubicBezTo>
                  <a:cubicBezTo>
                    <a:pt x="240" y="172"/>
                    <a:pt x="242" y="175"/>
                    <a:pt x="245" y="183"/>
                  </a:cubicBezTo>
                  <a:cubicBezTo>
                    <a:pt x="246" y="188"/>
                    <a:pt x="244" y="193"/>
                    <a:pt x="247" y="197"/>
                  </a:cubicBezTo>
                  <a:cubicBezTo>
                    <a:pt x="250" y="201"/>
                    <a:pt x="256" y="194"/>
                    <a:pt x="261" y="193"/>
                  </a:cubicBezTo>
                  <a:cubicBezTo>
                    <a:pt x="276" y="188"/>
                    <a:pt x="290" y="178"/>
                    <a:pt x="303" y="169"/>
                  </a:cubicBezTo>
                  <a:cubicBezTo>
                    <a:pt x="310" y="158"/>
                    <a:pt x="302" y="153"/>
                    <a:pt x="293" y="147"/>
                  </a:cubicBezTo>
                  <a:cubicBezTo>
                    <a:pt x="281" y="129"/>
                    <a:pt x="283" y="126"/>
                    <a:pt x="259" y="123"/>
                  </a:cubicBezTo>
                  <a:cubicBezTo>
                    <a:pt x="256" y="115"/>
                    <a:pt x="257" y="111"/>
                    <a:pt x="265" y="107"/>
                  </a:cubicBezTo>
                  <a:cubicBezTo>
                    <a:pt x="269" y="105"/>
                    <a:pt x="277" y="103"/>
                    <a:pt x="277" y="103"/>
                  </a:cubicBezTo>
                  <a:cubicBezTo>
                    <a:pt x="287" y="88"/>
                    <a:pt x="269" y="66"/>
                    <a:pt x="253" y="63"/>
                  </a:cubicBezTo>
                  <a:cubicBezTo>
                    <a:pt x="239" y="60"/>
                    <a:pt x="244" y="62"/>
                    <a:pt x="233" y="59"/>
                  </a:cubicBezTo>
                  <a:cubicBezTo>
                    <a:pt x="229" y="58"/>
                    <a:pt x="221" y="55"/>
                    <a:pt x="221" y="55"/>
                  </a:cubicBezTo>
                  <a:cubicBezTo>
                    <a:pt x="200" y="60"/>
                    <a:pt x="217" y="38"/>
                    <a:pt x="201" y="33"/>
                  </a:cubicBezTo>
                  <a:cubicBezTo>
                    <a:pt x="185" y="35"/>
                    <a:pt x="169" y="36"/>
                    <a:pt x="155" y="45"/>
                  </a:cubicBezTo>
                  <a:cubicBezTo>
                    <a:pt x="145" y="30"/>
                    <a:pt x="152" y="30"/>
                    <a:pt x="167" y="25"/>
                  </a:cubicBezTo>
                  <a:cubicBezTo>
                    <a:pt x="163" y="10"/>
                    <a:pt x="155" y="15"/>
                    <a:pt x="139" y="17"/>
                  </a:cubicBezTo>
                  <a:cubicBezTo>
                    <a:pt x="131" y="20"/>
                    <a:pt x="127" y="22"/>
                    <a:pt x="119" y="19"/>
                  </a:cubicBezTo>
                  <a:cubicBezTo>
                    <a:pt x="106" y="0"/>
                    <a:pt x="74" y="29"/>
                    <a:pt x="67" y="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8" name="Freeform 27">
              <a:extLst>
                <a:ext uri="{FF2B5EF4-FFF2-40B4-BE49-F238E27FC236}">
                  <a16:creationId xmlns:a16="http://schemas.microsoft.com/office/drawing/2014/main" id="{3BFC1329-9C0B-40C0-BB4F-F172B24923A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09" y="1987"/>
              <a:ext cx="44" cy="37"/>
            </a:xfrm>
            <a:custGeom>
              <a:avLst/>
              <a:gdLst>
                <a:gd name="T0" fmla="*/ 26 w 59"/>
                <a:gd name="T1" fmla="*/ 0 h 50"/>
                <a:gd name="T2" fmla="*/ 0 w 59"/>
                <a:gd name="T3" fmla="*/ 10 h 50"/>
                <a:gd name="T4" fmla="*/ 30 w 59"/>
                <a:gd name="T5" fmla="*/ 40 h 50"/>
                <a:gd name="T6" fmla="*/ 48 w 59"/>
                <a:gd name="T7" fmla="*/ 50 h 50"/>
                <a:gd name="T8" fmla="*/ 58 w 59"/>
                <a:gd name="T9" fmla="*/ 28 h 50"/>
                <a:gd name="T10" fmla="*/ 44 w 59"/>
                <a:gd name="T11" fmla="*/ 8 h 50"/>
                <a:gd name="T12" fmla="*/ 26 w 59"/>
                <a:gd name="T13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50">
                  <a:moveTo>
                    <a:pt x="26" y="0"/>
                  </a:moveTo>
                  <a:cubicBezTo>
                    <a:pt x="13" y="2"/>
                    <a:pt x="7" y="0"/>
                    <a:pt x="0" y="10"/>
                  </a:cubicBezTo>
                  <a:cubicBezTo>
                    <a:pt x="4" y="22"/>
                    <a:pt x="18" y="36"/>
                    <a:pt x="30" y="40"/>
                  </a:cubicBezTo>
                  <a:cubicBezTo>
                    <a:pt x="37" y="42"/>
                    <a:pt x="48" y="50"/>
                    <a:pt x="48" y="50"/>
                  </a:cubicBezTo>
                  <a:cubicBezTo>
                    <a:pt x="57" y="44"/>
                    <a:pt x="55" y="37"/>
                    <a:pt x="58" y="28"/>
                  </a:cubicBezTo>
                  <a:cubicBezTo>
                    <a:pt x="55" y="11"/>
                    <a:pt x="59" y="18"/>
                    <a:pt x="44" y="8"/>
                  </a:cubicBezTo>
                  <a:cubicBezTo>
                    <a:pt x="42" y="6"/>
                    <a:pt x="26" y="5"/>
                    <a:pt x="2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39" name="Freeform 28">
              <a:extLst>
                <a:ext uri="{FF2B5EF4-FFF2-40B4-BE49-F238E27FC236}">
                  <a16:creationId xmlns:a16="http://schemas.microsoft.com/office/drawing/2014/main" id="{969EBBF6-C8A8-4160-B669-3DC8645B88E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25" y="2057"/>
              <a:ext cx="65" cy="42"/>
            </a:xfrm>
            <a:custGeom>
              <a:avLst/>
              <a:gdLst>
                <a:gd name="T0" fmla="*/ 44 w 86"/>
                <a:gd name="T1" fmla="*/ 7 h 57"/>
                <a:gd name="T2" fmla="*/ 24 w 86"/>
                <a:gd name="T3" fmla="*/ 25 h 57"/>
                <a:gd name="T4" fmla="*/ 4 w 86"/>
                <a:gd name="T5" fmla="*/ 27 h 57"/>
                <a:gd name="T6" fmla="*/ 16 w 86"/>
                <a:gd name="T7" fmla="*/ 57 h 57"/>
                <a:gd name="T8" fmla="*/ 74 w 86"/>
                <a:gd name="T9" fmla="*/ 35 h 57"/>
                <a:gd name="T10" fmla="*/ 86 w 86"/>
                <a:gd name="T11" fmla="*/ 17 h 57"/>
                <a:gd name="T12" fmla="*/ 56 w 86"/>
                <a:gd name="T13" fmla="*/ 7 h 57"/>
                <a:gd name="T14" fmla="*/ 44 w 86"/>
                <a:gd name="T15" fmla="*/ 7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86" h="57">
                  <a:moveTo>
                    <a:pt x="44" y="7"/>
                  </a:moveTo>
                  <a:cubicBezTo>
                    <a:pt x="39" y="14"/>
                    <a:pt x="31" y="20"/>
                    <a:pt x="24" y="25"/>
                  </a:cubicBezTo>
                  <a:cubicBezTo>
                    <a:pt x="16" y="19"/>
                    <a:pt x="12" y="22"/>
                    <a:pt x="4" y="27"/>
                  </a:cubicBezTo>
                  <a:cubicBezTo>
                    <a:pt x="0" y="38"/>
                    <a:pt x="4" y="53"/>
                    <a:pt x="16" y="57"/>
                  </a:cubicBezTo>
                  <a:cubicBezTo>
                    <a:pt x="33" y="51"/>
                    <a:pt x="60" y="45"/>
                    <a:pt x="74" y="35"/>
                  </a:cubicBezTo>
                  <a:cubicBezTo>
                    <a:pt x="78" y="29"/>
                    <a:pt x="86" y="17"/>
                    <a:pt x="86" y="17"/>
                  </a:cubicBezTo>
                  <a:cubicBezTo>
                    <a:pt x="80" y="0"/>
                    <a:pt x="74" y="5"/>
                    <a:pt x="56" y="7"/>
                  </a:cubicBezTo>
                  <a:cubicBezTo>
                    <a:pt x="43" y="11"/>
                    <a:pt x="44" y="15"/>
                    <a:pt x="44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0" name="Freeform 29">
              <a:extLst>
                <a:ext uri="{FF2B5EF4-FFF2-40B4-BE49-F238E27FC236}">
                  <a16:creationId xmlns:a16="http://schemas.microsoft.com/office/drawing/2014/main" id="{692F0E17-B502-4CDE-944A-B31ACBD8C9E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93" y="2065"/>
              <a:ext cx="54" cy="25"/>
            </a:xfrm>
            <a:custGeom>
              <a:avLst/>
              <a:gdLst>
                <a:gd name="T0" fmla="*/ 40 w 73"/>
                <a:gd name="T1" fmla="*/ 0 h 34"/>
                <a:gd name="T2" fmla="*/ 10 w 73"/>
                <a:gd name="T3" fmla="*/ 16 h 34"/>
                <a:gd name="T4" fmla="*/ 24 w 73"/>
                <a:gd name="T5" fmla="*/ 34 h 34"/>
                <a:gd name="T6" fmla="*/ 52 w 73"/>
                <a:gd name="T7" fmla="*/ 28 h 34"/>
                <a:gd name="T8" fmla="*/ 64 w 73"/>
                <a:gd name="T9" fmla="*/ 20 h 34"/>
                <a:gd name="T10" fmla="*/ 40 w 73"/>
                <a:gd name="T11" fmla="*/ 0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34">
                  <a:moveTo>
                    <a:pt x="40" y="0"/>
                  </a:moveTo>
                  <a:cubicBezTo>
                    <a:pt x="30" y="6"/>
                    <a:pt x="20" y="10"/>
                    <a:pt x="10" y="16"/>
                  </a:cubicBezTo>
                  <a:cubicBezTo>
                    <a:pt x="0" y="31"/>
                    <a:pt x="13" y="30"/>
                    <a:pt x="24" y="34"/>
                  </a:cubicBezTo>
                  <a:cubicBezTo>
                    <a:pt x="44" y="31"/>
                    <a:pt x="35" y="34"/>
                    <a:pt x="52" y="28"/>
                  </a:cubicBezTo>
                  <a:cubicBezTo>
                    <a:pt x="57" y="26"/>
                    <a:pt x="64" y="20"/>
                    <a:pt x="64" y="20"/>
                  </a:cubicBezTo>
                  <a:cubicBezTo>
                    <a:pt x="73" y="7"/>
                    <a:pt x="48" y="8"/>
                    <a:pt x="4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1" name="Freeform 30">
              <a:extLst>
                <a:ext uri="{FF2B5EF4-FFF2-40B4-BE49-F238E27FC236}">
                  <a16:creationId xmlns:a16="http://schemas.microsoft.com/office/drawing/2014/main" id="{9AA427F0-BECE-485B-BFD9-152F2BBEAA0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64" y="2029"/>
              <a:ext cx="64" cy="34"/>
            </a:xfrm>
            <a:custGeom>
              <a:avLst/>
              <a:gdLst>
                <a:gd name="T0" fmla="*/ 58 w 85"/>
                <a:gd name="T1" fmla="*/ 10 h 45"/>
                <a:gd name="T2" fmla="*/ 28 w 85"/>
                <a:gd name="T3" fmla="*/ 4 h 45"/>
                <a:gd name="T4" fmla="*/ 0 w 85"/>
                <a:gd name="T5" fmla="*/ 18 h 45"/>
                <a:gd name="T6" fmla="*/ 40 w 85"/>
                <a:gd name="T7" fmla="*/ 32 h 45"/>
                <a:gd name="T8" fmla="*/ 64 w 85"/>
                <a:gd name="T9" fmla="*/ 40 h 45"/>
                <a:gd name="T10" fmla="*/ 84 w 85"/>
                <a:gd name="T11" fmla="*/ 18 h 45"/>
                <a:gd name="T12" fmla="*/ 82 w 85"/>
                <a:gd name="T13" fmla="*/ 6 h 45"/>
                <a:gd name="T14" fmla="*/ 64 w 85"/>
                <a:gd name="T15" fmla="*/ 0 h 45"/>
                <a:gd name="T16" fmla="*/ 58 w 85"/>
                <a:gd name="T17" fmla="*/ 1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5" h="45">
                  <a:moveTo>
                    <a:pt x="58" y="10"/>
                  </a:moveTo>
                  <a:cubicBezTo>
                    <a:pt x="39" y="16"/>
                    <a:pt x="45" y="10"/>
                    <a:pt x="28" y="4"/>
                  </a:cubicBezTo>
                  <a:cubicBezTo>
                    <a:pt x="7" y="6"/>
                    <a:pt x="5" y="2"/>
                    <a:pt x="0" y="18"/>
                  </a:cubicBezTo>
                  <a:cubicBezTo>
                    <a:pt x="5" y="34"/>
                    <a:pt x="26" y="31"/>
                    <a:pt x="40" y="32"/>
                  </a:cubicBezTo>
                  <a:cubicBezTo>
                    <a:pt x="50" y="42"/>
                    <a:pt x="49" y="45"/>
                    <a:pt x="64" y="40"/>
                  </a:cubicBezTo>
                  <a:cubicBezTo>
                    <a:pt x="69" y="32"/>
                    <a:pt x="77" y="25"/>
                    <a:pt x="84" y="18"/>
                  </a:cubicBezTo>
                  <a:cubicBezTo>
                    <a:pt x="83" y="14"/>
                    <a:pt x="85" y="9"/>
                    <a:pt x="82" y="6"/>
                  </a:cubicBezTo>
                  <a:cubicBezTo>
                    <a:pt x="78" y="1"/>
                    <a:pt x="64" y="0"/>
                    <a:pt x="64" y="0"/>
                  </a:cubicBezTo>
                  <a:cubicBezTo>
                    <a:pt x="56" y="3"/>
                    <a:pt x="47" y="21"/>
                    <a:pt x="58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2" name="Freeform 31">
              <a:extLst>
                <a:ext uri="{FF2B5EF4-FFF2-40B4-BE49-F238E27FC236}">
                  <a16:creationId xmlns:a16="http://schemas.microsoft.com/office/drawing/2014/main" id="{38842A85-EA64-4FBA-8125-A71598BCEDE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37" y="1997"/>
              <a:ext cx="44" cy="24"/>
            </a:xfrm>
            <a:custGeom>
              <a:avLst/>
              <a:gdLst>
                <a:gd name="T0" fmla="*/ 16 w 58"/>
                <a:gd name="T1" fmla="*/ 4 h 31"/>
                <a:gd name="T2" fmla="*/ 0 w 58"/>
                <a:gd name="T3" fmla="*/ 18 h 31"/>
                <a:gd name="T4" fmla="*/ 20 w 58"/>
                <a:gd name="T5" fmla="*/ 28 h 31"/>
                <a:gd name="T6" fmla="*/ 28 w 58"/>
                <a:gd name="T7" fmla="*/ 20 h 31"/>
                <a:gd name="T8" fmla="*/ 52 w 58"/>
                <a:gd name="T9" fmla="*/ 12 h 31"/>
                <a:gd name="T10" fmla="*/ 44 w 58"/>
                <a:gd name="T11" fmla="*/ 0 h 31"/>
                <a:gd name="T12" fmla="*/ 16 w 58"/>
                <a:gd name="T13" fmla="*/ 4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8" h="31">
                  <a:moveTo>
                    <a:pt x="16" y="4"/>
                  </a:moveTo>
                  <a:cubicBezTo>
                    <a:pt x="2" y="13"/>
                    <a:pt x="7" y="8"/>
                    <a:pt x="0" y="18"/>
                  </a:cubicBezTo>
                  <a:cubicBezTo>
                    <a:pt x="5" y="26"/>
                    <a:pt x="11" y="25"/>
                    <a:pt x="20" y="28"/>
                  </a:cubicBezTo>
                  <a:cubicBezTo>
                    <a:pt x="36" y="23"/>
                    <a:pt x="17" y="31"/>
                    <a:pt x="28" y="20"/>
                  </a:cubicBezTo>
                  <a:cubicBezTo>
                    <a:pt x="33" y="15"/>
                    <a:pt x="46" y="13"/>
                    <a:pt x="52" y="12"/>
                  </a:cubicBezTo>
                  <a:cubicBezTo>
                    <a:pt x="58" y="3"/>
                    <a:pt x="53" y="3"/>
                    <a:pt x="44" y="0"/>
                  </a:cubicBezTo>
                  <a:cubicBezTo>
                    <a:pt x="38" y="1"/>
                    <a:pt x="20" y="8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3" name="Freeform 32">
              <a:extLst>
                <a:ext uri="{FF2B5EF4-FFF2-40B4-BE49-F238E27FC236}">
                  <a16:creationId xmlns:a16="http://schemas.microsoft.com/office/drawing/2014/main" id="{1AE15805-4E4F-4E83-A52C-16A212747A7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51" y="2000"/>
              <a:ext cx="114" cy="77"/>
            </a:xfrm>
            <a:custGeom>
              <a:avLst/>
              <a:gdLst>
                <a:gd name="T0" fmla="*/ 38 w 152"/>
                <a:gd name="T1" fmla="*/ 0 h 102"/>
                <a:gd name="T2" fmla="*/ 14 w 152"/>
                <a:gd name="T3" fmla="*/ 6 h 102"/>
                <a:gd name="T4" fmla="*/ 4 w 152"/>
                <a:gd name="T5" fmla="*/ 38 h 102"/>
                <a:gd name="T6" fmla="*/ 12 w 152"/>
                <a:gd name="T7" fmla="*/ 56 h 102"/>
                <a:gd name="T8" fmla="*/ 0 w 152"/>
                <a:gd name="T9" fmla="*/ 72 h 102"/>
                <a:gd name="T10" fmla="*/ 56 w 152"/>
                <a:gd name="T11" fmla="*/ 86 h 102"/>
                <a:gd name="T12" fmla="*/ 82 w 152"/>
                <a:gd name="T13" fmla="*/ 92 h 102"/>
                <a:gd name="T14" fmla="*/ 152 w 152"/>
                <a:gd name="T15" fmla="*/ 86 h 102"/>
                <a:gd name="T16" fmla="*/ 76 w 152"/>
                <a:gd name="T17" fmla="*/ 70 h 102"/>
                <a:gd name="T18" fmla="*/ 54 w 152"/>
                <a:gd name="T19" fmla="*/ 62 h 102"/>
                <a:gd name="T20" fmla="*/ 44 w 152"/>
                <a:gd name="T21" fmla="*/ 52 h 102"/>
                <a:gd name="T22" fmla="*/ 50 w 152"/>
                <a:gd name="T23" fmla="*/ 34 h 102"/>
                <a:gd name="T24" fmla="*/ 38 w 152"/>
                <a:gd name="T25" fmla="*/ 0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2" h="102">
                  <a:moveTo>
                    <a:pt x="38" y="0"/>
                  </a:moveTo>
                  <a:cubicBezTo>
                    <a:pt x="22" y="5"/>
                    <a:pt x="30" y="3"/>
                    <a:pt x="14" y="6"/>
                  </a:cubicBezTo>
                  <a:cubicBezTo>
                    <a:pt x="18" y="22"/>
                    <a:pt x="22" y="32"/>
                    <a:pt x="4" y="38"/>
                  </a:cubicBezTo>
                  <a:cubicBezTo>
                    <a:pt x="1" y="47"/>
                    <a:pt x="7" y="49"/>
                    <a:pt x="12" y="56"/>
                  </a:cubicBezTo>
                  <a:cubicBezTo>
                    <a:pt x="10" y="65"/>
                    <a:pt x="9" y="69"/>
                    <a:pt x="0" y="72"/>
                  </a:cubicBezTo>
                  <a:cubicBezTo>
                    <a:pt x="5" y="88"/>
                    <a:pt x="45" y="85"/>
                    <a:pt x="56" y="86"/>
                  </a:cubicBezTo>
                  <a:cubicBezTo>
                    <a:pt x="72" y="97"/>
                    <a:pt x="63" y="95"/>
                    <a:pt x="82" y="92"/>
                  </a:cubicBezTo>
                  <a:cubicBezTo>
                    <a:pt x="86" y="92"/>
                    <a:pt x="147" y="102"/>
                    <a:pt x="152" y="86"/>
                  </a:cubicBezTo>
                  <a:cubicBezTo>
                    <a:pt x="123" y="66"/>
                    <a:pt x="128" y="72"/>
                    <a:pt x="76" y="70"/>
                  </a:cubicBezTo>
                  <a:cubicBezTo>
                    <a:pt x="62" y="56"/>
                    <a:pt x="81" y="73"/>
                    <a:pt x="54" y="62"/>
                  </a:cubicBezTo>
                  <a:cubicBezTo>
                    <a:pt x="50" y="60"/>
                    <a:pt x="48" y="55"/>
                    <a:pt x="44" y="52"/>
                  </a:cubicBezTo>
                  <a:cubicBezTo>
                    <a:pt x="41" y="43"/>
                    <a:pt x="42" y="39"/>
                    <a:pt x="50" y="34"/>
                  </a:cubicBezTo>
                  <a:cubicBezTo>
                    <a:pt x="52" y="27"/>
                    <a:pt x="42" y="9"/>
                    <a:pt x="3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4" name="Freeform 33">
              <a:extLst>
                <a:ext uri="{FF2B5EF4-FFF2-40B4-BE49-F238E27FC236}">
                  <a16:creationId xmlns:a16="http://schemas.microsoft.com/office/drawing/2014/main" id="{18F04B98-70D7-4CCF-A95E-B0686EE8DD2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664" y="2245"/>
              <a:ext cx="25" cy="15"/>
            </a:xfrm>
            <a:custGeom>
              <a:avLst/>
              <a:gdLst>
                <a:gd name="T0" fmla="*/ 34 w 34"/>
                <a:gd name="T1" fmla="*/ 0 h 20"/>
                <a:gd name="T2" fmla="*/ 24 w 34"/>
                <a:gd name="T3" fmla="*/ 20 h 20"/>
                <a:gd name="T4" fmla="*/ 4 w 34"/>
                <a:gd name="T5" fmla="*/ 18 h 20"/>
                <a:gd name="T6" fmla="*/ 4 w 34"/>
                <a:gd name="T7" fmla="*/ 6 h 20"/>
                <a:gd name="T8" fmla="*/ 34 w 34"/>
                <a:gd name="T9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20">
                  <a:moveTo>
                    <a:pt x="34" y="0"/>
                  </a:moveTo>
                  <a:cubicBezTo>
                    <a:pt x="32" y="10"/>
                    <a:pt x="34" y="17"/>
                    <a:pt x="24" y="20"/>
                  </a:cubicBezTo>
                  <a:cubicBezTo>
                    <a:pt x="17" y="19"/>
                    <a:pt x="10" y="20"/>
                    <a:pt x="4" y="18"/>
                  </a:cubicBezTo>
                  <a:cubicBezTo>
                    <a:pt x="0" y="17"/>
                    <a:pt x="2" y="7"/>
                    <a:pt x="4" y="6"/>
                  </a:cubicBezTo>
                  <a:cubicBezTo>
                    <a:pt x="12" y="0"/>
                    <a:pt x="24" y="0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5" name="Freeform 34">
              <a:extLst>
                <a:ext uri="{FF2B5EF4-FFF2-40B4-BE49-F238E27FC236}">
                  <a16:creationId xmlns:a16="http://schemas.microsoft.com/office/drawing/2014/main" id="{DCFD69DF-58B2-4B3D-9C52-F8A1287AA46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21" y="2756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6" name="Freeform 35">
              <a:extLst>
                <a:ext uri="{FF2B5EF4-FFF2-40B4-BE49-F238E27FC236}">
                  <a16:creationId xmlns:a16="http://schemas.microsoft.com/office/drawing/2014/main" id="{A0746139-3BBB-4043-9613-2A350B87977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424" y="2781"/>
              <a:ext cx="16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7" name="Freeform 36">
              <a:extLst>
                <a:ext uri="{FF2B5EF4-FFF2-40B4-BE49-F238E27FC236}">
                  <a16:creationId xmlns:a16="http://schemas.microsoft.com/office/drawing/2014/main" id="{A518A2E2-08D7-4D92-9B84-89AB252C81E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28" y="2913"/>
              <a:ext cx="15" cy="12"/>
            </a:xfrm>
            <a:custGeom>
              <a:avLst/>
              <a:gdLst>
                <a:gd name="T0" fmla="*/ 3 w 21"/>
                <a:gd name="T1" fmla="*/ 0 h 16"/>
                <a:gd name="T2" fmla="*/ 13 w 21"/>
                <a:gd name="T3" fmla="*/ 16 h 16"/>
                <a:gd name="T4" fmla="*/ 3 w 21"/>
                <a:gd name="T5" fmla="*/ 0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" h="16">
                  <a:moveTo>
                    <a:pt x="3" y="0"/>
                  </a:moveTo>
                  <a:cubicBezTo>
                    <a:pt x="0" y="9"/>
                    <a:pt x="6" y="11"/>
                    <a:pt x="13" y="16"/>
                  </a:cubicBezTo>
                  <a:cubicBezTo>
                    <a:pt x="21" y="4"/>
                    <a:pt x="16" y="2"/>
                    <a:pt x="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8" name="Freeform 37">
              <a:extLst>
                <a:ext uri="{FF2B5EF4-FFF2-40B4-BE49-F238E27FC236}">
                  <a16:creationId xmlns:a16="http://schemas.microsoft.com/office/drawing/2014/main" id="{B774D241-4204-4C5F-A66C-15EC7BD0E12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52" y="2429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49" name="Freeform 38">
              <a:extLst>
                <a:ext uri="{FF2B5EF4-FFF2-40B4-BE49-F238E27FC236}">
                  <a16:creationId xmlns:a16="http://schemas.microsoft.com/office/drawing/2014/main" id="{94575B71-4556-4FE7-9D0E-006BDB4EAE2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652" y="2224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0" name="Freeform 39">
              <a:extLst>
                <a:ext uri="{FF2B5EF4-FFF2-40B4-BE49-F238E27FC236}">
                  <a16:creationId xmlns:a16="http://schemas.microsoft.com/office/drawing/2014/main" id="{BCB42075-B55A-4113-A3B8-FEE44C4FBA9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17" y="2045"/>
              <a:ext cx="39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1" name="Freeform 40">
              <a:extLst>
                <a:ext uri="{FF2B5EF4-FFF2-40B4-BE49-F238E27FC236}">
                  <a16:creationId xmlns:a16="http://schemas.microsoft.com/office/drawing/2014/main" id="{972D0275-CEA4-4D4F-AFEE-1EAA637F0C6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80" y="2153"/>
              <a:ext cx="38" cy="18"/>
            </a:xfrm>
            <a:custGeom>
              <a:avLst/>
              <a:gdLst>
                <a:gd name="T0" fmla="*/ 13 w 51"/>
                <a:gd name="T1" fmla="*/ 0 h 24"/>
                <a:gd name="T2" fmla="*/ 7 w 51"/>
                <a:gd name="T3" fmla="*/ 18 h 24"/>
                <a:gd name="T4" fmla="*/ 27 w 51"/>
                <a:gd name="T5" fmla="*/ 24 h 24"/>
                <a:gd name="T6" fmla="*/ 33 w 51"/>
                <a:gd name="T7" fmla="*/ 4 h 24"/>
                <a:gd name="T8" fmla="*/ 13 w 51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" h="24">
                  <a:moveTo>
                    <a:pt x="13" y="0"/>
                  </a:moveTo>
                  <a:cubicBezTo>
                    <a:pt x="12" y="2"/>
                    <a:pt x="0" y="12"/>
                    <a:pt x="7" y="18"/>
                  </a:cubicBezTo>
                  <a:cubicBezTo>
                    <a:pt x="12" y="22"/>
                    <a:pt x="27" y="24"/>
                    <a:pt x="27" y="24"/>
                  </a:cubicBezTo>
                  <a:cubicBezTo>
                    <a:pt x="44" y="22"/>
                    <a:pt x="51" y="16"/>
                    <a:pt x="33" y="4"/>
                  </a:cubicBezTo>
                  <a:cubicBezTo>
                    <a:pt x="29" y="1"/>
                    <a:pt x="14" y="0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2" name="Freeform 41">
              <a:extLst>
                <a:ext uri="{FF2B5EF4-FFF2-40B4-BE49-F238E27FC236}">
                  <a16:creationId xmlns:a16="http://schemas.microsoft.com/office/drawing/2014/main" id="{037B8E37-A798-49F9-9A70-189322124FD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1796" y="1951"/>
              <a:ext cx="696" cy="346"/>
            </a:xfrm>
            <a:custGeom>
              <a:avLst/>
              <a:gdLst>
                <a:gd name="T0" fmla="*/ 28 w 929"/>
                <a:gd name="T1" fmla="*/ 56 h 462"/>
                <a:gd name="T2" fmla="*/ 6 w 929"/>
                <a:gd name="T3" fmla="*/ 92 h 462"/>
                <a:gd name="T4" fmla="*/ 36 w 929"/>
                <a:gd name="T5" fmla="*/ 100 h 462"/>
                <a:gd name="T6" fmla="*/ 16 w 929"/>
                <a:gd name="T7" fmla="*/ 116 h 462"/>
                <a:gd name="T8" fmla="*/ 104 w 929"/>
                <a:gd name="T9" fmla="*/ 136 h 462"/>
                <a:gd name="T10" fmla="*/ 142 w 929"/>
                <a:gd name="T11" fmla="*/ 130 h 462"/>
                <a:gd name="T12" fmla="*/ 250 w 929"/>
                <a:gd name="T13" fmla="*/ 78 h 462"/>
                <a:gd name="T14" fmla="*/ 300 w 929"/>
                <a:gd name="T15" fmla="*/ 66 h 462"/>
                <a:gd name="T16" fmla="*/ 324 w 929"/>
                <a:gd name="T17" fmla="*/ 80 h 462"/>
                <a:gd name="T18" fmla="*/ 272 w 929"/>
                <a:gd name="T19" fmla="*/ 88 h 462"/>
                <a:gd name="T20" fmla="*/ 242 w 929"/>
                <a:gd name="T21" fmla="*/ 112 h 462"/>
                <a:gd name="T22" fmla="*/ 254 w 929"/>
                <a:gd name="T23" fmla="*/ 120 h 462"/>
                <a:gd name="T24" fmla="*/ 260 w 929"/>
                <a:gd name="T25" fmla="*/ 158 h 462"/>
                <a:gd name="T26" fmla="*/ 350 w 929"/>
                <a:gd name="T27" fmla="*/ 192 h 462"/>
                <a:gd name="T28" fmla="*/ 336 w 929"/>
                <a:gd name="T29" fmla="*/ 210 h 462"/>
                <a:gd name="T30" fmla="*/ 368 w 929"/>
                <a:gd name="T31" fmla="*/ 246 h 462"/>
                <a:gd name="T32" fmla="*/ 348 w 929"/>
                <a:gd name="T33" fmla="*/ 266 h 462"/>
                <a:gd name="T34" fmla="*/ 324 w 929"/>
                <a:gd name="T35" fmla="*/ 294 h 462"/>
                <a:gd name="T36" fmla="*/ 294 w 929"/>
                <a:gd name="T37" fmla="*/ 324 h 462"/>
                <a:gd name="T38" fmla="*/ 292 w 929"/>
                <a:gd name="T39" fmla="*/ 420 h 462"/>
                <a:gd name="T40" fmla="*/ 332 w 929"/>
                <a:gd name="T41" fmla="*/ 446 h 462"/>
                <a:gd name="T42" fmla="*/ 388 w 929"/>
                <a:gd name="T43" fmla="*/ 448 h 462"/>
                <a:gd name="T44" fmla="*/ 412 w 929"/>
                <a:gd name="T45" fmla="*/ 422 h 462"/>
                <a:gd name="T46" fmla="*/ 506 w 929"/>
                <a:gd name="T47" fmla="*/ 356 h 462"/>
                <a:gd name="T48" fmla="*/ 572 w 929"/>
                <a:gd name="T49" fmla="*/ 334 h 462"/>
                <a:gd name="T50" fmla="*/ 646 w 929"/>
                <a:gd name="T51" fmla="*/ 308 h 462"/>
                <a:gd name="T52" fmla="*/ 720 w 929"/>
                <a:gd name="T53" fmla="*/ 290 h 462"/>
                <a:gd name="T54" fmla="*/ 762 w 929"/>
                <a:gd name="T55" fmla="*/ 260 h 462"/>
                <a:gd name="T56" fmla="*/ 800 w 929"/>
                <a:gd name="T57" fmla="*/ 200 h 462"/>
                <a:gd name="T58" fmla="*/ 802 w 929"/>
                <a:gd name="T59" fmla="*/ 154 h 462"/>
                <a:gd name="T60" fmla="*/ 802 w 929"/>
                <a:gd name="T61" fmla="*/ 124 h 462"/>
                <a:gd name="T62" fmla="*/ 832 w 929"/>
                <a:gd name="T63" fmla="*/ 90 h 462"/>
                <a:gd name="T64" fmla="*/ 876 w 929"/>
                <a:gd name="T65" fmla="*/ 94 h 462"/>
                <a:gd name="T66" fmla="*/ 922 w 929"/>
                <a:gd name="T67" fmla="*/ 52 h 462"/>
                <a:gd name="T68" fmla="*/ 888 w 929"/>
                <a:gd name="T69" fmla="*/ 56 h 462"/>
                <a:gd name="T70" fmla="*/ 848 w 929"/>
                <a:gd name="T71" fmla="*/ 46 h 462"/>
                <a:gd name="T72" fmla="*/ 794 w 929"/>
                <a:gd name="T73" fmla="*/ 22 h 462"/>
                <a:gd name="T74" fmla="*/ 642 w 929"/>
                <a:gd name="T75" fmla="*/ 26 h 462"/>
                <a:gd name="T76" fmla="*/ 584 w 929"/>
                <a:gd name="T77" fmla="*/ 38 h 462"/>
                <a:gd name="T78" fmla="*/ 556 w 929"/>
                <a:gd name="T79" fmla="*/ 38 h 462"/>
                <a:gd name="T80" fmla="*/ 516 w 929"/>
                <a:gd name="T81" fmla="*/ 54 h 462"/>
                <a:gd name="T82" fmla="*/ 478 w 929"/>
                <a:gd name="T83" fmla="*/ 30 h 462"/>
                <a:gd name="T84" fmla="*/ 432 w 929"/>
                <a:gd name="T85" fmla="*/ 40 h 462"/>
                <a:gd name="T86" fmla="*/ 366 w 929"/>
                <a:gd name="T87" fmla="*/ 52 h 462"/>
                <a:gd name="T88" fmla="*/ 410 w 929"/>
                <a:gd name="T89" fmla="*/ 38 h 462"/>
                <a:gd name="T90" fmla="*/ 352 w 929"/>
                <a:gd name="T91" fmla="*/ 8 h 462"/>
                <a:gd name="T92" fmla="*/ 334 w 929"/>
                <a:gd name="T93" fmla="*/ 2 h 462"/>
                <a:gd name="T94" fmla="*/ 314 w 929"/>
                <a:gd name="T95" fmla="*/ 8 h 462"/>
                <a:gd name="T96" fmla="*/ 240 w 929"/>
                <a:gd name="T97" fmla="*/ 16 h 462"/>
                <a:gd name="T98" fmla="*/ 160 w 929"/>
                <a:gd name="T99" fmla="*/ 28 h 462"/>
                <a:gd name="T100" fmla="*/ 108 w 929"/>
                <a:gd name="T101" fmla="*/ 26 h 462"/>
                <a:gd name="T102" fmla="*/ 114 w 929"/>
                <a:gd name="T103" fmla="*/ 68 h 462"/>
                <a:gd name="T104" fmla="*/ 104 w 929"/>
                <a:gd name="T105" fmla="*/ 52 h 462"/>
                <a:gd name="T106" fmla="*/ 60 w 929"/>
                <a:gd name="T107" fmla="*/ 42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929" h="462">
                  <a:moveTo>
                    <a:pt x="60" y="42"/>
                  </a:moveTo>
                  <a:cubicBezTo>
                    <a:pt x="40" y="45"/>
                    <a:pt x="42" y="46"/>
                    <a:pt x="28" y="56"/>
                  </a:cubicBezTo>
                  <a:cubicBezTo>
                    <a:pt x="26" y="74"/>
                    <a:pt x="27" y="75"/>
                    <a:pt x="10" y="78"/>
                  </a:cubicBezTo>
                  <a:cubicBezTo>
                    <a:pt x="4" y="82"/>
                    <a:pt x="0" y="82"/>
                    <a:pt x="6" y="92"/>
                  </a:cubicBezTo>
                  <a:cubicBezTo>
                    <a:pt x="10" y="98"/>
                    <a:pt x="21" y="96"/>
                    <a:pt x="28" y="98"/>
                  </a:cubicBezTo>
                  <a:cubicBezTo>
                    <a:pt x="31" y="99"/>
                    <a:pt x="36" y="100"/>
                    <a:pt x="36" y="100"/>
                  </a:cubicBezTo>
                  <a:cubicBezTo>
                    <a:pt x="47" y="99"/>
                    <a:pt x="69" y="97"/>
                    <a:pt x="50" y="110"/>
                  </a:cubicBezTo>
                  <a:cubicBezTo>
                    <a:pt x="37" y="108"/>
                    <a:pt x="24" y="104"/>
                    <a:pt x="16" y="116"/>
                  </a:cubicBezTo>
                  <a:cubicBezTo>
                    <a:pt x="24" y="141"/>
                    <a:pt x="68" y="125"/>
                    <a:pt x="94" y="126"/>
                  </a:cubicBezTo>
                  <a:cubicBezTo>
                    <a:pt x="98" y="129"/>
                    <a:pt x="100" y="134"/>
                    <a:pt x="104" y="136"/>
                  </a:cubicBezTo>
                  <a:cubicBezTo>
                    <a:pt x="108" y="138"/>
                    <a:pt x="116" y="140"/>
                    <a:pt x="116" y="140"/>
                  </a:cubicBezTo>
                  <a:cubicBezTo>
                    <a:pt x="129" y="138"/>
                    <a:pt x="133" y="139"/>
                    <a:pt x="142" y="130"/>
                  </a:cubicBezTo>
                  <a:cubicBezTo>
                    <a:pt x="151" y="104"/>
                    <a:pt x="179" y="110"/>
                    <a:pt x="202" y="102"/>
                  </a:cubicBezTo>
                  <a:cubicBezTo>
                    <a:pt x="219" y="96"/>
                    <a:pt x="233" y="84"/>
                    <a:pt x="250" y="78"/>
                  </a:cubicBezTo>
                  <a:cubicBezTo>
                    <a:pt x="260" y="75"/>
                    <a:pt x="269" y="74"/>
                    <a:pt x="280" y="72"/>
                  </a:cubicBezTo>
                  <a:cubicBezTo>
                    <a:pt x="287" y="71"/>
                    <a:pt x="300" y="66"/>
                    <a:pt x="300" y="66"/>
                  </a:cubicBezTo>
                  <a:cubicBezTo>
                    <a:pt x="311" y="49"/>
                    <a:pt x="336" y="54"/>
                    <a:pt x="354" y="60"/>
                  </a:cubicBezTo>
                  <a:cubicBezTo>
                    <a:pt x="367" y="79"/>
                    <a:pt x="335" y="79"/>
                    <a:pt x="324" y="80"/>
                  </a:cubicBezTo>
                  <a:cubicBezTo>
                    <a:pt x="312" y="83"/>
                    <a:pt x="306" y="93"/>
                    <a:pt x="292" y="96"/>
                  </a:cubicBezTo>
                  <a:cubicBezTo>
                    <a:pt x="284" y="94"/>
                    <a:pt x="279" y="90"/>
                    <a:pt x="272" y="88"/>
                  </a:cubicBezTo>
                  <a:cubicBezTo>
                    <a:pt x="253" y="91"/>
                    <a:pt x="232" y="96"/>
                    <a:pt x="214" y="102"/>
                  </a:cubicBezTo>
                  <a:cubicBezTo>
                    <a:pt x="223" y="108"/>
                    <a:pt x="231" y="109"/>
                    <a:pt x="242" y="112"/>
                  </a:cubicBezTo>
                  <a:cubicBezTo>
                    <a:pt x="245" y="113"/>
                    <a:pt x="250" y="114"/>
                    <a:pt x="250" y="114"/>
                  </a:cubicBezTo>
                  <a:cubicBezTo>
                    <a:pt x="251" y="116"/>
                    <a:pt x="255" y="118"/>
                    <a:pt x="254" y="120"/>
                  </a:cubicBezTo>
                  <a:cubicBezTo>
                    <a:pt x="252" y="124"/>
                    <a:pt x="242" y="128"/>
                    <a:pt x="242" y="128"/>
                  </a:cubicBezTo>
                  <a:cubicBezTo>
                    <a:pt x="233" y="141"/>
                    <a:pt x="247" y="154"/>
                    <a:pt x="260" y="158"/>
                  </a:cubicBezTo>
                  <a:cubicBezTo>
                    <a:pt x="282" y="155"/>
                    <a:pt x="295" y="151"/>
                    <a:pt x="318" y="150"/>
                  </a:cubicBezTo>
                  <a:cubicBezTo>
                    <a:pt x="334" y="155"/>
                    <a:pt x="345" y="176"/>
                    <a:pt x="350" y="192"/>
                  </a:cubicBezTo>
                  <a:cubicBezTo>
                    <a:pt x="349" y="195"/>
                    <a:pt x="350" y="199"/>
                    <a:pt x="348" y="202"/>
                  </a:cubicBezTo>
                  <a:cubicBezTo>
                    <a:pt x="345" y="206"/>
                    <a:pt x="336" y="210"/>
                    <a:pt x="336" y="210"/>
                  </a:cubicBezTo>
                  <a:cubicBezTo>
                    <a:pt x="327" y="224"/>
                    <a:pt x="332" y="235"/>
                    <a:pt x="348" y="240"/>
                  </a:cubicBezTo>
                  <a:cubicBezTo>
                    <a:pt x="358" y="237"/>
                    <a:pt x="362" y="237"/>
                    <a:pt x="368" y="246"/>
                  </a:cubicBezTo>
                  <a:cubicBezTo>
                    <a:pt x="360" y="252"/>
                    <a:pt x="346" y="246"/>
                    <a:pt x="338" y="252"/>
                  </a:cubicBezTo>
                  <a:cubicBezTo>
                    <a:pt x="326" y="260"/>
                    <a:pt x="346" y="265"/>
                    <a:pt x="348" y="266"/>
                  </a:cubicBezTo>
                  <a:cubicBezTo>
                    <a:pt x="352" y="278"/>
                    <a:pt x="347" y="279"/>
                    <a:pt x="336" y="286"/>
                  </a:cubicBezTo>
                  <a:cubicBezTo>
                    <a:pt x="332" y="289"/>
                    <a:pt x="324" y="294"/>
                    <a:pt x="324" y="294"/>
                  </a:cubicBezTo>
                  <a:cubicBezTo>
                    <a:pt x="315" y="308"/>
                    <a:pt x="320" y="303"/>
                    <a:pt x="310" y="310"/>
                  </a:cubicBezTo>
                  <a:cubicBezTo>
                    <a:pt x="306" y="316"/>
                    <a:pt x="294" y="324"/>
                    <a:pt x="294" y="324"/>
                  </a:cubicBezTo>
                  <a:cubicBezTo>
                    <a:pt x="285" y="338"/>
                    <a:pt x="288" y="331"/>
                    <a:pt x="284" y="342"/>
                  </a:cubicBezTo>
                  <a:cubicBezTo>
                    <a:pt x="285" y="374"/>
                    <a:pt x="283" y="393"/>
                    <a:pt x="292" y="420"/>
                  </a:cubicBezTo>
                  <a:cubicBezTo>
                    <a:pt x="295" y="429"/>
                    <a:pt x="307" y="435"/>
                    <a:pt x="314" y="440"/>
                  </a:cubicBezTo>
                  <a:cubicBezTo>
                    <a:pt x="319" y="444"/>
                    <a:pt x="332" y="446"/>
                    <a:pt x="332" y="446"/>
                  </a:cubicBezTo>
                  <a:cubicBezTo>
                    <a:pt x="340" y="457"/>
                    <a:pt x="345" y="459"/>
                    <a:pt x="358" y="462"/>
                  </a:cubicBezTo>
                  <a:cubicBezTo>
                    <a:pt x="376" y="459"/>
                    <a:pt x="375" y="457"/>
                    <a:pt x="388" y="448"/>
                  </a:cubicBezTo>
                  <a:cubicBezTo>
                    <a:pt x="390" y="441"/>
                    <a:pt x="394" y="435"/>
                    <a:pt x="400" y="430"/>
                  </a:cubicBezTo>
                  <a:cubicBezTo>
                    <a:pt x="404" y="427"/>
                    <a:pt x="412" y="422"/>
                    <a:pt x="412" y="422"/>
                  </a:cubicBezTo>
                  <a:cubicBezTo>
                    <a:pt x="417" y="415"/>
                    <a:pt x="451" y="367"/>
                    <a:pt x="458" y="364"/>
                  </a:cubicBezTo>
                  <a:cubicBezTo>
                    <a:pt x="475" y="356"/>
                    <a:pt x="486" y="357"/>
                    <a:pt x="506" y="356"/>
                  </a:cubicBezTo>
                  <a:cubicBezTo>
                    <a:pt x="525" y="350"/>
                    <a:pt x="533" y="342"/>
                    <a:pt x="554" y="340"/>
                  </a:cubicBezTo>
                  <a:cubicBezTo>
                    <a:pt x="560" y="338"/>
                    <a:pt x="566" y="336"/>
                    <a:pt x="572" y="334"/>
                  </a:cubicBezTo>
                  <a:cubicBezTo>
                    <a:pt x="576" y="333"/>
                    <a:pt x="584" y="330"/>
                    <a:pt x="584" y="330"/>
                  </a:cubicBezTo>
                  <a:cubicBezTo>
                    <a:pt x="603" y="311"/>
                    <a:pt x="618" y="310"/>
                    <a:pt x="646" y="308"/>
                  </a:cubicBezTo>
                  <a:cubicBezTo>
                    <a:pt x="665" y="304"/>
                    <a:pt x="684" y="303"/>
                    <a:pt x="704" y="302"/>
                  </a:cubicBezTo>
                  <a:cubicBezTo>
                    <a:pt x="712" y="299"/>
                    <a:pt x="712" y="293"/>
                    <a:pt x="720" y="290"/>
                  </a:cubicBezTo>
                  <a:cubicBezTo>
                    <a:pt x="732" y="285"/>
                    <a:pt x="743" y="285"/>
                    <a:pt x="754" y="278"/>
                  </a:cubicBezTo>
                  <a:cubicBezTo>
                    <a:pt x="756" y="271"/>
                    <a:pt x="760" y="267"/>
                    <a:pt x="762" y="260"/>
                  </a:cubicBezTo>
                  <a:cubicBezTo>
                    <a:pt x="763" y="247"/>
                    <a:pt x="762" y="233"/>
                    <a:pt x="764" y="220"/>
                  </a:cubicBezTo>
                  <a:cubicBezTo>
                    <a:pt x="764" y="219"/>
                    <a:pt x="794" y="204"/>
                    <a:pt x="800" y="200"/>
                  </a:cubicBezTo>
                  <a:cubicBezTo>
                    <a:pt x="807" y="189"/>
                    <a:pt x="808" y="186"/>
                    <a:pt x="820" y="182"/>
                  </a:cubicBezTo>
                  <a:cubicBezTo>
                    <a:pt x="825" y="166"/>
                    <a:pt x="814" y="162"/>
                    <a:pt x="802" y="154"/>
                  </a:cubicBezTo>
                  <a:cubicBezTo>
                    <a:pt x="797" y="151"/>
                    <a:pt x="790" y="142"/>
                    <a:pt x="790" y="142"/>
                  </a:cubicBezTo>
                  <a:cubicBezTo>
                    <a:pt x="786" y="131"/>
                    <a:pt x="792" y="127"/>
                    <a:pt x="802" y="124"/>
                  </a:cubicBezTo>
                  <a:cubicBezTo>
                    <a:pt x="810" y="116"/>
                    <a:pt x="813" y="98"/>
                    <a:pt x="820" y="94"/>
                  </a:cubicBezTo>
                  <a:cubicBezTo>
                    <a:pt x="824" y="92"/>
                    <a:pt x="832" y="90"/>
                    <a:pt x="832" y="90"/>
                  </a:cubicBezTo>
                  <a:cubicBezTo>
                    <a:pt x="844" y="92"/>
                    <a:pt x="848" y="92"/>
                    <a:pt x="856" y="100"/>
                  </a:cubicBezTo>
                  <a:cubicBezTo>
                    <a:pt x="863" y="98"/>
                    <a:pt x="876" y="94"/>
                    <a:pt x="876" y="94"/>
                  </a:cubicBezTo>
                  <a:cubicBezTo>
                    <a:pt x="889" y="81"/>
                    <a:pt x="906" y="77"/>
                    <a:pt x="924" y="74"/>
                  </a:cubicBezTo>
                  <a:cubicBezTo>
                    <a:pt x="929" y="67"/>
                    <a:pt x="929" y="58"/>
                    <a:pt x="922" y="52"/>
                  </a:cubicBezTo>
                  <a:cubicBezTo>
                    <a:pt x="918" y="49"/>
                    <a:pt x="910" y="44"/>
                    <a:pt x="910" y="44"/>
                  </a:cubicBezTo>
                  <a:cubicBezTo>
                    <a:pt x="894" y="47"/>
                    <a:pt x="899" y="49"/>
                    <a:pt x="888" y="56"/>
                  </a:cubicBezTo>
                  <a:cubicBezTo>
                    <a:pt x="884" y="58"/>
                    <a:pt x="876" y="60"/>
                    <a:pt x="876" y="60"/>
                  </a:cubicBezTo>
                  <a:cubicBezTo>
                    <a:pt x="853" y="59"/>
                    <a:pt x="810" y="59"/>
                    <a:pt x="848" y="46"/>
                  </a:cubicBezTo>
                  <a:cubicBezTo>
                    <a:pt x="844" y="33"/>
                    <a:pt x="831" y="37"/>
                    <a:pt x="818" y="36"/>
                  </a:cubicBezTo>
                  <a:cubicBezTo>
                    <a:pt x="809" y="33"/>
                    <a:pt x="802" y="27"/>
                    <a:pt x="794" y="22"/>
                  </a:cubicBezTo>
                  <a:cubicBezTo>
                    <a:pt x="790" y="20"/>
                    <a:pt x="782" y="18"/>
                    <a:pt x="782" y="18"/>
                  </a:cubicBezTo>
                  <a:cubicBezTo>
                    <a:pt x="727" y="19"/>
                    <a:pt x="688" y="11"/>
                    <a:pt x="642" y="26"/>
                  </a:cubicBezTo>
                  <a:cubicBezTo>
                    <a:pt x="635" y="16"/>
                    <a:pt x="632" y="18"/>
                    <a:pt x="620" y="20"/>
                  </a:cubicBezTo>
                  <a:cubicBezTo>
                    <a:pt x="611" y="34"/>
                    <a:pt x="600" y="36"/>
                    <a:pt x="584" y="38"/>
                  </a:cubicBezTo>
                  <a:cubicBezTo>
                    <a:pt x="575" y="44"/>
                    <a:pt x="581" y="46"/>
                    <a:pt x="578" y="56"/>
                  </a:cubicBezTo>
                  <a:cubicBezTo>
                    <a:pt x="572" y="47"/>
                    <a:pt x="566" y="41"/>
                    <a:pt x="556" y="38"/>
                  </a:cubicBezTo>
                  <a:cubicBezTo>
                    <a:pt x="553" y="38"/>
                    <a:pt x="539" y="39"/>
                    <a:pt x="534" y="42"/>
                  </a:cubicBezTo>
                  <a:cubicBezTo>
                    <a:pt x="528" y="46"/>
                    <a:pt x="516" y="54"/>
                    <a:pt x="516" y="54"/>
                  </a:cubicBezTo>
                  <a:cubicBezTo>
                    <a:pt x="507" y="52"/>
                    <a:pt x="503" y="51"/>
                    <a:pt x="500" y="42"/>
                  </a:cubicBezTo>
                  <a:cubicBezTo>
                    <a:pt x="505" y="28"/>
                    <a:pt x="488" y="31"/>
                    <a:pt x="478" y="30"/>
                  </a:cubicBezTo>
                  <a:cubicBezTo>
                    <a:pt x="469" y="33"/>
                    <a:pt x="473" y="37"/>
                    <a:pt x="464" y="40"/>
                  </a:cubicBezTo>
                  <a:cubicBezTo>
                    <a:pt x="447" y="34"/>
                    <a:pt x="451" y="27"/>
                    <a:pt x="432" y="40"/>
                  </a:cubicBezTo>
                  <a:cubicBezTo>
                    <a:pt x="427" y="54"/>
                    <a:pt x="427" y="52"/>
                    <a:pt x="410" y="50"/>
                  </a:cubicBezTo>
                  <a:cubicBezTo>
                    <a:pt x="391" y="52"/>
                    <a:pt x="385" y="54"/>
                    <a:pt x="366" y="52"/>
                  </a:cubicBezTo>
                  <a:cubicBezTo>
                    <a:pt x="357" y="49"/>
                    <a:pt x="356" y="46"/>
                    <a:pt x="364" y="40"/>
                  </a:cubicBezTo>
                  <a:cubicBezTo>
                    <a:pt x="380" y="42"/>
                    <a:pt x="395" y="43"/>
                    <a:pt x="410" y="38"/>
                  </a:cubicBezTo>
                  <a:cubicBezTo>
                    <a:pt x="426" y="15"/>
                    <a:pt x="386" y="21"/>
                    <a:pt x="370" y="20"/>
                  </a:cubicBezTo>
                  <a:cubicBezTo>
                    <a:pt x="364" y="16"/>
                    <a:pt x="358" y="12"/>
                    <a:pt x="352" y="8"/>
                  </a:cubicBezTo>
                  <a:cubicBezTo>
                    <a:pt x="348" y="5"/>
                    <a:pt x="340" y="0"/>
                    <a:pt x="340" y="0"/>
                  </a:cubicBezTo>
                  <a:cubicBezTo>
                    <a:pt x="338" y="1"/>
                    <a:pt x="336" y="1"/>
                    <a:pt x="334" y="2"/>
                  </a:cubicBezTo>
                  <a:cubicBezTo>
                    <a:pt x="331" y="3"/>
                    <a:pt x="329" y="3"/>
                    <a:pt x="326" y="4"/>
                  </a:cubicBezTo>
                  <a:cubicBezTo>
                    <a:pt x="322" y="5"/>
                    <a:pt x="314" y="8"/>
                    <a:pt x="314" y="8"/>
                  </a:cubicBezTo>
                  <a:cubicBezTo>
                    <a:pt x="305" y="22"/>
                    <a:pt x="288" y="6"/>
                    <a:pt x="276" y="2"/>
                  </a:cubicBezTo>
                  <a:cubicBezTo>
                    <a:pt x="270" y="3"/>
                    <a:pt x="241" y="16"/>
                    <a:pt x="240" y="16"/>
                  </a:cubicBezTo>
                  <a:cubicBezTo>
                    <a:pt x="226" y="17"/>
                    <a:pt x="212" y="17"/>
                    <a:pt x="198" y="18"/>
                  </a:cubicBezTo>
                  <a:cubicBezTo>
                    <a:pt x="183" y="19"/>
                    <a:pt x="172" y="20"/>
                    <a:pt x="160" y="28"/>
                  </a:cubicBezTo>
                  <a:cubicBezTo>
                    <a:pt x="146" y="26"/>
                    <a:pt x="141" y="27"/>
                    <a:pt x="130" y="20"/>
                  </a:cubicBezTo>
                  <a:cubicBezTo>
                    <a:pt x="123" y="22"/>
                    <a:pt x="115" y="24"/>
                    <a:pt x="108" y="26"/>
                  </a:cubicBezTo>
                  <a:cubicBezTo>
                    <a:pt x="102" y="35"/>
                    <a:pt x="113" y="41"/>
                    <a:pt x="122" y="44"/>
                  </a:cubicBezTo>
                  <a:cubicBezTo>
                    <a:pt x="125" y="52"/>
                    <a:pt x="114" y="68"/>
                    <a:pt x="114" y="68"/>
                  </a:cubicBezTo>
                  <a:cubicBezTo>
                    <a:pt x="112" y="79"/>
                    <a:pt x="111" y="82"/>
                    <a:pt x="100" y="78"/>
                  </a:cubicBezTo>
                  <a:cubicBezTo>
                    <a:pt x="93" y="67"/>
                    <a:pt x="100" y="63"/>
                    <a:pt x="104" y="52"/>
                  </a:cubicBezTo>
                  <a:cubicBezTo>
                    <a:pt x="96" y="44"/>
                    <a:pt x="91" y="36"/>
                    <a:pt x="80" y="32"/>
                  </a:cubicBezTo>
                  <a:cubicBezTo>
                    <a:pt x="73" y="34"/>
                    <a:pt x="67" y="39"/>
                    <a:pt x="60" y="4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3" name="Freeform 42">
              <a:extLst>
                <a:ext uri="{FF2B5EF4-FFF2-40B4-BE49-F238E27FC236}">
                  <a16:creationId xmlns:a16="http://schemas.microsoft.com/office/drawing/2014/main" id="{A5BDD63C-1D6D-4E11-BCF8-97EEDDFB553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009" y="2135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4" name="Freeform 43">
              <a:extLst>
                <a:ext uri="{FF2B5EF4-FFF2-40B4-BE49-F238E27FC236}">
                  <a16:creationId xmlns:a16="http://schemas.microsoft.com/office/drawing/2014/main" id="{78B4C243-BEDE-4C52-9220-A5505EA2376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292" y="2201"/>
              <a:ext cx="128" cy="54"/>
            </a:xfrm>
            <a:custGeom>
              <a:avLst/>
              <a:gdLst>
                <a:gd name="T0" fmla="*/ 102 w 172"/>
                <a:gd name="T1" fmla="*/ 8 h 72"/>
                <a:gd name="T2" fmla="*/ 66 w 172"/>
                <a:gd name="T3" fmla="*/ 4 h 72"/>
                <a:gd name="T4" fmla="*/ 54 w 172"/>
                <a:gd name="T5" fmla="*/ 0 h 72"/>
                <a:gd name="T6" fmla="*/ 0 w 172"/>
                <a:gd name="T7" fmla="*/ 28 h 72"/>
                <a:gd name="T8" fmla="*/ 28 w 172"/>
                <a:gd name="T9" fmla="*/ 40 h 72"/>
                <a:gd name="T10" fmla="*/ 42 w 172"/>
                <a:gd name="T11" fmla="*/ 60 h 72"/>
                <a:gd name="T12" fmla="*/ 66 w 172"/>
                <a:gd name="T13" fmla="*/ 68 h 72"/>
                <a:gd name="T14" fmla="*/ 78 w 172"/>
                <a:gd name="T15" fmla="*/ 72 h 72"/>
                <a:gd name="T16" fmla="*/ 130 w 172"/>
                <a:gd name="T17" fmla="*/ 60 h 72"/>
                <a:gd name="T18" fmla="*/ 172 w 172"/>
                <a:gd name="T19" fmla="*/ 44 h 72"/>
                <a:gd name="T20" fmla="*/ 148 w 172"/>
                <a:gd name="T21" fmla="*/ 18 h 72"/>
                <a:gd name="T22" fmla="*/ 136 w 172"/>
                <a:gd name="T23" fmla="*/ 4 h 72"/>
                <a:gd name="T24" fmla="*/ 102 w 172"/>
                <a:gd name="T25" fmla="*/ 8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72" h="72">
                  <a:moveTo>
                    <a:pt x="102" y="8"/>
                  </a:moveTo>
                  <a:cubicBezTo>
                    <a:pt x="89" y="12"/>
                    <a:pt x="78" y="8"/>
                    <a:pt x="66" y="4"/>
                  </a:cubicBezTo>
                  <a:cubicBezTo>
                    <a:pt x="62" y="3"/>
                    <a:pt x="54" y="0"/>
                    <a:pt x="54" y="0"/>
                  </a:cubicBezTo>
                  <a:cubicBezTo>
                    <a:pt x="38" y="5"/>
                    <a:pt x="12" y="16"/>
                    <a:pt x="0" y="28"/>
                  </a:cubicBezTo>
                  <a:cubicBezTo>
                    <a:pt x="4" y="39"/>
                    <a:pt x="18" y="39"/>
                    <a:pt x="28" y="40"/>
                  </a:cubicBezTo>
                  <a:cubicBezTo>
                    <a:pt x="39" y="44"/>
                    <a:pt x="41" y="60"/>
                    <a:pt x="42" y="60"/>
                  </a:cubicBezTo>
                  <a:cubicBezTo>
                    <a:pt x="50" y="63"/>
                    <a:pt x="58" y="65"/>
                    <a:pt x="66" y="68"/>
                  </a:cubicBezTo>
                  <a:cubicBezTo>
                    <a:pt x="70" y="69"/>
                    <a:pt x="78" y="72"/>
                    <a:pt x="78" y="72"/>
                  </a:cubicBezTo>
                  <a:cubicBezTo>
                    <a:pt x="92" y="71"/>
                    <a:pt x="117" y="69"/>
                    <a:pt x="130" y="60"/>
                  </a:cubicBezTo>
                  <a:cubicBezTo>
                    <a:pt x="148" y="48"/>
                    <a:pt x="150" y="46"/>
                    <a:pt x="172" y="44"/>
                  </a:cubicBezTo>
                  <a:cubicBezTo>
                    <a:pt x="169" y="29"/>
                    <a:pt x="162" y="23"/>
                    <a:pt x="148" y="18"/>
                  </a:cubicBezTo>
                  <a:cubicBezTo>
                    <a:pt x="145" y="10"/>
                    <a:pt x="144" y="7"/>
                    <a:pt x="136" y="4"/>
                  </a:cubicBezTo>
                  <a:cubicBezTo>
                    <a:pt x="134" y="4"/>
                    <a:pt x="105" y="11"/>
                    <a:pt x="102" y="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5" name="Freeform 44">
              <a:extLst>
                <a:ext uri="{FF2B5EF4-FFF2-40B4-BE49-F238E27FC236}">
                  <a16:creationId xmlns:a16="http://schemas.microsoft.com/office/drawing/2014/main" id="{DBBC5CDC-DC7A-48FD-85F4-0675C2EFF48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393" y="2038"/>
              <a:ext cx="39" cy="24"/>
            </a:xfrm>
            <a:custGeom>
              <a:avLst/>
              <a:gdLst>
                <a:gd name="T0" fmla="*/ 34 w 52"/>
                <a:gd name="T1" fmla="*/ 0 h 32"/>
                <a:gd name="T2" fmla="*/ 8 w 52"/>
                <a:gd name="T3" fmla="*/ 20 h 32"/>
                <a:gd name="T4" fmla="*/ 24 w 52"/>
                <a:gd name="T5" fmla="*/ 32 h 32"/>
                <a:gd name="T6" fmla="*/ 42 w 52"/>
                <a:gd name="T7" fmla="*/ 30 h 32"/>
                <a:gd name="T8" fmla="*/ 34 w 52"/>
                <a:gd name="T9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2" h="32">
                  <a:moveTo>
                    <a:pt x="34" y="0"/>
                  </a:moveTo>
                  <a:cubicBezTo>
                    <a:pt x="30" y="12"/>
                    <a:pt x="19" y="16"/>
                    <a:pt x="8" y="20"/>
                  </a:cubicBezTo>
                  <a:cubicBezTo>
                    <a:pt x="0" y="32"/>
                    <a:pt x="14" y="31"/>
                    <a:pt x="24" y="32"/>
                  </a:cubicBezTo>
                  <a:cubicBezTo>
                    <a:pt x="30" y="31"/>
                    <a:pt x="36" y="32"/>
                    <a:pt x="42" y="30"/>
                  </a:cubicBezTo>
                  <a:cubicBezTo>
                    <a:pt x="52" y="26"/>
                    <a:pt x="34" y="3"/>
                    <a:pt x="3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6" name="Freeform 45">
              <a:extLst>
                <a:ext uri="{FF2B5EF4-FFF2-40B4-BE49-F238E27FC236}">
                  <a16:creationId xmlns:a16="http://schemas.microsoft.com/office/drawing/2014/main" id="{090B3DC8-948F-4B31-959C-B744CA08B8A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662" y="2006"/>
              <a:ext cx="155" cy="63"/>
            </a:xfrm>
            <a:custGeom>
              <a:avLst/>
              <a:gdLst>
                <a:gd name="T0" fmla="*/ 191 w 206"/>
                <a:gd name="T1" fmla="*/ 7 h 85"/>
                <a:gd name="T2" fmla="*/ 103 w 206"/>
                <a:gd name="T3" fmla="*/ 9 h 85"/>
                <a:gd name="T4" fmla="*/ 109 w 206"/>
                <a:gd name="T5" fmla="*/ 25 h 85"/>
                <a:gd name="T6" fmla="*/ 107 w 206"/>
                <a:gd name="T7" fmla="*/ 33 h 85"/>
                <a:gd name="T8" fmla="*/ 89 w 206"/>
                <a:gd name="T9" fmla="*/ 27 h 85"/>
                <a:gd name="T10" fmla="*/ 77 w 206"/>
                <a:gd name="T11" fmla="*/ 19 h 85"/>
                <a:gd name="T12" fmla="*/ 23 w 206"/>
                <a:gd name="T13" fmla="*/ 27 h 85"/>
                <a:gd name="T14" fmla="*/ 31 w 206"/>
                <a:gd name="T15" fmla="*/ 49 h 85"/>
                <a:gd name="T16" fmla="*/ 55 w 206"/>
                <a:gd name="T17" fmla="*/ 53 h 85"/>
                <a:gd name="T18" fmla="*/ 75 w 206"/>
                <a:gd name="T19" fmla="*/ 73 h 85"/>
                <a:gd name="T20" fmla="*/ 89 w 206"/>
                <a:gd name="T21" fmla="*/ 85 h 85"/>
                <a:gd name="T22" fmla="*/ 109 w 206"/>
                <a:gd name="T23" fmla="*/ 67 h 85"/>
                <a:gd name="T24" fmla="*/ 121 w 206"/>
                <a:gd name="T25" fmla="*/ 59 h 85"/>
                <a:gd name="T26" fmla="*/ 127 w 206"/>
                <a:gd name="T27" fmla="*/ 47 h 85"/>
                <a:gd name="T28" fmla="*/ 167 w 206"/>
                <a:gd name="T29" fmla="*/ 35 h 85"/>
                <a:gd name="T30" fmla="*/ 187 w 206"/>
                <a:gd name="T31" fmla="*/ 31 h 85"/>
                <a:gd name="T32" fmla="*/ 199 w 206"/>
                <a:gd name="T33" fmla="*/ 27 h 85"/>
                <a:gd name="T34" fmla="*/ 191 w 206"/>
                <a:gd name="T35" fmla="*/ 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06" h="85">
                  <a:moveTo>
                    <a:pt x="191" y="7"/>
                  </a:moveTo>
                  <a:cubicBezTo>
                    <a:pt x="165" y="6"/>
                    <a:pt x="130" y="0"/>
                    <a:pt x="103" y="9"/>
                  </a:cubicBezTo>
                  <a:cubicBezTo>
                    <a:pt x="100" y="18"/>
                    <a:pt x="101" y="20"/>
                    <a:pt x="109" y="25"/>
                  </a:cubicBezTo>
                  <a:cubicBezTo>
                    <a:pt x="111" y="28"/>
                    <a:pt x="118" y="34"/>
                    <a:pt x="107" y="33"/>
                  </a:cubicBezTo>
                  <a:cubicBezTo>
                    <a:pt x="101" y="32"/>
                    <a:pt x="89" y="27"/>
                    <a:pt x="89" y="27"/>
                  </a:cubicBezTo>
                  <a:cubicBezTo>
                    <a:pt x="86" y="24"/>
                    <a:pt x="82" y="18"/>
                    <a:pt x="77" y="19"/>
                  </a:cubicBezTo>
                  <a:cubicBezTo>
                    <a:pt x="52" y="22"/>
                    <a:pt x="57" y="25"/>
                    <a:pt x="23" y="27"/>
                  </a:cubicBezTo>
                  <a:cubicBezTo>
                    <a:pt x="0" y="31"/>
                    <a:pt x="18" y="45"/>
                    <a:pt x="31" y="49"/>
                  </a:cubicBezTo>
                  <a:cubicBezTo>
                    <a:pt x="43" y="53"/>
                    <a:pt x="35" y="51"/>
                    <a:pt x="55" y="53"/>
                  </a:cubicBezTo>
                  <a:cubicBezTo>
                    <a:pt x="63" y="59"/>
                    <a:pt x="66" y="67"/>
                    <a:pt x="75" y="73"/>
                  </a:cubicBezTo>
                  <a:cubicBezTo>
                    <a:pt x="78" y="81"/>
                    <a:pt x="81" y="82"/>
                    <a:pt x="89" y="85"/>
                  </a:cubicBezTo>
                  <a:cubicBezTo>
                    <a:pt x="104" y="81"/>
                    <a:pt x="99" y="75"/>
                    <a:pt x="109" y="67"/>
                  </a:cubicBezTo>
                  <a:cubicBezTo>
                    <a:pt x="113" y="64"/>
                    <a:pt x="121" y="59"/>
                    <a:pt x="121" y="59"/>
                  </a:cubicBezTo>
                  <a:cubicBezTo>
                    <a:pt x="123" y="55"/>
                    <a:pt x="124" y="50"/>
                    <a:pt x="127" y="47"/>
                  </a:cubicBezTo>
                  <a:cubicBezTo>
                    <a:pt x="132" y="41"/>
                    <a:pt x="158" y="37"/>
                    <a:pt x="167" y="35"/>
                  </a:cubicBezTo>
                  <a:cubicBezTo>
                    <a:pt x="174" y="34"/>
                    <a:pt x="181" y="33"/>
                    <a:pt x="187" y="31"/>
                  </a:cubicBezTo>
                  <a:cubicBezTo>
                    <a:pt x="191" y="30"/>
                    <a:pt x="199" y="27"/>
                    <a:pt x="199" y="27"/>
                  </a:cubicBezTo>
                  <a:cubicBezTo>
                    <a:pt x="206" y="16"/>
                    <a:pt x="199" y="15"/>
                    <a:pt x="191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7" name="Freeform 46">
              <a:extLst>
                <a:ext uri="{FF2B5EF4-FFF2-40B4-BE49-F238E27FC236}">
                  <a16:creationId xmlns:a16="http://schemas.microsoft.com/office/drawing/2014/main" id="{98F727E5-C808-40A3-9A47-AE028AB0D51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759" y="2039"/>
              <a:ext cx="48" cy="21"/>
            </a:xfrm>
            <a:custGeom>
              <a:avLst/>
              <a:gdLst>
                <a:gd name="T0" fmla="*/ 36 w 64"/>
                <a:gd name="T1" fmla="*/ 6 h 28"/>
                <a:gd name="T2" fmla="*/ 8 w 64"/>
                <a:gd name="T3" fmla="*/ 4 h 28"/>
                <a:gd name="T4" fmla="*/ 24 w 64"/>
                <a:gd name="T5" fmla="*/ 28 h 28"/>
                <a:gd name="T6" fmla="*/ 54 w 64"/>
                <a:gd name="T7" fmla="*/ 14 h 28"/>
                <a:gd name="T8" fmla="*/ 36 w 64"/>
                <a:gd name="T9" fmla="*/ 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28">
                  <a:moveTo>
                    <a:pt x="36" y="6"/>
                  </a:moveTo>
                  <a:cubicBezTo>
                    <a:pt x="32" y="18"/>
                    <a:pt x="19" y="0"/>
                    <a:pt x="8" y="4"/>
                  </a:cubicBezTo>
                  <a:cubicBezTo>
                    <a:pt x="0" y="16"/>
                    <a:pt x="14" y="27"/>
                    <a:pt x="24" y="28"/>
                  </a:cubicBezTo>
                  <a:cubicBezTo>
                    <a:pt x="30" y="27"/>
                    <a:pt x="48" y="16"/>
                    <a:pt x="54" y="14"/>
                  </a:cubicBezTo>
                  <a:cubicBezTo>
                    <a:pt x="64" y="10"/>
                    <a:pt x="36" y="9"/>
                    <a:pt x="36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8" name="Freeform 47">
              <a:extLst>
                <a:ext uri="{FF2B5EF4-FFF2-40B4-BE49-F238E27FC236}">
                  <a16:creationId xmlns:a16="http://schemas.microsoft.com/office/drawing/2014/main" id="{C06D57A8-853A-4DA3-96C0-E3ECA1DF8F7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467" y="2311"/>
              <a:ext cx="109" cy="132"/>
            </a:xfrm>
            <a:custGeom>
              <a:avLst/>
              <a:gdLst>
                <a:gd name="T0" fmla="*/ 24 w 146"/>
                <a:gd name="T1" fmla="*/ 19 h 176"/>
                <a:gd name="T2" fmla="*/ 0 w 146"/>
                <a:gd name="T3" fmla="*/ 25 h 176"/>
                <a:gd name="T4" fmla="*/ 14 w 146"/>
                <a:gd name="T5" fmla="*/ 43 h 176"/>
                <a:gd name="T6" fmla="*/ 34 w 146"/>
                <a:gd name="T7" fmla="*/ 87 h 176"/>
                <a:gd name="T8" fmla="*/ 52 w 146"/>
                <a:gd name="T9" fmla="*/ 91 h 176"/>
                <a:gd name="T10" fmla="*/ 50 w 146"/>
                <a:gd name="T11" fmla="*/ 107 h 176"/>
                <a:gd name="T12" fmla="*/ 28 w 146"/>
                <a:gd name="T13" fmla="*/ 113 h 176"/>
                <a:gd name="T14" fmla="*/ 16 w 146"/>
                <a:gd name="T15" fmla="*/ 131 h 176"/>
                <a:gd name="T16" fmla="*/ 18 w 146"/>
                <a:gd name="T17" fmla="*/ 137 h 176"/>
                <a:gd name="T18" fmla="*/ 30 w 146"/>
                <a:gd name="T19" fmla="*/ 141 h 176"/>
                <a:gd name="T20" fmla="*/ 18 w 146"/>
                <a:gd name="T21" fmla="*/ 169 h 176"/>
                <a:gd name="T22" fmla="*/ 20 w 146"/>
                <a:gd name="T23" fmla="*/ 175 h 176"/>
                <a:gd name="T24" fmla="*/ 34 w 146"/>
                <a:gd name="T25" fmla="*/ 171 h 176"/>
                <a:gd name="T26" fmla="*/ 58 w 146"/>
                <a:gd name="T27" fmla="*/ 169 h 176"/>
                <a:gd name="T28" fmla="*/ 92 w 146"/>
                <a:gd name="T29" fmla="*/ 171 h 176"/>
                <a:gd name="T30" fmla="*/ 110 w 146"/>
                <a:gd name="T31" fmla="*/ 169 h 176"/>
                <a:gd name="T32" fmla="*/ 122 w 146"/>
                <a:gd name="T33" fmla="*/ 165 h 176"/>
                <a:gd name="T34" fmla="*/ 128 w 146"/>
                <a:gd name="T35" fmla="*/ 141 h 176"/>
                <a:gd name="T36" fmla="*/ 146 w 146"/>
                <a:gd name="T37" fmla="*/ 133 h 176"/>
                <a:gd name="T38" fmla="*/ 110 w 146"/>
                <a:gd name="T39" fmla="*/ 109 h 176"/>
                <a:gd name="T40" fmla="*/ 88 w 146"/>
                <a:gd name="T41" fmla="*/ 83 h 176"/>
                <a:gd name="T42" fmla="*/ 82 w 146"/>
                <a:gd name="T43" fmla="*/ 69 h 176"/>
                <a:gd name="T44" fmla="*/ 64 w 146"/>
                <a:gd name="T45" fmla="*/ 61 h 176"/>
                <a:gd name="T46" fmla="*/ 86 w 146"/>
                <a:gd name="T47" fmla="*/ 45 h 176"/>
                <a:gd name="T48" fmla="*/ 64 w 146"/>
                <a:gd name="T49" fmla="*/ 31 h 176"/>
                <a:gd name="T50" fmla="*/ 70 w 146"/>
                <a:gd name="T51" fmla="*/ 13 h 176"/>
                <a:gd name="T52" fmla="*/ 46 w 146"/>
                <a:gd name="T53" fmla="*/ 1 h 176"/>
                <a:gd name="T54" fmla="*/ 30 w 146"/>
                <a:gd name="T55" fmla="*/ 9 h 176"/>
                <a:gd name="T56" fmla="*/ 24 w 146"/>
                <a:gd name="T57" fmla="*/ 19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176">
                  <a:moveTo>
                    <a:pt x="24" y="19"/>
                  </a:moveTo>
                  <a:cubicBezTo>
                    <a:pt x="13" y="23"/>
                    <a:pt x="7" y="15"/>
                    <a:pt x="0" y="25"/>
                  </a:cubicBezTo>
                  <a:cubicBezTo>
                    <a:pt x="2" y="32"/>
                    <a:pt x="14" y="43"/>
                    <a:pt x="14" y="43"/>
                  </a:cubicBezTo>
                  <a:cubicBezTo>
                    <a:pt x="19" y="58"/>
                    <a:pt x="20" y="78"/>
                    <a:pt x="34" y="87"/>
                  </a:cubicBezTo>
                  <a:cubicBezTo>
                    <a:pt x="42" y="84"/>
                    <a:pt x="45" y="86"/>
                    <a:pt x="52" y="91"/>
                  </a:cubicBezTo>
                  <a:cubicBezTo>
                    <a:pt x="57" y="105"/>
                    <a:pt x="60" y="101"/>
                    <a:pt x="50" y="107"/>
                  </a:cubicBezTo>
                  <a:cubicBezTo>
                    <a:pt x="38" y="105"/>
                    <a:pt x="32" y="101"/>
                    <a:pt x="28" y="113"/>
                  </a:cubicBezTo>
                  <a:cubicBezTo>
                    <a:pt x="32" y="129"/>
                    <a:pt x="33" y="128"/>
                    <a:pt x="16" y="131"/>
                  </a:cubicBezTo>
                  <a:cubicBezTo>
                    <a:pt x="17" y="133"/>
                    <a:pt x="16" y="136"/>
                    <a:pt x="18" y="137"/>
                  </a:cubicBezTo>
                  <a:cubicBezTo>
                    <a:pt x="21" y="139"/>
                    <a:pt x="30" y="141"/>
                    <a:pt x="30" y="141"/>
                  </a:cubicBezTo>
                  <a:cubicBezTo>
                    <a:pt x="28" y="152"/>
                    <a:pt x="21" y="159"/>
                    <a:pt x="18" y="169"/>
                  </a:cubicBezTo>
                  <a:cubicBezTo>
                    <a:pt x="19" y="171"/>
                    <a:pt x="18" y="174"/>
                    <a:pt x="20" y="175"/>
                  </a:cubicBezTo>
                  <a:cubicBezTo>
                    <a:pt x="22" y="176"/>
                    <a:pt x="32" y="171"/>
                    <a:pt x="34" y="171"/>
                  </a:cubicBezTo>
                  <a:cubicBezTo>
                    <a:pt x="42" y="170"/>
                    <a:pt x="50" y="170"/>
                    <a:pt x="58" y="169"/>
                  </a:cubicBezTo>
                  <a:cubicBezTo>
                    <a:pt x="70" y="167"/>
                    <a:pt x="80" y="167"/>
                    <a:pt x="92" y="171"/>
                  </a:cubicBezTo>
                  <a:cubicBezTo>
                    <a:pt x="98" y="170"/>
                    <a:pt x="104" y="170"/>
                    <a:pt x="110" y="169"/>
                  </a:cubicBezTo>
                  <a:cubicBezTo>
                    <a:pt x="114" y="168"/>
                    <a:pt x="122" y="165"/>
                    <a:pt x="122" y="165"/>
                  </a:cubicBezTo>
                  <a:cubicBezTo>
                    <a:pt x="124" y="158"/>
                    <a:pt x="123" y="147"/>
                    <a:pt x="128" y="141"/>
                  </a:cubicBezTo>
                  <a:cubicBezTo>
                    <a:pt x="132" y="136"/>
                    <a:pt x="146" y="133"/>
                    <a:pt x="146" y="133"/>
                  </a:cubicBezTo>
                  <a:cubicBezTo>
                    <a:pt x="142" y="105"/>
                    <a:pt x="143" y="111"/>
                    <a:pt x="110" y="109"/>
                  </a:cubicBezTo>
                  <a:cubicBezTo>
                    <a:pt x="102" y="97"/>
                    <a:pt x="103" y="88"/>
                    <a:pt x="88" y="83"/>
                  </a:cubicBezTo>
                  <a:cubicBezTo>
                    <a:pt x="85" y="79"/>
                    <a:pt x="86" y="72"/>
                    <a:pt x="82" y="69"/>
                  </a:cubicBezTo>
                  <a:cubicBezTo>
                    <a:pt x="77" y="65"/>
                    <a:pt x="69" y="65"/>
                    <a:pt x="64" y="61"/>
                  </a:cubicBezTo>
                  <a:cubicBezTo>
                    <a:pt x="52" y="43"/>
                    <a:pt x="67" y="47"/>
                    <a:pt x="86" y="45"/>
                  </a:cubicBezTo>
                  <a:cubicBezTo>
                    <a:pt x="93" y="25"/>
                    <a:pt x="83" y="29"/>
                    <a:pt x="64" y="31"/>
                  </a:cubicBezTo>
                  <a:cubicBezTo>
                    <a:pt x="62" y="25"/>
                    <a:pt x="70" y="13"/>
                    <a:pt x="70" y="13"/>
                  </a:cubicBezTo>
                  <a:cubicBezTo>
                    <a:pt x="64" y="4"/>
                    <a:pt x="56" y="3"/>
                    <a:pt x="46" y="1"/>
                  </a:cubicBezTo>
                  <a:cubicBezTo>
                    <a:pt x="35" y="3"/>
                    <a:pt x="34" y="0"/>
                    <a:pt x="30" y="9"/>
                  </a:cubicBezTo>
                  <a:cubicBezTo>
                    <a:pt x="25" y="21"/>
                    <a:pt x="29" y="24"/>
                    <a:pt x="24" y="1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59" name="Freeform 48">
              <a:extLst>
                <a:ext uri="{FF2B5EF4-FFF2-40B4-BE49-F238E27FC236}">
                  <a16:creationId xmlns:a16="http://schemas.microsoft.com/office/drawing/2014/main" id="{AE60301C-2211-420A-9815-8262DF7EBA6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413" y="2359"/>
              <a:ext cx="69" cy="68"/>
            </a:xfrm>
            <a:custGeom>
              <a:avLst/>
              <a:gdLst>
                <a:gd name="T0" fmla="*/ 58 w 92"/>
                <a:gd name="T1" fmla="*/ 6 h 92"/>
                <a:gd name="T2" fmla="*/ 82 w 92"/>
                <a:gd name="T3" fmla="*/ 8 h 92"/>
                <a:gd name="T4" fmla="*/ 92 w 92"/>
                <a:gd name="T5" fmla="*/ 26 h 92"/>
                <a:gd name="T6" fmla="*/ 78 w 92"/>
                <a:gd name="T7" fmla="*/ 48 h 92"/>
                <a:gd name="T8" fmla="*/ 46 w 92"/>
                <a:gd name="T9" fmla="*/ 76 h 92"/>
                <a:gd name="T10" fmla="*/ 18 w 92"/>
                <a:gd name="T11" fmla="*/ 92 h 92"/>
                <a:gd name="T12" fmla="*/ 8 w 92"/>
                <a:gd name="T13" fmla="*/ 72 h 92"/>
                <a:gd name="T14" fmla="*/ 20 w 92"/>
                <a:gd name="T15" fmla="*/ 64 h 92"/>
                <a:gd name="T16" fmla="*/ 14 w 92"/>
                <a:gd name="T17" fmla="*/ 46 h 92"/>
                <a:gd name="T18" fmla="*/ 40 w 92"/>
                <a:gd name="T19" fmla="*/ 28 h 92"/>
                <a:gd name="T20" fmla="*/ 58 w 92"/>
                <a:gd name="T21" fmla="*/ 6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2" h="92">
                  <a:moveTo>
                    <a:pt x="58" y="6"/>
                  </a:moveTo>
                  <a:cubicBezTo>
                    <a:pt x="67" y="0"/>
                    <a:pt x="73" y="2"/>
                    <a:pt x="82" y="8"/>
                  </a:cubicBezTo>
                  <a:cubicBezTo>
                    <a:pt x="91" y="22"/>
                    <a:pt x="88" y="15"/>
                    <a:pt x="92" y="26"/>
                  </a:cubicBezTo>
                  <a:cubicBezTo>
                    <a:pt x="89" y="36"/>
                    <a:pt x="82" y="37"/>
                    <a:pt x="78" y="48"/>
                  </a:cubicBezTo>
                  <a:cubicBezTo>
                    <a:pt x="85" y="69"/>
                    <a:pt x="60" y="71"/>
                    <a:pt x="46" y="76"/>
                  </a:cubicBezTo>
                  <a:cubicBezTo>
                    <a:pt x="40" y="86"/>
                    <a:pt x="28" y="86"/>
                    <a:pt x="18" y="92"/>
                  </a:cubicBezTo>
                  <a:cubicBezTo>
                    <a:pt x="9" y="90"/>
                    <a:pt x="0" y="84"/>
                    <a:pt x="8" y="72"/>
                  </a:cubicBezTo>
                  <a:cubicBezTo>
                    <a:pt x="11" y="68"/>
                    <a:pt x="20" y="64"/>
                    <a:pt x="20" y="64"/>
                  </a:cubicBezTo>
                  <a:cubicBezTo>
                    <a:pt x="23" y="55"/>
                    <a:pt x="21" y="53"/>
                    <a:pt x="14" y="46"/>
                  </a:cubicBezTo>
                  <a:cubicBezTo>
                    <a:pt x="18" y="30"/>
                    <a:pt x="28" y="36"/>
                    <a:pt x="40" y="28"/>
                  </a:cubicBezTo>
                  <a:cubicBezTo>
                    <a:pt x="56" y="17"/>
                    <a:pt x="50" y="24"/>
                    <a:pt x="58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0" name="Freeform 49">
              <a:extLst>
                <a:ext uri="{FF2B5EF4-FFF2-40B4-BE49-F238E27FC236}">
                  <a16:creationId xmlns:a16="http://schemas.microsoft.com/office/drawing/2014/main" id="{746605EF-D8F3-4712-91EC-15E3D952B05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9" y="3502"/>
              <a:ext cx="474" cy="495"/>
            </a:xfrm>
            <a:custGeom>
              <a:avLst/>
              <a:gdLst>
                <a:gd name="T0" fmla="*/ 212 w 633"/>
                <a:gd name="T1" fmla="*/ 11 h 660"/>
                <a:gd name="T2" fmla="*/ 176 w 633"/>
                <a:gd name="T3" fmla="*/ 19 h 660"/>
                <a:gd name="T4" fmla="*/ 144 w 633"/>
                <a:gd name="T5" fmla="*/ 51 h 660"/>
                <a:gd name="T6" fmla="*/ 104 w 633"/>
                <a:gd name="T7" fmla="*/ 59 h 660"/>
                <a:gd name="T8" fmla="*/ 84 w 633"/>
                <a:gd name="T9" fmla="*/ 75 h 660"/>
                <a:gd name="T10" fmla="*/ 68 w 633"/>
                <a:gd name="T11" fmla="*/ 115 h 660"/>
                <a:gd name="T12" fmla="*/ 36 w 633"/>
                <a:gd name="T13" fmla="*/ 167 h 660"/>
                <a:gd name="T14" fmla="*/ 0 w 633"/>
                <a:gd name="T15" fmla="*/ 179 h 660"/>
                <a:gd name="T16" fmla="*/ 72 w 633"/>
                <a:gd name="T17" fmla="*/ 323 h 660"/>
                <a:gd name="T18" fmla="*/ 120 w 633"/>
                <a:gd name="T19" fmla="*/ 427 h 660"/>
                <a:gd name="T20" fmla="*/ 144 w 633"/>
                <a:gd name="T21" fmla="*/ 443 h 660"/>
                <a:gd name="T22" fmla="*/ 168 w 633"/>
                <a:gd name="T23" fmla="*/ 451 h 660"/>
                <a:gd name="T24" fmla="*/ 228 w 633"/>
                <a:gd name="T25" fmla="*/ 431 h 660"/>
                <a:gd name="T26" fmla="*/ 252 w 633"/>
                <a:gd name="T27" fmla="*/ 423 h 660"/>
                <a:gd name="T28" fmla="*/ 300 w 633"/>
                <a:gd name="T29" fmla="*/ 451 h 660"/>
                <a:gd name="T30" fmla="*/ 324 w 633"/>
                <a:gd name="T31" fmla="*/ 527 h 660"/>
                <a:gd name="T32" fmla="*/ 336 w 633"/>
                <a:gd name="T33" fmla="*/ 523 h 660"/>
                <a:gd name="T34" fmla="*/ 344 w 633"/>
                <a:gd name="T35" fmla="*/ 511 h 660"/>
                <a:gd name="T36" fmla="*/ 368 w 633"/>
                <a:gd name="T37" fmla="*/ 547 h 660"/>
                <a:gd name="T38" fmla="*/ 404 w 633"/>
                <a:gd name="T39" fmla="*/ 571 h 660"/>
                <a:gd name="T40" fmla="*/ 436 w 633"/>
                <a:gd name="T41" fmla="*/ 603 h 660"/>
                <a:gd name="T42" fmla="*/ 444 w 633"/>
                <a:gd name="T43" fmla="*/ 615 h 660"/>
                <a:gd name="T44" fmla="*/ 456 w 633"/>
                <a:gd name="T45" fmla="*/ 623 h 660"/>
                <a:gd name="T46" fmla="*/ 484 w 633"/>
                <a:gd name="T47" fmla="*/ 655 h 660"/>
                <a:gd name="T48" fmla="*/ 492 w 633"/>
                <a:gd name="T49" fmla="*/ 631 h 660"/>
                <a:gd name="T50" fmla="*/ 540 w 633"/>
                <a:gd name="T51" fmla="*/ 659 h 660"/>
                <a:gd name="T52" fmla="*/ 588 w 633"/>
                <a:gd name="T53" fmla="*/ 655 h 660"/>
                <a:gd name="T54" fmla="*/ 616 w 633"/>
                <a:gd name="T55" fmla="*/ 531 h 660"/>
                <a:gd name="T56" fmla="*/ 632 w 633"/>
                <a:gd name="T57" fmla="*/ 463 h 660"/>
                <a:gd name="T58" fmla="*/ 620 w 633"/>
                <a:gd name="T59" fmla="*/ 367 h 660"/>
                <a:gd name="T60" fmla="*/ 536 w 633"/>
                <a:gd name="T61" fmla="*/ 271 h 660"/>
                <a:gd name="T62" fmla="*/ 528 w 633"/>
                <a:gd name="T63" fmla="*/ 235 h 660"/>
                <a:gd name="T64" fmla="*/ 460 w 633"/>
                <a:gd name="T65" fmla="*/ 179 h 660"/>
                <a:gd name="T66" fmla="*/ 472 w 633"/>
                <a:gd name="T67" fmla="*/ 155 h 660"/>
                <a:gd name="T68" fmla="*/ 456 w 633"/>
                <a:gd name="T69" fmla="*/ 131 h 660"/>
                <a:gd name="T70" fmla="*/ 416 w 633"/>
                <a:gd name="T71" fmla="*/ 79 h 660"/>
                <a:gd name="T72" fmla="*/ 392 w 633"/>
                <a:gd name="T73" fmla="*/ 31 h 660"/>
                <a:gd name="T74" fmla="*/ 388 w 633"/>
                <a:gd name="T75" fmla="*/ 19 h 660"/>
                <a:gd name="T76" fmla="*/ 364 w 633"/>
                <a:gd name="T77" fmla="*/ 151 h 660"/>
                <a:gd name="T78" fmla="*/ 324 w 633"/>
                <a:gd name="T79" fmla="*/ 115 h 660"/>
                <a:gd name="T80" fmla="*/ 292 w 633"/>
                <a:gd name="T81" fmla="*/ 111 h 660"/>
                <a:gd name="T82" fmla="*/ 272 w 633"/>
                <a:gd name="T83" fmla="*/ 87 h 660"/>
                <a:gd name="T84" fmla="*/ 264 w 633"/>
                <a:gd name="T85" fmla="*/ 63 h 660"/>
                <a:gd name="T86" fmla="*/ 276 w 633"/>
                <a:gd name="T87" fmla="*/ 55 h 660"/>
                <a:gd name="T88" fmla="*/ 240 w 633"/>
                <a:gd name="T89" fmla="*/ 19 h 660"/>
                <a:gd name="T90" fmla="*/ 216 w 633"/>
                <a:gd name="T91" fmla="*/ 11 h 660"/>
                <a:gd name="T92" fmla="*/ 204 w 633"/>
                <a:gd name="T93" fmla="*/ 7 h 660"/>
                <a:gd name="T94" fmla="*/ 212 w 633"/>
                <a:gd name="T95" fmla="*/ 11 h 6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633" h="660">
                  <a:moveTo>
                    <a:pt x="212" y="11"/>
                  </a:moveTo>
                  <a:cubicBezTo>
                    <a:pt x="195" y="0"/>
                    <a:pt x="187" y="2"/>
                    <a:pt x="176" y="19"/>
                  </a:cubicBezTo>
                  <a:cubicBezTo>
                    <a:pt x="171" y="61"/>
                    <a:pt x="181" y="88"/>
                    <a:pt x="144" y="51"/>
                  </a:cubicBezTo>
                  <a:cubicBezTo>
                    <a:pt x="131" y="53"/>
                    <a:pt x="115" y="51"/>
                    <a:pt x="104" y="59"/>
                  </a:cubicBezTo>
                  <a:cubicBezTo>
                    <a:pt x="78" y="80"/>
                    <a:pt x="114" y="65"/>
                    <a:pt x="84" y="75"/>
                  </a:cubicBezTo>
                  <a:cubicBezTo>
                    <a:pt x="78" y="94"/>
                    <a:pt x="92" y="107"/>
                    <a:pt x="68" y="115"/>
                  </a:cubicBezTo>
                  <a:cubicBezTo>
                    <a:pt x="55" y="135"/>
                    <a:pt x="59" y="159"/>
                    <a:pt x="36" y="167"/>
                  </a:cubicBezTo>
                  <a:cubicBezTo>
                    <a:pt x="16" y="163"/>
                    <a:pt x="7" y="158"/>
                    <a:pt x="0" y="179"/>
                  </a:cubicBezTo>
                  <a:cubicBezTo>
                    <a:pt x="9" y="232"/>
                    <a:pt x="43" y="279"/>
                    <a:pt x="72" y="323"/>
                  </a:cubicBezTo>
                  <a:cubicBezTo>
                    <a:pt x="82" y="371"/>
                    <a:pt x="85" y="392"/>
                    <a:pt x="120" y="427"/>
                  </a:cubicBezTo>
                  <a:cubicBezTo>
                    <a:pt x="127" y="434"/>
                    <a:pt x="136" y="438"/>
                    <a:pt x="144" y="443"/>
                  </a:cubicBezTo>
                  <a:cubicBezTo>
                    <a:pt x="151" y="448"/>
                    <a:pt x="168" y="451"/>
                    <a:pt x="168" y="451"/>
                  </a:cubicBezTo>
                  <a:cubicBezTo>
                    <a:pt x="188" y="444"/>
                    <a:pt x="208" y="438"/>
                    <a:pt x="228" y="431"/>
                  </a:cubicBezTo>
                  <a:cubicBezTo>
                    <a:pt x="236" y="428"/>
                    <a:pt x="252" y="423"/>
                    <a:pt x="252" y="423"/>
                  </a:cubicBezTo>
                  <a:cubicBezTo>
                    <a:pt x="271" y="429"/>
                    <a:pt x="281" y="445"/>
                    <a:pt x="300" y="451"/>
                  </a:cubicBezTo>
                  <a:cubicBezTo>
                    <a:pt x="320" y="471"/>
                    <a:pt x="315" y="500"/>
                    <a:pt x="324" y="527"/>
                  </a:cubicBezTo>
                  <a:cubicBezTo>
                    <a:pt x="328" y="526"/>
                    <a:pt x="333" y="526"/>
                    <a:pt x="336" y="523"/>
                  </a:cubicBezTo>
                  <a:cubicBezTo>
                    <a:pt x="340" y="520"/>
                    <a:pt x="339" y="511"/>
                    <a:pt x="344" y="511"/>
                  </a:cubicBezTo>
                  <a:cubicBezTo>
                    <a:pt x="358" y="511"/>
                    <a:pt x="362" y="541"/>
                    <a:pt x="368" y="547"/>
                  </a:cubicBezTo>
                  <a:cubicBezTo>
                    <a:pt x="378" y="557"/>
                    <a:pt x="392" y="563"/>
                    <a:pt x="404" y="571"/>
                  </a:cubicBezTo>
                  <a:cubicBezTo>
                    <a:pt x="418" y="580"/>
                    <a:pt x="422" y="594"/>
                    <a:pt x="436" y="603"/>
                  </a:cubicBezTo>
                  <a:cubicBezTo>
                    <a:pt x="439" y="607"/>
                    <a:pt x="441" y="612"/>
                    <a:pt x="444" y="615"/>
                  </a:cubicBezTo>
                  <a:cubicBezTo>
                    <a:pt x="447" y="618"/>
                    <a:pt x="453" y="619"/>
                    <a:pt x="456" y="623"/>
                  </a:cubicBezTo>
                  <a:cubicBezTo>
                    <a:pt x="489" y="660"/>
                    <a:pt x="457" y="637"/>
                    <a:pt x="484" y="655"/>
                  </a:cubicBezTo>
                  <a:cubicBezTo>
                    <a:pt x="487" y="647"/>
                    <a:pt x="485" y="626"/>
                    <a:pt x="492" y="631"/>
                  </a:cubicBezTo>
                  <a:cubicBezTo>
                    <a:pt x="509" y="642"/>
                    <a:pt x="522" y="653"/>
                    <a:pt x="540" y="659"/>
                  </a:cubicBezTo>
                  <a:cubicBezTo>
                    <a:pt x="557" y="642"/>
                    <a:pt x="567" y="648"/>
                    <a:pt x="588" y="655"/>
                  </a:cubicBezTo>
                  <a:cubicBezTo>
                    <a:pt x="611" y="621"/>
                    <a:pt x="573" y="560"/>
                    <a:pt x="616" y="531"/>
                  </a:cubicBezTo>
                  <a:cubicBezTo>
                    <a:pt x="632" y="507"/>
                    <a:pt x="629" y="496"/>
                    <a:pt x="632" y="463"/>
                  </a:cubicBezTo>
                  <a:cubicBezTo>
                    <a:pt x="630" y="440"/>
                    <a:pt x="633" y="390"/>
                    <a:pt x="620" y="367"/>
                  </a:cubicBezTo>
                  <a:cubicBezTo>
                    <a:pt x="600" y="332"/>
                    <a:pt x="565" y="300"/>
                    <a:pt x="536" y="271"/>
                  </a:cubicBezTo>
                  <a:cubicBezTo>
                    <a:pt x="532" y="259"/>
                    <a:pt x="532" y="247"/>
                    <a:pt x="528" y="235"/>
                  </a:cubicBezTo>
                  <a:cubicBezTo>
                    <a:pt x="525" y="225"/>
                    <a:pt x="474" y="188"/>
                    <a:pt x="460" y="179"/>
                  </a:cubicBezTo>
                  <a:cubicBezTo>
                    <a:pt x="463" y="171"/>
                    <a:pt x="471" y="164"/>
                    <a:pt x="472" y="155"/>
                  </a:cubicBezTo>
                  <a:cubicBezTo>
                    <a:pt x="474" y="144"/>
                    <a:pt x="461" y="137"/>
                    <a:pt x="456" y="131"/>
                  </a:cubicBezTo>
                  <a:cubicBezTo>
                    <a:pt x="435" y="106"/>
                    <a:pt x="451" y="88"/>
                    <a:pt x="416" y="79"/>
                  </a:cubicBezTo>
                  <a:cubicBezTo>
                    <a:pt x="395" y="48"/>
                    <a:pt x="403" y="64"/>
                    <a:pt x="392" y="31"/>
                  </a:cubicBezTo>
                  <a:cubicBezTo>
                    <a:pt x="391" y="27"/>
                    <a:pt x="388" y="19"/>
                    <a:pt x="388" y="19"/>
                  </a:cubicBezTo>
                  <a:cubicBezTo>
                    <a:pt x="362" y="58"/>
                    <a:pt x="379" y="107"/>
                    <a:pt x="364" y="151"/>
                  </a:cubicBezTo>
                  <a:cubicBezTo>
                    <a:pt x="344" y="144"/>
                    <a:pt x="344" y="120"/>
                    <a:pt x="324" y="115"/>
                  </a:cubicBezTo>
                  <a:cubicBezTo>
                    <a:pt x="314" y="112"/>
                    <a:pt x="303" y="112"/>
                    <a:pt x="292" y="111"/>
                  </a:cubicBezTo>
                  <a:cubicBezTo>
                    <a:pt x="284" y="103"/>
                    <a:pt x="276" y="97"/>
                    <a:pt x="272" y="87"/>
                  </a:cubicBezTo>
                  <a:cubicBezTo>
                    <a:pt x="269" y="79"/>
                    <a:pt x="264" y="63"/>
                    <a:pt x="264" y="63"/>
                  </a:cubicBezTo>
                  <a:cubicBezTo>
                    <a:pt x="268" y="60"/>
                    <a:pt x="273" y="58"/>
                    <a:pt x="276" y="55"/>
                  </a:cubicBezTo>
                  <a:cubicBezTo>
                    <a:pt x="300" y="31"/>
                    <a:pt x="256" y="24"/>
                    <a:pt x="240" y="19"/>
                  </a:cubicBezTo>
                  <a:cubicBezTo>
                    <a:pt x="232" y="16"/>
                    <a:pt x="224" y="14"/>
                    <a:pt x="216" y="11"/>
                  </a:cubicBezTo>
                  <a:cubicBezTo>
                    <a:pt x="212" y="10"/>
                    <a:pt x="200" y="5"/>
                    <a:pt x="204" y="7"/>
                  </a:cubicBezTo>
                  <a:cubicBezTo>
                    <a:pt x="207" y="8"/>
                    <a:pt x="209" y="10"/>
                    <a:pt x="212" y="1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1" name="Freeform 50">
              <a:extLst>
                <a:ext uri="{FF2B5EF4-FFF2-40B4-BE49-F238E27FC236}">
                  <a16:creationId xmlns:a16="http://schemas.microsoft.com/office/drawing/2014/main" id="{5B216E5C-8145-4844-849B-4D320AA8AE3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46" y="3241"/>
              <a:ext cx="319" cy="210"/>
            </a:xfrm>
            <a:custGeom>
              <a:avLst/>
              <a:gdLst>
                <a:gd name="T0" fmla="*/ 84 w 426"/>
                <a:gd name="T1" fmla="*/ 60 h 280"/>
                <a:gd name="T2" fmla="*/ 68 w 426"/>
                <a:gd name="T3" fmla="*/ 36 h 280"/>
                <a:gd name="T4" fmla="*/ 64 w 426"/>
                <a:gd name="T5" fmla="*/ 16 h 280"/>
                <a:gd name="T6" fmla="*/ 52 w 426"/>
                <a:gd name="T7" fmla="*/ 12 h 280"/>
                <a:gd name="T8" fmla="*/ 16 w 426"/>
                <a:gd name="T9" fmla="*/ 16 h 280"/>
                <a:gd name="T10" fmla="*/ 44 w 426"/>
                <a:gd name="T11" fmla="*/ 40 h 280"/>
                <a:gd name="T12" fmla="*/ 48 w 426"/>
                <a:gd name="T13" fmla="*/ 52 h 280"/>
                <a:gd name="T14" fmla="*/ 24 w 426"/>
                <a:gd name="T15" fmla="*/ 68 h 280"/>
                <a:gd name="T16" fmla="*/ 88 w 426"/>
                <a:gd name="T17" fmla="*/ 92 h 280"/>
                <a:gd name="T18" fmla="*/ 124 w 426"/>
                <a:gd name="T19" fmla="*/ 112 h 280"/>
                <a:gd name="T20" fmla="*/ 128 w 426"/>
                <a:gd name="T21" fmla="*/ 124 h 280"/>
                <a:gd name="T22" fmla="*/ 140 w 426"/>
                <a:gd name="T23" fmla="*/ 132 h 280"/>
                <a:gd name="T24" fmla="*/ 148 w 426"/>
                <a:gd name="T25" fmla="*/ 156 h 280"/>
                <a:gd name="T26" fmla="*/ 132 w 426"/>
                <a:gd name="T27" fmla="*/ 196 h 280"/>
                <a:gd name="T28" fmla="*/ 180 w 426"/>
                <a:gd name="T29" fmla="*/ 188 h 280"/>
                <a:gd name="T30" fmla="*/ 192 w 426"/>
                <a:gd name="T31" fmla="*/ 216 h 280"/>
                <a:gd name="T32" fmla="*/ 216 w 426"/>
                <a:gd name="T33" fmla="*/ 224 h 280"/>
                <a:gd name="T34" fmla="*/ 228 w 426"/>
                <a:gd name="T35" fmla="*/ 228 h 280"/>
                <a:gd name="T36" fmla="*/ 252 w 426"/>
                <a:gd name="T37" fmla="*/ 224 h 280"/>
                <a:gd name="T38" fmla="*/ 276 w 426"/>
                <a:gd name="T39" fmla="*/ 196 h 280"/>
                <a:gd name="T40" fmla="*/ 336 w 426"/>
                <a:gd name="T41" fmla="*/ 252 h 280"/>
                <a:gd name="T42" fmla="*/ 364 w 426"/>
                <a:gd name="T43" fmla="*/ 280 h 280"/>
                <a:gd name="T44" fmla="*/ 360 w 426"/>
                <a:gd name="T45" fmla="*/ 224 h 280"/>
                <a:gd name="T46" fmla="*/ 336 w 426"/>
                <a:gd name="T47" fmla="*/ 200 h 280"/>
                <a:gd name="T48" fmla="*/ 372 w 426"/>
                <a:gd name="T49" fmla="*/ 168 h 280"/>
                <a:gd name="T50" fmla="*/ 408 w 426"/>
                <a:gd name="T51" fmla="*/ 156 h 280"/>
                <a:gd name="T52" fmla="*/ 420 w 426"/>
                <a:gd name="T53" fmla="*/ 152 h 280"/>
                <a:gd name="T54" fmla="*/ 424 w 426"/>
                <a:gd name="T55" fmla="*/ 140 h 280"/>
                <a:gd name="T56" fmla="*/ 356 w 426"/>
                <a:gd name="T57" fmla="*/ 148 h 280"/>
                <a:gd name="T58" fmla="*/ 304 w 426"/>
                <a:gd name="T59" fmla="*/ 140 h 280"/>
                <a:gd name="T60" fmla="*/ 300 w 426"/>
                <a:gd name="T61" fmla="*/ 128 h 280"/>
                <a:gd name="T62" fmla="*/ 292 w 426"/>
                <a:gd name="T63" fmla="*/ 116 h 280"/>
                <a:gd name="T64" fmla="*/ 220 w 426"/>
                <a:gd name="T65" fmla="*/ 80 h 280"/>
                <a:gd name="T66" fmla="*/ 160 w 426"/>
                <a:gd name="T67" fmla="*/ 60 h 280"/>
                <a:gd name="T68" fmla="*/ 136 w 426"/>
                <a:gd name="T69" fmla="*/ 52 h 280"/>
                <a:gd name="T70" fmla="*/ 80 w 426"/>
                <a:gd name="T71" fmla="*/ 52 h 280"/>
                <a:gd name="T72" fmla="*/ 68 w 426"/>
                <a:gd name="T73" fmla="*/ 32 h 280"/>
                <a:gd name="T74" fmla="*/ 68 w 426"/>
                <a:gd name="T75" fmla="*/ 0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426" h="280">
                  <a:moveTo>
                    <a:pt x="84" y="60"/>
                  </a:moveTo>
                  <a:cubicBezTo>
                    <a:pt x="79" y="52"/>
                    <a:pt x="70" y="45"/>
                    <a:pt x="68" y="36"/>
                  </a:cubicBezTo>
                  <a:cubicBezTo>
                    <a:pt x="67" y="29"/>
                    <a:pt x="68" y="22"/>
                    <a:pt x="64" y="16"/>
                  </a:cubicBezTo>
                  <a:cubicBezTo>
                    <a:pt x="62" y="12"/>
                    <a:pt x="56" y="13"/>
                    <a:pt x="52" y="12"/>
                  </a:cubicBezTo>
                  <a:cubicBezTo>
                    <a:pt x="40" y="13"/>
                    <a:pt x="27" y="11"/>
                    <a:pt x="16" y="16"/>
                  </a:cubicBezTo>
                  <a:cubicBezTo>
                    <a:pt x="0" y="24"/>
                    <a:pt x="43" y="40"/>
                    <a:pt x="44" y="40"/>
                  </a:cubicBezTo>
                  <a:cubicBezTo>
                    <a:pt x="45" y="44"/>
                    <a:pt x="50" y="49"/>
                    <a:pt x="48" y="52"/>
                  </a:cubicBezTo>
                  <a:cubicBezTo>
                    <a:pt x="42" y="60"/>
                    <a:pt x="24" y="68"/>
                    <a:pt x="24" y="68"/>
                  </a:cubicBezTo>
                  <a:cubicBezTo>
                    <a:pt x="38" y="88"/>
                    <a:pt x="65" y="89"/>
                    <a:pt x="88" y="92"/>
                  </a:cubicBezTo>
                  <a:cubicBezTo>
                    <a:pt x="101" y="96"/>
                    <a:pt x="124" y="112"/>
                    <a:pt x="124" y="112"/>
                  </a:cubicBezTo>
                  <a:cubicBezTo>
                    <a:pt x="125" y="116"/>
                    <a:pt x="125" y="121"/>
                    <a:pt x="128" y="124"/>
                  </a:cubicBezTo>
                  <a:cubicBezTo>
                    <a:pt x="131" y="128"/>
                    <a:pt x="137" y="128"/>
                    <a:pt x="140" y="132"/>
                  </a:cubicBezTo>
                  <a:cubicBezTo>
                    <a:pt x="144" y="139"/>
                    <a:pt x="148" y="156"/>
                    <a:pt x="148" y="156"/>
                  </a:cubicBezTo>
                  <a:cubicBezTo>
                    <a:pt x="144" y="171"/>
                    <a:pt x="137" y="181"/>
                    <a:pt x="132" y="196"/>
                  </a:cubicBezTo>
                  <a:cubicBezTo>
                    <a:pt x="151" y="209"/>
                    <a:pt x="167" y="207"/>
                    <a:pt x="180" y="188"/>
                  </a:cubicBezTo>
                  <a:cubicBezTo>
                    <a:pt x="182" y="196"/>
                    <a:pt x="184" y="211"/>
                    <a:pt x="192" y="216"/>
                  </a:cubicBezTo>
                  <a:cubicBezTo>
                    <a:pt x="199" y="220"/>
                    <a:pt x="208" y="221"/>
                    <a:pt x="216" y="224"/>
                  </a:cubicBezTo>
                  <a:cubicBezTo>
                    <a:pt x="220" y="225"/>
                    <a:pt x="228" y="228"/>
                    <a:pt x="228" y="228"/>
                  </a:cubicBezTo>
                  <a:cubicBezTo>
                    <a:pt x="236" y="227"/>
                    <a:pt x="245" y="228"/>
                    <a:pt x="252" y="224"/>
                  </a:cubicBezTo>
                  <a:cubicBezTo>
                    <a:pt x="269" y="216"/>
                    <a:pt x="252" y="204"/>
                    <a:pt x="276" y="196"/>
                  </a:cubicBezTo>
                  <a:cubicBezTo>
                    <a:pt x="296" y="209"/>
                    <a:pt x="322" y="231"/>
                    <a:pt x="336" y="252"/>
                  </a:cubicBezTo>
                  <a:cubicBezTo>
                    <a:pt x="354" y="280"/>
                    <a:pt x="343" y="273"/>
                    <a:pt x="364" y="280"/>
                  </a:cubicBezTo>
                  <a:cubicBezTo>
                    <a:pt x="376" y="262"/>
                    <a:pt x="375" y="241"/>
                    <a:pt x="360" y="224"/>
                  </a:cubicBezTo>
                  <a:cubicBezTo>
                    <a:pt x="352" y="216"/>
                    <a:pt x="336" y="200"/>
                    <a:pt x="336" y="200"/>
                  </a:cubicBezTo>
                  <a:cubicBezTo>
                    <a:pt x="323" y="162"/>
                    <a:pt x="322" y="174"/>
                    <a:pt x="372" y="168"/>
                  </a:cubicBezTo>
                  <a:cubicBezTo>
                    <a:pt x="384" y="164"/>
                    <a:pt x="396" y="160"/>
                    <a:pt x="408" y="156"/>
                  </a:cubicBezTo>
                  <a:cubicBezTo>
                    <a:pt x="412" y="155"/>
                    <a:pt x="420" y="152"/>
                    <a:pt x="420" y="152"/>
                  </a:cubicBezTo>
                  <a:cubicBezTo>
                    <a:pt x="421" y="148"/>
                    <a:pt x="426" y="144"/>
                    <a:pt x="424" y="140"/>
                  </a:cubicBezTo>
                  <a:cubicBezTo>
                    <a:pt x="420" y="131"/>
                    <a:pt x="365" y="146"/>
                    <a:pt x="356" y="148"/>
                  </a:cubicBezTo>
                  <a:cubicBezTo>
                    <a:pt x="339" y="146"/>
                    <a:pt x="316" y="152"/>
                    <a:pt x="304" y="140"/>
                  </a:cubicBezTo>
                  <a:cubicBezTo>
                    <a:pt x="301" y="137"/>
                    <a:pt x="302" y="132"/>
                    <a:pt x="300" y="128"/>
                  </a:cubicBezTo>
                  <a:cubicBezTo>
                    <a:pt x="298" y="124"/>
                    <a:pt x="296" y="119"/>
                    <a:pt x="292" y="116"/>
                  </a:cubicBezTo>
                  <a:cubicBezTo>
                    <a:pt x="272" y="98"/>
                    <a:pt x="244" y="91"/>
                    <a:pt x="220" y="80"/>
                  </a:cubicBezTo>
                  <a:cubicBezTo>
                    <a:pt x="201" y="72"/>
                    <a:pt x="180" y="67"/>
                    <a:pt x="160" y="60"/>
                  </a:cubicBezTo>
                  <a:cubicBezTo>
                    <a:pt x="152" y="57"/>
                    <a:pt x="136" y="52"/>
                    <a:pt x="136" y="52"/>
                  </a:cubicBezTo>
                  <a:cubicBezTo>
                    <a:pt x="113" y="55"/>
                    <a:pt x="98" y="64"/>
                    <a:pt x="80" y="52"/>
                  </a:cubicBezTo>
                  <a:cubicBezTo>
                    <a:pt x="70" y="38"/>
                    <a:pt x="74" y="44"/>
                    <a:pt x="68" y="32"/>
                  </a:cubicBezTo>
                  <a:lnTo>
                    <a:pt x="68" y="0"/>
                  </a:lnTo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algn="ctr" rotWithShape="0">
                      <a:srgbClr val="FEFEFE">
                        <a:gamma/>
                        <a:shade val="60000"/>
                        <a:invGamma/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2" name="Freeform 51">
              <a:extLst>
                <a:ext uri="{FF2B5EF4-FFF2-40B4-BE49-F238E27FC236}">
                  <a16:creationId xmlns:a16="http://schemas.microsoft.com/office/drawing/2014/main" id="{6459F59E-C66F-41B6-AFA7-49E0A98686F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55" y="3243"/>
              <a:ext cx="311" cy="211"/>
            </a:xfrm>
            <a:custGeom>
              <a:avLst/>
              <a:gdLst>
                <a:gd name="T0" fmla="*/ 0 w 416"/>
                <a:gd name="T1" fmla="*/ 1 h 282"/>
                <a:gd name="T2" fmla="*/ 20 w 416"/>
                <a:gd name="T3" fmla="*/ 37 h 282"/>
                <a:gd name="T4" fmla="*/ 28 w 416"/>
                <a:gd name="T5" fmla="*/ 49 h 282"/>
                <a:gd name="T6" fmla="*/ 84 w 416"/>
                <a:gd name="T7" fmla="*/ 89 h 282"/>
                <a:gd name="T8" fmla="*/ 120 w 416"/>
                <a:gd name="T9" fmla="*/ 113 h 282"/>
                <a:gd name="T10" fmla="*/ 132 w 416"/>
                <a:gd name="T11" fmla="*/ 121 h 282"/>
                <a:gd name="T12" fmla="*/ 136 w 416"/>
                <a:gd name="T13" fmla="*/ 169 h 282"/>
                <a:gd name="T14" fmla="*/ 116 w 416"/>
                <a:gd name="T15" fmla="*/ 201 h 282"/>
                <a:gd name="T16" fmla="*/ 136 w 416"/>
                <a:gd name="T17" fmla="*/ 197 h 282"/>
                <a:gd name="T18" fmla="*/ 148 w 416"/>
                <a:gd name="T19" fmla="*/ 189 h 282"/>
                <a:gd name="T20" fmla="*/ 160 w 416"/>
                <a:gd name="T21" fmla="*/ 201 h 282"/>
                <a:gd name="T22" fmla="*/ 184 w 416"/>
                <a:gd name="T23" fmla="*/ 217 h 282"/>
                <a:gd name="T24" fmla="*/ 208 w 416"/>
                <a:gd name="T25" fmla="*/ 233 h 282"/>
                <a:gd name="T26" fmla="*/ 240 w 416"/>
                <a:gd name="T27" fmla="*/ 221 h 282"/>
                <a:gd name="T28" fmla="*/ 248 w 416"/>
                <a:gd name="T29" fmla="*/ 197 h 282"/>
                <a:gd name="T30" fmla="*/ 268 w 416"/>
                <a:gd name="T31" fmla="*/ 201 h 282"/>
                <a:gd name="T32" fmla="*/ 292 w 416"/>
                <a:gd name="T33" fmla="*/ 209 h 282"/>
                <a:gd name="T34" fmla="*/ 340 w 416"/>
                <a:gd name="T35" fmla="*/ 281 h 282"/>
                <a:gd name="T36" fmla="*/ 356 w 416"/>
                <a:gd name="T37" fmla="*/ 277 h 282"/>
                <a:gd name="T38" fmla="*/ 352 w 416"/>
                <a:gd name="T39" fmla="*/ 253 h 282"/>
                <a:gd name="T40" fmla="*/ 316 w 416"/>
                <a:gd name="T41" fmla="*/ 197 h 282"/>
                <a:gd name="T42" fmla="*/ 360 w 416"/>
                <a:gd name="T43" fmla="*/ 173 h 282"/>
                <a:gd name="T44" fmla="*/ 408 w 416"/>
                <a:gd name="T45" fmla="*/ 145 h 282"/>
                <a:gd name="T46" fmla="*/ 409 w 416"/>
                <a:gd name="T47" fmla="*/ 120 h 282"/>
                <a:gd name="T48" fmla="*/ 367 w 416"/>
                <a:gd name="T49" fmla="*/ 138 h 282"/>
                <a:gd name="T50" fmla="*/ 308 w 416"/>
                <a:gd name="T51" fmla="*/ 137 h 282"/>
                <a:gd name="T52" fmla="*/ 264 w 416"/>
                <a:gd name="T53" fmla="*/ 97 h 282"/>
                <a:gd name="T54" fmla="*/ 180 w 416"/>
                <a:gd name="T55" fmla="*/ 61 h 282"/>
                <a:gd name="T56" fmla="*/ 132 w 416"/>
                <a:gd name="T57" fmla="*/ 33 h 282"/>
                <a:gd name="T58" fmla="*/ 92 w 416"/>
                <a:gd name="T59" fmla="*/ 41 h 282"/>
                <a:gd name="T60" fmla="*/ 76 w 416"/>
                <a:gd name="T61" fmla="*/ 57 h 282"/>
                <a:gd name="T62" fmla="*/ 56 w 416"/>
                <a:gd name="T63" fmla="*/ 17 h 282"/>
                <a:gd name="T64" fmla="*/ 0 w 416"/>
                <a:gd name="T65" fmla="*/ 1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416" h="282">
                  <a:moveTo>
                    <a:pt x="0" y="1"/>
                  </a:moveTo>
                  <a:cubicBezTo>
                    <a:pt x="7" y="22"/>
                    <a:pt x="2" y="9"/>
                    <a:pt x="20" y="37"/>
                  </a:cubicBezTo>
                  <a:cubicBezTo>
                    <a:pt x="23" y="41"/>
                    <a:pt x="28" y="49"/>
                    <a:pt x="28" y="49"/>
                  </a:cubicBezTo>
                  <a:cubicBezTo>
                    <a:pt x="5" y="84"/>
                    <a:pt x="65" y="78"/>
                    <a:pt x="84" y="89"/>
                  </a:cubicBezTo>
                  <a:cubicBezTo>
                    <a:pt x="97" y="96"/>
                    <a:pt x="108" y="105"/>
                    <a:pt x="120" y="113"/>
                  </a:cubicBezTo>
                  <a:cubicBezTo>
                    <a:pt x="124" y="116"/>
                    <a:pt x="132" y="121"/>
                    <a:pt x="132" y="121"/>
                  </a:cubicBezTo>
                  <a:cubicBezTo>
                    <a:pt x="138" y="138"/>
                    <a:pt x="132" y="151"/>
                    <a:pt x="136" y="169"/>
                  </a:cubicBezTo>
                  <a:cubicBezTo>
                    <a:pt x="107" y="188"/>
                    <a:pt x="110" y="176"/>
                    <a:pt x="116" y="201"/>
                  </a:cubicBezTo>
                  <a:cubicBezTo>
                    <a:pt x="123" y="200"/>
                    <a:pt x="130" y="199"/>
                    <a:pt x="136" y="197"/>
                  </a:cubicBezTo>
                  <a:cubicBezTo>
                    <a:pt x="141" y="195"/>
                    <a:pt x="143" y="188"/>
                    <a:pt x="148" y="189"/>
                  </a:cubicBezTo>
                  <a:cubicBezTo>
                    <a:pt x="154" y="190"/>
                    <a:pt x="156" y="198"/>
                    <a:pt x="160" y="201"/>
                  </a:cubicBezTo>
                  <a:cubicBezTo>
                    <a:pt x="168" y="207"/>
                    <a:pt x="176" y="212"/>
                    <a:pt x="184" y="217"/>
                  </a:cubicBezTo>
                  <a:cubicBezTo>
                    <a:pt x="192" y="222"/>
                    <a:pt x="208" y="233"/>
                    <a:pt x="208" y="233"/>
                  </a:cubicBezTo>
                  <a:cubicBezTo>
                    <a:pt x="216" y="231"/>
                    <a:pt x="234" y="230"/>
                    <a:pt x="240" y="221"/>
                  </a:cubicBezTo>
                  <a:cubicBezTo>
                    <a:pt x="244" y="214"/>
                    <a:pt x="248" y="197"/>
                    <a:pt x="248" y="197"/>
                  </a:cubicBezTo>
                  <a:cubicBezTo>
                    <a:pt x="255" y="198"/>
                    <a:pt x="261" y="199"/>
                    <a:pt x="268" y="201"/>
                  </a:cubicBezTo>
                  <a:cubicBezTo>
                    <a:pt x="276" y="203"/>
                    <a:pt x="292" y="209"/>
                    <a:pt x="292" y="209"/>
                  </a:cubicBezTo>
                  <a:cubicBezTo>
                    <a:pt x="298" y="242"/>
                    <a:pt x="306" y="270"/>
                    <a:pt x="340" y="281"/>
                  </a:cubicBezTo>
                  <a:cubicBezTo>
                    <a:pt x="345" y="280"/>
                    <a:pt x="354" y="282"/>
                    <a:pt x="356" y="277"/>
                  </a:cubicBezTo>
                  <a:cubicBezTo>
                    <a:pt x="359" y="270"/>
                    <a:pt x="355" y="260"/>
                    <a:pt x="352" y="253"/>
                  </a:cubicBezTo>
                  <a:cubicBezTo>
                    <a:pt x="346" y="238"/>
                    <a:pt x="329" y="206"/>
                    <a:pt x="316" y="197"/>
                  </a:cubicBezTo>
                  <a:cubicBezTo>
                    <a:pt x="307" y="170"/>
                    <a:pt x="339" y="175"/>
                    <a:pt x="360" y="173"/>
                  </a:cubicBezTo>
                  <a:cubicBezTo>
                    <a:pt x="383" y="165"/>
                    <a:pt x="391" y="162"/>
                    <a:pt x="408" y="145"/>
                  </a:cubicBezTo>
                  <a:cubicBezTo>
                    <a:pt x="412" y="140"/>
                    <a:pt x="416" y="121"/>
                    <a:pt x="409" y="120"/>
                  </a:cubicBezTo>
                  <a:cubicBezTo>
                    <a:pt x="402" y="119"/>
                    <a:pt x="384" y="135"/>
                    <a:pt x="367" y="138"/>
                  </a:cubicBezTo>
                  <a:cubicBezTo>
                    <a:pt x="350" y="141"/>
                    <a:pt x="325" y="144"/>
                    <a:pt x="308" y="137"/>
                  </a:cubicBezTo>
                  <a:cubicBezTo>
                    <a:pt x="286" y="130"/>
                    <a:pt x="284" y="111"/>
                    <a:pt x="264" y="97"/>
                  </a:cubicBezTo>
                  <a:cubicBezTo>
                    <a:pt x="238" y="80"/>
                    <a:pt x="203" y="76"/>
                    <a:pt x="180" y="61"/>
                  </a:cubicBezTo>
                  <a:cubicBezTo>
                    <a:pt x="163" y="50"/>
                    <a:pt x="150" y="39"/>
                    <a:pt x="132" y="33"/>
                  </a:cubicBezTo>
                  <a:cubicBezTo>
                    <a:pt x="119" y="35"/>
                    <a:pt x="102" y="31"/>
                    <a:pt x="92" y="41"/>
                  </a:cubicBezTo>
                  <a:cubicBezTo>
                    <a:pt x="71" y="62"/>
                    <a:pt x="108" y="46"/>
                    <a:pt x="76" y="57"/>
                  </a:cubicBezTo>
                  <a:cubicBezTo>
                    <a:pt x="52" y="49"/>
                    <a:pt x="67" y="38"/>
                    <a:pt x="56" y="17"/>
                  </a:cubicBezTo>
                  <a:cubicBezTo>
                    <a:pt x="48" y="0"/>
                    <a:pt x="16" y="1"/>
                    <a:pt x="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3" name="Freeform 52">
              <a:extLst>
                <a:ext uri="{FF2B5EF4-FFF2-40B4-BE49-F238E27FC236}">
                  <a16:creationId xmlns:a16="http://schemas.microsoft.com/office/drawing/2014/main" id="{8A86A8E9-038F-4056-9CF3-703B1FE845D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485" y="4013"/>
              <a:ext cx="45" cy="58"/>
            </a:xfrm>
            <a:custGeom>
              <a:avLst/>
              <a:gdLst>
                <a:gd name="T0" fmla="*/ 32 w 60"/>
                <a:gd name="T1" fmla="*/ 18 h 78"/>
                <a:gd name="T2" fmla="*/ 0 w 60"/>
                <a:gd name="T3" fmla="*/ 18 h 78"/>
                <a:gd name="T4" fmla="*/ 20 w 60"/>
                <a:gd name="T5" fmla="*/ 42 h 78"/>
                <a:gd name="T6" fmla="*/ 28 w 60"/>
                <a:gd name="T7" fmla="*/ 66 h 78"/>
                <a:gd name="T8" fmla="*/ 32 w 60"/>
                <a:gd name="T9" fmla="*/ 78 h 78"/>
                <a:gd name="T10" fmla="*/ 60 w 60"/>
                <a:gd name="T11" fmla="*/ 50 h 78"/>
                <a:gd name="T12" fmla="*/ 32 w 60"/>
                <a:gd name="T13" fmla="*/ 1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0" h="78">
                  <a:moveTo>
                    <a:pt x="32" y="18"/>
                  </a:moveTo>
                  <a:cubicBezTo>
                    <a:pt x="16" y="7"/>
                    <a:pt x="12" y="0"/>
                    <a:pt x="0" y="18"/>
                  </a:cubicBezTo>
                  <a:cubicBezTo>
                    <a:pt x="6" y="27"/>
                    <a:pt x="15" y="33"/>
                    <a:pt x="20" y="42"/>
                  </a:cubicBezTo>
                  <a:cubicBezTo>
                    <a:pt x="24" y="49"/>
                    <a:pt x="25" y="58"/>
                    <a:pt x="28" y="66"/>
                  </a:cubicBezTo>
                  <a:cubicBezTo>
                    <a:pt x="29" y="70"/>
                    <a:pt x="32" y="78"/>
                    <a:pt x="32" y="78"/>
                  </a:cubicBezTo>
                  <a:cubicBezTo>
                    <a:pt x="52" y="73"/>
                    <a:pt x="54" y="69"/>
                    <a:pt x="60" y="50"/>
                  </a:cubicBezTo>
                  <a:cubicBezTo>
                    <a:pt x="54" y="32"/>
                    <a:pt x="50" y="27"/>
                    <a:pt x="32" y="18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4" name="Freeform 53">
              <a:extLst>
                <a:ext uri="{FF2B5EF4-FFF2-40B4-BE49-F238E27FC236}">
                  <a16:creationId xmlns:a16="http://schemas.microsoft.com/office/drawing/2014/main" id="{F24D03E0-2D11-4FA3-9B2E-6E9BEA122AA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21" y="3923"/>
              <a:ext cx="164" cy="85"/>
            </a:xfrm>
            <a:custGeom>
              <a:avLst/>
              <a:gdLst>
                <a:gd name="T0" fmla="*/ 47 w 219"/>
                <a:gd name="T1" fmla="*/ 73 h 113"/>
                <a:gd name="T2" fmla="*/ 39 w 219"/>
                <a:gd name="T3" fmla="*/ 61 h 113"/>
                <a:gd name="T4" fmla="*/ 15 w 219"/>
                <a:gd name="T5" fmla="*/ 69 h 113"/>
                <a:gd name="T6" fmla="*/ 39 w 219"/>
                <a:gd name="T7" fmla="*/ 113 h 113"/>
                <a:gd name="T8" fmla="*/ 123 w 219"/>
                <a:gd name="T9" fmla="*/ 89 h 113"/>
                <a:gd name="T10" fmla="*/ 147 w 219"/>
                <a:gd name="T11" fmla="*/ 73 h 113"/>
                <a:gd name="T12" fmla="*/ 171 w 219"/>
                <a:gd name="T13" fmla="*/ 65 h 113"/>
                <a:gd name="T14" fmla="*/ 219 w 219"/>
                <a:gd name="T15" fmla="*/ 19 h 113"/>
                <a:gd name="T16" fmla="*/ 210 w 219"/>
                <a:gd name="T17" fmla="*/ 0 h 113"/>
                <a:gd name="T18" fmla="*/ 179 w 219"/>
                <a:gd name="T19" fmla="*/ 17 h 113"/>
                <a:gd name="T20" fmla="*/ 107 w 219"/>
                <a:gd name="T21" fmla="*/ 41 h 113"/>
                <a:gd name="T22" fmla="*/ 83 w 219"/>
                <a:gd name="T23" fmla="*/ 45 h 113"/>
                <a:gd name="T24" fmla="*/ 59 w 219"/>
                <a:gd name="T25" fmla="*/ 53 h 113"/>
                <a:gd name="T26" fmla="*/ 47 w 219"/>
                <a:gd name="T27" fmla="*/ 73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9" h="113">
                  <a:moveTo>
                    <a:pt x="47" y="73"/>
                  </a:moveTo>
                  <a:cubicBezTo>
                    <a:pt x="44" y="69"/>
                    <a:pt x="44" y="62"/>
                    <a:pt x="39" y="61"/>
                  </a:cubicBezTo>
                  <a:cubicBezTo>
                    <a:pt x="31" y="60"/>
                    <a:pt x="15" y="69"/>
                    <a:pt x="15" y="69"/>
                  </a:cubicBezTo>
                  <a:cubicBezTo>
                    <a:pt x="0" y="91"/>
                    <a:pt x="20" y="101"/>
                    <a:pt x="39" y="113"/>
                  </a:cubicBezTo>
                  <a:cubicBezTo>
                    <a:pt x="67" y="107"/>
                    <a:pt x="96" y="98"/>
                    <a:pt x="123" y="89"/>
                  </a:cubicBezTo>
                  <a:cubicBezTo>
                    <a:pt x="132" y="86"/>
                    <a:pt x="139" y="78"/>
                    <a:pt x="147" y="73"/>
                  </a:cubicBezTo>
                  <a:cubicBezTo>
                    <a:pt x="154" y="68"/>
                    <a:pt x="171" y="65"/>
                    <a:pt x="171" y="65"/>
                  </a:cubicBezTo>
                  <a:cubicBezTo>
                    <a:pt x="186" y="50"/>
                    <a:pt x="207" y="36"/>
                    <a:pt x="219" y="19"/>
                  </a:cubicBezTo>
                  <a:cubicBezTo>
                    <a:pt x="215" y="16"/>
                    <a:pt x="215" y="0"/>
                    <a:pt x="210" y="0"/>
                  </a:cubicBezTo>
                  <a:cubicBezTo>
                    <a:pt x="205" y="0"/>
                    <a:pt x="183" y="15"/>
                    <a:pt x="179" y="17"/>
                  </a:cubicBezTo>
                  <a:cubicBezTo>
                    <a:pt x="159" y="26"/>
                    <a:pt x="129" y="37"/>
                    <a:pt x="107" y="41"/>
                  </a:cubicBezTo>
                  <a:cubicBezTo>
                    <a:pt x="99" y="42"/>
                    <a:pt x="91" y="43"/>
                    <a:pt x="83" y="45"/>
                  </a:cubicBezTo>
                  <a:cubicBezTo>
                    <a:pt x="75" y="47"/>
                    <a:pt x="59" y="53"/>
                    <a:pt x="59" y="53"/>
                  </a:cubicBezTo>
                  <a:cubicBezTo>
                    <a:pt x="49" y="67"/>
                    <a:pt x="53" y="61"/>
                    <a:pt x="47" y="7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5" name="Freeform 54">
              <a:extLst>
                <a:ext uri="{FF2B5EF4-FFF2-40B4-BE49-F238E27FC236}">
                  <a16:creationId xmlns:a16="http://schemas.microsoft.com/office/drawing/2014/main" id="{B907AB88-2D52-4426-BF63-CE158FD39A8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791" y="3873"/>
              <a:ext cx="104" cy="92"/>
            </a:xfrm>
            <a:custGeom>
              <a:avLst/>
              <a:gdLst>
                <a:gd name="T0" fmla="*/ 12 w 139"/>
                <a:gd name="T1" fmla="*/ 60 h 122"/>
                <a:gd name="T2" fmla="*/ 8 w 139"/>
                <a:gd name="T3" fmla="*/ 84 h 122"/>
                <a:gd name="T4" fmla="*/ 0 w 139"/>
                <a:gd name="T5" fmla="*/ 108 h 122"/>
                <a:gd name="T6" fmla="*/ 36 w 139"/>
                <a:gd name="T7" fmla="*/ 116 h 122"/>
                <a:gd name="T8" fmla="*/ 52 w 139"/>
                <a:gd name="T9" fmla="*/ 96 h 122"/>
                <a:gd name="T10" fmla="*/ 124 w 139"/>
                <a:gd name="T11" fmla="*/ 68 h 122"/>
                <a:gd name="T12" fmla="*/ 136 w 139"/>
                <a:gd name="T13" fmla="*/ 44 h 122"/>
                <a:gd name="T14" fmla="*/ 112 w 139"/>
                <a:gd name="T15" fmla="*/ 28 h 122"/>
                <a:gd name="T16" fmla="*/ 100 w 139"/>
                <a:gd name="T17" fmla="*/ 20 h 122"/>
                <a:gd name="T18" fmla="*/ 64 w 139"/>
                <a:gd name="T19" fmla="*/ 12 h 122"/>
                <a:gd name="T20" fmla="*/ 52 w 139"/>
                <a:gd name="T21" fmla="*/ 36 h 122"/>
                <a:gd name="T22" fmla="*/ 12 w 139"/>
                <a:gd name="T23" fmla="*/ 60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39" h="122">
                  <a:moveTo>
                    <a:pt x="12" y="60"/>
                  </a:moveTo>
                  <a:cubicBezTo>
                    <a:pt x="11" y="68"/>
                    <a:pt x="10" y="76"/>
                    <a:pt x="8" y="84"/>
                  </a:cubicBezTo>
                  <a:cubicBezTo>
                    <a:pt x="6" y="92"/>
                    <a:pt x="0" y="108"/>
                    <a:pt x="0" y="108"/>
                  </a:cubicBezTo>
                  <a:cubicBezTo>
                    <a:pt x="14" y="118"/>
                    <a:pt x="19" y="122"/>
                    <a:pt x="36" y="116"/>
                  </a:cubicBezTo>
                  <a:cubicBezTo>
                    <a:pt x="46" y="86"/>
                    <a:pt x="31" y="122"/>
                    <a:pt x="52" y="96"/>
                  </a:cubicBezTo>
                  <a:cubicBezTo>
                    <a:pt x="83" y="57"/>
                    <a:pt x="30" y="74"/>
                    <a:pt x="124" y="68"/>
                  </a:cubicBezTo>
                  <a:cubicBezTo>
                    <a:pt x="125" y="67"/>
                    <a:pt x="139" y="48"/>
                    <a:pt x="136" y="44"/>
                  </a:cubicBezTo>
                  <a:cubicBezTo>
                    <a:pt x="130" y="36"/>
                    <a:pt x="120" y="33"/>
                    <a:pt x="112" y="28"/>
                  </a:cubicBezTo>
                  <a:cubicBezTo>
                    <a:pt x="108" y="25"/>
                    <a:pt x="100" y="20"/>
                    <a:pt x="100" y="20"/>
                  </a:cubicBezTo>
                  <a:cubicBezTo>
                    <a:pt x="89" y="4"/>
                    <a:pt x="92" y="0"/>
                    <a:pt x="64" y="12"/>
                  </a:cubicBezTo>
                  <a:cubicBezTo>
                    <a:pt x="57" y="15"/>
                    <a:pt x="55" y="30"/>
                    <a:pt x="52" y="36"/>
                  </a:cubicBezTo>
                  <a:cubicBezTo>
                    <a:pt x="46" y="49"/>
                    <a:pt x="26" y="60"/>
                    <a:pt x="12" y="6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6" name="Freeform 55">
              <a:extLst>
                <a:ext uri="{FF2B5EF4-FFF2-40B4-BE49-F238E27FC236}">
                  <a16:creationId xmlns:a16="http://schemas.microsoft.com/office/drawing/2014/main" id="{AF73668B-C7FE-4D59-9D86-7AEE08D6F84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846" y="3832"/>
              <a:ext cx="37" cy="26"/>
            </a:xfrm>
            <a:custGeom>
              <a:avLst/>
              <a:gdLst>
                <a:gd name="T0" fmla="*/ 29 w 49"/>
                <a:gd name="T1" fmla="*/ 0 h 35"/>
                <a:gd name="T2" fmla="*/ 8 w 49"/>
                <a:gd name="T3" fmla="*/ 11 h 35"/>
                <a:gd name="T4" fmla="*/ 24 w 49"/>
                <a:gd name="T5" fmla="*/ 35 h 35"/>
                <a:gd name="T6" fmla="*/ 39 w 49"/>
                <a:gd name="T7" fmla="*/ 26 h 35"/>
                <a:gd name="T8" fmla="*/ 29 w 49"/>
                <a:gd name="T9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" h="35">
                  <a:moveTo>
                    <a:pt x="29" y="0"/>
                  </a:moveTo>
                  <a:cubicBezTo>
                    <a:pt x="25" y="12"/>
                    <a:pt x="19" y="7"/>
                    <a:pt x="8" y="11"/>
                  </a:cubicBezTo>
                  <a:cubicBezTo>
                    <a:pt x="0" y="23"/>
                    <a:pt x="14" y="34"/>
                    <a:pt x="24" y="35"/>
                  </a:cubicBezTo>
                  <a:cubicBezTo>
                    <a:pt x="30" y="34"/>
                    <a:pt x="33" y="28"/>
                    <a:pt x="39" y="26"/>
                  </a:cubicBezTo>
                  <a:cubicBezTo>
                    <a:pt x="49" y="22"/>
                    <a:pt x="29" y="3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7" name="Freeform 56">
              <a:extLst>
                <a:ext uri="{FF2B5EF4-FFF2-40B4-BE49-F238E27FC236}">
                  <a16:creationId xmlns:a16="http://schemas.microsoft.com/office/drawing/2014/main" id="{69D966E4-1899-49F3-97BA-6B95C5AD397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123" y="3346"/>
              <a:ext cx="123" cy="201"/>
            </a:xfrm>
            <a:custGeom>
              <a:avLst/>
              <a:gdLst>
                <a:gd name="T0" fmla="*/ 128 w 164"/>
                <a:gd name="T1" fmla="*/ 0 h 268"/>
                <a:gd name="T2" fmla="*/ 104 w 164"/>
                <a:gd name="T3" fmla="*/ 28 h 268"/>
                <a:gd name="T4" fmla="*/ 88 w 164"/>
                <a:gd name="T5" fmla="*/ 64 h 268"/>
                <a:gd name="T6" fmla="*/ 36 w 164"/>
                <a:gd name="T7" fmla="*/ 84 h 268"/>
                <a:gd name="T8" fmla="*/ 28 w 164"/>
                <a:gd name="T9" fmla="*/ 96 h 268"/>
                <a:gd name="T10" fmla="*/ 16 w 164"/>
                <a:gd name="T11" fmla="*/ 100 h 268"/>
                <a:gd name="T12" fmla="*/ 20 w 164"/>
                <a:gd name="T13" fmla="*/ 132 h 268"/>
                <a:gd name="T14" fmla="*/ 28 w 164"/>
                <a:gd name="T15" fmla="*/ 156 h 268"/>
                <a:gd name="T16" fmla="*/ 0 w 164"/>
                <a:gd name="T17" fmla="*/ 200 h 268"/>
                <a:gd name="T18" fmla="*/ 28 w 164"/>
                <a:gd name="T19" fmla="*/ 260 h 268"/>
                <a:gd name="T20" fmla="*/ 52 w 164"/>
                <a:gd name="T21" fmla="*/ 268 h 268"/>
                <a:gd name="T22" fmla="*/ 88 w 164"/>
                <a:gd name="T23" fmla="*/ 216 h 268"/>
                <a:gd name="T24" fmla="*/ 104 w 164"/>
                <a:gd name="T25" fmla="*/ 192 h 268"/>
                <a:gd name="T26" fmla="*/ 128 w 164"/>
                <a:gd name="T27" fmla="*/ 116 h 268"/>
                <a:gd name="T28" fmla="*/ 140 w 164"/>
                <a:gd name="T29" fmla="*/ 76 h 268"/>
                <a:gd name="T30" fmla="*/ 164 w 164"/>
                <a:gd name="T31" fmla="*/ 72 h 268"/>
                <a:gd name="T32" fmla="*/ 128 w 164"/>
                <a:gd name="T33" fmla="*/ 0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64" h="268">
                  <a:moveTo>
                    <a:pt x="128" y="0"/>
                  </a:moveTo>
                  <a:cubicBezTo>
                    <a:pt x="123" y="16"/>
                    <a:pt x="120" y="23"/>
                    <a:pt x="104" y="28"/>
                  </a:cubicBezTo>
                  <a:cubicBezTo>
                    <a:pt x="102" y="35"/>
                    <a:pt x="97" y="57"/>
                    <a:pt x="88" y="64"/>
                  </a:cubicBezTo>
                  <a:cubicBezTo>
                    <a:pt x="75" y="75"/>
                    <a:pt x="51" y="74"/>
                    <a:pt x="36" y="84"/>
                  </a:cubicBezTo>
                  <a:cubicBezTo>
                    <a:pt x="33" y="88"/>
                    <a:pt x="32" y="93"/>
                    <a:pt x="28" y="96"/>
                  </a:cubicBezTo>
                  <a:cubicBezTo>
                    <a:pt x="25" y="99"/>
                    <a:pt x="17" y="96"/>
                    <a:pt x="16" y="100"/>
                  </a:cubicBezTo>
                  <a:cubicBezTo>
                    <a:pt x="14" y="110"/>
                    <a:pt x="18" y="121"/>
                    <a:pt x="20" y="132"/>
                  </a:cubicBezTo>
                  <a:cubicBezTo>
                    <a:pt x="22" y="140"/>
                    <a:pt x="28" y="156"/>
                    <a:pt x="28" y="156"/>
                  </a:cubicBezTo>
                  <a:cubicBezTo>
                    <a:pt x="13" y="166"/>
                    <a:pt x="6" y="183"/>
                    <a:pt x="0" y="200"/>
                  </a:cubicBezTo>
                  <a:cubicBezTo>
                    <a:pt x="3" y="210"/>
                    <a:pt x="19" y="254"/>
                    <a:pt x="28" y="260"/>
                  </a:cubicBezTo>
                  <a:cubicBezTo>
                    <a:pt x="35" y="264"/>
                    <a:pt x="52" y="268"/>
                    <a:pt x="52" y="268"/>
                  </a:cubicBezTo>
                  <a:cubicBezTo>
                    <a:pt x="85" y="261"/>
                    <a:pt x="79" y="244"/>
                    <a:pt x="88" y="216"/>
                  </a:cubicBezTo>
                  <a:cubicBezTo>
                    <a:pt x="91" y="207"/>
                    <a:pt x="99" y="200"/>
                    <a:pt x="104" y="192"/>
                  </a:cubicBezTo>
                  <a:cubicBezTo>
                    <a:pt x="116" y="174"/>
                    <a:pt x="121" y="136"/>
                    <a:pt x="128" y="116"/>
                  </a:cubicBezTo>
                  <a:cubicBezTo>
                    <a:pt x="131" y="108"/>
                    <a:pt x="134" y="79"/>
                    <a:pt x="140" y="76"/>
                  </a:cubicBezTo>
                  <a:cubicBezTo>
                    <a:pt x="147" y="72"/>
                    <a:pt x="156" y="73"/>
                    <a:pt x="164" y="72"/>
                  </a:cubicBezTo>
                  <a:cubicBezTo>
                    <a:pt x="158" y="19"/>
                    <a:pt x="161" y="33"/>
                    <a:pt x="1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8" name="Freeform 57">
              <a:extLst>
                <a:ext uri="{FF2B5EF4-FFF2-40B4-BE49-F238E27FC236}">
                  <a16:creationId xmlns:a16="http://schemas.microsoft.com/office/drawing/2014/main" id="{A0D8361C-1907-4DB8-A0CE-2720B1A14F2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655" y="3034"/>
              <a:ext cx="49" cy="61"/>
            </a:xfrm>
            <a:custGeom>
              <a:avLst/>
              <a:gdLst>
                <a:gd name="T0" fmla="*/ 29 w 66"/>
                <a:gd name="T1" fmla="*/ 0 h 81"/>
                <a:gd name="T2" fmla="*/ 25 w 66"/>
                <a:gd name="T3" fmla="*/ 60 h 81"/>
                <a:gd name="T4" fmla="*/ 29 w 66"/>
                <a:gd name="T5" fmla="*/ 76 h 81"/>
                <a:gd name="T6" fmla="*/ 41 w 66"/>
                <a:gd name="T7" fmla="*/ 80 h 81"/>
                <a:gd name="T8" fmla="*/ 57 w 66"/>
                <a:gd name="T9" fmla="*/ 76 h 81"/>
                <a:gd name="T10" fmla="*/ 29 w 66"/>
                <a:gd name="T11" fmla="*/ 0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6" h="81">
                  <a:moveTo>
                    <a:pt x="29" y="0"/>
                  </a:moveTo>
                  <a:cubicBezTo>
                    <a:pt x="0" y="10"/>
                    <a:pt x="20" y="38"/>
                    <a:pt x="25" y="60"/>
                  </a:cubicBezTo>
                  <a:cubicBezTo>
                    <a:pt x="26" y="65"/>
                    <a:pt x="26" y="72"/>
                    <a:pt x="29" y="76"/>
                  </a:cubicBezTo>
                  <a:cubicBezTo>
                    <a:pt x="32" y="79"/>
                    <a:pt x="37" y="79"/>
                    <a:pt x="41" y="80"/>
                  </a:cubicBezTo>
                  <a:cubicBezTo>
                    <a:pt x="46" y="79"/>
                    <a:pt x="55" y="81"/>
                    <a:pt x="57" y="76"/>
                  </a:cubicBezTo>
                  <a:cubicBezTo>
                    <a:pt x="66" y="53"/>
                    <a:pt x="45" y="16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69" name="Freeform 58">
              <a:extLst>
                <a:ext uri="{FF2B5EF4-FFF2-40B4-BE49-F238E27FC236}">
                  <a16:creationId xmlns:a16="http://schemas.microsoft.com/office/drawing/2014/main" id="{A55D972E-6B28-4F15-A6D2-D0DC741E6C8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988" y="3100"/>
              <a:ext cx="111" cy="183"/>
            </a:xfrm>
            <a:custGeom>
              <a:avLst/>
              <a:gdLst>
                <a:gd name="T0" fmla="*/ 96 w 148"/>
                <a:gd name="T1" fmla="*/ 0 h 244"/>
                <a:gd name="T2" fmla="*/ 60 w 148"/>
                <a:gd name="T3" fmla="*/ 84 h 244"/>
                <a:gd name="T4" fmla="*/ 36 w 148"/>
                <a:gd name="T5" fmla="*/ 92 h 244"/>
                <a:gd name="T6" fmla="*/ 12 w 148"/>
                <a:gd name="T7" fmla="*/ 108 h 244"/>
                <a:gd name="T8" fmla="*/ 40 w 148"/>
                <a:gd name="T9" fmla="*/ 188 h 244"/>
                <a:gd name="T10" fmla="*/ 52 w 148"/>
                <a:gd name="T11" fmla="*/ 224 h 244"/>
                <a:gd name="T12" fmla="*/ 60 w 148"/>
                <a:gd name="T13" fmla="*/ 236 h 244"/>
                <a:gd name="T14" fmla="*/ 84 w 148"/>
                <a:gd name="T15" fmla="*/ 244 h 244"/>
                <a:gd name="T16" fmla="*/ 96 w 148"/>
                <a:gd name="T17" fmla="*/ 196 h 244"/>
                <a:gd name="T18" fmla="*/ 124 w 148"/>
                <a:gd name="T19" fmla="*/ 168 h 244"/>
                <a:gd name="T20" fmla="*/ 112 w 148"/>
                <a:gd name="T21" fmla="*/ 68 h 244"/>
                <a:gd name="T22" fmla="*/ 140 w 148"/>
                <a:gd name="T23" fmla="*/ 48 h 244"/>
                <a:gd name="T24" fmla="*/ 112 w 148"/>
                <a:gd name="T25" fmla="*/ 20 h 244"/>
                <a:gd name="T26" fmla="*/ 96 w 148"/>
                <a:gd name="T27" fmla="*/ 0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8" h="244">
                  <a:moveTo>
                    <a:pt x="96" y="0"/>
                  </a:moveTo>
                  <a:cubicBezTo>
                    <a:pt x="86" y="29"/>
                    <a:pt x="70" y="55"/>
                    <a:pt x="60" y="84"/>
                  </a:cubicBezTo>
                  <a:cubicBezTo>
                    <a:pt x="57" y="92"/>
                    <a:pt x="43" y="87"/>
                    <a:pt x="36" y="92"/>
                  </a:cubicBezTo>
                  <a:cubicBezTo>
                    <a:pt x="28" y="97"/>
                    <a:pt x="12" y="108"/>
                    <a:pt x="12" y="108"/>
                  </a:cubicBezTo>
                  <a:cubicBezTo>
                    <a:pt x="0" y="144"/>
                    <a:pt x="30" y="158"/>
                    <a:pt x="40" y="188"/>
                  </a:cubicBezTo>
                  <a:cubicBezTo>
                    <a:pt x="44" y="200"/>
                    <a:pt x="45" y="213"/>
                    <a:pt x="52" y="224"/>
                  </a:cubicBezTo>
                  <a:cubicBezTo>
                    <a:pt x="55" y="228"/>
                    <a:pt x="56" y="233"/>
                    <a:pt x="60" y="236"/>
                  </a:cubicBezTo>
                  <a:cubicBezTo>
                    <a:pt x="67" y="240"/>
                    <a:pt x="84" y="244"/>
                    <a:pt x="84" y="244"/>
                  </a:cubicBezTo>
                  <a:cubicBezTo>
                    <a:pt x="111" y="235"/>
                    <a:pt x="103" y="218"/>
                    <a:pt x="96" y="196"/>
                  </a:cubicBezTo>
                  <a:cubicBezTo>
                    <a:pt x="100" y="183"/>
                    <a:pt x="124" y="168"/>
                    <a:pt x="124" y="168"/>
                  </a:cubicBezTo>
                  <a:cubicBezTo>
                    <a:pt x="148" y="132"/>
                    <a:pt x="123" y="101"/>
                    <a:pt x="112" y="68"/>
                  </a:cubicBezTo>
                  <a:cubicBezTo>
                    <a:pt x="140" y="59"/>
                    <a:pt x="133" y="68"/>
                    <a:pt x="140" y="48"/>
                  </a:cubicBezTo>
                  <a:cubicBezTo>
                    <a:pt x="136" y="35"/>
                    <a:pt x="112" y="20"/>
                    <a:pt x="112" y="20"/>
                  </a:cubicBezTo>
                  <a:cubicBezTo>
                    <a:pt x="102" y="5"/>
                    <a:pt x="107" y="11"/>
                    <a:pt x="9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0" name="Freeform 59">
              <a:extLst>
                <a:ext uri="{FF2B5EF4-FFF2-40B4-BE49-F238E27FC236}">
                  <a16:creationId xmlns:a16="http://schemas.microsoft.com/office/drawing/2014/main" id="{9F535CCE-CF9F-495F-BC8C-16C8C5F6137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94" y="3043"/>
              <a:ext cx="72" cy="137"/>
            </a:xfrm>
            <a:custGeom>
              <a:avLst/>
              <a:gdLst>
                <a:gd name="T0" fmla="*/ 48 w 96"/>
                <a:gd name="T1" fmla="*/ 2 h 183"/>
                <a:gd name="T2" fmla="*/ 51 w 96"/>
                <a:gd name="T3" fmla="*/ 35 h 183"/>
                <a:gd name="T4" fmla="*/ 60 w 96"/>
                <a:gd name="T5" fmla="*/ 62 h 183"/>
                <a:gd name="T6" fmla="*/ 62 w 96"/>
                <a:gd name="T7" fmla="*/ 92 h 183"/>
                <a:gd name="T8" fmla="*/ 68 w 96"/>
                <a:gd name="T9" fmla="*/ 105 h 183"/>
                <a:gd name="T10" fmla="*/ 71 w 96"/>
                <a:gd name="T11" fmla="*/ 126 h 183"/>
                <a:gd name="T12" fmla="*/ 57 w 96"/>
                <a:gd name="T13" fmla="*/ 93 h 183"/>
                <a:gd name="T14" fmla="*/ 35 w 96"/>
                <a:gd name="T15" fmla="*/ 78 h 183"/>
                <a:gd name="T16" fmla="*/ 5 w 96"/>
                <a:gd name="T17" fmla="*/ 83 h 183"/>
                <a:gd name="T18" fmla="*/ 8 w 96"/>
                <a:gd name="T19" fmla="*/ 102 h 183"/>
                <a:gd name="T20" fmla="*/ 41 w 96"/>
                <a:gd name="T21" fmla="*/ 114 h 183"/>
                <a:gd name="T22" fmla="*/ 57 w 96"/>
                <a:gd name="T23" fmla="*/ 135 h 183"/>
                <a:gd name="T24" fmla="*/ 71 w 96"/>
                <a:gd name="T25" fmla="*/ 135 h 183"/>
                <a:gd name="T26" fmla="*/ 78 w 96"/>
                <a:gd name="T27" fmla="*/ 150 h 183"/>
                <a:gd name="T28" fmla="*/ 96 w 96"/>
                <a:gd name="T29" fmla="*/ 179 h 183"/>
                <a:gd name="T30" fmla="*/ 81 w 96"/>
                <a:gd name="T31" fmla="*/ 126 h 183"/>
                <a:gd name="T32" fmla="*/ 80 w 96"/>
                <a:gd name="T33" fmla="*/ 93 h 183"/>
                <a:gd name="T34" fmla="*/ 71 w 96"/>
                <a:gd name="T35" fmla="*/ 63 h 183"/>
                <a:gd name="T36" fmla="*/ 63 w 96"/>
                <a:gd name="T37" fmla="*/ 41 h 183"/>
                <a:gd name="T38" fmla="*/ 57 w 96"/>
                <a:gd name="T39" fmla="*/ 20 h 183"/>
                <a:gd name="T40" fmla="*/ 48 w 96"/>
                <a:gd name="T41" fmla="*/ 2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96" h="183">
                  <a:moveTo>
                    <a:pt x="48" y="2"/>
                  </a:moveTo>
                  <a:cubicBezTo>
                    <a:pt x="47" y="4"/>
                    <a:pt x="49" y="25"/>
                    <a:pt x="51" y="35"/>
                  </a:cubicBezTo>
                  <a:cubicBezTo>
                    <a:pt x="53" y="45"/>
                    <a:pt x="58" y="53"/>
                    <a:pt x="60" y="62"/>
                  </a:cubicBezTo>
                  <a:cubicBezTo>
                    <a:pt x="62" y="71"/>
                    <a:pt x="61" y="85"/>
                    <a:pt x="62" y="92"/>
                  </a:cubicBezTo>
                  <a:cubicBezTo>
                    <a:pt x="63" y="99"/>
                    <a:pt x="67" y="99"/>
                    <a:pt x="68" y="105"/>
                  </a:cubicBezTo>
                  <a:cubicBezTo>
                    <a:pt x="69" y="111"/>
                    <a:pt x="73" y="128"/>
                    <a:pt x="71" y="126"/>
                  </a:cubicBezTo>
                  <a:cubicBezTo>
                    <a:pt x="69" y="124"/>
                    <a:pt x="63" y="101"/>
                    <a:pt x="57" y="93"/>
                  </a:cubicBezTo>
                  <a:cubicBezTo>
                    <a:pt x="51" y="85"/>
                    <a:pt x="44" y="80"/>
                    <a:pt x="35" y="78"/>
                  </a:cubicBezTo>
                  <a:cubicBezTo>
                    <a:pt x="26" y="76"/>
                    <a:pt x="10" y="79"/>
                    <a:pt x="5" y="83"/>
                  </a:cubicBezTo>
                  <a:cubicBezTo>
                    <a:pt x="0" y="87"/>
                    <a:pt x="2" y="97"/>
                    <a:pt x="8" y="102"/>
                  </a:cubicBezTo>
                  <a:cubicBezTo>
                    <a:pt x="14" y="107"/>
                    <a:pt x="33" y="109"/>
                    <a:pt x="41" y="114"/>
                  </a:cubicBezTo>
                  <a:cubicBezTo>
                    <a:pt x="49" y="119"/>
                    <a:pt x="52" y="132"/>
                    <a:pt x="57" y="135"/>
                  </a:cubicBezTo>
                  <a:cubicBezTo>
                    <a:pt x="62" y="138"/>
                    <a:pt x="68" y="133"/>
                    <a:pt x="71" y="135"/>
                  </a:cubicBezTo>
                  <a:cubicBezTo>
                    <a:pt x="74" y="137"/>
                    <a:pt x="74" y="143"/>
                    <a:pt x="78" y="150"/>
                  </a:cubicBezTo>
                  <a:cubicBezTo>
                    <a:pt x="82" y="157"/>
                    <a:pt x="96" y="183"/>
                    <a:pt x="96" y="179"/>
                  </a:cubicBezTo>
                  <a:cubicBezTo>
                    <a:pt x="96" y="175"/>
                    <a:pt x="84" y="140"/>
                    <a:pt x="81" y="126"/>
                  </a:cubicBezTo>
                  <a:cubicBezTo>
                    <a:pt x="78" y="112"/>
                    <a:pt x="82" y="104"/>
                    <a:pt x="80" y="93"/>
                  </a:cubicBezTo>
                  <a:cubicBezTo>
                    <a:pt x="78" y="82"/>
                    <a:pt x="74" y="72"/>
                    <a:pt x="71" y="63"/>
                  </a:cubicBezTo>
                  <a:cubicBezTo>
                    <a:pt x="68" y="54"/>
                    <a:pt x="65" y="48"/>
                    <a:pt x="63" y="41"/>
                  </a:cubicBezTo>
                  <a:cubicBezTo>
                    <a:pt x="61" y="34"/>
                    <a:pt x="59" y="26"/>
                    <a:pt x="57" y="20"/>
                  </a:cubicBezTo>
                  <a:cubicBezTo>
                    <a:pt x="55" y="14"/>
                    <a:pt x="49" y="0"/>
                    <a:pt x="48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1" name="Freeform 60">
              <a:extLst>
                <a:ext uri="{FF2B5EF4-FFF2-40B4-BE49-F238E27FC236}">
                  <a16:creationId xmlns:a16="http://schemas.microsoft.com/office/drawing/2014/main" id="{9454481F-E7D6-4447-8B56-87CFDAEBC23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943" y="3153"/>
              <a:ext cx="40" cy="131"/>
            </a:xfrm>
            <a:custGeom>
              <a:avLst/>
              <a:gdLst>
                <a:gd name="T0" fmla="*/ 6 w 54"/>
                <a:gd name="T1" fmla="*/ 0 h 175"/>
                <a:gd name="T2" fmla="*/ 0 w 54"/>
                <a:gd name="T3" fmla="*/ 25 h 175"/>
                <a:gd name="T4" fmla="*/ 9 w 54"/>
                <a:gd name="T5" fmla="*/ 54 h 175"/>
                <a:gd name="T6" fmla="*/ 18 w 54"/>
                <a:gd name="T7" fmla="*/ 94 h 175"/>
                <a:gd name="T8" fmla="*/ 34 w 54"/>
                <a:gd name="T9" fmla="*/ 129 h 175"/>
                <a:gd name="T10" fmla="*/ 54 w 54"/>
                <a:gd name="T11" fmla="*/ 175 h 175"/>
                <a:gd name="T12" fmla="*/ 40 w 54"/>
                <a:gd name="T13" fmla="*/ 115 h 175"/>
                <a:gd name="T14" fmla="*/ 34 w 54"/>
                <a:gd name="T15" fmla="*/ 93 h 175"/>
                <a:gd name="T16" fmla="*/ 28 w 54"/>
                <a:gd name="T17" fmla="*/ 61 h 175"/>
                <a:gd name="T18" fmla="*/ 25 w 54"/>
                <a:gd name="T19" fmla="*/ 46 h 175"/>
                <a:gd name="T20" fmla="*/ 16 w 54"/>
                <a:gd name="T21" fmla="*/ 37 h 175"/>
                <a:gd name="T22" fmla="*/ 6 w 54"/>
                <a:gd name="T23" fmla="*/ 0 h 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4" h="175">
                  <a:moveTo>
                    <a:pt x="6" y="0"/>
                  </a:moveTo>
                  <a:lnTo>
                    <a:pt x="0" y="25"/>
                  </a:lnTo>
                  <a:cubicBezTo>
                    <a:pt x="3" y="48"/>
                    <a:pt x="3" y="40"/>
                    <a:pt x="9" y="54"/>
                  </a:cubicBezTo>
                  <a:cubicBezTo>
                    <a:pt x="10" y="66"/>
                    <a:pt x="12" y="83"/>
                    <a:pt x="18" y="94"/>
                  </a:cubicBezTo>
                  <a:cubicBezTo>
                    <a:pt x="21" y="109"/>
                    <a:pt x="25" y="117"/>
                    <a:pt x="34" y="129"/>
                  </a:cubicBezTo>
                  <a:cubicBezTo>
                    <a:pt x="35" y="143"/>
                    <a:pt x="35" y="171"/>
                    <a:pt x="54" y="175"/>
                  </a:cubicBezTo>
                  <a:cubicBezTo>
                    <a:pt x="52" y="133"/>
                    <a:pt x="53" y="141"/>
                    <a:pt x="40" y="115"/>
                  </a:cubicBezTo>
                  <a:cubicBezTo>
                    <a:pt x="39" y="108"/>
                    <a:pt x="37" y="100"/>
                    <a:pt x="34" y="93"/>
                  </a:cubicBezTo>
                  <a:cubicBezTo>
                    <a:pt x="33" y="82"/>
                    <a:pt x="30" y="72"/>
                    <a:pt x="28" y="61"/>
                  </a:cubicBezTo>
                  <a:cubicBezTo>
                    <a:pt x="28" y="58"/>
                    <a:pt x="28" y="50"/>
                    <a:pt x="25" y="46"/>
                  </a:cubicBezTo>
                  <a:cubicBezTo>
                    <a:pt x="22" y="43"/>
                    <a:pt x="16" y="37"/>
                    <a:pt x="16" y="37"/>
                  </a:cubicBezTo>
                  <a:cubicBezTo>
                    <a:pt x="14" y="25"/>
                    <a:pt x="13" y="9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2" name="Freeform 61">
              <a:extLst>
                <a:ext uri="{FF2B5EF4-FFF2-40B4-BE49-F238E27FC236}">
                  <a16:creationId xmlns:a16="http://schemas.microsoft.com/office/drawing/2014/main" id="{A8D10450-832F-4935-9A16-41FB2C9F07C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988" y="3290"/>
              <a:ext cx="65" cy="54"/>
            </a:xfrm>
            <a:custGeom>
              <a:avLst/>
              <a:gdLst>
                <a:gd name="T0" fmla="*/ 2 w 86"/>
                <a:gd name="T1" fmla="*/ 0 h 73"/>
                <a:gd name="T2" fmla="*/ 8 w 86"/>
                <a:gd name="T3" fmla="*/ 34 h 73"/>
                <a:gd name="T4" fmla="*/ 23 w 86"/>
                <a:gd name="T5" fmla="*/ 43 h 73"/>
                <a:gd name="T6" fmla="*/ 48 w 86"/>
                <a:gd name="T7" fmla="*/ 49 h 73"/>
                <a:gd name="T8" fmla="*/ 62 w 86"/>
                <a:gd name="T9" fmla="*/ 57 h 73"/>
                <a:gd name="T10" fmla="*/ 74 w 86"/>
                <a:gd name="T11" fmla="*/ 66 h 73"/>
                <a:gd name="T12" fmla="*/ 86 w 86"/>
                <a:gd name="T13" fmla="*/ 69 h 73"/>
                <a:gd name="T14" fmla="*/ 72 w 86"/>
                <a:gd name="T15" fmla="*/ 39 h 73"/>
                <a:gd name="T16" fmla="*/ 63 w 86"/>
                <a:gd name="T17" fmla="*/ 22 h 73"/>
                <a:gd name="T18" fmla="*/ 36 w 86"/>
                <a:gd name="T19" fmla="*/ 24 h 73"/>
                <a:gd name="T20" fmla="*/ 24 w 86"/>
                <a:gd name="T21" fmla="*/ 19 h 73"/>
                <a:gd name="T22" fmla="*/ 6 w 86"/>
                <a:gd name="T23" fmla="*/ 0 h 73"/>
                <a:gd name="T24" fmla="*/ 2 w 86"/>
                <a:gd name="T25" fmla="*/ 0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6" h="73">
                  <a:moveTo>
                    <a:pt x="2" y="0"/>
                  </a:moveTo>
                  <a:cubicBezTo>
                    <a:pt x="3" y="17"/>
                    <a:pt x="0" y="23"/>
                    <a:pt x="8" y="34"/>
                  </a:cubicBezTo>
                  <a:cubicBezTo>
                    <a:pt x="10" y="43"/>
                    <a:pt x="14" y="42"/>
                    <a:pt x="23" y="43"/>
                  </a:cubicBezTo>
                  <a:cubicBezTo>
                    <a:pt x="30" y="47"/>
                    <a:pt x="40" y="48"/>
                    <a:pt x="48" y="49"/>
                  </a:cubicBezTo>
                  <a:cubicBezTo>
                    <a:pt x="53" y="51"/>
                    <a:pt x="57" y="54"/>
                    <a:pt x="62" y="57"/>
                  </a:cubicBezTo>
                  <a:cubicBezTo>
                    <a:pt x="66" y="62"/>
                    <a:pt x="68" y="64"/>
                    <a:pt x="74" y="66"/>
                  </a:cubicBezTo>
                  <a:cubicBezTo>
                    <a:pt x="78" y="72"/>
                    <a:pt x="79" y="73"/>
                    <a:pt x="86" y="69"/>
                  </a:cubicBezTo>
                  <a:cubicBezTo>
                    <a:pt x="83" y="53"/>
                    <a:pt x="80" y="52"/>
                    <a:pt x="72" y="39"/>
                  </a:cubicBezTo>
                  <a:cubicBezTo>
                    <a:pt x="68" y="34"/>
                    <a:pt x="63" y="22"/>
                    <a:pt x="63" y="22"/>
                  </a:cubicBezTo>
                  <a:cubicBezTo>
                    <a:pt x="52" y="26"/>
                    <a:pt x="48" y="26"/>
                    <a:pt x="36" y="24"/>
                  </a:cubicBezTo>
                  <a:cubicBezTo>
                    <a:pt x="24" y="15"/>
                    <a:pt x="43" y="29"/>
                    <a:pt x="24" y="19"/>
                  </a:cubicBezTo>
                  <a:cubicBezTo>
                    <a:pt x="15" y="15"/>
                    <a:pt x="16" y="2"/>
                    <a:pt x="6" y="0"/>
                  </a:cubicBezTo>
                  <a:cubicBezTo>
                    <a:pt x="1" y="4"/>
                    <a:pt x="2" y="5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3" name="Freeform 62">
              <a:extLst>
                <a:ext uri="{FF2B5EF4-FFF2-40B4-BE49-F238E27FC236}">
                  <a16:creationId xmlns:a16="http://schemas.microsoft.com/office/drawing/2014/main" id="{0AB9CFB2-D98C-4ECD-94FF-BA3D3E9B361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2" y="3195"/>
              <a:ext cx="83" cy="117"/>
            </a:xfrm>
            <a:custGeom>
              <a:avLst/>
              <a:gdLst>
                <a:gd name="T0" fmla="*/ 98 w 111"/>
                <a:gd name="T1" fmla="*/ 0 h 156"/>
                <a:gd name="T2" fmla="*/ 75 w 111"/>
                <a:gd name="T3" fmla="*/ 10 h 156"/>
                <a:gd name="T4" fmla="*/ 23 w 111"/>
                <a:gd name="T5" fmla="*/ 15 h 156"/>
                <a:gd name="T6" fmla="*/ 14 w 111"/>
                <a:gd name="T7" fmla="*/ 33 h 156"/>
                <a:gd name="T8" fmla="*/ 11 w 111"/>
                <a:gd name="T9" fmla="*/ 61 h 156"/>
                <a:gd name="T10" fmla="*/ 14 w 111"/>
                <a:gd name="T11" fmla="*/ 75 h 156"/>
                <a:gd name="T12" fmla="*/ 3 w 111"/>
                <a:gd name="T13" fmla="*/ 88 h 156"/>
                <a:gd name="T14" fmla="*/ 14 w 111"/>
                <a:gd name="T15" fmla="*/ 109 h 156"/>
                <a:gd name="T16" fmla="*/ 23 w 111"/>
                <a:gd name="T17" fmla="*/ 124 h 156"/>
                <a:gd name="T18" fmla="*/ 15 w 111"/>
                <a:gd name="T19" fmla="*/ 144 h 156"/>
                <a:gd name="T20" fmla="*/ 24 w 111"/>
                <a:gd name="T21" fmla="*/ 156 h 156"/>
                <a:gd name="T22" fmla="*/ 42 w 111"/>
                <a:gd name="T23" fmla="*/ 144 h 156"/>
                <a:gd name="T24" fmla="*/ 50 w 111"/>
                <a:gd name="T25" fmla="*/ 93 h 156"/>
                <a:gd name="T26" fmla="*/ 56 w 111"/>
                <a:gd name="T27" fmla="*/ 126 h 156"/>
                <a:gd name="T28" fmla="*/ 65 w 111"/>
                <a:gd name="T29" fmla="*/ 145 h 156"/>
                <a:gd name="T30" fmla="*/ 62 w 111"/>
                <a:gd name="T31" fmla="*/ 112 h 156"/>
                <a:gd name="T32" fmla="*/ 72 w 111"/>
                <a:gd name="T33" fmla="*/ 73 h 156"/>
                <a:gd name="T34" fmla="*/ 69 w 111"/>
                <a:gd name="T35" fmla="*/ 51 h 156"/>
                <a:gd name="T36" fmla="*/ 54 w 111"/>
                <a:gd name="T37" fmla="*/ 60 h 156"/>
                <a:gd name="T38" fmla="*/ 35 w 111"/>
                <a:gd name="T39" fmla="*/ 54 h 156"/>
                <a:gd name="T40" fmla="*/ 41 w 111"/>
                <a:gd name="T41" fmla="*/ 36 h 156"/>
                <a:gd name="T42" fmla="*/ 62 w 111"/>
                <a:gd name="T43" fmla="*/ 34 h 156"/>
                <a:gd name="T44" fmla="*/ 78 w 111"/>
                <a:gd name="T45" fmla="*/ 39 h 156"/>
                <a:gd name="T46" fmla="*/ 98 w 111"/>
                <a:gd name="T47" fmla="*/ 30 h 156"/>
                <a:gd name="T48" fmla="*/ 111 w 111"/>
                <a:gd name="T49" fmla="*/ 13 h 156"/>
                <a:gd name="T50" fmla="*/ 98 w 111"/>
                <a:gd name="T51" fmla="*/ 0 h 1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1" h="156">
                  <a:moveTo>
                    <a:pt x="98" y="0"/>
                  </a:moveTo>
                  <a:cubicBezTo>
                    <a:pt x="75" y="2"/>
                    <a:pt x="87" y="8"/>
                    <a:pt x="75" y="10"/>
                  </a:cubicBezTo>
                  <a:cubicBezTo>
                    <a:pt x="72" y="10"/>
                    <a:pt x="25" y="3"/>
                    <a:pt x="23" y="15"/>
                  </a:cubicBezTo>
                  <a:cubicBezTo>
                    <a:pt x="25" y="26"/>
                    <a:pt x="23" y="27"/>
                    <a:pt x="14" y="33"/>
                  </a:cubicBezTo>
                  <a:cubicBezTo>
                    <a:pt x="15" y="43"/>
                    <a:pt x="20" y="54"/>
                    <a:pt x="11" y="61"/>
                  </a:cubicBezTo>
                  <a:cubicBezTo>
                    <a:pt x="8" y="68"/>
                    <a:pt x="10" y="69"/>
                    <a:pt x="14" y="75"/>
                  </a:cubicBezTo>
                  <a:cubicBezTo>
                    <a:pt x="16" y="84"/>
                    <a:pt x="12" y="86"/>
                    <a:pt x="3" y="88"/>
                  </a:cubicBezTo>
                  <a:cubicBezTo>
                    <a:pt x="1" y="99"/>
                    <a:pt x="0" y="106"/>
                    <a:pt x="14" y="109"/>
                  </a:cubicBezTo>
                  <a:cubicBezTo>
                    <a:pt x="21" y="112"/>
                    <a:pt x="20" y="118"/>
                    <a:pt x="23" y="124"/>
                  </a:cubicBezTo>
                  <a:cubicBezTo>
                    <a:pt x="25" y="133"/>
                    <a:pt x="23" y="139"/>
                    <a:pt x="15" y="144"/>
                  </a:cubicBezTo>
                  <a:cubicBezTo>
                    <a:pt x="17" y="150"/>
                    <a:pt x="18" y="153"/>
                    <a:pt x="24" y="156"/>
                  </a:cubicBezTo>
                  <a:cubicBezTo>
                    <a:pt x="31" y="154"/>
                    <a:pt x="36" y="148"/>
                    <a:pt x="42" y="144"/>
                  </a:cubicBezTo>
                  <a:cubicBezTo>
                    <a:pt x="41" y="128"/>
                    <a:pt x="33" y="103"/>
                    <a:pt x="50" y="93"/>
                  </a:cubicBezTo>
                  <a:cubicBezTo>
                    <a:pt x="52" y="105"/>
                    <a:pt x="46" y="116"/>
                    <a:pt x="56" y="126"/>
                  </a:cubicBezTo>
                  <a:cubicBezTo>
                    <a:pt x="57" y="134"/>
                    <a:pt x="58" y="141"/>
                    <a:pt x="65" y="145"/>
                  </a:cubicBezTo>
                  <a:cubicBezTo>
                    <a:pt x="70" y="134"/>
                    <a:pt x="64" y="123"/>
                    <a:pt x="62" y="112"/>
                  </a:cubicBezTo>
                  <a:cubicBezTo>
                    <a:pt x="65" y="97"/>
                    <a:pt x="55" y="81"/>
                    <a:pt x="72" y="73"/>
                  </a:cubicBezTo>
                  <a:cubicBezTo>
                    <a:pt x="79" y="64"/>
                    <a:pt x="75" y="59"/>
                    <a:pt x="69" y="51"/>
                  </a:cubicBezTo>
                  <a:cubicBezTo>
                    <a:pt x="61" y="52"/>
                    <a:pt x="61" y="56"/>
                    <a:pt x="54" y="60"/>
                  </a:cubicBezTo>
                  <a:cubicBezTo>
                    <a:pt x="37" y="57"/>
                    <a:pt x="43" y="60"/>
                    <a:pt x="35" y="54"/>
                  </a:cubicBezTo>
                  <a:cubicBezTo>
                    <a:pt x="31" y="45"/>
                    <a:pt x="28" y="39"/>
                    <a:pt x="41" y="36"/>
                  </a:cubicBezTo>
                  <a:cubicBezTo>
                    <a:pt x="49" y="32"/>
                    <a:pt x="53" y="33"/>
                    <a:pt x="62" y="34"/>
                  </a:cubicBezTo>
                  <a:cubicBezTo>
                    <a:pt x="67" y="36"/>
                    <a:pt x="73" y="36"/>
                    <a:pt x="78" y="39"/>
                  </a:cubicBezTo>
                  <a:cubicBezTo>
                    <a:pt x="85" y="36"/>
                    <a:pt x="90" y="31"/>
                    <a:pt x="98" y="30"/>
                  </a:cubicBezTo>
                  <a:cubicBezTo>
                    <a:pt x="104" y="26"/>
                    <a:pt x="107" y="19"/>
                    <a:pt x="111" y="13"/>
                  </a:cubicBezTo>
                  <a:cubicBezTo>
                    <a:pt x="107" y="8"/>
                    <a:pt x="102" y="4"/>
                    <a:pt x="9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4" name="Freeform 63">
              <a:extLst>
                <a:ext uri="{FF2B5EF4-FFF2-40B4-BE49-F238E27FC236}">
                  <a16:creationId xmlns:a16="http://schemas.microsoft.com/office/drawing/2014/main" id="{8F089051-D902-451E-8E89-634D59139AB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64" y="2777"/>
              <a:ext cx="22" cy="71"/>
            </a:xfrm>
            <a:custGeom>
              <a:avLst/>
              <a:gdLst>
                <a:gd name="T0" fmla="*/ 12 w 30"/>
                <a:gd name="T1" fmla="*/ 0 h 94"/>
                <a:gd name="T2" fmla="*/ 0 w 30"/>
                <a:gd name="T3" fmla="*/ 16 h 94"/>
                <a:gd name="T4" fmla="*/ 6 w 30"/>
                <a:gd name="T5" fmla="*/ 37 h 94"/>
                <a:gd name="T6" fmla="*/ 1 w 30"/>
                <a:gd name="T7" fmla="*/ 61 h 94"/>
                <a:gd name="T8" fmla="*/ 16 w 30"/>
                <a:gd name="T9" fmla="*/ 94 h 94"/>
                <a:gd name="T10" fmla="*/ 30 w 30"/>
                <a:gd name="T11" fmla="*/ 82 h 94"/>
                <a:gd name="T12" fmla="*/ 22 w 30"/>
                <a:gd name="T13" fmla="*/ 61 h 94"/>
                <a:gd name="T14" fmla="*/ 12 w 30"/>
                <a:gd name="T15" fmla="*/ 0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0" h="94">
                  <a:moveTo>
                    <a:pt x="12" y="0"/>
                  </a:moveTo>
                  <a:cubicBezTo>
                    <a:pt x="9" y="6"/>
                    <a:pt x="4" y="11"/>
                    <a:pt x="0" y="16"/>
                  </a:cubicBezTo>
                  <a:cubicBezTo>
                    <a:pt x="1" y="23"/>
                    <a:pt x="3" y="30"/>
                    <a:pt x="6" y="37"/>
                  </a:cubicBezTo>
                  <a:cubicBezTo>
                    <a:pt x="3" y="45"/>
                    <a:pt x="4" y="53"/>
                    <a:pt x="1" y="61"/>
                  </a:cubicBezTo>
                  <a:cubicBezTo>
                    <a:pt x="3" y="81"/>
                    <a:pt x="2" y="83"/>
                    <a:pt x="16" y="94"/>
                  </a:cubicBezTo>
                  <a:cubicBezTo>
                    <a:pt x="24" y="92"/>
                    <a:pt x="27" y="90"/>
                    <a:pt x="30" y="82"/>
                  </a:cubicBezTo>
                  <a:cubicBezTo>
                    <a:pt x="28" y="73"/>
                    <a:pt x="26" y="69"/>
                    <a:pt x="22" y="61"/>
                  </a:cubicBezTo>
                  <a:cubicBezTo>
                    <a:pt x="19" y="40"/>
                    <a:pt x="18" y="20"/>
                    <a:pt x="1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5" name="Freeform 64">
              <a:extLst>
                <a:ext uri="{FF2B5EF4-FFF2-40B4-BE49-F238E27FC236}">
                  <a16:creationId xmlns:a16="http://schemas.microsoft.com/office/drawing/2014/main" id="{3D324B4F-EBAE-4F16-9F82-9178A0356900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78" y="2896"/>
              <a:ext cx="61" cy="118"/>
            </a:xfrm>
            <a:custGeom>
              <a:avLst/>
              <a:gdLst>
                <a:gd name="T0" fmla="*/ 12 w 81"/>
                <a:gd name="T1" fmla="*/ 2 h 158"/>
                <a:gd name="T2" fmla="*/ 0 w 81"/>
                <a:gd name="T3" fmla="*/ 20 h 158"/>
                <a:gd name="T4" fmla="*/ 8 w 81"/>
                <a:gd name="T5" fmla="*/ 49 h 158"/>
                <a:gd name="T6" fmla="*/ 6 w 81"/>
                <a:gd name="T7" fmla="*/ 107 h 158"/>
                <a:gd name="T8" fmla="*/ 17 w 81"/>
                <a:gd name="T9" fmla="*/ 103 h 158"/>
                <a:gd name="T10" fmla="*/ 20 w 81"/>
                <a:gd name="T11" fmla="*/ 115 h 158"/>
                <a:gd name="T12" fmla="*/ 29 w 81"/>
                <a:gd name="T13" fmla="*/ 122 h 158"/>
                <a:gd name="T14" fmla="*/ 38 w 81"/>
                <a:gd name="T15" fmla="*/ 140 h 158"/>
                <a:gd name="T16" fmla="*/ 48 w 81"/>
                <a:gd name="T17" fmla="*/ 128 h 158"/>
                <a:gd name="T18" fmla="*/ 65 w 81"/>
                <a:gd name="T19" fmla="*/ 134 h 158"/>
                <a:gd name="T20" fmla="*/ 63 w 81"/>
                <a:gd name="T21" fmla="*/ 109 h 158"/>
                <a:gd name="T22" fmla="*/ 48 w 81"/>
                <a:gd name="T23" fmla="*/ 104 h 158"/>
                <a:gd name="T24" fmla="*/ 39 w 81"/>
                <a:gd name="T25" fmla="*/ 91 h 158"/>
                <a:gd name="T26" fmla="*/ 33 w 81"/>
                <a:gd name="T27" fmla="*/ 73 h 158"/>
                <a:gd name="T28" fmla="*/ 41 w 81"/>
                <a:gd name="T29" fmla="*/ 53 h 158"/>
                <a:gd name="T30" fmla="*/ 35 w 81"/>
                <a:gd name="T31" fmla="*/ 35 h 158"/>
                <a:gd name="T32" fmla="*/ 42 w 81"/>
                <a:gd name="T33" fmla="*/ 20 h 158"/>
                <a:gd name="T34" fmla="*/ 29 w 81"/>
                <a:gd name="T35" fmla="*/ 4 h 158"/>
                <a:gd name="T36" fmla="*/ 18 w 81"/>
                <a:gd name="T37" fmla="*/ 7 h 158"/>
                <a:gd name="T38" fmla="*/ 12 w 81"/>
                <a:gd name="T39" fmla="*/ 2 h 1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81" h="158">
                  <a:moveTo>
                    <a:pt x="12" y="2"/>
                  </a:moveTo>
                  <a:cubicBezTo>
                    <a:pt x="8" y="8"/>
                    <a:pt x="3" y="13"/>
                    <a:pt x="0" y="20"/>
                  </a:cubicBezTo>
                  <a:cubicBezTo>
                    <a:pt x="5" y="31"/>
                    <a:pt x="6" y="35"/>
                    <a:pt x="8" y="49"/>
                  </a:cubicBezTo>
                  <a:cubicBezTo>
                    <a:pt x="7" y="69"/>
                    <a:pt x="4" y="87"/>
                    <a:pt x="6" y="107"/>
                  </a:cubicBezTo>
                  <a:cubicBezTo>
                    <a:pt x="8" y="106"/>
                    <a:pt x="14" y="101"/>
                    <a:pt x="17" y="103"/>
                  </a:cubicBezTo>
                  <a:cubicBezTo>
                    <a:pt x="20" y="105"/>
                    <a:pt x="17" y="112"/>
                    <a:pt x="20" y="115"/>
                  </a:cubicBezTo>
                  <a:cubicBezTo>
                    <a:pt x="22" y="118"/>
                    <a:pt x="29" y="122"/>
                    <a:pt x="29" y="122"/>
                  </a:cubicBezTo>
                  <a:cubicBezTo>
                    <a:pt x="29" y="133"/>
                    <a:pt x="27" y="158"/>
                    <a:pt x="38" y="140"/>
                  </a:cubicBezTo>
                  <a:cubicBezTo>
                    <a:pt x="39" y="133"/>
                    <a:pt x="41" y="131"/>
                    <a:pt x="48" y="128"/>
                  </a:cubicBezTo>
                  <a:cubicBezTo>
                    <a:pt x="55" y="130"/>
                    <a:pt x="59" y="133"/>
                    <a:pt x="65" y="134"/>
                  </a:cubicBezTo>
                  <a:cubicBezTo>
                    <a:pt x="81" y="131"/>
                    <a:pt x="76" y="112"/>
                    <a:pt x="63" y="109"/>
                  </a:cubicBezTo>
                  <a:cubicBezTo>
                    <a:pt x="58" y="107"/>
                    <a:pt x="53" y="106"/>
                    <a:pt x="48" y="104"/>
                  </a:cubicBezTo>
                  <a:cubicBezTo>
                    <a:pt x="45" y="100"/>
                    <a:pt x="42" y="95"/>
                    <a:pt x="39" y="91"/>
                  </a:cubicBezTo>
                  <a:cubicBezTo>
                    <a:pt x="38" y="85"/>
                    <a:pt x="36" y="79"/>
                    <a:pt x="33" y="73"/>
                  </a:cubicBezTo>
                  <a:cubicBezTo>
                    <a:pt x="31" y="64"/>
                    <a:pt x="33" y="58"/>
                    <a:pt x="41" y="53"/>
                  </a:cubicBezTo>
                  <a:cubicBezTo>
                    <a:pt x="48" y="44"/>
                    <a:pt x="47" y="38"/>
                    <a:pt x="35" y="35"/>
                  </a:cubicBezTo>
                  <a:cubicBezTo>
                    <a:pt x="36" y="28"/>
                    <a:pt x="39" y="26"/>
                    <a:pt x="42" y="20"/>
                  </a:cubicBezTo>
                  <a:cubicBezTo>
                    <a:pt x="41" y="13"/>
                    <a:pt x="35" y="8"/>
                    <a:pt x="29" y="4"/>
                  </a:cubicBezTo>
                  <a:cubicBezTo>
                    <a:pt x="25" y="9"/>
                    <a:pt x="23" y="13"/>
                    <a:pt x="18" y="7"/>
                  </a:cubicBezTo>
                  <a:cubicBezTo>
                    <a:pt x="17" y="0"/>
                    <a:pt x="19" y="2"/>
                    <a:pt x="12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6" name="Freeform 65">
              <a:extLst>
                <a:ext uri="{FF2B5EF4-FFF2-40B4-BE49-F238E27FC236}">
                  <a16:creationId xmlns:a16="http://schemas.microsoft.com/office/drawing/2014/main" id="{CD96CE3C-8367-4107-8B75-735E1FFAC51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21" y="3052"/>
              <a:ext cx="64" cy="79"/>
            </a:xfrm>
            <a:custGeom>
              <a:avLst/>
              <a:gdLst>
                <a:gd name="T0" fmla="*/ 52 w 85"/>
                <a:gd name="T1" fmla="*/ 0 h 105"/>
                <a:gd name="T2" fmla="*/ 44 w 85"/>
                <a:gd name="T3" fmla="*/ 18 h 105"/>
                <a:gd name="T4" fmla="*/ 32 w 85"/>
                <a:gd name="T5" fmla="*/ 30 h 105"/>
                <a:gd name="T6" fmla="*/ 16 w 85"/>
                <a:gd name="T7" fmla="*/ 35 h 105"/>
                <a:gd name="T8" fmla="*/ 8 w 85"/>
                <a:gd name="T9" fmla="*/ 48 h 105"/>
                <a:gd name="T10" fmla="*/ 4 w 85"/>
                <a:gd name="T11" fmla="*/ 74 h 105"/>
                <a:gd name="T12" fmla="*/ 13 w 85"/>
                <a:gd name="T13" fmla="*/ 71 h 105"/>
                <a:gd name="T14" fmla="*/ 25 w 85"/>
                <a:gd name="T15" fmla="*/ 62 h 105"/>
                <a:gd name="T16" fmla="*/ 34 w 85"/>
                <a:gd name="T17" fmla="*/ 69 h 105"/>
                <a:gd name="T18" fmla="*/ 58 w 85"/>
                <a:gd name="T19" fmla="*/ 99 h 105"/>
                <a:gd name="T20" fmla="*/ 71 w 85"/>
                <a:gd name="T21" fmla="*/ 72 h 105"/>
                <a:gd name="T22" fmla="*/ 85 w 85"/>
                <a:gd name="T23" fmla="*/ 68 h 105"/>
                <a:gd name="T24" fmla="*/ 74 w 85"/>
                <a:gd name="T25" fmla="*/ 39 h 105"/>
                <a:gd name="T26" fmla="*/ 52 w 85"/>
                <a:gd name="T27" fmla="*/ 0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85" h="105">
                  <a:moveTo>
                    <a:pt x="52" y="0"/>
                  </a:moveTo>
                  <a:cubicBezTo>
                    <a:pt x="50" y="6"/>
                    <a:pt x="47" y="12"/>
                    <a:pt x="44" y="18"/>
                  </a:cubicBezTo>
                  <a:cubicBezTo>
                    <a:pt x="43" y="28"/>
                    <a:pt x="42" y="28"/>
                    <a:pt x="32" y="30"/>
                  </a:cubicBezTo>
                  <a:cubicBezTo>
                    <a:pt x="27" y="33"/>
                    <a:pt x="21" y="33"/>
                    <a:pt x="16" y="35"/>
                  </a:cubicBezTo>
                  <a:cubicBezTo>
                    <a:pt x="13" y="39"/>
                    <a:pt x="11" y="44"/>
                    <a:pt x="8" y="48"/>
                  </a:cubicBezTo>
                  <a:cubicBezTo>
                    <a:pt x="4" y="66"/>
                    <a:pt x="0" y="42"/>
                    <a:pt x="4" y="74"/>
                  </a:cubicBezTo>
                  <a:cubicBezTo>
                    <a:pt x="7" y="73"/>
                    <a:pt x="10" y="73"/>
                    <a:pt x="13" y="71"/>
                  </a:cubicBezTo>
                  <a:cubicBezTo>
                    <a:pt x="19" y="67"/>
                    <a:pt x="17" y="64"/>
                    <a:pt x="25" y="62"/>
                  </a:cubicBezTo>
                  <a:cubicBezTo>
                    <a:pt x="32" y="59"/>
                    <a:pt x="31" y="64"/>
                    <a:pt x="34" y="69"/>
                  </a:cubicBezTo>
                  <a:cubicBezTo>
                    <a:pt x="37" y="82"/>
                    <a:pt x="44" y="96"/>
                    <a:pt x="58" y="99"/>
                  </a:cubicBezTo>
                  <a:cubicBezTo>
                    <a:pt x="70" y="105"/>
                    <a:pt x="60" y="78"/>
                    <a:pt x="71" y="72"/>
                  </a:cubicBezTo>
                  <a:cubicBezTo>
                    <a:pt x="78" y="74"/>
                    <a:pt x="80" y="74"/>
                    <a:pt x="85" y="68"/>
                  </a:cubicBezTo>
                  <a:cubicBezTo>
                    <a:pt x="82" y="56"/>
                    <a:pt x="80" y="49"/>
                    <a:pt x="74" y="39"/>
                  </a:cubicBezTo>
                  <a:cubicBezTo>
                    <a:pt x="73" y="6"/>
                    <a:pt x="80" y="6"/>
                    <a:pt x="52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7" name="Freeform 66">
              <a:extLst>
                <a:ext uri="{FF2B5EF4-FFF2-40B4-BE49-F238E27FC236}">
                  <a16:creationId xmlns:a16="http://schemas.microsoft.com/office/drawing/2014/main" id="{C014A951-3081-4046-A9F4-0F63B8DE173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97" y="3193"/>
              <a:ext cx="29" cy="49"/>
            </a:xfrm>
            <a:custGeom>
              <a:avLst/>
              <a:gdLst>
                <a:gd name="T0" fmla="*/ 6 w 38"/>
                <a:gd name="T1" fmla="*/ 27 h 66"/>
                <a:gd name="T2" fmla="*/ 26 w 38"/>
                <a:gd name="T3" fmla="*/ 66 h 66"/>
                <a:gd name="T4" fmla="*/ 30 w 38"/>
                <a:gd name="T5" fmla="*/ 52 h 66"/>
                <a:gd name="T6" fmla="*/ 38 w 38"/>
                <a:gd name="T7" fmla="*/ 40 h 66"/>
                <a:gd name="T8" fmla="*/ 30 w 38"/>
                <a:gd name="T9" fmla="*/ 25 h 66"/>
                <a:gd name="T10" fmla="*/ 20 w 38"/>
                <a:gd name="T11" fmla="*/ 13 h 66"/>
                <a:gd name="T12" fmla="*/ 11 w 38"/>
                <a:gd name="T13" fmla="*/ 1 h 66"/>
                <a:gd name="T14" fmla="*/ 2 w 38"/>
                <a:gd name="T15" fmla="*/ 12 h 66"/>
                <a:gd name="T16" fmla="*/ 6 w 38"/>
                <a:gd name="T17" fmla="*/ 27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8" h="66">
                  <a:moveTo>
                    <a:pt x="6" y="27"/>
                  </a:moveTo>
                  <a:cubicBezTo>
                    <a:pt x="8" y="52"/>
                    <a:pt x="5" y="58"/>
                    <a:pt x="26" y="66"/>
                  </a:cubicBezTo>
                  <a:cubicBezTo>
                    <a:pt x="36" y="63"/>
                    <a:pt x="33" y="61"/>
                    <a:pt x="30" y="52"/>
                  </a:cubicBezTo>
                  <a:cubicBezTo>
                    <a:pt x="28" y="41"/>
                    <a:pt x="34" y="49"/>
                    <a:pt x="38" y="40"/>
                  </a:cubicBezTo>
                  <a:cubicBezTo>
                    <a:pt x="34" y="35"/>
                    <a:pt x="33" y="30"/>
                    <a:pt x="30" y="25"/>
                  </a:cubicBezTo>
                  <a:cubicBezTo>
                    <a:pt x="29" y="14"/>
                    <a:pt x="30" y="0"/>
                    <a:pt x="20" y="13"/>
                  </a:cubicBezTo>
                  <a:cubicBezTo>
                    <a:pt x="14" y="9"/>
                    <a:pt x="12" y="8"/>
                    <a:pt x="11" y="1"/>
                  </a:cubicBezTo>
                  <a:cubicBezTo>
                    <a:pt x="5" y="4"/>
                    <a:pt x="3" y="5"/>
                    <a:pt x="2" y="12"/>
                  </a:cubicBezTo>
                  <a:cubicBezTo>
                    <a:pt x="3" y="25"/>
                    <a:pt x="0" y="21"/>
                    <a:pt x="6" y="2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8" name="Freeform 67">
              <a:extLst>
                <a:ext uri="{FF2B5EF4-FFF2-40B4-BE49-F238E27FC236}">
                  <a16:creationId xmlns:a16="http://schemas.microsoft.com/office/drawing/2014/main" id="{EABD2D17-5DA1-4AF6-A580-4663349A736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81" y="3275"/>
              <a:ext cx="18" cy="17"/>
            </a:xfrm>
            <a:custGeom>
              <a:avLst/>
              <a:gdLst>
                <a:gd name="T0" fmla="*/ 0 w 24"/>
                <a:gd name="T1" fmla="*/ 0 h 23"/>
                <a:gd name="T2" fmla="*/ 6 w 24"/>
                <a:gd name="T3" fmla="*/ 23 h 23"/>
                <a:gd name="T4" fmla="*/ 24 w 24"/>
                <a:gd name="T5" fmla="*/ 11 h 23"/>
                <a:gd name="T6" fmla="*/ 0 w 24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23">
                  <a:moveTo>
                    <a:pt x="0" y="0"/>
                  </a:moveTo>
                  <a:cubicBezTo>
                    <a:pt x="1" y="8"/>
                    <a:pt x="3" y="16"/>
                    <a:pt x="6" y="23"/>
                  </a:cubicBezTo>
                  <a:cubicBezTo>
                    <a:pt x="19" y="20"/>
                    <a:pt x="19" y="22"/>
                    <a:pt x="24" y="11"/>
                  </a:cubicBezTo>
                  <a:cubicBezTo>
                    <a:pt x="20" y="0"/>
                    <a:pt x="4" y="8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79" name="Freeform 68">
              <a:extLst>
                <a:ext uri="{FF2B5EF4-FFF2-40B4-BE49-F238E27FC236}">
                  <a16:creationId xmlns:a16="http://schemas.microsoft.com/office/drawing/2014/main" id="{0995AC92-4E11-49C3-8DD4-E1882C402A3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08" y="3265"/>
              <a:ext cx="45" cy="37"/>
            </a:xfrm>
            <a:custGeom>
              <a:avLst/>
              <a:gdLst>
                <a:gd name="T0" fmla="*/ 9 w 60"/>
                <a:gd name="T1" fmla="*/ 0 h 49"/>
                <a:gd name="T2" fmla="*/ 0 w 60"/>
                <a:gd name="T3" fmla="*/ 18 h 49"/>
                <a:gd name="T4" fmla="*/ 28 w 60"/>
                <a:gd name="T5" fmla="*/ 33 h 49"/>
                <a:gd name="T6" fmla="*/ 42 w 60"/>
                <a:gd name="T7" fmla="*/ 46 h 49"/>
                <a:gd name="T8" fmla="*/ 60 w 60"/>
                <a:gd name="T9" fmla="*/ 42 h 49"/>
                <a:gd name="T10" fmla="*/ 49 w 60"/>
                <a:gd name="T11" fmla="*/ 24 h 49"/>
                <a:gd name="T12" fmla="*/ 28 w 60"/>
                <a:gd name="T13" fmla="*/ 3 h 49"/>
                <a:gd name="T14" fmla="*/ 19 w 60"/>
                <a:gd name="T15" fmla="*/ 16 h 49"/>
                <a:gd name="T16" fmla="*/ 9 w 60"/>
                <a:gd name="T17" fmla="*/ 0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0" h="49">
                  <a:moveTo>
                    <a:pt x="9" y="0"/>
                  </a:moveTo>
                  <a:cubicBezTo>
                    <a:pt x="8" y="7"/>
                    <a:pt x="0" y="18"/>
                    <a:pt x="0" y="18"/>
                  </a:cubicBezTo>
                  <a:cubicBezTo>
                    <a:pt x="2" y="36"/>
                    <a:pt x="9" y="31"/>
                    <a:pt x="28" y="33"/>
                  </a:cubicBezTo>
                  <a:cubicBezTo>
                    <a:pt x="33" y="40"/>
                    <a:pt x="33" y="44"/>
                    <a:pt x="42" y="46"/>
                  </a:cubicBezTo>
                  <a:cubicBezTo>
                    <a:pt x="49" y="49"/>
                    <a:pt x="56" y="49"/>
                    <a:pt x="60" y="42"/>
                  </a:cubicBezTo>
                  <a:cubicBezTo>
                    <a:pt x="58" y="32"/>
                    <a:pt x="59" y="26"/>
                    <a:pt x="49" y="24"/>
                  </a:cubicBezTo>
                  <a:cubicBezTo>
                    <a:pt x="47" y="12"/>
                    <a:pt x="41" y="5"/>
                    <a:pt x="28" y="3"/>
                  </a:cubicBezTo>
                  <a:cubicBezTo>
                    <a:pt x="23" y="10"/>
                    <a:pt x="30" y="23"/>
                    <a:pt x="19" y="16"/>
                  </a:cubicBezTo>
                  <a:cubicBezTo>
                    <a:pt x="17" y="6"/>
                    <a:pt x="20" y="0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0" name="Freeform 69">
              <a:extLst>
                <a:ext uri="{FF2B5EF4-FFF2-40B4-BE49-F238E27FC236}">
                  <a16:creationId xmlns:a16="http://schemas.microsoft.com/office/drawing/2014/main" id="{F8E0B706-FFA3-42EC-A50F-20BCC9A805C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277" y="3335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1" name="Freeform 70">
              <a:extLst>
                <a:ext uri="{FF2B5EF4-FFF2-40B4-BE49-F238E27FC236}">
                  <a16:creationId xmlns:a16="http://schemas.microsoft.com/office/drawing/2014/main" id="{D8795B64-AA1A-4EC1-903A-69350AE8839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544" y="3293"/>
              <a:ext cx="46" cy="47"/>
            </a:xfrm>
            <a:custGeom>
              <a:avLst/>
              <a:gdLst>
                <a:gd name="T0" fmla="*/ 7 w 61"/>
                <a:gd name="T1" fmla="*/ 0 h 63"/>
                <a:gd name="T2" fmla="*/ 0 w 61"/>
                <a:gd name="T3" fmla="*/ 14 h 63"/>
                <a:gd name="T4" fmla="*/ 24 w 61"/>
                <a:gd name="T5" fmla="*/ 35 h 63"/>
                <a:gd name="T6" fmla="*/ 36 w 61"/>
                <a:gd name="T7" fmla="*/ 54 h 63"/>
                <a:gd name="T8" fmla="*/ 46 w 61"/>
                <a:gd name="T9" fmla="*/ 63 h 63"/>
                <a:gd name="T10" fmla="*/ 61 w 61"/>
                <a:gd name="T11" fmla="*/ 56 h 63"/>
                <a:gd name="T12" fmla="*/ 33 w 61"/>
                <a:gd name="T13" fmla="*/ 17 h 63"/>
                <a:gd name="T14" fmla="*/ 7 w 61"/>
                <a:gd name="T15" fmla="*/ 0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1" h="63">
                  <a:moveTo>
                    <a:pt x="7" y="0"/>
                  </a:moveTo>
                  <a:cubicBezTo>
                    <a:pt x="6" y="6"/>
                    <a:pt x="3" y="9"/>
                    <a:pt x="0" y="14"/>
                  </a:cubicBezTo>
                  <a:cubicBezTo>
                    <a:pt x="7" y="23"/>
                    <a:pt x="13" y="31"/>
                    <a:pt x="24" y="35"/>
                  </a:cubicBezTo>
                  <a:cubicBezTo>
                    <a:pt x="27" y="42"/>
                    <a:pt x="31" y="48"/>
                    <a:pt x="36" y="54"/>
                  </a:cubicBezTo>
                  <a:cubicBezTo>
                    <a:pt x="37" y="61"/>
                    <a:pt x="40" y="59"/>
                    <a:pt x="46" y="63"/>
                  </a:cubicBezTo>
                  <a:cubicBezTo>
                    <a:pt x="54" y="62"/>
                    <a:pt x="56" y="62"/>
                    <a:pt x="61" y="56"/>
                  </a:cubicBezTo>
                  <a:cubicBezTo>
                    <a:pt x="59" y="46"/>
                    <a:pt x="42" y="23"/>
                    <a:pt x="33" y="17"/>
                  </a:cubicBezTo>
                  <a:cubicBezTo>
                    <a:pt x="23" y="10"/>
                    <a:pt x="14" y="9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2" name="Freeform 71">
              <a:extLst>
                <a:ext uri="{FF2B5EF4-FFF2-40B4-BE49-F238E27FC236}">
                  <a16:creationId xmlns:a16="http://schemas.microsoft.com/office/drawing/2014/main" id="{2C03646E-9080-4EB1-9BC6-2464BF1E40D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47" y="3352"/>
              <a:ext cx="46" cy="50"/>
            </a:xfrm>
            <a:custGeom>
              <a:avLst/>
              <a:gdLst>
                <a:gd name="T0" fmla="*/ 28 w 61"/>
                <a:gd name="T1" fmla="*/ 7 h 67"/>
                <a:gd name="T2" fmla="*/ 30 w 61"/>
                <a:gd name="T3" fmla="*/ 34 h 67"/>
                <a:gd name="T4" fmla="*/ 16 w 61"/>
                <a:gd name="T5" fmla="*/ 43 h 67"/>
                <a:gd name="T6" fmla="*/ 22 w 61"/>
                <a:gd name="T7" fmla="*/ 67 h 67"/>
                <a:gd name="T8" fmla="*/ 48 w 61"/>
                <a:gd name="T9" fmla="*/ 58 h 67"/>
                <a:gd name="T10" fmla="*/ 60 w 61"/>
                <a:gd name="T11" fmla="*/ 47 h 67"/>
                <a:gd name="T12" fmla="*/ 51 w 61"/>
                <a:gd name="T13" fmla="*/ 28 h 67"/>
                <a:gd name="T14" fmla="*/ 57 w 61"/>
                <a:gd name="T15" fmla="*/ 14 h 67"/>
                <a:gd name="T16" fmla="*/ 55 w 61"/>
                <a:gd name="T17" fmla="*/ 2 h 67"/>
                <a:gd name="T18" fmla="*/ 46 w 61"/>
                <a:gd name="T19" fmla="*/ 4 h 67"/>
                <a:gd name="T20" fmla="*/ 51 w 61"/>
                <a:gd name="T21" fmla="*/ 5 h 67"/>
                <a:gd name="T22" fmla="*/ 49 w 61"/>
                <a:gd name="T23" fmla="*/ 16 h 67"/>
                <a:gd name="T24" fmla="*/ 43 w 61"/>
                <a:gd name="T25" fmla="*/ 23 h 67"/>
                <a:gd name="T26" fmla="*/ 28 w 61"/>
                <a:gd name="T27" fmla="*/ 7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1" h="67">
                  <a:moveTo>
                    <a:pt x="28" y="7"/>
                  </a:moveTo>
                  <a:cubicBezTo>
                    <a:pt x="17" y="15"/>
                    <a:pt x="24" y="25"/>
                    <a:pt x="30" y="34"/>
                  </a:cubicBezTo>
                  <a:cubicBezTo>
                    <a:pt x="27" y="44"/>
                    <a:pt x="26" y="44"/>
                    <a:pt x="16" y="43"/>
                  </a:cubicBezTo>
                  <a:cubicBezTo>
                    <a:pt x="0" y="46"/>
                    <a:pt x="13" y="63"/>
                    <a:pt x="22" y="67"/>
                  </a:cubicBezTo>
                  <a:cubicBezTo>
                    <a:pt x="31" y="65"/>
                    <a:pt x="39" y="60"/>
                    <a:pt x="48" y="58"/>
                  </a:cubicBezTo>
                  <a:cubicBezTo>
                    <a:pt x="51" y="52"/>
                    <a:pt x="54" y="50"/>
                    <a:pt x="60" y="47"/>
                  </a:cubicBezTo>
                  <a:cubicBezTo>
                    <a:pt x="61" y="40"/>
                    <a:pt x="51" y="28"/>
                    <a:pt x="51" y="28"/>
                  </a:cubicBezTo>
                  <a:cubicBezTo>
                    <a:pt x="52" y="22"/>
                    <a:pt x="55" y="19"/>
                    <a:pt x="57" y="14"/>
                  </a:cubicBezTo>
                  <a:cubicBezTo>
                    <a:pt x="56" y="10"/>
                    <a:pt x="58" y="5"/>
                    <a:pt x="55" y="2"/>
                  </a:cubicBezTo>
                  <a:cubicBezTo>
                    <a:pt x="53" y="0"/>
                    <a:pt x="48" y="2"/>
                    <a:pt x="46" y="4"/>
                  </a:cubicBezTo>
                  <a:cubicBezTo>
                    <a:pt x="45" y="5"/>
                    <a:pt x="49" y="5"/>
                    <a:pt x="51" y="5"/>
                  </a:cubicBezTo>
                  <a:cubicBezTo>
                    <a:pt x="57" y="10"/>
                    <a:pt x="52" y="9"/>
                    <a:pt x="49" y="16"/>
                  </a:cubicBezTo>
                  <a:cubicBezTo>
                    <a:pt x="58" y="23"/>
                    <a:pt x="50" y="22"/>
                    <a:pt x="43" y="23"/>
                  </a:cubicBezTo>
                  <a:cubicBezTo>
                    <a:pt x="34" y="22"/>
                    <a:pt x="31" y="16"/>
                    <a:pt x="28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3" name="Freeform 72">
              <a:extLst>
                <a:ext uri="{FF2B5EF4-FFF2-40B4-BE49-F238E27FC236}">
                  <a16:creationId xmlns:a16="http://schemas.microsoft.com/office/drawing/2014/main" id="{BB5EB1CD-C463-4F01-A701-E8AA7003CF2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8" y="3371"/>
              <a:ext cx="32" cy="27"/>
            </a:xfrm>
            <a:custGeom>
              <a:avLst/>
              <a:gdLst>
                <a:gd name="T0" fmla="*/ 21 w 43"/>
                <a:gd name="T1" fmla="*/ 3 h 36"/>
                <a:gd name="T2" fmla="*/ 6 w 43"/>
                <a:gd name="T3" fmla="*/ 6 h 36"/>
                <a:gd name="T4" fmla="*/ 33 w 43"/>
                <a:gd name="T5" fmla="*/ 36 h 36"/>
                <a:gd name="T6" fmla="*/ 42 w 43"/>
                <a:gd name="T7" fmla="*/ 30 h 36"/>
                <a:gd name="T8" fmla="*/ 21 w 43"/>
                <a:gd name="T9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36">
                  <a:moveTo>
                    <a:pt x="21" y="3"/>
                  </a:moveTo>
                  <a:cubicBezTo>
                    <a:pt x="14" y="0"/>
                    <a:pt x="12" y="2"/>
                    <a:pt x="6" y="6"/>
                  </a:cubicBezTo>
                  <a:cubicBezTo>
                    <a:pt x="0" y="17"/>
                    <a:pt x="23" y="32"/>
                    <a:pt x="33" y="36"/>
                  </a:cubicBezTo>
                  <a:cubicBezTo>
                    <a:pt x="36" y="35"/>
                    <a:pt x="42" y="34"/>
                    <a:pt x="42" y="30"/>
                  </a:cubicBezTo>
                  <a:cubicBezTo>
                    <a:pt x="43" y="24"/>
                    <a:pt x="27" y="3"/>
                    <a:pt x="21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4" name="Freeform 73">
              <a:extLst>
                <a:ext uri="{FF2B5EF4-FFF2-40B4-BE49-F238E27FC236}">
                  <a16:creationId xmlns:a16="http://schemas.microsoft.com/office/drawing/2014/main" id="{DB9A9FCE-187B-431E-B2A6-2CEA5BEE7B2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77" y="3342"/>
              <a:ext cx="24" cy="31"/>
            </a:xfrm>
            <a:custGeom>
              <a:avLst/>
              <a:gdLst>
                <a:gd name="T0" fmla="*/ 21 w 32"/>
                <a:gd name="T1" fmla="*/ 0 h 41"/>
                <a:gd name="T2" fmla="*/ 0 w 32"/>
                <a:gd name="T3" fmla="*/ 26 h 41"/>
                <a:gd name="T4" fmla="*/ 16 w 32"/>
                <a:gd name="T5" fmla="*/ 24 h 41"/>
                <a:gd name="T6" fmla="*/ 19 w 32"/>
                <a:gd name="T7" fmla="*/ 29 h 41"/>
                <a:gd name="T8" fmla="*/ 16 w 32"/>
                <a:gd name="T9" fmla="*/ 35 h 41"/>
                <a:gd name="T10" fmla="*/ 30 w 32"/>
                <a:gd name="T11" fmla="*/ 21 h 41"/>
                <a:gd name="T12" fmla="*/ 24 w 32"/>
                <a:gd name="T13" fmla="*/ 9 h 41"/>
                <a:gd name="T14" fmla="*/ 21 w 32"/>
                <a:gd name="T15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" h="41">
                  <a:moveTo>
                    <a:pt x="21" y="0"/>
                  </a:moveTo>
                  <a:cubicBezTo>
                    <a:pt x="15" y="10"/>
                    <a:pt x="6" y="16"/>
                    <a:pt x="0" y="26"/>
                  </a:cubicBezTo>
                  <a:cubicBezTo>
                    <a:pt x="7" y="27"/>
                    <a:pt x="10" y="27"/>
                    <a:pt x="16" y="24"/>
                  </a:cubicBezTo>
                  <a:cubicBezTo>
                    <a:pt x="17" y="26"/>
                    <a:pt x="19" y="27"/>
                    <a:pt x="19" y="29"/>
                  </a:cubicBezTo>
                  <a:cubicBezTo>
                    <a:pt x="19" y="31"/>
                    <a:pt x="15" y="33"/>
                    <a:pt x="16" y="35"/>
                  </a:cubicBezTo>
                  <a:cubicBezTo>
                    <a:pt x="19" y="41"/>
                    <a:pt x="29" y="23"/>
                    <a:pt x="30" y="21"/>
                  </a:cubicBezTo>
                  <a:cubicBezTo>
                    <a:pt x="32" y="9"/>
                    <a:pt x="26" y="19"/>
                    <a:pt x="24" y="9"/>
                  </a:cubicBezTo>
                  <a:cubicBezTo>
                    <a:pt x="25" y="1"/>
                    <a:pt x="27" y="4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5" name="Freeform 74">
              <a:extLst>
                <a:ext uri="{FF2B5EF4-FFF2-40B4-BE49-F238E27FC236}">
                  <a16:creationId xmlns:a16="http://schemas.microsoft.com/office/drawing/2014/main" id="{17231B3D-7792-4AB9-9BC4-2B784C030BA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11" y="3353"/>
              <a:ext cx="34" cy="24"/>
            </a:xfrm>
            <a:custGeom>
              <a:avLst/>
              <a:gdLst>
                <a:gd name="T0" fmla="*/ 21 w 45"/>
                <a:gd name="T1" fmla="*/ 0 h 32"/>
                <a:gd name="T2" fmla="*/ 0 w 45"/>
                <a:gd name="T3" fmla="*/ 7 h 32"/>
                <a:gd name="T4" fmla="*/ 27 w 45"/>
                <a:gd name="T5" fmla="*/ 31 h 32"/>
                <a:gd name="T6" fmla="*/ 45 w 45"/>
                <a:gd name="T7" fmla="*/ 24 h 32"/>
                <a:gd name="T8" fmla="*/ 22 w 45"/>
                <a:gd name="T9" fmla="*/ 10 h 32"/>
                <a:gd name="T10" fmla="*/ 21 w 45"/>
                <a:gd name="T11" fmla="*/ 0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5" h="32">
                  <a:moveTo>
                    <a:pt x="21" y="0"/>
                  </a:moveTo>
                  <a:cubicBezTo>
                    <a:pt x="10" y="1"/>
                    <a:pt x="8" y="1"/>
                    <a:pt x="0" y="7"/>
                  </a:cubicBezTo>
                  <a:cubicBezTo>
                    <a:pt x="3" y="20"/>
                    <a:pt x="15" y="29"/>
                    <a:pt x="27" y="31"/>
                  </a:cubicBezTo>
                  <a:cubicBezTo>
                    <a:pt x="36" y="30"/>
                    <a:pt x="41" y="32"/>
                    <a:pt x="45" y="24"/>
                  </a:cubicBezTo>
                  <a:cubicBezTo>
                    <a:pt x="32" y="16"/>
                    <a:pt x="30" y="23"/>
                    <a:pt x="22" y="10"/>
                  </a:cubicBezTo>
                  <a:cubicBezTo>
                    <a:pt x="21" y="2"/>
                    <a:pt x="21" y="5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6" name="Freeform 75">
              <a:extLst>
                <a:ext uri="{FF2B5EF4-FFF2-40B4-BE49-F238E27FC236}">
                  <a16:creationId xmlns:a16="http://schemas.microsoft.com/office/drawing/2014/main" id="{6216EBAF-E6A1-4845-8742-B745F4CB2E2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62" y="3021"/>
              <a:ext cx="27" cy="55"/>
            </a:xfrm>
            <a:custGeom>
              <a:avLst/>
              <a:gdLst>
                <a:gd name="T0" fmla="*/ 30 w 35"/>
                <a:gd name="T1" fmla="*/ 0 h 74"/>
                <a:gd name="T2" fmla="*/ 21 w 35"/>
                <a:gd name="T3" fmla="*/ 15 h 74"/>
                <a:gd name="T4" fmla="*/ 9 w 35"/>
                <a:gd name="T5" fmla="*/ 36 h 74"/>
                <a:gd name="T6" fmla="*/ 0 w 35"/>
                <a:gd name="T7" fmla="*/ 59 h 74"/>
                <a:gd name="T8" fmla="*/ 8 w 35"/>
                <a:gd name="T9" fmla="*/ 74 h 74"/>
                <a:gd name="T10" fmla="*/ 20 w 35"/>
                <a:gd name="T11" fmla="*/ 59 h 74"/>
                <a:gd name="T12" fmla="*/ 35 w 35"/>
                <a:gd name="T13" fmla="*/ 32 h 74"/>
                <a:gd name="T14" fmla="*/ 30 w 35"/>
                <a:gd name="T15" fmla="*/ 0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5" h="74">
                  <a:moveTo>
                    <a:pt x="30" y="0"/>
                  </a:moveTo>
                  <a:cubicBezTo>
                    <a:pt x="33" y="8"/>
                    <a:pt x="29" y="14"/>
                    <a:pt x="21" y="15"/>
                  </a:cubicBezTo>
                  <a:cubicBezTo>
                    <a:pt x="19" y="27"/>
                    <a:pt x="24" y="33"/>
                    <a:pt x="9" y="36"/>
                  </a:cubicBezTo>
                  <a:cubicBezTo>
                    <a:pt x="13" y="50"/>
                    <a:pt x="12" y="52"/>
                    <a:pt x="0" y="59"/>
                  </a:cubicBezTo>
                  <a:cubicBezTo>
                    <a:pt x="3" y="64"/>
                    <a:pt x="5" y="69"/>
                    <a:pt x="8" y="74"/>
                  </a:cubicBezTo>
                  <a:cubicBezTo>
                    <a:pt x="15" y="71"/>
                    <a:pt x="16" y="65"/>
                    <a:pt x="20" y="59"/>
                  </a:cubicBezTo>
                  <a:cubicBezTo>
                    <a:pt x="22" y="47"/>
                    <a:pt x="28" y="41"/>
                    <a:pt x="35" y="32"/>
                  </a:cubicBezTo>
                  <a:cubicBezTo>
                    <a:pt x="34" y="26"/>
                    <a:pt x="30" y="8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7" name="Freeform 76">
              <a:extLst>
                <a:ext uri="{FF2B5EF4-FFF2-40B4-BE49-F238E27FC236}">
                  <a16:creationId xmlns:a16="http://schemas.microsoft.com/office/drawing/2014/main" id="{C86385A8-AA9B-49B6-8AC4-250ACA9B6DF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13" y="3012"/>
              <a:ext cx="19" cy="55"/>
            </a:xfrm>
            <a:custGeom>
              <a:avLst/>
              <a:gdLst>
                <a:gd name="T0" fmla="*/ 13 w 25"/>
                <a:gd name="T1" fmla="*/ 7 h 73"/>
                <a:gd name="T2" fmla="*/ 4 w 25"/>
                <a:gd name="T3" fmla="*/ 8 h 73"/>
                <a:gd name="T4" fmla="*/ 0 w 25"/>
                <a:gd name="T5" fmla="*/ 22 h 73"/>
                <a:gd name="T6" fmla="*/ 15 w 25"/>
                <a:gd name="T7" fmla="*/ 41 h 73"/>
                <a:gd name="T8" fmla="*/ 25 w 25"/>
                <a:gd name="T9" fmla="*/ 56 h 73"/>
                <a:gd name="T10" fmla="*/ 16 w 25"/>
                <a:gd name="T11" fmla="*/ 20 h 73"/>
                <a:gd name="T12" fmla="*/ 13 w 25"/>
                <a:gd name="T13" fmla="*/ 7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5" h="73">
                  <a:moveTo>
                    <a:pt x="13" y="7"/>
                  </a:moveTo>
                  <a:cubicBezTo>
                    <a:pt x="9" y="0"/>
                    <a:pt x="7" y="2"/>
                    <a:pt x="4" y="8"/>
                  </a:cubicBezTo>
                  <a:cubicBezTo>
                    <a:pt x="3" y="13"/>
                    <a:pt x="1" y="17"/>
                    <a:pt x="0" y="22"/>
                  </a:cubicBezTo>
                  <a:cubicBezTo>
                    <a:pt x="1" y="35"/>
                    <a:pt x="6" y="33"/>
                    <a:pt x="15" y="41"/>
                  </a:cubicBezTo>
                  <a:cubicBezTo>
                    <a:pt x="16" y="52"/>
                    <a:pt x="15" y="73"/>
                    <a:pt x="25" y="56"/>
                  </a:cubicBezTo>
                  <a:cubicBezTo>
                    <a:pt x="24" y="33"/>
                    <a:pt x="23" y="36"/>
                    <a:pt x="16" y="20"/>
                  </a:cubicBezTo>
                  <a:cubicBezTo>
                    <a:pt x="15" y="11"/>
                    <a:pt x="16" y="15"/>
                    <a:pt x="13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8" name="Freeform 77">
              <a:extLst>
                <a:ext uri="{FF2B5EF4-FFF2-40B4-BE49-F238E27FC236}">
                  <a16:creationId xmlns:a16="http://schemas.microsoft.com/office/drawing/2014/main" id="{ECC40431-BEBE-4F25-9FDD-FFFD070049C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35" y="2995"/>
              <a:ext cx="10" cy="25"/>
            </a:xfrm>
            <a:custGeom>
              <a:avLst/>
              <a:gdLst>
                <a:gd name="T0" fmla="*/ 11 w 14"/>
                <a:gd name="T1" fmla="*/ 0 h 33"/>
                <a:gd name="T2" fmla="*/ 1 w 14"/>
                <a:gd name="T3" fmla="*/ 10 h 33"/>
                <a:gd name="T4" fmla="*/ 11 w 14"/>
                <a:gd name="T5" fmla="*/ 25 h 33"/>
                <a:gd name="T6" fmla="*/ 11 w 14"/>
                <a:gd name="T7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33">
                  <a:moveTo>
                    <a:pt x="11" y="0"/>
                  </a:moveTo>
                  <a:cubicBezTo>
                    <a:pt x="7" y="3"/>
                    <a:pt x="5" y="7"/>
                    <a:pt x="1" y="10"/>
                  </a:cubicBezTo>
                  <a:cubicBezTo>
                    <a:pt x="2" y="18"/>
                    <a:pt x="0" y="33"/>
                    <a:pt x="11" y="25"/>
                  </a:cubicBezTo>
                  <a:cubicBezTo>
                    <a:pt x="14" y="15"/>
                    <a:pt x="5" y="4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89" name="Freeform 78">
              <a:extLst>
                <a:ext uri="{FF2B5EF4-FFF2-40B4-BE49-F238E27FC236}">
                  <a16:creationId xmlns:a16="http://schemas.microsoft.com/office/drawing/2014/main" id="{89B2E7AB-B4B6-4FD1-8A4C-960A1269D85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45" y="3007"/>
              <a:ext cx="21" cy="48"/>
            </a:xfrm>
            <a:custGeom>
              <a:avLst/>
              <a:gdLst>
                <a:gd name="T0" fmla="*/ 5 w 28"/>
                <a:gd name="T1" fmla="*/ 0 h 64"/>
                <a:gd name="T2" fmla="*/ 11 w 28"/>
                <a:gd name="T3" fmla="*/ 14 h 64"/>
                <a:gd name="T4" fmla="*/ 20 w 28"/>
                <a:gd name="T5" fmla="*/ 21 h 64"/>
                <a:gd name="T6" fmla="*/ 8 w 28"/>
                <a:gd name="T7" fmla="*/ 39 h 64"/>
                <a:gd name="T8" fmla="*/ 0 w 28"/>
                <a:gd name="T9" fmla="*/ 56 h 64"/>
                <a:gd name="T10" fmla="*/ 11 w 28"/>
                <a:gd name="T11" fmla="*/ 57 h 64"/>
                <a:gd name="T12" fmla="*/ 26 w 28"/>
                <a:gd name="T13" fmla="*/ 26 h 64"/>
                <a:gd name="T14" fmla="*/ 5 w 28"/>
                <a:gd name="T15" fmla="*/ 0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64">
                  <a:moveTo>
                    <a:pt x="5" y="0"/>
                  </a:moveTo>
                  <a:cubicBezTo>
                    <a:pt x="6" y="5"/>
                    <a:pt x="7" y="10"/>
                    <a:pt x="11" y="14"/>
                  </a:cubicBezTo>
                  <a:cubicBezTo>
                    <a:pt x="14" y="17"/>
                    <a:pt x="20" y="21"/>
                    <a:pt x="20" y="21"/>
                  </a:cubicBezTo>
                  <a:cubicBezTo>
                    <a:pt x="9" y="27"/>
                    <a:pt x="0" y="23"/>
                    <a:pt x="8" y="39"/>
                  </a:cubicBezTo>
                  <a:cubicBezTo>
                    <a:pt x="6" y="47"/>
                    <a:pt x="4" y="50"/>
                    <a:pt x="0" y="56"/>
                  </a:cubicBezTo>
                  <a:cubicBezTo>
                    <a:pt x="4" y="62"/>
                    <a:pt x="7" y="64"/>
                    <a:pt x="11" y="57"/>
                  </a:cubicBezTo>
                  <a:cubicBezTo>
                    <a:pt x="13" y="43"/>
                    <a:pt x="10" y="29"/>
                    <a:pt x="26" y="26"/>
                  </a:cubicBezTo>
                  <a:cubicBezTo>
                    <a:pt x="28" y="15"/>
                    <a:pt x="14" y="4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0" name="Freeform 79">
              <a:extLst>
                <a:ext uri="{FF2B5EF4-FFF2-40B4-BE49-F238E27FC236}">
                  <a16:creationId xmlns:a16="http://schemas.microsoft.com/office/drawing/2014/main" id="{34B7AF52-D597-4DF5-90F5-EED6AAD8B41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76" y="3076"/>
              <a:ext cx="12" cy="27"/>
            </a:xfrm>
            <a:custGeom>
              <a:avLst/>
              <a:gdLst>
                <a:gd name="T0" fmla="*/ 14 w 16"/>
                <a:gd name="T1" fmla="*/ 3 h 36"/>
                <a:gd name="T2" fmla="*/ 0 w 16"/>
                <a:gd name="T3" fmla="*/ 7 h 36"/>
                <a:gd name="T4" fmla="*/ 8 w 16"/>
                <a:gd name="T5" fmla="*/ 22 h 36"/>
                <a:gd name="T6" fmla="*/ 14 w 16"/>
                <a:gd name="T7" fmla="*/ 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4" y="3"/>
                  </a:moveTo>
                  <a:cubicBezTo>
                    <a:pt x="7" y="0"/>
                    <a:pt x="4" y="1"/>
                    <a:pt x="0" y="7"/>
                  </a:cubicBezTo>
                  <a:cubicBezTo>
                    <a:pt x="3" y="14"/>
                    <a:pt x="2" y="17"/>
                    <a:pt x="8" y="22"/>
                  </a:cubicBezTo>
                  <a:cubicBezTo>
                    <a:pt x="16" y="36"/>
                    <a:pt x="11" y="7"/>
                    <a:pt x="14" y="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1" name="Freeform 80">
              <a:extLst>
                <a:ext uri="{FF2B5EF4-FFF2-40B4-BE49-F238E27FC236}">
                  <a16:creationId xmlns:a16="http://schemas.microsoft.com/office/drawing/2014/main" id="{2CD6C0AC-CD5C-44DC-9149-4E71C846250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66" y="305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2" name="Freeform 81">
              <a:extLst>
                <a:ext uri="{FF2B5EF4-FFF2-40B4-BE49-F238E27FC236}">
                  <a16:creationId xmlns:a16="http://schemas.microsoft.com/office/drawing/2014/main" id="{233CBA7E-4029-4730-B798-DD8006DAE92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62" y="3035"/>
              <a:ext cx="12" cy="14"/>
            </a:xfrm>
            <a:custGeom>
              <a:avLst/>
              <a:gdLst>
                <a:gd name="T0" fmla="*/ 10 w 16"/>
                <a:gd name="T1" fmla="*/ 5 h 19"/>
                <a:gd name="T2" fmla="*/ 0 w 16"/>
                <a:gd name="T3" fmla="*/ 10 h 19"/>
                <a:gd name="T4" fmla="*/ 12 w 16"/>
                <a:gd name="T5" fmla="*/ 19 h 19"/>
                <a:gd name="T6" fmla="*/ 10 w 16"/>
                <a:gd name="T7" fmla="*/ 5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9">
                  <a:moveTo>
                    <a:pt x="10" y="5"/>
                  </a:moveTo>
                  <a:cubicBezTo>
                    <a:pt x="4" y="0"/>
                    <a:pt x="1" y="3"/>
                    <a:pt x="0" y="10"/>
                  </a:cubicBezTo>
                  <a:cubicBezTo>
                    <a:pt x="4" y="15"/>
                    <a:pt x="7" y="16"/>
                    <a:pt x="12" y="19"/>
                  </a:cubicBezTo>
                  <a:cubicBezTo>
                    <a:pt x="16" y="12"/>
                    <a:pt x="14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3" name="Freeform 82">
              <a:extLst>
                <a:ext uri="{FF2B5EF4-FFF2-40B4-BE49-F238E27FC236}">
                  <a16:creationId xmlns:a16="http://schemas.microsoft.com/office/drawing/2014/main" id="{FEFD2EDD-538B-48B7-8573-0A645FBC5CB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50" y="2995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4" name="Freeform 83">
              <a:extLst>
                <a:ext uri="{FF2B5EF4-FFF2-40B4-BE49-F238E27FC236}">
                  <a16:creationId xmlns:a16="http://schemas.microsoft.com/office/drawing/2014/main" id="{61F5FE59-0CE5-44F5-A9C5-0B3E4E79500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52" y="3020"/>
              <a:ext cx="16" cy="13"/>
            </a:xfrm>
            <a:custGeom>
              <a:avLst/>
              <a:gdLst>
                <a:gd name="T0" fmla="*/ 13 w 22"/>
                <a:gd name="T1" fmla="*/ 0 h 18"/>
                <a:gd name="T2" fmla="*/ 19 w 22"/>
                <a:gd name="T3" fmla="*/ 18 h 18"/>
                <a:gd name="T4" fmla="*/ 14 w 22"/>
                <a:gd name="T5" fmla="*/ 6 h 18"/>
                <a:gd name="T6" fmla="*/ 13 w 22"/>
                <a:gd name="T7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18">
                  <a:moveTo>
                    <a:pt x="13" y="0"/>
                  </a:moveTo>
                  <a:cubicBezTo>
                    <a:pt x="0" y="8"/>
                    <a:pt x="9" y="12"/>
                    <a:pt x="19" y="18"/>
                  </a:cubicBezTo>
                  <a:cubicBezTo>
                    <a:pt x="20" y="11"/>
                    <a:pt x="22" y="8"/>
                    <a:pt x="14" y="6"/>
                  </a:cubicBezTo>
                  <a:cubicBezTo>
                    <a:pt x="9" y="3"/>
                    <a:pt x="9" y="5"/>
                    <a:pt x="13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5" name="Freeform 84">
              <a:extLst>
                <a:ext uri="{FF2B5EF4-FFF2-40B4-BE49-F238E27FC236}">
                  <a16:creationId xmlns:a16="http://schemas.microsoft.com/office/drawing/2014/main" id="{F5482061-E255-4695-B70F-1E249ED2E356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88" y="3643"/>
              <a:ext cx="45" cy="60"/>
            </a:xfrm>
            <a:custGeom>
              <a:avLst/>
              <a:gdLst>
                <a:gd name="T0" fmla="*/ 10 w 60"/>
                <a:gd name="T1" fmla="*/ 7 h 81"/>
                <a:gd name="T2" fmla="*/ 3 w 60"/>
                <a:gd name="T3" fmla="*/ 18 h 81"/>
                <a:gd name="T4" fmla="*/ 15 w 60"/>
                <a:gd name="T5" fmla="*/ 39 h 81"/>
                <a:gd name="T6" fmla="*/ 27 w 60"/>
                <a:gd name="T7" fmla="*/ 54 h 81"/>
                <a:gd name="T8" fmla="*/ 40 w 60"/>
                <a:gd name="T9" fmla="*/ 63 h 81"/>
                <a:gd name="T10" fmla="*/ 51 w 60"/>
                <a:gd name="T11" fmla="*/ 81 h 81"/>
                <a:gd name="T12" fmla="*/ 52 w 60"/>
                <a:gd name="T13" fmla="*/ 57 h 81"/>
                <a:gd name="T14" fmla="*/ 43 w 60"/>
                <a:gd name="T15" fmla="*/ 37 h 81"/>
                <a:gd name="T16" fmla="*/ 25 w 60"/>
                <a:gd name="T17" fmla="*/ 18 h 81"/>
                <a:gd name="T18" fmla="*/ 10 w 60"/>
                <a:gd name="T19" fmla="*/ 7 h 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0" h="81">
                  <a:moveTo>
                    <a:pt x="10" y="7"/>
                  </a:moveTo>
                  <a:cubicBezTo>
                    <a:pt x="0" y="0"/>
                    <a:pt x="0" y="9"/>
                    <a:pt x="3" y="18"/>
                  </a:cubicBezTo>
                  <a:cubicBezTo>
                    <a:pt x="5" y="25"/>
                    <a:pt x="12" y="32"/>
                    <a:pt x="15" y="39"/>
                  </a:cubicBezTo>
                  <a:cubicBezTo>
                    <a:pt x="16" y="51"/>
                    <a:pt x="17" y="51"/>
                    <a:pt x="27" y="54"/>
                  </a:cubicBezTo>
                  <a:cubicBezTo>
                    <a:pt x="31" y="57"/>
                    <a:pt x="36" y="60"/>
                    <a:pt x="40" y="63"/>
                  </a:cubicBezTo>
                  <a:cubicBezTo>
                    <a:pt x="43" y="70"/>
                    <a:pt x="45" y="77"/>
                    <a:pt x="51" y="81"/>
                  </a:cubicBezTo>
                  <a:cubicBezTo>
                    <a:pt x="60" y="75"/>
                    <a:pt x="56" y="66"/>
                    <a:pt x="52" y="57"/>
                  </a:cubicBezTo>
                  <a:cubicBezTo>
                    <a:pt x="51" y="49"/>
                    <a:pt x="50" y="41"/>
                    <a:pt x="43" y="37"/>
                  </a:cubicBezTo>
                  <a:cubicBezTo>
                    <a:pt x="37" y="30"/>
                    <a:pt x="33" y="23"/>
                    <a:pt x="25" y="18"/>
                  </a:cubicBezTo>
                  <a:cubicBezTo>
                    <a:pt x="20" y="12"/>
                    <a:pt x="17" y="9"/>
                    <a:pt x="10" y="7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6" name="Freeform 85">
              <a:extLst>
                <a:ext uri="{FF2B5EF4-FFF2-40B4-BE49-F238E27FC236}">
                  <a16:creationId xmlns:a16="http://schemas.microsoft.com/office/drawing/2014/main" id="{1C2F4852-0369-499A-8D85-8DC5FE76480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919" y="3594"/>
              <a:ext cx="53" cy="46"/>
            </a:xfrm>
            <a:custGeom>
              <a:avLst/>
              <a:gdLst>
                <a:gd name="T0" fmla="*/ 28 w 71"/>
                <a:gd name="T1" fmla="*/ 23 h 61"/>
                <a:gd name="T2" fmla="*/ 13 w 71"/>
                <a:gd name="T3" fmla="*/ 32 h 61"/>
                <a:gd name="T4" fmla="*/ 1 w 71"/>
                <a:gd name="T5" fmla="*/ 44 h 61"/>
                <a:gd name="T6" fmla="*/ 13 w 71"/>
                <a:gd name="T7" fmla="*/ 59 h 61"/>
                <a:gd name="T8" fmla="*/ 28 w 71"/>
                <a:gd name="T9" fmla="*/ 44 h 61"/>
                <a:gd name="T10" fmla="*/ 40 w 71"/>
                <a:gd name="T11" fmla="*/ 23 h 61"/>
                <a:gd name="T12" fmla="*/ 55 w 71"/>
                <a:gd name="T13" fmla="*/ 0 h 61"/>
                <a:gd name="T14" fmla="*/ 71 w 71"/>
                <a:gd name="T15" fmla="*/ 11 h 61"/>
                <a:gd name="T16" fmla="*/ 35 w 71"/>
                <a:gd name="T17" fmla="*/ 23 h 61"/>
                <a:gd name="T18" fmla="*/ 28 w 71"/>
                <a:gd name="T19" fmla="*/ 23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1" h="61">
                  <a:moveTo>
                    <a:pt x="28" y="23"/>
                  </a:moveTo>
                  <a:cubicBezTo>
                    <a:pt x="25" y="33"/>
                    <a:pt x="25" y="33"/>
                    <a:pt x="13" y="32"/>
                  </a:cubicBezTo>
                  <a:cubicBezTo>
                    <a:pt x="2" y="33"/>
                    <a:pt x="3" y="34"/>
                    <a:pt x="1" y="44"/>
                  </a:cubicBezTo>
                  <a:cubicBezTo>
                    <a:pt x="2" y="60"/>
                    <a:pt x="0" y="61"/>
                    <a:pt x="13" y="59"/>
                  </a:cubicBezTo>
                  <a:cubicBezTo>
                    <a:pt x="19" y="54"/>
                    <a:pt x="21" y="48"/>
                    <a:pt x="28" y="44"/>
                  </a:cubicBezTo>
                  <a:cubicBezTo>
                    <a:pt x="30" y="33"/>
                    <a:pt x="28" y="25"/>
                    <a:pt x="40" y="23"/>
                  </a:cubicBezTo>
                  <a:cubicBezTo>
                    <a:pt x="42" y="12"/>
                    <a:pt x="44" y="4"/>
                    <a:pt x="55" y="0"/>
                  </a:cubicBezTo>
                  <a:cubicBezTo>
                    <a:pt x="65" y="2"/>
                    <a:pt x="69" y="1"/>
                    <a:pt x="71" y="11"/>
                  </a:cubicBezTo>
                  <a:cubicBezTo>
                    <a:pt x="63" y="22"/>
                    <a:pt x="48" y="21"/>
                    <a:pt x="35" y="23"/>
                  </a:cubicBezTo>
                  <a:cubicBezTo>
                    <a:pt x="30" y="27"/>
                    <a:pt x="32" y="27"/>
                    <a:pt x="28" y="23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7" name="Freeform 86">
              <a:extLst>
                <a:ext uri="{FF2B5EF4-FFF2-40B4-BE49-F238E27FC236}">
                  <a16:creationId xmlns:a16="http://schemas.microsoft.com/office/drawing/2014/main" id="{89D84A09-FBA9-4D5C-A183-A018CCC1A5E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759" y="3569"/>
              <a:ext cx="17" cy="23"/>
            </a:xfrm>
            <a:custGeom>
              <a:avLst/>
              <a:gdLst>
                <a:gd name="T0" fmla="*/ 9 w 23"/>
                <a:gd name="T1" fmla="*/ 0 h 30"/>
                <a:gd name="T2" fmla="*/ 0 w 23"/>
                <a:gd name="T3" fmla="*/ 14 h 30"/>
                <a:gd name="T4" fmla="*/ 12 w 23"/>
                <a:gd name="T5" fmla="*/ 30 h 30"/>
                <a:gd name="T6" fmla="*/ 9 w 23"/>
                <a:gd name="T7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30">
                  <a:moveTo>
                    <a:pt x="9" y="0"/>
                  </a:moveTo>
                  <a:cubicBezTo>
                    <a:pt x="8" y="7"/>
                    <a:pt x="3" y="8"/>
                    <a:pt x="0" y="14"/>
                  </a:cubicBezTo>
                  <a:cubicBezTo>
                    <a:pt x="3" y="21"/>
                    <a:pt x="8" y="24"/>
                    <a:pt x="12" y="30"/>
                  </a:cubicBezTo>
                  <a:cubicBezTo>
                    <a:pt x="23" y="15"/>
                    <a:pt x="4" y="9"/>
                    <a:pt x="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8" name="Freeform 87">
              <a:extLst>
                <a:ext uri="{FF2B5EF4-FFF2-40B4-BE49-F238E27FC236}">
                  <a16:creationId xmlns:a16="http://schemas.microsoft.com/office/drawing/2014/main" id="{729A81E0-0C54-4EE0-8819-5DFA6B0B343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751" y="3547"/>
              <a:ext cx="20" cy="17"/>
            </a:xfrm>
            <a:custGeom>
              <a:avLst/>
              <a:gdLst>
                <a:gd name="T0" fmla="*/ 19 w 26"/>
                <a:gd name="T1" fmla="*/ 0 h 23"/>
                <a:gd name="T2" fmla="*/ 0 w 26"/>
                <a:gd name="T3" fmla="*/ 14 h 23"/>
                <a:gd name="T4" fmla="*/ 21 w 26"/>
                <a:gd name="T5" fmla="*/ 20 h 23"/>
                <a:gd name="T6" fmla="*/ 19 w 26"/>
                <a:gd name="T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3">
                  <a:moveTo>
                    <a:pt x="19" y="0"/>
                  </a:moveTo>
                  <a:cubicBezTo>
                    <a:pt x="17" y="12"/>
                    <a:pt x="10" y="11"/>
                    <a:pt x="0" y="14"/>
                  </a:cubicBezTo>
                  <a:cubicBezTo>
                    <a:pt x="5" y="23"/>
                    <a:pt x="11" y="22"/>
                    <a:pt x="21" y="20"/>
                  </a:cubicBezTo>
                  <a:cubicBezTo>
                    <a:pt x="26" y="12"/>
                    <a:pt x="23" y="7"/>
                    <a:pt x="1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199" name="Freeform 88">
              <a:extLst>
                <a:ext uri="{FF2B5EF4-FFF2-40B4-BE49-F238E27FC236}">
                  <a16:creationId xmlns:a16="http://schemas.microsoft.com/office/drawing/2014/main" id="{7D84FA8C-D3E2-44F2-80D9-30E8A2E73F6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598" y="3353"/>
              <a:ext cx="24" cy="33"/>
            </a:xfrm>
            <a:custGeom>
              <a:avLst/>
              <a:gdLst>
                <a:gd name="T0" fmla="*/ 28 w 32"/>
                <a:gd name="T1" fmla="*/ 0 h 44"/>
                <a:gd name="T2" fmla="*/ 10 w 32"/>
                <a:gd name="T3" fmla="*/ 11 h 44"/>
                <a:gd name="T4" fmla="*/ 12 w 32"/>
                <a:gd name="T5" fmla="*/ 32 h 44"/>
                <a:gd name="T6" fmla="*/ 24 w 32"/>
                <a:gd name="T7" fmla="*/ 36 h 44"/>
                <a:gd name="T8" fmla="*/ 28 w 32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44">
                  <a:moveTo>
                    <a:pt x="28" y="0"/>
                  </a:moveTo>
                  <a:cubicBezTo>
                    <a:pt x="32" y="10"/>
                    <a:pt x="18" y="9"/>
                    <a:pt x="10" y="11"/>
                  </a:cubicBezTo>
                  <a:cubicBezTo>
                    <a:pt x="0" y="18"/>
                    <a:pt x="7" y="24"/>
                    <a:pt x="12" y="32"/>
                  </a:cubicBezTo>
                  <a:cubicBezTo>
                    <a:pt x="14" y="44"/>
                    <a:pt x="15" y="41"/>
                    <a:pt x="24" y="36"/>
                  </a:cubicBezTo>
                  <a:cubicBezTo>
                    <a:pt x="32" y="25"/>
                    <a:pt x="29" y="14"/>
                    <a:pt x="2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0" name="Freeform 89">
              <a:extLst>
                <a:ext uri="{FF2B5EF4-FFF2-40B4-BE49-F238E27FC236}">
                  <a16:creationId xmlns:a16="http://schemas.microsoft.com/office/drawing/2014/main" id="{25AE2DD1-967D-4E7F-81DD-E1CA13D2871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32" y="3396"/>
              <a:ext cx="26" cy="33"/>
            </a:xfrm>
            <a:custGeom>
              <a:avLst/>
              <a:gdLst>
                <a:gd name="T0" fmla="*/ 30 w 34"/>
                <a:gd name="T1" fmla="*/ 0 h 44"/>
                <a:gd name="T2" fmla="*/ 10 w 34"/>
                <a:gd name="T3" fmla="*/ 9 h 44"/>
                <a:gd name="T4" fmla="*/ 14 w 34"/>
                <a:gd name="T5" fmla="*/ 32 h 44"/>
                <a:gd name="T6" fmla="*/ 26 w 34"/>
                <a:gd name="T7" fmla="*/ 36 h 44"/>
                <a:gd name="T8" fmla="*/ 30 w 3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4">
                  <a:moveTo>
                    <a:pt x="30" y="0"/>
                  </a:moveTo>
                  <a:cubicBezTo>
                    <a:pt x="34" y="10"/>
                    <a:pt x="18" y="7"/>
                    <a:pt x="10" y="9"/>
                  </a:cubicBezTo>
                  <a:cubicBezTo>
                    <a:pt x="0" y="16"/>
                    <a:pt x="9" y="24"/>
                    <a:pt x="14" y="32"/>
                  </a:cubicBezTo>
                  <a:cubicBezTo>
                    <a:pt x="16" y="44"/>
                    <a:pt x="17" y="41"/>
                    <a:pt x="26" y="36"/>
                  </a:cubicBezTo>
                  <a:cubicBezTo>
                    <a:pt x="34" y="25"/>
                    <a:pt x="31" y="14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1" name="Freeform 90">
              <a:extLst>
                <a:ext uri="{FF2B5EF4-FFF2-40B4-BE49-F238E27FC236}">
                  <a16:creationId xmlns:a16="http://schemas.microsoft.com/office/drawing/2014/main" id="{647D13E9-9611-4088-AA3D-8443F167269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59" y="3459"/>
              <a:ext cx="28" cy="28"/>
            </a:xfrm>
            <a:custGeom>
              <a:avLst/>
              <a:gdLst>
                <a:gd name="T0" fmla="*/ 34 w 38"/>
                <a:gd name="T1" fmla="*/ 2 h 37"/>
                <a:gd name="T2" fmla="*/ 10 w 38"/>
                <a:gd name="T3" fmla="*/ 2 h 37"/>
                <a:gd name="T4" fmla="*/ 14 w 38"/>
                <a:gd name="T5" fmla="*/ 25 h 37"/>
                <a:gd name="T6" fmla="*/ 26 w 38"/>
                <a:gd name="T7" fmla="*/ 29 h 37"/>
                <a:gd name="T8" fmla="*/ 34 w 38"/>
                <a:gd name="T9" fmla="*/ 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7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9" y="17"/>
                    <a:pt x="14" y="25"/>
                  </a:cubicBezTo>
                  <a:cubicBezTo>
                    <a:pt x="16" y="37"/>
                    <a:pt x="17" y="34"/>
                    <a:pt x="26" y="29"/>
                  </a:cubicBezTo>
                  <a:cubicBezTo>
                    <a:pt x="34" y="18"/>
                    <a:pt x="35" y="16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2" name="Freeform 91">
              <a:extLst>
                <a:ext uri="{FF2B5EF4-FFF2-40B4-BE49-F238E27FC236}">
                  <a16:creationId xmlns:a16="http://schemas.microsoft.com/office/drawing/2014/main" id="{66D8AE35-18CD-409C-BDD5-288CC218D4D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93" y="3449"/>
              <a:ext cx="28" cy="26"/>
            </a:xfrm>
            <a:custGeom>
              <a:avLst/>
              <a:gdLst>
                <a:gd name="T0" fmla="*/ 34 w 38"/>
                <a:gd name="T1" fmla="*/ 2 h 34"/>
                <a:gd name="T2" fmla="*/ 10 w 38"/>
                <a:gd name="T3" fmla="*/ 2 h 34"/>
                <a:gd name="T4" fmla="*/ 16 w 38"/>
                <a:gd name="T5" fmla="*/ 22 h 34"/>
                <a:gd name="T6" fmla="*/ 27 w 38"/>
                <a:gd name="T7" fmla="*/ 22 h 34"/>
                <a:gd name="T8" fmla="*/ 34 w 38"/>
                <a:gd name="T9" fmla="*/ 2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34">
                  <a:moveTo>
                    <a:pt x="34" y="2"/>
                  </a:moveTo>
                  <a:cubicBezTo>
                    <a:pt x="38" y="12"/>
                    <a:pt x="18" y="0"/>
                    <a:pt x="10" y="2"/>
                  </a:cubicBezTo>
                  <a:cubicBezTo>
                    <a:pt x="0" y="9"/>
                    <a:pt x="11" y="14"/>
                    <a:pt x="16" y="22"/>
                  </a:cubicBezTo>
                  <a:cubicBezTo>
                    <a:pt x="18" y="34"/>
                    <a:pt x="18" y="27"/>
                    <a:pt x="27" y="22"/>
                  </a:cubicBezTo>
                  <a:cubicBezTo>
                    <a:pt x="35" y="11"/>
                    <a:pt x="35" y="16"/>
                    <a:pt x="34" y="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3" name="Freeform 92">
              <a:extLst>
                <a:ext uri="{FF2B5EF4-FFF2-40B4-BE49-F238E27FC236}">
                  <a16:creationId xmlns:a16="http://schemas.microsoft.com/office/drawing/2014/main" id="{7DA61601-2D7C-45CC-BC5F-42993370C1C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83" y="3413"/>
              <a:ext cx="26" cy="20"/>
            </a:xfrm>
            <a:custGeom>
              <a:avLst/>
              <a:gdLst>
                <a:gd name="T0" fmla="*/ 31 w 35"/>
                <a:gd name="T1" fmla="*/ 1 h 27"/>
                <a:gd name="T2" fmla="*/ 10 w 35"/>
                <a:gd name="T3" fmla="*/ 2 h 27"/>
                <a:gd name="T4" fmla="*/ 13 w 35"/>
                <a:gd name="T5" fmla="*/ 15 h 27"/>
                <a:gd name="T6" fmla="*/ 25 w 35"/>
                <a:gd name="T7" fmla="*/ 19 h 27"/>
                <a:gd name="T8" fmla="*/ 31 w 35"/>
                <a:gd name="T9" fmla="*/ 1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27">
                  <a:moveTo>
                    <a:pt x="31" y="1"/>
                  </a:moveTo>
                  <a:cubicBezTo>
                    <a:pt x="35" y="11"/>
                    <a:pt x="18" y="0"/>
                    <a:pt x="10" y="2"/>
                  </a:cubicBezTo>
                  <a:cubicBezTo>
                    <a:pt x="0" y="9"/>
                    <a:pt x="8" y="7"/>
                    <a:pt x="13" y="15"/>
                  </a:cubicBezTo>
                  <a:cubicBezTo>
                    <a:pt x="15" y="27"/>
                    <a:pt x="16" y="24"/>
                    <a:pt x="25" y="19"/>
                  </a:cubicBezTo>
                  <a:cubicBezTo>
                    <a:pt x="33" y="8"/>
                    <a:pt x="32" y="15"/>
                    <a:pt x="31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4" name="Freeform 93">
              <a:extLst>
                <a:ext uri="{FF2B5EF4-FFF2-40B4-BE49-F238E27FC236}">
                  <a16:creationId xmlns:a16="http://schemas.microsoft.com/office/drawing/2014/main" id="{66B7EFD1-D902-4A6C-9B2C-8CC2F8741EF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57" y="3388"/>
              <a:ext cx="26" cy="35"/>
            </a:xfrm>
            <a:custGeom>
              <a:avLst/>
              <a:gdLst>
                <a:gd name="T0" fmla="*/ 28 w 35"/>
                <a:gd name="T1" fmla="*/ 16 h 47"/>
                <a:gd name="T2" fmla="*/ 19 w 35"/>
                <a:gd name="T3" fmla="*/ 2 h 47"/>
                <a:gd name="T4" fmla="*/ 10 w 35"/>
                <a:gd name="T5" fmla="*/ 25 h 47"/>
                <a:gd name="T6" fmla="*/ 19 w 35"/>
                <a:gd name="T7" fmla="*/ 35 h 47"/>
                <a:gd name="T8" fmla="*/ 27 w 35"/>
                <a:gd name="T9" fmla="*/ 29 h 47"/>
                <a:gd name="T10" fmla="*/ 28 w 35"/>
                <a:gd name="T1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47">
                  <a:moveTo>
                    <a:pt x="28" y="16"/>
                  </a:moveTo>
                  <a:cubicBezTo>
                    <a:pt x="27" y="13"/>
                    <a:pt x="22" y="0"/>
                    <a:pt x="19" y="2"/>
                  </a:cubicBezTo>
                  <a:cubicBezTo>
                    <a:pt x="16" y="4"/>
                    <a:pt x="10" y="20"/>
                    <a:pt x="10" y="25"/>
                  </a:cubicBezTo>
                  <a:cubicBezTo>
                    <a:pt x="0" y="32"/>
                    <a:pt x="14" y="27"/>
                    <a:pt x="19" y="35"/>
                  </a:cubicBezTo>
                  <a:cubicBezTo>
                    <a:pt x="21" y="47"/>
                    <a:pt x="18" y="34"/>
                    <a:pt x="27" y="29"/>
                  </a:cubicBezTo>
                  <a:cubicBezTo>
                    <a:pt x="35" y="18"/>
                    <a:pt x="29" y="30"/>
                    <a:pt x="28" y="1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5" name="Freeform 94">
              <a:extLst>
                <a:ext uri="{FF2B5EF4-FFF2-40B4-BE49-F238E27FC236}">
                  <a16:creationId xmlns:a16="http://schemas.microsoft.com/office/drawing/2014/main" id="{AFE64522-1B28-4E0D-A509-F854335A80F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25" y="3372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6" name="Freeform 95">
              <a:extLst>
                <a:ext uri="{FF2B5EF4-FFF2-40B4-BE49-F238E27FC236}">
                  <a16:creationId xmlns:a16="http://schemas.microsoft.com/office/drawing/2014/main" id="{3D7D5055-BF56-47C6-BC42-D0AF806FCF7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665" y="3425"/>
              <a:ext cx="24" cy="26"/>
            </a:xfrm>
            <a:custGeom>
              <a:avLst/>
              <a:gdLst>
                <a:gd name="T0" fmla="*/ 22 w 32"/>
                <a:gd name="T1" fmla="*/ 10 h 35"/>
                <a:gd name="T2" fmla="*/ 10 w 32"/>
                <a:gd name="T3" fmla="*/ 2 h 35"/>
                <a:gd name="T4" fmla="*/ 12 w 32"/>
                <a:gd name="T5" fmla="*/ 23 h 35"/>
                <a:gd name="T6" fmla="*/ 24 w 32"/>
                <a:gd name="T7" fmla="*/ 27 h 35"/>
                <a:gd name="T8" fmla="*/ 22 w 32"/>
                <a:gd name="T9" fmla="*/ 1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35">
                  <a:moveTo>
                    <a:pt x="22" y="10"/>
                  </a:moveTo>
                  <a:cubicBezTo>
                    <a:pt x="26" y="20"/>
                    <a:pt x="18" y="0"/>
                    <a:pt x="10" y="2"/>
                  </a:cubicBezTo>
                  <a:cubicBezTo>
                    <a:pt x="0" y="9"/>
                    <a:pt x="7" y="15"/>
                    <a:pt x="12" y="23"/>
                  </a:cubicBezTo>
                  <a:cubicBezTo>
                    <a:pt x="14" y="35"/>
                    <a:pt x="15" y="32"/>
                    <a:pt x="24" y="27"/>
                  </a:cubicBezTo>
                  <a:cubicBezTo>
                    <a:pt x="32" y="16"/>
                    <a:pt x="23" y="24"/>
                    <a:pt x="22" y="1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7" name="Freeform 96">
              <a:extLst>
                <a:ext uri="{FF2B5EF4-FFF2-40B4-BE49-F238E27FC236}">
                  <a16:creationId xmlns:a16="http://schemas.microsoft.com/office/drawing/2014/main" id="{0379F842-D43E-479F-A7A3-1D82646D439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55" y="2051"/>
              <a:ext cx="141" cy="108"/>
            </a:xfrm>
            <a:custGeom>
              <a:avLst/>
              <a:gdLst>
                <a:gd name="T0" fmla="*/ 171 w 189"/>
                <a:gd name="T1" fmla="*/ 4 h 144"/>
                <a:gd name="T2" fmla="*/ 185 w 189"/>
                <a:gd name="T3" fmla="*/ 4 h 144"/>
                <a:gd name="T4" fmla="*/ 189 w 189"/>
                <a:gd name="T5" fmla="*/ 16 h 144"/>
                <a:gd name="T6" fmla="*/ 187 w 189"/>
                <a:gd name="T7" fmla="*/ 24 h 144"/>
                <a:gd name="T8" fmla="*/ 131 w 189"/>
                <a:gd name="T9" fmla="*/ 44 h 144"/>
                <a:gd name="T10" fmla="*/ 109 w 189"/>
                <a:gd name="T11" fmla="*/ 58 h 144"/>
                <a:gd name="T12" fmla="*/ 97 w 189"/>
                <a:gd name="T13" fmla="*/ 62 h 144"/>
                <a:gd name="T14" fmla="*/ 71 w 189"/>
                <a:gd name="T15" fmla="*/ 82 h 144"/>
                <a:gd name="T16" fmla="*/ 75 w 189"/>
                <a:gd name="T17" fmla="*/ 92 h 144"/>
                <a:gd name="T18" fmla="*/ 83 w 189"/>
                <a:gd name="T19" fmla="*/ 116 h 144"/>
                <a:gd name="T20" fmla="*/ 107 w 189"/>
                <a:gd name="T21" fmla="*/ 126 h 144"/>
                <a:gd name="T22" fmla="*/ 93 w 189"/>
                <a:gd name="T23" fmla="*/ 140 h 144"/>
                <a:gd name="T24" fmla="*/ 83 w 189"/>
                <a:gd name="T25" fmla="*/ 130 h 144"/>
                <a:gd name="T26" fmla="*/ 71 w 189"/>
                <a:gd name="T27" fmla="*/ 134 h 144"/>
                <a:gd name="T28" fmla="*/ 21 w 189"/>
                <a:gd name="T29" fmla="*/ 122 h 144"/>
                <a:gd name="T30" fmla="*/ 19 w 189"/>
                <a:gd name="T31" fmla="*/ 106 h 144"/>
                <a:gd name="T32" fmla="*/ 47 w 189"/>
                <a:gd name="T33" fmla="*/ 90 h 144"/>
                <a:gd name="T34" fmla="*/ 51 w 189"/>
                <a:gd name="T35" fmla="*/ 76 h 144"/>
                <a:gd name="T36" fmla="*/ 47 w 189"/>
                <a:gd name="T37" fmla="*/ 64 h 144"/>
                <a:gd name="T38" fmla="*/ 73 w 189"/>
                <a:gd name="T39" fmla="*/ 46 h 144"/>
                <a:gd name="T40" fmla="*/ 97 w 189"/>
                <a:gd name="T41" fmla="*/ 36 h 144"/>
                <a:gd name="T42" fmla="*/ 113 w 189"/>
                <a:gd name="T43" fmla="*/ 24 h 144"/>
                <a:gd name="T44" fmla="*/ 171 w 189"/>
                <a:gd name="T45" fmla="*/ 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89" h="144">
                  <a:moveTo>
                    <a:pt x="171" y="4"/>
                  </a:moveTo>
                  <a:cubicBezTo>
                    <a:pt x="174" y="3"/>
                    <a:pt x="182" y="0"/>
                    <a:pt x="185" y="4"/>
                  </a:cubicBezTo>
                  <a:cubicBezTo>
                    <a:pt x="187" y="7"/>
                    <a:pt x="189" y="16"/>
                    <a:pt x="189" y="16"/>
                  </a:cubicBezTo>
                  <a:cubicBezTo>
                    <a:pt x="188" y="19"/>
                    <a:pt x="189" y="22"/>
                    <a:pt x="187" y="24"/>
                  </a:cubicBezTo>
                  <a:cubicBezTo>
                    <a:pt x="175" y="34"/>
                    <a:pt x="146" y="34"/>
                    <a:pt x="131" y="44"/>
                  </a:cubicBezTo>
                  <a:cubicBezTo>
                    <a:pt x="125" y="53"/>
                    <a:pt x="120" y="54"/>
                    <a:pt x="109" y="58"/>
                  </a:cubicBezTo>
                  <a:cubicBezTo>
                    <a:pt x="105" y="59"/>
                    <a:pt x="97" y="62"/>
                    <a:pt x="97" y="62"/>
                  </a:cubicBezTo>
                  <a:cubicBezTo>
                    <a:pt x="88" y="76"/>
                    <a:pt x="83" y="74"/>
                    <a:pt x="71" y="82"/>
                  </a:cubicBezTo>
                  <a:cubicBezTo>
                    <a:pt x="66" y="98"/>
                    <a:pt x="70" y="78"/>
                    <a:pt x="75" y="92"/>
                  </a:cubicBezTo>
                  <a:cubicBezTo>
                    <a:pt x="81" y="108"/>
                    <a:pt x="71" y="108"/>
                    <a:pt x="83" y="116"/>
                  </a:cubicBezTo>
                  <a:cubicBezTo>
                    <a:pt x="90" y="121"/>
                    <a:pt x="107" y="126"/>
                    <a:pt x="107" y="126"/>
                  </a:cubicBezTo>
                  <a:cubicBezTo>
                    <a:pt x="105" y="139"/>
                    <a:pt x="106" y="144"/>
                    <a:pt x="93" y="140"/>
                  </a:cubicBezTo>
                  <a:cubicBezTo>
                    <a:pt x="91" y="137"/>
                    <a:pt x="87" y="130"/>
                    <a:pt x="83" y="130"/>
                  </a:cubicBezTo>
                  <a:cubicBezTo>
                    <a:pt x="79" y="130"/>
                    <a:pt x="71" y="134"/>
                    <a:pt x="71" y="134"/>
                  </a:cubicBezTo>
                  <a:cubicBezTo>
                    <a:pt x="52" y="129"/>
                    <a:pt x="42" y="124"/>
                    <a:pt x="21" y="122"/>
                  </a:cubicBezTo>
                  <a:cubicBezTo>
                    <a:pt x="14" y="115"/>
                    <a:pt x="0" y="102"/>
                    <a:pt x="19" y="106"/>
                  </a:cubicBezTo>
                  <a:cubicBezTo>
                    <a:pt x="29" y="91"/>
                    <a:pt x="26" y="93"/>
                    <a:pt x="47" y="90"/>
                  </a:cubicBezTo>
                  <a:cubicBezTo>
                    <a:pt x="55" y="84"/>
                    <a:pt x="54" y="88"/>
                    <a:pt x="51" y="76"/>
                  </a:cubicBezTo>
                  <a:cubicBezTo>
                    <a:pt x="50" y="72"/>
                    <a:pt x="47" y="64"/>
                    <a:pt x="47" y="64"/>
                  </a:cubicBezTo>
                  <a:cubicBezTo>
                    <a:pt x="50" y="41"/>
                    <a:pt x="50" y="43"/>
                    <a:pt x="73" y="46"/>
                  </a:cubicBezTo>
                  <a:cubicBezTo>
                    <a:pt x="82" y="45"/>
                    <a:pt x="97" y="36"/>
                    <a:pt x="97" y="36"/>
                  </a:cubicBezTo>
                  <a:cubicBezTo>
                    <a:pt x="102" y="29"/>
                    <a:pt x="105" y="27"/>
                    <a:pt x="113" y="24"/>
                  </a:cubicBezTo>
                  <a:cubicBezTo>
                    <a:pt x="134" y="27"/>
                    <a:pt x="161" y="25"/>
                    <a:pt x="171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8" name="Freeform 97">
              <a:extLst>
                <a:ext uri="{FF2B5EF4-FFF2-40B4-BE49-F238E27FC236}">
                  <a16:creationId xmlns:a16="http://schemas.microsoft.com/office/drawing/2014/main" id="{3F12A351-1CCA-47BE-93F0-D5704A2A546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139" y="2155"/>
              <a:ext cx="40" cy="12"/>
            </a:xfrm>
            <a:custGeom>
              <a:avLst/>
              <a:gdLst>
                <a:gd name="T0" fmla="*/ 24 w 53"/>
                <a:gd name="T1" fmla="*/ 0 h 17"/>
                <a:gd name="T2" fmla="*/ 12 w 53"/>
                <a:gd name="T3" fmla="*/ 2 h 17"/>
                <a:gd name="T4" fmla="*/ 32 w 53"/>
                <a:gd name="T5" fmla="*/ 16 h 17"/>
                <a:gd name="T6" fmla="*/ 44 w 53"/>
                <a:gd name="T7" fmla="*/ 14 h 17"/>
                <a:gd name="T8" fmla="*/ 24 w 53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17">
                  <a:moveTo>
                    <a:pt x="24" y="0"/>
                  </a:moveTo>
                  <a:cubicBezTo>
                    <a:pt x="20" y="1"/>
                    <a:pt x="16" y="0"/>
                    <a:pt x="12" y="2"/>
                  </a:cubicBezTo>
                  <a:cubicBezTo>
                    <a:pt x="0" y="9"/>
                    <a:pt x="30" y="15"/>
                    <a:pt x="32" y="16"/>
                  </a:cubicBezTo>
                  <a:cubicBezTo>
                    <a:pt x="36" y="15"/>
                    <a:pt x="41" y="17"/>
                    <a:pt x="44" y="14"/>
                  </a:cubicBezTo>
                  <a:cubicBezTo>
                    <a:pt x="53" y="3"/>
                    <a:pt x="30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09" name="Freeform 98">
              <a:extLst>
                <a:ext uri="{FF2B5EF4-FFF2-40B4-BE49-F238E27FC236}">
                  <a16:creationId xmlns:a16="http://schemas.microsoft.com/office/drawing/2014/main" id="{CDF6EB3D-EAB8-447A-B631-B236092C9E15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44" y="1999"/>
              <a:ext cx="42" cy="28"/>
            </a:xfrm>
            <a:custGeom>
              <a:avLst/>
              <a:gdLst>
                <a:gd name="T0" fmla="*/ 57 w 57"/>
                <a:gd name="T1" fmla="*/ 4 h 37"/>
                <a:gd name="T2" fmla="*/ 25 w 57"/>
                <a:gd name="T3" fmla="*/ 24 h 37"/>
                <a:gd name="T4" fmla="*/ 11 w 57"/>
                <a:gd name="T5" fmla="*/ 34 h 37"/>
                <a:gd name="T6" fmla="*/ 9 w 57"/>
                <a:gd name="T7" fmla="*/ 4 h 37"/>
                <a:gd name="T8" fmla="*/ 21 w 57"/>
                <a:gd name="T9" fmla="*/ 0 h 37"/>
                <a:gd name="T10" fmla="*/ 57 w 57"/>
                <a:gd name="T11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7" h="37">
                  <a:moveTo>
                    <a:pt x="57" y="4"/>
                  </a:moveTo>
                  <a:cubicBezTo>
                    <a:pt x="53" y="16"/>
                    <a:pt x="35" y="17"/>
                    <a:pt x="25" y="24"/>
                  </a:cubicBezTo>
                  <a:cubicBezTo>
                    <a:pt x="22" y="34"/>
                    <a:pt x="22" y="37"/>
                    <a:pt x="11" y="34"/>
                  </a:cubicBezTo>
                  <a:cubicBezTo>
                    <a:pt x="6" y="27"/>
                    <a:pt x="0" y="10"/>
                    <a:pt x="9" y="4"/>
                  </a:cubicBezTo>
                  <a:cubicBezTo>
                    <a:pt x="12" y="2"/>
                    <a:pt x="21" y="0"/>
                    <a:pt x="21" y="0"/>
                  </a:cubicBezTo>
                  <a:cubicBezTo>
                    <a:pt x="33" y="2"/>
                    <a:pt x="45" y="4"/>
                    <a:pt x="57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0" name="Freeform 99">
              <a:extLst>
                <a:ext uri="{FF2B5EF4-FFF2-40B4-BE49-F238E27FC236}">
                  <a16:creationId xmlns:a16="http://schemas.microsoft.com/office/drawing/2014/main" id="{83E8E437-0305-4CB1-A9F5-D62A3A1C253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74" y="2012"/>
              <a:ext cx="50" cy="20"/>
            </a:xfrm>
            <a:custGeom>
              <a:avLst/>
              <a:gdLst>
                <a:gd name="T0" fmla="*/ 29 w 68"/>
                <a:gd name="T1" fmla="*/ 0 h 26"/>
                <a:gd name="T2" fmla="*/ 11 w 68"/>
                <a:gd name="T3" fmla="*/ 6 h 26"/>
                <a:gd name="T4" fmla="*/ 57 w 68"/>
                <a:gd name="T5" fmla="*/ 26 h 26"/>
                <a:gd name="T6" fmla="*/ 63 w 68"/>
                <a:gd name="T7" fmla="*/ 24 h 26"/>
                <a:gd name="T8" fmla="*/ 29 w 68"/>
                <a:gd name="T9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26">
                  <a:moveTo>
                    <a:pt x="29" y="0"/>
                  </a:moveTo>
                  <a:cubicBezTo>
                    <a:pt x="23" y="2"/>
                    <a:pt x="11" y="6"/>
                    <a:pt x="11" y="6"/>
                  </a:cubicBezTo>
                  <a:cubicBezTo>
                    <a:pt x="0" y="23"/>
                    <a:pt x="47" y="24"/>
                    <a:pt x="57" y="26"/>
                  </a:cubicBezTo>
                  <a:cubicBezTo>
                    <a:pt x="59" y="25"/>
                    <a:pt x="62" y="26"/>
                    <a:pt x="63" y="24"/>
                  </a:cubicBezTo>
                  <a:cubicBezTo>
                    <a:pt x="68" y="3"/>
                    <a:pt x="42" y="3"/>
                    <a:pt x="2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1" name="Freeform 100">
              <a:extLst>
                <a:ext uri="{FF2B5EF4-FFF2-40B4-BE49-F238E27FC236}">
                  <a16:creationId xmlns:a16="http://schemas.microsoft.com/office/drawing/2014/main" id="{4DD53662-5C4F-449B-B255-75674F02885D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428" y="2015"/>
              <a:ext cx="50" cy="32"/>
            </a:xfrm>
            <a:custGeom>
              <a:avLst/>
              <a:gdLst>
                <a:gd name="T0" fmla="*/ 50 w 66"/>
                <a:gd name="T1" fmla="*/ 9 h 43"/>
                <a:gd name="T2" fmla="*/ 26 w 66"/>
                <a:gd name="T3" fmla="*/ 9 h 43"/>
                <a:gd name="T4" fmla="*/ 10 w 66"/>
                <a:gd name="T5" fmla="*/ 9 h 43"/>
                <a:gd name="T6" fmla="*/ 8 w 66"/>
                <a:gd name="T7" fmla="*/ 35 h 43"/>
                <a:gd name="T8" fmla="*/ 32 w 66"/>
                <a:gd name="T9" fmla="*/ 43 h 43"/>
                <a:gd name="T10" fmla="*/ 62 w 66"/>
                <a:gd name="T11" fmla="*/ 27 h 43"/>
                <a:gd name="T12" fmla="*/ 50 w 66"/>
                <a:gd name="T13" fmla="*/ 9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6" h="43">
                  <a:moveTo>
                    <a:pt x="50" y="9"/>
                  </a:moveTo>
                  <a:cubicBezTo>
                    <a:pt x="40" y="16"/>
                    <a:pt x="36" y="16"/>
                    <a:pt x="26" y="9"/>
                  </a:cubicBezTo>
                  <a:cubicBezTo>
                    <a:pt x="20" y="0"/>
                    <a:pt x="18" y="4"/>
                    <a:pt x="10" y="9"/>
                  </a:cubicBezTo>
                  <a:cubicBezTo>
                    <a:pt x="4" y="17"/>
                    <a:pt x="0" y="21"/>
                    <a:pt x="8" y="35"/>
                  </a:cubicBezTo>
                  <a:cubicBezTo>
                    <a:pt x="12" y="42"/>
                    <a:pt x="32" y="43"/>
                    <a:pt x="32" y="43"/>
                  </a:cubicBezTo>
                  <a:cubicBezTo>
                    <a:pt x="41" y="40"/>
                    <a:pt x="54" y="33"/>
                    <a:pt x="62" y="27"/>
                  </a:cubicBezTo>
                  <a:cubicBezTo>
                    <a:pt x="66" y="15"/>
                    <a:pt x="61" y="15"/>
                    <a:pt x="50" y="9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2" name="Freeform 101">
              <a:extLst>
                <a:ext uri="{FF2B5EF4-FFF2-40B4-BE49-F238E27FC236}">
                  <a16:creationId xmlns:a16="http://schemas.microsoft.com/office/drawing/2014/main" id="{1427C813-1C0C-4778-AF39-16F872F0C82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777" y="2042"/>
              <a:ext cx="88" cy="31"/>
            </a:xfrm>
            <a:custGeom>
              <a:avLst/>
              <a:gdLst>
                <a:gd name="T0" fmla="*/ 14 w 117"/>
                <a:gd name="T1" fmla="*/ 0 h 41"/>
                <a:gd name="T2" fmla="*/ 8 w 117"/>
                <a:gd name="T3" fmla="*/ 16 h 41"/>
                <a:gd name="T4" fmla="*/ 50 w 117"/>
                <a:gd name="T5" fmla="*/ 30 h 41"/>
                <a:gd name="T6" fmla="*/ 76 w 117"/>
                <a:gd name="T7" fmla="*/ 36 h 41"/>
                <a:gd name="T8" fmla="*/ 112 w 117"/>
                <a:gd name="T9" fmla="*/ 22 h 41"/>
                <a:gd name="T10" fmla="*/ 78 w 117"/>
                <a:gd name="T11" fmla="*/ 4 h 41"/>
                <a:gd name="T12" fmla="*/ 14 w 117"/>
                <a:gd name="T13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41">
                  <a:moveTo>
                    <a:pt x="14" y="0"/>
                  </a:moveTo>
                  <a:cubicBezTo>
                    <a:pt x="8" y="4"/>
                    <a:pt x="0" y="9"/>
                    <a:pt x="8" y="16"/>
                  </a:cubicBezTo>
                  <a:cubicBezTo>
                    <a:pt x="21" y="27"/>
                    <a:pt x="34" y="28"/>
                    <a:pt x="50" y="30"/>
                  </a:cubicBezTo>
                  <a:cubicBezTo>
                    <a:pt x="66" y="41"/>
                    <a:pt x="57" y="39"/>
                    <a:pt x="76" y="36"/>
                  </a:cubicBezTo>
                  <a:cubicBezTo>
                    <a:pt x="88" y="32"/>
                    <a:pt x="101" y="29"/>
                    <a:pt x="112" y="22"/>
                  </a:cubicBezTo>
                  <a:cubicBezTo>
                    <a:pt x="117" y="6"/>
                    <a:pt x="87" y="5"/>
                    <a:pt x="78" y="4"/>
                  </a:cubicBezTo>
                  <a:cubicBezTo>
                    <a:pt x="17" y="6"/>
                    <a:pt x="34" y="20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3" name="Freeform 102">
              <a:extLst>
                <a:ext uri="{FF2B5EF4-FFF2-40B4-BE49-F238E27FC236}">
                  <a16:creationId xmlns:a16="http://schemas.microsoft.com/office/drawing/2014/main" id="{584BE835-B9B9-415C-BF2E-EF350D6C14E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67" y="2041"/>
              <a:ext cx="46" cy="24"/>
            </a:xfrm>
            <a:custGeom>
              <a:avLst/>
              <a:gdLst>
                <a:gd name="T0" fmla="*/ 32 w 62"/>
                <a:gd name="T1" fmla="*/ 4 h 32"/>
                <a:gd name="T2" fmla="*/ 62 w 62"/>
                <a:gd name="T3" fmla="*/ 10 h 32"/>
                <a:gd name="T4" fmla="*/ 30 w 62"/>
                <a:gd name="T5" fmla="*/ 32 h 32"/>
                <a:gd name="T6" fmla="*/ 6 w 62"/>
                <a:gd name="T7" fmla="*/ 22 h 32"/>
                <a:gd name="T8" fmla="*/ 32 w 62"/>
                <a:gd name="T9" fmla="*/ 4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2" h="32">
                  <a:moveTo>
                    <a:pt x="32" y="4"/>
                  </a:moveTo>
                  <a:cubicBezTo>
                    <a:pt x="44" y="0"/>
                    <a:pt x="53" y="1"/>
                    <a:pt x="62" y="10"/>
                  </a:cubicBezTo>
                  <a:cubicBezTo>
                    <a:pt x="59" y="23"/>
                    <a:pt x="42" y="28"/>
                    <a:pt x="30" y="32"/>
                  </a:cubicBezTo>
                  <a:cubicBezTo>
                    <a:pt x="15" y="22"/>
                    <a:pt x="23" y="25"/>
                    <a:pt x="6" y="22"/>
                  </a:cubicBezTo>
                  <a:cubicBezTo>
                    <a:pt x="0" y="4"/>
                    <a:pt x="14" y="8"/>
                    <a:pt x="32" y="4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4" name="Freeform 103">
              <a:extLst>
                <a:ext uri="{FF2B5EF4-FFF2-40B4-BE49-F238E27FC236}">
                  <a16:creationId xmlns:a16="http://schemas.microsoft.com/office/drawing/2014/main" id="{06F91322-72B6-4482-9E25-F89BE9BE63CA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846" y="2070"/>
              <a:ext cx="37" cy="17"/>
            </a:xfrm>
            <a:custGeom>
              <a:avLst/>
              <a:gdLst>
                <a:gd name="T0" fmla="*/ 20 w 49"/>
                <a:gd name="T1" fmla="*/ 1 h 23"/>
                <a:gd name="T2" fmla="*/ 6 w 49"/>
                <a:gd name="T3" fmla="*/ 5 h 23"/>
                <a:gd name="T4" fmla="*/ 38 w 49"/>
                <a:gd name="T5" fmla="*/ 23 h 23"/>
                <a:gd name="T6" fmla="*/ 20 w 49"/>
                <a:gd name="T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23">
                  <a:moveTo>
                    <a:pt x="20" y="1"/>
                  </a:moveTo>
                  <a:cubicBezTo>
                    <a:pt x="15" y="2"/>
                    <a:pt x="8" y="0"/>
                    <a:pt x="6" y="5"/>
                  </a:cubicBezTo>
                  <a:cubicBezTo>
                    <a:pt x="0" y="19"/>
                    <a:pt x="32" y="21"/>
                    <a:pt x="38" y="23"/>
                  </a:cubicBezTo>
                  <a:cubicBezTo>
                    <a:pt x="49" y="6"/>
                    <a:pt x="35" y="3"/>
                    <a:pt x="20" y="1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5" name="Freeform 104">
              <a:extLst>
                <a:ext uri="{FF2B5EF4-FFF2-40B4-BE49-F238E27FC236}">
                  <a16:creationId xmlns:a16="http://schemas.microsoft.com/office/drawing/2014/main" id="{509FA771-962C-45A2-B9D8-DE9C6F3D3DBF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098" y="2294"/>
              <a:ext cx="76" cy="114"/>
            </a:xfrm>
            <a:custGeom>
              <a:avLst/>
              <a:gdLst>
                <a:gd name="T0" fmla="*/ 6 w 102"/>
                <a:gd name="T1" fmla="*/ 0 h 152"/>
                <a:gd name="T2" fmla="*/ 0 w 102"/>
                <a:gd name="T3" fmla="*/ 18 h 152"/>
                <a:gd name="T4" fmla="*/ 14 w 102"/>
                <a:gd name="T5" fmla="*/ 42 h 152"/>
                <a:gd name="T6" fmla="*/ 32 w 102"/>
                <a:gd name="T7" fmla="*/ 72 h 152"/>
                <a:gd name="T8" fmla="*/ 36 w 102"/>
                <a:gd name="T9" fmla="*/ 104 h 152"/>
                <a:gd name="T10" fmla="*/ 80 w 102"/>
                <a:gd name="T11" fmla="*/ 152 h 152"/>
                <a:gd name="T12" fmla="*/ 86 w 102"/>
                <a:gd name="T13" fmla="*/ 124 h 152"/>
                <a:gd name="T14" fmla="*/ 74 w 102"/>
                <a:gd name="T15" fmla="*/ 102 h 152"/>
                <a:gd name="T16" fmla="*/ 62 w 102"/>
                <a:gd name="T17" fmla="*/ 92 h 152"/>
                <a:gd name="T18" fmla="*/ 52 w 102"/>
                <a:gd name="T19" fmla="*/ 74 h 152"/>
                <a:gd name="T20" fmla="*/ 42 w 102"/>
                <a:gd name="T21" fmla="*/ 44 h 152"/>
                <a:gd name="T22" fmla="*/ 4 w 102"/>
                <a:gd name="T23" fmla="*/ 12 h 152"/>
                <a:gd name="T24" fmla="*/ 6 w 102"/>
                <a:gd name="T25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2" h="152">
                  <a:moveTo>
                    <a:pt x="6" y="0"/>
                  </a:moveTo>
                  <a:cubicBezTo>
                    <a:pt x="4" y="6"/>
                    <a:pt x="0" y="18"/>
                    <a:pt x="0" y="18"/>
                  </a:cubicBezTo>
                  <a:cubicBezTo>
                    <a:pt x="3" y="26"/>
                    <a:pt x="9" y="35"/>
                    <a:pt x="14" y="42"/>
                  </a:cubicBezTo>
                  <a:cubicBezTo>
                    <a:pt x="17" y="58"/>
                    <a:pt x="16" y="69"/>
                    <a:pt x="32" y="72"/>
                  </a:cubicBezTo>
                  <a:cubicBezTo>
                    <a:pt x="44" y="80"/>
                    <a:pt x="40" y="91"/>
                    <a:pt x="36" y="104"/>
                  </a:cubicBezTo>
                  <a:cubicBezTo>
                    <a:pt x="57" y="118"/>
                    <a:pt x="60" y="139"/>
                    <a:pt x="80" y="152"/>
                  </a:cubicBezTo>
                  <a:cubicBezTo>
                    <a:pt x="95" y="148"/>
                    <a:pt x="102" y="135"/>
                    <a:pt x="86" y="124"/>
                  </a:cubicBezTo>
                  <a:cubicBezTo>
                    <a:pt x="72" y="129"/>
                    <a:pt x="78" y="110"/>
                    <a:pt x="74" y="102"/>
                  </a:cubicBezTo>
                  <a:cubicBezTo>
                    <a:pt x="72" y="98"/>
                    <a:pt x="65" y="94"/>
                    <a:pt x="62" y="92"/>
                  </a:cubicBezTo>
                  <a:cubicBezTo>
                    <a:pt x="59" y="82"/>
                    <a:pt x="65" y="65"/>
                    <a:pt x="52" y="74"/>
                  </a:cubicBezTo>
                  <a:cubicBezTo>
                    <a:pt x="46" y="65"/>
                    <a:pt x="47" y="54"/>
                    <a:pt x="42" y="44"/>
                  </a:cubicBezTo>
                  <a:cubicBezTo>
                    <a:pt x="36" y="32"/>
                    <a:pt x="16" y="18"/>
                    <a:pt x="4" y="12"/>
                  </a:cubicBezTo>
                  <a:lnTo>
                    <a:pt x="6" y="0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6" name="Freeform 105">
              <a:extLst>
                <a:ext uri="{FF2B5EF4-FFF2-40B4-BE49-F238E27FC236}">
                  <a16:creationId xmlns:a16="http://schemas.microsoft.com/office/drawing/2014/main" id="{2A43ACCC-9F70-47EA-8A3C-BE99A407543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59" y="2412"/>
              <a:ext cx="55" cy="78"/>
            </a:xfrm>
            <a:custGeom>
              <a:avLst/>
              <a:gdLst>
                <a:gd name="T0" fmla="*/ 64 w 74"/>
                <a:gd name="T1" fmla="*/ 22 h 103"/>
                <a:gd name="T2" fmla="*/ 74 w 74"/>
                <a:gd name="T3" fmla="*/ 40 h 103"/>
                <a:gd name="T4" fmla="*/ 30 w 74"/>
                <a:gd name="T5" fmla="*/ 84 h 103"/>
                <a:gd name="T6" fmla="*/ 32 w 74"/>
                <a:gd name="T7" fmla="*/ 100 h 103"/>
                <a:gd name="T8" fmla="*/ 20 w 74"/>
                <a:gd name="T9" fmla="*/ 94 h 103"/>
                <a:gd name="T10" fmla="*/ 6 w 74"/>
                <a:gd name="T11" fmla="*/ 84 h 103"/>
                <a:gd name="T12" fmla="*/ 0 w 74"/>
                <a:gd name="T13" fmla="*/ 82 h 103"/>
                <a:gd name="T14" fmla="*/ 10 w 74"/>
                <a:gd name="T15" fmla="*/ 58 h 103"/>
                <a:gd name="T16" fmla="*/ 12 w 74"/>
                <a:gd name="T17" fmla="*/ 52 h 103"/>
                <a:gd name="T18" fmla="*/ 2 w 74"/>
                <a:gd name="T19" fmla="*/ 24 h 103"/>
                <a:gd name="T20" fmla="*/ 4 w 74"/>
                <a:gd name="T21" fmla="*/ 14 h 103"/>
                <a:gd name="T22" fmla="*/ 26 w 74"/>
                <a:gd name="T23" fmla="*/ 22 h 103"/>
                <a:gd name="T24" fmla="*/ 36 w 74"/>
                <a:gd name="T25" fmla="*/ 36 h 103"/>
                <a:gd name="T26" fmla="*/ 64 w 74"/>
                <a:gd name="T27" fmla="*/ 22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74" h="103">
                  <a:moveTo>
                    <a:pt x="64" y="22"/>
                  </a:moveTo>
                  <a:cubicBezTo>
                    <a:pt x="73" y="36"/>
                    <a:pt x="70" y="29"/>
                    <a:pt x="74" y="40"/>
                  </a:cubicBezTo>
                  <a:cubicBezTo>
                    <a:pt x="70" y="77"/>
                    <a:pt x="68" y="81"/>
                    <a:pt x="30" y="84"/>
                  </a:cubicBezTo>
                  <a:cubicBezTo>
                    <a:pt x="33" y="88"/>
                    <a:pt x="39" y="95"/>
                    <a:pt x="32" y="100"/>
                  </a:cubicBezTo>
                  <a:cubicBezTo>
                    <a:pt x="28" y="103"/>
                    <a:pt x="24" y="95"/>
                    <a:pt x="20" y="94"/>
                  </a:cubicBezTo>
                  <a:cubicBezTo>
                    <a:pt x="17" y="84"/>
                    <a:pt x="20" y="89"/>
                    <a:pt x="6" y="84"/>
                  </a:cubicBezTo>
                  <a:cubicBezTo>
                    <a:pt x="4" y="83"/>
                    <a:pt x="0" y="82"/>
                    <a:pt x="0" y="82"/>
                  </a:cubicBezTo>
                  <a:cubicBezTo>
                    <a:pt x="3" y="73"/>
                    <a:pt x="7" y="67"/>
                    <a:pt x="10" y="58"/>
                  </a:cubicBezTo>
                  <a:cubicBezTo>
                    <a:pt x="11" y="56"/>
                    <a:pt x="12" y="52"/>
                    <a:pt x="12" y="52"/>
                  </a:cubicBezTo>
                  <a:cubicBezTo>
                    <a:pt x="10" y="42"/>
                    <a:pt x="8" y="33"/>
                    <a:pt x="2" y="24"/>
                  </a:cubicBezTo>
                  <a:cubicBezTo>
                    <a:pt x="3" y="21"/>
                    <a:pt x="2" y="17"/>
                    <a:pt x="4" y="14"/>
                  </a:cubicBezTo>
                  <a:cubicBezTo>
                    <a:pt x="11" y="0"/>
                    <a:pt x="18" y="19"/>
                    <a:pt x="26" y="22"/>
                  </a:cubicBezTo>
                  <a:cubicBezTo>
                    <a:pt x="31" y="36"/>
                    <a:pt x="26" y="33"/>
                    <a:pt x="36" y="36"/>
                  </a:cubicBezTo>
                  <a:cubicBezTo>
                    <a:pt x="45" y="30"/>
                    <a:pt x="55" y="28"/>
                    <a:pt x="64" y="22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7" name="Freeform 106">
              <a:extLst>
                <a:ext uri="{FF2B5EF4-FFF2-40B4-BE49-F238E27FC236}">
                  <a16:creationId xmlns:a16="http://schemas.microsoft.com/office/drawing/2014/main" id="{4BCBC007-BE1F-494E-A7AE-CBEC80E6E7E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23" y="2492"/>
              <a:ext cx="109" cy="189"/>
            </a:xfrm>
            <a:custGeom>
              <a:avLst/>
              <a:gdLst>
                <a:gd name="T0" fmla="*/ 82 w 146"/>
                <a:gd name="T1" fmla="*/ 100 h 252"/>
                <a:gd name="T2" fmla="*/ 66 w 146"/>
                <a:gd name="T3" fmla="*/ 106 h 252"/>
                <a:gd name="T4" fmla="*/ 64 w 146"/>
                <a:gd name="T5" fmla="*/ 132 h 252"/>
                <a:gd name="T6" fmla="*/ 22 w 146"/>
                <a:gd name="T7" fmla="*/ 146 h 252"/>
                <a:gd name="T8" fmla="*/ 8 w 146"/>
                <a:gd name="T9" fmla="*/ 168 h 252"/>
                <a:gd name="T10" fmla="*/ 20 w 146"/>
                <a:gd name="T11" fmla="*/ 182 h 252"/>
                <a:gd name="T12" fmla="*/ 8 w 146"/>
                <a:gd name="T13" fmla="*/ 198 h 252"/>
                <a:gd name="T14" fmla="*/ 24 w 146"/>
                <a:gd name="T15" fmla="*/ 252 h 252"/>
                <a:gd name="T16" fmla="*/ 28 w 146"/>
                <a:gd name="T17" fmla="*/ 214 h 252"/>
                <a:gd name="T18" fmla="*/ 22 w 146"/>
                <a:gd name="T19" fmla="*/ 192 h 252"/>
                <a:gd name="T20" fmla="*/ 42 w 146"/>
                <a:gd name="T21" fmla="*/ 176 h 252"/>
                <a:gd name="T22" fmla="*/ 52 w 146"/>
                <a:gd name="T23" fmla="*/ 158 h 252"/>
                <a:gd name="T24" fmla="*/ 66 w 146"/>
                <a:gd name="T25" fmla="*/ 174 h 252"/>
                <a:gd name="T26" fmla="*/ 44 w 146"/>
                <a:gd name="T27" fmla="*/ 190 h 252"/>
                <a:gd name="T28" fmla="*/ 56 w 146"/>
                <a:gd name="T29" fmla="*/ 200 h 252"/>
                <a:gd name="T30" fmla="*/ 68 w 146"/>
                <a:gd name="T31" fmla="*/ 178 h 252"/>
                <a:gd name="T32" fmla="*/ 84 w 146"/>
                <a:gd name="T33" fmla="*/ 184 h 252"/>
                <a:gd name="T34" fmla="*/ 104 w 146"/>
                <a:gd name="T35" fmla="*/ 148 h 252"/>
                <a:gd name="T36" fmla="*/ 114 w 146"/>
                <a:gd name="T37" fmla="*/ 156 h 252"/>
                <a:gd name="T38" fmla="*/ 136 w 146"/>
                <a:gd name="T39" fmla="*/ 148 h 252"/>
                <a:gd name="T40" fmla="*/ 146 w 146"/>
                <a:gd name="T41" fmla="*/ 130 h 252"/>
                <a:gd name="T42" fmla="*/ 142 w 146"/>
                <a:gd name="T43" fmla="*/ 110 h 252"/>
                <a:gd name="T44" fmla="*/ 134 w 146"/>
                <a:gd name="T45" fmla="*/ 98 h 252"/>
                <a:gd name="T46" fmla="*/ 122 w 146"/>
                <a:gd name="T47" fmla="*/ 40 h 252"/>
                <a:gd name="T48" fmla="*/ 94 w 146"/>
                <a:gd name="T49" fmla="*/ 0 h 252"/>
                <a:gd name="T50" fmla="*/ 78 w 146"/>
                <a:gd name="T51" fmla="*/ 12 h 252"/>
                <a:gd name="T52" fmla="*/ 96 w 146"/>
                <a:gd name="T53" fmla="*/ 34 h 252"/>
                <a:gd name="T54" fmla="*/ 96 w 146"/>
                <a:gd name="T55" fmla="*/ 64 h 252"/>
                <a:gd name="T56" fmla="*/ 82 w 146"/>
                <a:gd name="T57" fmla="*/ 10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46" h="252">
                  <a:moveTo>
                    <a:pt x="82" y="100"/>
                  </a:moveTo>
                  <a:cubicBezTo>
                    <a:pt x="70" y="88"/>
                    <a:pt x="69" y="92"/>
                    <a:pt x="66" y="106"/>
                  </a:cubicBezTo>
                  <a:cubicBezTo>
                    <a:pt x="65" y="115"/>
                    <a:pt x="68" y="124"/>
                    <a:pt x="64" y="132"/>
                  </a:cubicBezTo>
                  <a:cubicBezTo>
                    <a:pt x="63" y="133"/>
                    <a:pt x="28" y="142"/>
                    <a:pt x="22" y="146"/>
                  </a:cubicBezTo>
                  <a:cubicBezTo>
                    <a:pt x="18" y="157"/>
                    <a:pt x="18" y="162"/>
                    <a:pt x="8" y="168"/>
                  </a:cubicBezTo>
                  <a:cubicBezTo>
                    <a:pt x="0" y="180"/>
                    <a:pt x="7" y="180"/>
                    <a:pt x="20" y="182"/>
                  </a:cubicBezTo>
                  <a:cubicBezTo>
                    <a:pt x="17" y="190"/>
                    <a:pt x="15" y="193"/>
                    <a:pt x="8" y="198"/>
                  </a:cubicBezTo>
                  <a:cubicBezTo>
                    <a:pt x="10" y="214"/>
                    <a:pt x="9" y="242"/>
                    <a:pt x="24" y="252"/>
                  </a:cubicBezTo>
                  <a:cubicBezTo>
                    <a:pt x="42" y="246"/>
                    <a:pt x="31" y="227"/>
                    <a:pt x="28" y="214"/>
                  </a:cubicBezTo>
                  <a:cubicBezTo>
                    <a:pt x="26" y="207"/>
                    <a:pt x="22" y="192"/>
                    <a:pt x="22" y="192"/>
                  </a:cubicBezTo>
                  <a:cubicBezTo>
                    <a:pt x="25" y="180"/>
                    <a:pt x="33" y="182"/>
                    <a:pt x="42" y="176"/>
                  </a:cubicBezTo>
                  <a:cubicBezTo>
                    <a:pt x="44" y="169"/>
                    <a:pt x="52" y="158"/>
                    <a:pt x="52" y="158"/>
                  </a:cubicBezTo>
                  <a:cubicBezTo>
                    <a:pt x="58" y="164"/>
                    <a:pt x="63" y="166"/>
                    <a:pt x="66" y="174"/>
                  </a:cubicBezTo>
                  <a:cubicBezTo>
                    <a:pt x="59" y="178"/>
                    <a:pt x="51" y="188"/>
                    <a:pt x="44" y="190"/>
                  </a:cubicBezTo>
                  <a:cubicBezTo>
                    <a:pt x="36" y="202"/>
                    <a:pt x="46" y="202"/>
                    <a:pt x="56" y="200"/>
                  </a:cubicBezTo>
                  <a:cubicBezTo>
                    <a:pt x="60" y="189"/>
                    <a:pt x="59" y="184"/>
                    <a:pt x="68" y="178"/>
                  </a:cubicBezTo>
                  <a:cubicBezTo>
                    <a:pt x="77" y="181"/>
                    <a:pt x="75" y="187"/>
                    <a:pt x="84" y="184"/>
                  </a:cubicBezTo>
                  <a:cubicBezTo>
                    <a:pt x="92" y="171"/>
                    <a:pt x="91" y="157"/>
                    <a:pt x="104" y="148"/>
                  </a:cubicBezTo>
                  <a:cubicBezTo>
                    <a:pt x="108" y="149"/>
                    <a:pt x="110" y="155"/>
                    <a:pt x="114" y="156"/>
                  </a:cubicBezTo>
                  <a:cubicBezTo>
                    <a:pt x="120" y="158"/>
                    <a:pt x="131" y="151"/>
                    <a:pt x="136" y="148"/>
                  </a:cubicBezTo>
                  <a:cubicBezTo>
                    <a:pt x="145" y="134"/>
                    <a:pt x="142" y="141"/>
                    <a:pt x="146" y="130"/>
                  </a:cubicBezTo>
                  <a:cubicBezTo>
                    <a:pt x="146" y="127"/>
                    <a:pt x="145" y="115"/>
                    <a:pt x="142" y="110"/>
                  </a:cubicBezTo>
                  <a:cubicBezTo>
                    <a:pt x="140" y="106"/>
                    <a:pt x="134" y="98"/>
                    <a:pt x="134" y="98"/>
                  </a:cubicBezTo>
                  <a:cubicBezTo>
                    <a:pt x="131" y="78"/>
                    <a:pt x="142" y="53"/>
                    <a:pt x="122" y="40"/>
                  </a:cubicBezTo>
                  <a:cubicBezTo>
                    <a:pt x="112" y="26"/>
                    <a:pt x="109" y="10"/>
                    <a:pt x="94" y="0"/>
                  </a:cubicBezTo>
                  <a:cubicBezTo>
                    <a:pt x="87" y="4"/>
                    <a:pt x="86" y="9"/>
                    <a:pt x="78" y="12"/>
                  </a:cubicBezTo>
                  <a:cubicBezTo>
                    <a:pt x="67" y="29"/>
                    <a:pt x="80" y="31"/>
                    <a:pt x="96" y="34"/>
                  </a:cubicBezTo>
                  <a:cubicBezTo>
                    <a:pt x="103" y="44"/>
                    <a:pt x="100" y="53"/>
                    <a:pt x="96" y="64"/>
                  </a:cubicBezTo>
                  <a:cubicBezTo>
                    <a:pt x="96" y="68"/>
                    <a:pt x="95" y="106"/>
                    <a:pt x="82" y="10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8" name="Freeform 107">
              <a:extLst>
                <a:ext uri="{FF2B5EF4-FFF2-40B4-BE49-F238E27FC236}">
                  <a16:creationId xmlns:a16="http://schemas.microsoft.com/office/drawing/2014/main" id="{DCBA10E6-F3C0-4B48-BC27-BB3EF39E083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62" y="1988"/>
              <a:ext cx="52" cy="30"/>
            </a:xfrm>
            <a:custGeom>
              <a:avLst/>
              <a:gdLst>
                <a:gd name="T0" fmla="*/ 59 w 70"/>
                <a:gd name="T1" fmla="*/ 0 h 40"/>
                <a:gd name="T2" fmla="*/ 65 w 70"/>
                <a:gd name="T3" fmla="*/ 20 h 40"/>
                <a:gd name="T4" fmla="*/ 41 w 70"/>
                <a:gd name="T5" fmla="*/ 24 h 40"/>
                <a:gd name="T6" fmla="*/ 31 w 70"/>
                <a:gd name="T7" fmla="*/ 40 h 40"/>
                <a:gd name="T8" fmla="*/ 7 w 70"/>
                <a:gd name="T9" fmla="*/ 38 h 40"/>
                <a:gd name="T10" fmla="*/ 1 w 70"/>
                <a:gd name="T11" fmla="*/ 36 h 40"/>
                <a:gd name="T12" fmla="*/ 33 w 70"/>
                <a:gd name="T13" fmla="*/ 20 h 40"/>
                <a:gd name="T14" fmla="*/ 59 w 70"/>
                <a:gd name="T1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0" h="40">
                  <a:moveTo>
                    <a:pt x="59" y="0"/>
                  </a:moveTo>
                  <a:cubicBezTo>
                    <a:pt x="68" y="3"/>
                    <a:pt x="70" y="10"/>
                    <a:pt x="65" y="20"/>
                  </a:cubicBezTo>
                  <a:cubicBezTo>
                    <a:pt x="61" y="27"/>
                    <a:pt x="49" y="23"/>
                    <a:pt x="41" y="24"/>
                  </a:cubicBezTo>
                  <a:cubicBezTo>
                    <a:pt x="36" y="38"/>
                    <a:pt x="41" y="34"/>
                    <a:pt x="31" y="40"/>
                  </a:cubicBezTo>
                  <a:cubicBezTo>
                    <a:pt x="23" y="39"/>
                    <a:pt x="15" y="39"/>
                    <a:pt x="7" y="38"/>
                  </a:cubicBezTo>
                  <a:cubicBezTo>
                    <a:pt x="5" y="38"/>
                    <a:pt x="0" y="38"/>
                    <a:pt x="1" y="36"/>
                  </a:cubicBezTo>
                  <a:cubicBezTo>
                    <a:pt x="7" y="26"/>
                    <a:pt x="23" y="23"/>
                    <a:pt x="33" y="20"/>
                  </a:cubicBezTo>
                  <a:cubicBezTo>
                    <a:pt x="39" y="11"/>
                    <a:pt x="51" y="8"/>
                    <a:pt x="59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19" name="Freeform 108">
              <a:extLst>
                <a:ext uri="{FF2B5EF4-FFF2-40B4-BE49-F238E27FC236}">
                  <a16:creationId xmlns:a16="http://schemas.microsoft.com/office/drawing/2014/main" id="{DD17D864-AF68-4370-A1B8-EF8D0C18F5A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955" y="1997"/>
              <a:ext cx="19" cy="22"/>
            </a:xfrm>
            <a:custGeom>
              <a:avLst/>
              <a:gdLst>
                <a:gd name="T0" fmla="*/ 18 w 26"/>
                <a:gd name="T1" fmla="*/ 0 h 29"/>
                <a:gd name="T2" fmla="*/ 0 w 26"/>
                <a:gd name="T3" fmla="*/ 18 h 29"/>
                <a:gd name="T4" fmla="*/ 18 w 26"/>
                <a:gd name="T5" fmla="*/ 26 h 29"/>
                <a:gd name="T6" fmla="*/ 18 w 26"/>
                <a:gd name="T7" fmla="*/ 0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6" h="29">
                  <a:moveTo>
                    <a:pt x="18" y="0"/>
                  </a:moveTo>
                  <a:cubicBezTo>
                    <a:pt x="9" y="6"/>
                    <a:pt x="4" y="7"/>
                    <a:pt x="0" y="18"/>
                  </a:cubicBezTo>
                  <a:cubicBezTo>
                    <a:pt x="7" y="25"/>
                    <a:pt x="9" y="29"/>
                    <a:pt x="18" y="26"/>
                  </a:cubicBezTo>
                  <a:cubicBezTo>
                    <a:pt x="22" y="14"/>
                    <a:pt x="26" y="12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0" name="Freeform 109">
              <a:extLst>
                <a:ext uri="{FF2B5EF4-FFF2-40B4-BE49-F238E27FC236}">
                  <a16:creationId xmlns:a16="http://schemas.microsoft.com/office/drawing/2014/main" id="{E4C5C03A-36BA-40E6-9449-AB683967D0CE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979" y="1996"/>
              <a:ext cx="37" cy="27"/>
            </a:xfrm>
            <a:custGeom>
              <a:avLst/>
              <a:gdLst>
                <a:gd name="T0" fmla="*/ 14 w 49"/>
                <a:gd name="T1" fmla="*/ 6 h 36"/>
                <a:gd name="T2" fmla="*/ 0 w 49"/>
                <a:gd name="T3" fmla="*/ 18 h 36"/>
                <a:gd name="T4" fmla="*/ 6 w 49"/>
                <a:gd name="T5" fmla="*/ 32 h 36"/>
                <a:gd name="T6" fmla="*/ 18 w 49"/>
                <a:gd name="T7" fmla="*/ 36 h 36"/>
                <a:gd name="T8" fmla="*/ 40 w 49"/>
                <a:gd name="T9" fmla="*/ 26 h 36"/>
                <a:gd name="T10" fmla="*/ 14 w 49"/>
                <a:gd name="T11" fmla="*/ 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9" h="36">
                  <a:moveTo>
                    <a:pt x="14" y="6"/>
                  </a:moveTo>
                  <a:cubicBezTo>
                    <a:pt x="11" y="14"/>
                    <a:pt x="7" y="13"/>
                    <a:pt x="0" y="18"/>
                  </a:cubicBezTo>
                  <a:cubicBezTo>
                    <a:pt x="1" y="22"/>
                    <a:pt x="2" y="29"/>
                    <a:pt x="6" y="32"/>
                  </a:cubicBezTo>
                  <a:cubicBezTo>
                    <a:pt x="10" y="34"/>
                    <a:pt x="18" y="36"/>
                    <a:pt x="18" y="36"/>
                  </a:cubicBezTo>
                  <a:cubicBezTo>
                    <a:pt x="24" y="27"/>
                    <a:pt x="30" y="28"/>
                    <a:pt x="40" y="26"/>
                  </a:cubicBezTo>
                  <a:cubicBezTo>
                    <a:pt x="49" y="0"/>
                    <a:pt x="26" y="18"/>
                    <a:pt x="14" y="6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1" name="Freeform 110">
              <a:extLst>
                <a:ext uri="{FF2B5EF4-FFF2-40B4-BE49-F238E27FC236}">
                  <a16:creationId xmlns:a16="http://schemas.microsoft.com/office/drawing/2014/main" id="{BA00069C-8163-4F6E-A72A-939A0AA74EB3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40" y="1987"/>
              <a:ext cx="20" cy="16"/>
            </a:xfrm>
            <a:custGeom>
              <a:avLst/>
              <a:gdLst>
                <a:gd name="T0" fmla="*/ 11 w 27"/>
                <a:gd name="T1" fmla="*/ 0 h 22"/>
                <a:gd name="T2" fmla="*/ 3 w 27"/>
                <a:gd name="T3" fmla="*/ 12 h 22"/>
                <a:gd name="T4" fmla="*/ 19 w 27"/>
                <a:gd name="T5" fmla="*/ 22 h 22"/>
                <a:gd name="T6" fmla="*/ 11 w 27"/>
                <a:gd name="T7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22">
                  <a:moveTo>
                    <a:pt x="11" y="0"/>
                  </a:moveTo>
                  <a:cubicBezTo>
                    <a:pt x="8" y="4"/>
                    <a:pt x="0" y="8"/>
                    <a:pt x="3" y="12"/>
                  </a:cubicBezTo>
                  <a:cubicBezTo>
                    <a:pt x="6" y="17"/>
                    <a:pt x="19" y="22"/>
                    <a:pt x="19" y="22"/>
                  </a:cubicBezTo>
                  <a:cubicBezTo>
                    <a:pt x="27" y="10"/>
                    <a:pt x="15" y="11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2" name="Freeform 111">
              <a:extLst>
                <a:ext uri="{FF2B5EF4-FFF2-40B4-BE49-F238E27FC236}">
                  <a16:creationId xmlns:a16="http://schemas.microsoft.com/office/drawing/2014/main" id="{E7024D88-E899-4E9B-9E33-F3335F100B7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022" y="2005"/>
              <a:ext cx="15" cy="13"/>
            </a:xfrm>
            <a:custGeom>
              <a:avLst/>
              <a:gdLst>
                <a:gd name="T0" fmla="*/ 11 w 20"/>
                <a:gd name="T1" fmla="*/ 0 h 18"/>
                <a:gd name="T2" fmla="*/ 9 w 20"/>
                <a:gd name="T3" fmla="*/ 18 h 18"/>
                <a:gd name="T4" fmla="*/ 11 w 20"/>
                <a:gd name="T5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8">
                  <a:moveTo>
                    <a:pt x="11" y="0"/>
                  </a:moveTo>
                  <a:cubicBezTo>
                    <a:pt x="1" y="14"/>
                    <a:pt x="0" y="9"/>
                    <a:pt x="9" y="18"/>
                  </a:cubicBezTo>
                  <a:cubicBezTo>
                    <a:pt x="20" y="14"/>
                    <a:pt x="16" y="18"/>
                    <a:pt x="11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3" name="Freeform 112">
              <a:extLst>
                <a:ext uri="{FF2B5EF4-FFF2-40B4-BE49-F238E27FC236}">
                  <a16:creationId xmlns:a16="http://schemas.microsoft.com/office/drawing/2014/main" id="{EB8C71B7-7FD2-4AF1-A3DF-0D64EA3B98B2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4162" y="2021"/>
              <a:ext cx="18" cy="33"/>
            </a:xfrm>
            <a:custGeom>
              <a:avLst/>
              <a:gdLst>
                <a:gd name="T0" fmla="*/ 24 w 24"/>
                <a:gd name="T1" fmla="*/ 0 h 44"/>
                <a:gd name="T2" fmla="*/ 8 w 24"/>
                <a:gd name="T3" fmla="*/ 16 h 44"/>
                <a:gd name="T4" fmla="*/ 0 w 24"/>
                <a:gd name="T5" fmla="*/ 34 h 44"/>
                <a:gd name="T6" fmla="*/ 16 w 24"/>
                <a:gd name="T7" fmla="*/ 40 h 44"/>
                <a:gd name="T8" fmla="*/ 24 w 24"/>
                <a:gd name="T9" fmla="*/ 0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4">
                  <a:moveTo>
                    <a:pt x="24" y="0"/>
                  </a:moveTo>
                  <a:cubicBezTo>
                    <a:pt x="19" y="7"/>
                    <a:pt x="15" y="11"/>
                    <a:pt x="8" y="16"/>
                  </a:cubicBezTo>
                  <a:cubicBezTo>
                    <a:pt x="4" y="21"/>
                    <a:pt x="0" y="34"/>
                    <a:pt x="0" y="34"/>
                  </a:cubicBezTo>
                  <a:cubicBezTo>
                    <a:pt x="3" y="44"/>
                    <a:pt x="7" y="42"/>
                    <a:pt x="16" y="40"/>
                  </a:cubicBezTo>
                  <a:cubicBezTo>
                    <a:pt x="20" y="27"/>
                    <a:pt x="24" y="14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4" name="Freeform 113">
              <a:extLst>
                <a:ext uri="{FF2B5EF4-FFF2-40B4-BE49-F238E27FC236}">
                  <a16:creationId xmlns:a16="http://schemas.microsoft.com/office/drawing/2014/main" id="{8EB042D6-11D2-4F49-A209-F7999BB4F949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78" y="3473"/>
              <a:ext cx="31" cy="18"/>
            </a:xfrm>
            <a:custGeom>
              <a:avLst/>
              <a:gdLst>
                <a:gd name="T0" fmla="*/ 30 w 41"/>
                <a:gd name="T1" fmla="*/ 0 h 24"/>
                <a:gd name="T2" fmla="*/ 26 w 41"/>
                <a:gd name="T3" fmla="*/ 24 h 24"/>
                <a:gd name="T4" fmla="*/ 30 w 41"/>
                <a:gd name="T5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1" h="24">
                  <a:moveTo>
                    <a:pt x="30" y="0"/>
                  </a:moveTo>
                  <a:cubicBezTo>
                    <a:pt x="4" y="4"/>
                    <a:pt x="0" y="17"/>
                    <a:pt x="26" y="24"/>
                  </a:cubicBezTo>
                  <a:cubicBezTo>
                    <a:pt x="41" y="19"/>
                    <a:pt x="38" y="10"/>
                    <a:pt x="30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5" name="Freeform 114">
              <a:extLst>
                <a:ext uri="{FF2B5EF4-FFF2-40B4-BE49-F238E27FC236}">
                  <a16:creationId xmlns:a16="http://schemas.microsoft.com/office/drawing/2014/main" id="{69B9C467-18B8-404A-8F7B-E4175403D5E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18" y="3466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6" name="Freeform 115">
              <a:extLst>
                <a:ext uri="{FF2B5EF4-FFF2-40B4-BE49-F238E27FC236}">
                  <a16:creationId xmlns:a16="http://schemas.microsoft.com/office/drawing/2014/main" id="{ED0C9EF5-C901-403E-85F2-B3EF0E0C653B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51" y="3312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7" name="Freeform 116">
              <a:extLst>
                <a:ext uri="{FF2B5EF4-FFF2-40B4-BE49-F238E27FC236}">
                  <a16:creationId xmlns:a16="http://schemas.microsoft.com/office/drawing/2014/main" id="{9CE094F5-0073-4719-A549-A81A308D1D8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311" y="3239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8" name="Freeform 117">
              <a:extLst>
                <a:ext uri="{FF2B5EF4-FFF2-40B4-BE49-F238E27FC236}">
                  <a16:creationId xmlns:a16="http://schemas.microsoft.com/office/drawing/2014/main" id="{E11F5406-38BA-4C61-98F8-F03826057C87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87" y="3238"/>
              <a:ext cx="11" cy="19"/>
            </a:xfrm>
            <a:custGeom>
              <a:avLst/>
              <a:gdLst>
                <a:gd name="T0" fmla="*/ 6 w 14"/>
                <a:gd name="T1" fmla="*/ 0 h 25"/>
                <a:gd name="T2" fmla="*/ 0 w 14"/>
                <a:gd name="T3" fmla="*/ 13 h 25"/>
                <a:gd name="T4" fmla="*/ 12 w 14"/>
                <a:gd name="T5" fmla="*/ 24 h 25"/>
                <a:gd name="T6" fmla="*/ 6 w 14"/>
                <a:gd name="T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25">
                  <a:moveTo>
                    <a:pt x="6" y="0"/>
                  </a:moveTo>
                  <a:cubicBezTo>
                    <a:pt x="4" y="5"/>
                    <a:pt x="3" y="9"/>
                    <a:pt x="0" y="13"/>
                  </a:cubicBezTo>
                  <a:cubicBezTo>
                    <a:pt x="1" y="24"/>
                    <a:pt x="1" y="25"/>
                    <a:pt x="12" y="24"/>
                  </a:cubicBezTo>
                  <a:cubicBezTo>
                    <a:pt x="14" y="12"/>
                    <a:pt x="8" y="10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29" name="Freeform 118">
              <a:extLst>
                <a:ext uri="{FF2B5EF4-FFF2-40B4-BE49-F238E27FC236}">
                  <a16:creationId xmlns:a16="http://schemas.microsoft.com/office/drawing/2014/main" id="{4E5FD15E-E16B-4F65-A08A-EBF896DE0534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76" y="3260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30" name="Freeform 119">
              <a:extLst>
                <a:ext uri="{FF2B5EF4-FFF2-40B4-BE49-F238E27FC236}">
                  <a16:creationId xmlns:a16="http://schemas.microsoft.com/office/drawing/2014/main" id="{9DC6AC9C-C118-497E-B929-84351A08564C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51" y="3294"/>
              <a:ext cx="9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31" name="Freeform 120">
              <a:extLst>
                <a:ext uri="{FF2B5EF4-FFF2-40B4-BE49-F238E27FC236}">
                  <a16:creationId xmlns:a16="http://schemas.microsoft.com/office/drawing/2014/main" id="{250A06D5-C743-4213-82C6-59C00D484C5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3270" y="3281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32" name="Freeform 121">
              <a:extLst>
                <a:ext uri="{FF2B5EF4-FFF2-40B4-BE49-F238E27FC236}">
                  <a16:creationId xmlns:a16="http://schemas.microsoft.com/office/drawing/2014/main" id="{1B3B0E27-9EF4-4F89-A4C6-956D85ED51C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537" y="2293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33" name="Freeform 122">
              <a:extLst>
                <a:ext uri="{FF2B5EF4-FFF2-40B4-BE49-F238E27FC236}">
                  <a16:creationId xmlns:a16="http://schemas.microsoft.com/office/drawing/2014/main" id="{14B73DC4-4FF5-49F2-BC7C-CA70ACA23DB1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476" y="2259"/>
              <a:ext cx="10" cy="15"/>
            </a:xfrm>
            <a:custGeom>
              <a:avLst/>
              <a:gdLst>
                <a:gd name="T0" fmla="*/ 10 w 13"/>
                <a:gd name="T1" fmla="*/ 5 h 20"/>
                <a:gd name="T2" fmla="*/ 1 w 13"/>
                <a:gd name="T3" fmla="*/ 11 h 20"/>
                <a:gd name="T4" fmla="*/ 9 w 13"/>
                <a:gd name="T5" fmla="*/ 20 h 20"/>
                <a:gd name="T6" fmla="*/ 10 w 13"/>
                <a:gd name="T7" fmla="*/ 5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20">
                  <a:moveTo>
                    <a:pt x="10" y="5"/>
                  </a:moveTo>
                  <a:cubicBezTo>
                    <a:pt x="3" y="0"/>
                    <a:pt x="5" y="6"/>
                    <a:pt x="1" y="11"/>
                  </a:cubicBezTo>
                  <a:cubicBezTo>
                    <a:pt x="0" y="18"/>
                    <a:pt x="2" y="19"/>
                    <a:pt x="9" y="20"/>
                  </a:cubicBezTo>
                  <a:cubicBezTo>
                    <a:pt x="13" y="14"/>
                    <a:pt x="10" y="12"/>
                    <a:pt x="10" y="5"/>
                  </a:cubicBez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292929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  <p:sp>
          <p:nvSpPr>
            <p:cNvPr id="234" name="Freeform 123">
              <a:extLst>
                <a:ext uri="{FF2B5EF4-FFF2-40B4-BE49-F238E27FC236}">
                  <a16:creationId xmlns:a16="http://schemas.microsoft.com/office/drawing/2014/main" id="{B840FC3C-618D-40B6-A96C-AE4D0DCF41E8}"/>
                </a:ext>
              </a:extLst>
            </p:cNvPr>
            <p:cNvSpPr>
              <a:spLocks/>
            </p:cNvSpPr>
            <p:nvPr/>
          </p:nvSpPr>
          <p:spPr bwMode="invGray">
            <a:xfrm>
              <a:off x="2238" y="2042"/>
              <a:ext cx="2060" cy="1644"/>
            </a:xfrm>
            <a:custGeom>
              <a:avLst/>
              <a:gdLst>
                <a:gd name="T0" fmla="*/ 452 w 2060"/>
                <a:gd name="T1" fmla="*/ 653 h 1644"/>
                <a:gd name="T2" fmla="*/ 333 w 2060"/>
                <a:gd name="T3" fmla="*/ 595 h 1644"/>
                <a:gd name="T4" fmla="*/ 158 w 2060"/>
                <a:gd name="T5" fmla="*/ 645 h 1644"/>
                <a:gd name="T6" fmla="*/ 46 w 2060"/>
                <a:gd name="T7" fmla="*/ 759 h 1644"/>
                <a:gd name="T8" fmla="*/ 12 w 2060"/>
                <a:gd name="T9" fmla="*/ 941 h 1644"/>
                <a:gd name="T10" fmla="*/ 146 w 2060"/>
                <a:gd name="T11" fmla="*/ 1059 h 1644"/>
                <a:gd name="T12" fmla="*/ 308 w 2060"/>
                <a:gd name="T13" fmla="*/ 1041 h 1644"/>
                <a:gd name="T14" fmla="*/ 396 w 2060"/>
                <a:gd name="T15" fmla="*/ 1138 h 1644"/>
                <a:gd name="T16" fmla="*/ 452 w 2060"/>
                <a:gd name="T17" fmla="*/ 1447 h 1644"/>
                <a:gd name="T18" fmla="*/ 497 w 2060"/>
                <a:gd name="T19" fmla="*/ 1628 h 1644"/>
                <a:gd name="T20" fmla="*/ 704 w 2060"/>
                <a:gd name="T21" fmla="*/ 1574 h 1644"/>
                <a:gd name="T22" fmla="*/ 817 w 2060"/>
                <a:gd name="T23" fmla="*/ 1380 h 1644"/>
                <a:gd name="T24" fmla="*/ 885 w 2060"/>
                <a:gd name="T25" fmla="*/ 1153 h 1644"/>
                <a:gd name="T26" fmla="*/ 998 w 2060"/>
                <a:gd name="T27" fmla="*/ 999 h 1644"/>
                <a:gd name="T28" fmla="*/ 796 w 2060"/>
                <a:gd name="T29" fmla="*/ 856 h 1644"/>
                <a:gd name="T30" fmla="*/ 817 w 2060"/>
                <a:gd name="T31" fmla="*/ 819 h 1644"/>
                <a:gd name="T32" fmla="*/ 1003 w 2060"/>
                <a:gd name="T33" fmla="*/ 916 h 1644"/>
                <a:gd name="T34" fmla="*/ 1098 w 2060"/>
                <a:gd name="T35" fmla="*/ 792 h 1644"/>
                <a:gd name="T36" fmla="*/ 1046 w 2060"/>
                <a:gd name="T37" fmla="*/ 763 h 1644"/>
                <a:gd name="T38" fmla="*/ 929 w 2060"/>
                <a:gd name="T39" fmla="*/ 716 h 1644"/>
                <a:gd name="T40" fmla="*/ 1141 w 2060"/>
                <a:gd name="T41" fmla="*/ 761 h 1644"/>
                <a:gd name="T42" fmla="*/ 1296 w 2060"/>
                <a:gd name="T43" fmla="*/ 852 h 1644"/>
                <a:gd name="T44" fmla="*/ 1373 w 2060"/>
                <a:gd name="T45" fmla="*/ 1033 h 1644"/>
                <a:gd name="T46" fmla="*/ 1608 w 2060"/>
                <a:gd name="T47" fmla="*/ 847 h 1644"/>
                <a:gd name="T48" fmla="*/ 1704 w 2060"/>
                <a:gd name="T49" fmla="*/ 1030 h 1644"/>
                <a:gd name="T50" fmla="*/ 1707 w 2060"/>
                <a:gd name="T51" fmla="*/ 874 h 1644"/>
                <a:gd name="T52" fmla="*/ 1759 w 2060"/>
                <a:gd name="T53" fmla="*/ 800 h 1644"/>
                <a:gd name="T54" fmla="*/ 1783 w 2060"/>
                <a:gd name="T55" fmla="*/ 544 h 1644"/>
                <a:gd name="T56" fmla="*/ 1824 w 2060"/>
                <a:gd name="T57" fmla="*/ 528 h 1644"/>
                <a:gd name="T58" fmla="*/ 1844 w 2060"/>
                <a:gd name="T59" fmla="*/ 427 h 1644"/>
                <a:gd name="T60" fmla="*/ 1805 w 2060"/>
                <a:gd name="T61" fmla="*/ 226 h 1644"/>
                <a:gd name="T62" fmla="*/ 1899 w 2060"/>
                <a:gd name="T63" fmla="*/ 108 h 1644"/>
                <a:gd name="T64" fmla="*/ 1947 w 2060"/>
                <a:gd name="T65" fmla="*/ 209 h 1644"/>
                <a:gd name="T66" fmla="*/ 1943 w 2060"/>
                <a:gd name="T67" fmla="*/ 123 h 1644"/>
                <a:gd name="T68" fmla="*/ 1975 w 2060"/>
                <a:gd name="T69" fmla="*/ 51 h 1644"/>
                <a:gd name="T70" fmla="*/ 2038 w 2060"/>
                <a:gd name="T71" fmla="*/ 0 h 1644"/>
                <a:gd name="T72" fmla="*/ 1820 w 2060"/>
                <a:gd name="T73" fmla="*/ 63 h 1644"/>
                <a:gd name="T74" fmla="*/ 1583 w 2060"/>
                <a:gd name="T75" fmla="*/ 83 h 1644"/>
                <a:gd name="T76" fmla="*/ 1349 w 2060"/>
                <a:gd name="T77" fmla="*/ 30 h 1644"/>
                <a:gd name="T78" fmla="*/ 1132 w 2060"/>
                <a:gd name="T79" fmla="*/ 65 h 1644"/>
                <a:gd name="T80" fmla="*/ 1040 w 2060"/>
                <a:gd name="T81" fmla="*/ 170 h 1644"/>
                <a:gd name="T82" fmla="*/ 926 w 2060"/>
                <a:gd name="T83" fmla="*/ 137 h 1644"/>
                <a:gd name="T84" fmla="*/ 758 w 2060"/>
                <a:gd name="T85" fmla="*/ 183 h 1644"/>
                <a:gd name="T86" fmla="*/ 667 w 2060"/>
                <a:gd name="T87" fmla="*/ 140 h 1644"/>
                <a:gd name="T88" fmla="*/ 364 w 2060"/>
                <a:gd name="T89" fmla="*/ 248 h 1644"/>
                <a:gd name="T90" fmla="*/ 535 w 2060"/>
                <a:gd name="T91" fmla="*/ 213 h 1644"/>
                <a:gd name="T92" fmla="*/ 638 w 2060"/>
                <a:gd name="T93" fmla="*/ 276 h 1644"/>
                <a:gd name="T94" fmla="*/ 443 w 2060"/>
                <a:gd name="T95" fmla="*/ 357 h 1644"/>
                <a:gd name="T96" fmla="*/ 275 w 2060"/>
                <a:gd name="T97" fmla="*/ 416 h 1644"/>
                <a:gd name="T98" fmla="*/ 167 w 2060"/>
                <a:gd name="T99" fmla="*/ 537 h 1644"/>
                <a:gd name="T100" fmla="*/ 283 w 2060"/>
                <a:gd name="T101" fmla="*/ 552 h 1644"/>
                <a:gd name="T102" fmla="*/ 381 w 2060"/>
                <a:gd name="T103" fmla="*/ 573 h 1644"/>
                <a:gd name="T104" fmla="*/ 493 w 2060"/>
                <a:gd name="T105" fmla="*/ 590 h 1644"/>
                <a:gd name="T106" fmla="*/ 487 w 2060"/>
                <a:gd name="T107" fmla="*/ 512 h 1644"/>
                <a:gd name="T108" fmla="*/ 592 w 2060"/>
                <a:gd name="T109" fmla="*/ 548 h 1644"/>
                <a:gd name="T110" fmla="*/ 686 w 2060"/>
                <a:gd name="T111" fmla="*/ 470 h 1644"/>
                <a:gd name="T112" fmla="*/ 772 w 2060"/>
                <a:gd name="T113" fmla="*/ 480 h 1644"/>
                <a:gd name="T114" fmla="*/ 639 w 2060"/>
                <a:gd name="T115" fmla="*/ 598 h 16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2060" h="1644">
                  <a:moveTo>
                    <a:pt x="697" y="677"/>
                  </a:moveTo>
                  <a:cubicBezTo>
                    <a:pt x="659" y="675"/>
                    <a:pt x="652" y="669"/>
                    <a:pt x="618" y="667"/>
                  </a:cubicBezTo>
                  <a:cubicBezTo>
                    <a:pt x="607" y="666"/>
                    <a:pt x="594" y="661"/>
                    <a:pt x="582" y="658"/>
                  </a:cubicBezTo>
                  <a:cubicBezTo>
                    <a:pt x="577" y="655"/>
                    <a:pt x="568" y="650"/>
                    <a:pt x="568" y="650"/>
                  </a:cubicBezTo>
                  <a:cubicBezTo>
                    <a:pt x="551" y="652"/>
                    <a:pt x="557" y="655"/>
                    <a:pt x="546" y="658"/>
                  </a:cubicBezTo>
                  <a:cubicBezTo>
                    <a:pt x="540" y="667"/>
                    <a:pt x="542" y="669"/>
                    <a:pt x="546" y="677"/>
                  </a:cubicBezTo>
                  <a:cubicBezTo>
                    <a:pt x="548" y="680"/>
                    <a:pt x="550" y="686"/>
                    <a:pt x="550" y="686"/>
                  </a:cubicBezTo>
                  <a:cubicBezTo>
                    <a:pt x="526" y="694"/>
                    <a:pt x="506" y="678"/>
                    <a:pt x="488" y="670"/>
                  </a:cubicBezTo>
                  <a:cubicBezTo>
                    <a:pt x="481" y="653"/>
                    <a:pt x="472" y="655"/>
                    <a:pt x="452" y="653"/>
                  </a:cubicBezTo>
                  <a:cubicBezTo>
                    <a:pt x="446" y="648"/>
                    <a:pt x="444" y="648"/>
                    <a:pt x="437" y="650"/>
                  </a:cubicBezTo>
                  <a:cubicBezTo>
                    <a:pt x="427" y="647"/>
                    <a:pt x="433" y="648"/>
                    <a:pt x="423" y="642"/>
                  </a:cubicBezTo>
                  <a:cubicBezTo>
                    <a:pt x="421" y="641"/>
                    <a:pt x="418" y="639"/>
                    <a:pt x="418" y="639"/>
                  </a:cubicBezTo>
                  <a:cubicBezTo>
                    <a:pt x="416" y="638"/>
                    <a:pt x="413" y="633"/>
                    <a:pt x="413" y="630"/>
                  </a:cubicBezTo>
                  <a:cubicBezTo>
                    <a:pt x="415" y="625"/>
                    <a:pt x="418" y="616"/>
                    <a:pt x="418" y="616"/>
                  </a:cubicBezTo>
                  <a:cubicBezTo>
                    <a:pt x="416" y="592"/>
                    <a:pt x="421" y="588"/>
                    <a:pt x="398" y="591"/>
                  </a:cubicBezTo>
                  <a:cubicBezTo>
                    <a:pt x="390" y="598"/>
                    <a:pt x="390" y="595"/>
                    <a:pt x="381" y="592"/>
                  </a:cubicBezTo>
                  <a:cubicBezTo>
                    <a:pt x="370" y="592"/>
                    <a:pt x="361" y="595"/>
                    <a:pt x="348" y="597"/>
                  </a:cubicBezTo>
                  <a:cubicBezTo>
                    <a:pt x="344" y="595"/>
                    <a:pt x="337" y="597"/>
                    <a:pt x="333" y="595"/>
                  </a:cubicBezTo>
                  <a:cubicBezTo>
                    <a:pt x="331" y="594"/>
                    <a:pt x="330" y="592"/>
                    <a:pt x="328" y="592"/>
                  </a:cubicBezTo>
                  <a:cubicBezTo>
                    <a:pt x="314" y="591"/>
                    <a:pt x="296" y="597"/>
                    <a:pt x="283" y="602"/>
                  </a:cubicBezTo>
                  <a:cubicBezTo>
                    <a:pt x="276" y="603"/>
                    <a:pt x="268" y="606"/>
                    <a:pt x="260" y="608"/>
                  </a:cubicBezTo>
                  <a:cubicBezTo>
                    <a:pt x="255" y="609"/>
                    <a:pt x="246" y="613"/>
                    <a:pt x="246" y="613"/>
                  </a:cubicBezTo>
                  <a:cubicBezTo>
                    <a:pt x="228" y="611"/>
                    <a:pt x="209" y="609"/>
                    <a:pt x="189" y="611"/>
                  </a:cubicBezTo>
                  <a:cubicBezTo>
                    <a:pt x="184" y="613"/>
                    <a:pt x="180" y="614"/>
                    <a:pt x="175" y="617"/>
                  </a:cubicBezTo>
                  <a:cubicBezTo>
                    <a:pt x="173" y="619"/>
                    <a:pt x="173" y="620"/>
                    <a:pt x="173" y="622"/>
                  </a:cubicBezTo>
                  <a:cubicBezTo>
                    <a:pt x="172" y="623"/>
                    <a:pt x="169" y="623"/>
                    <a:pt x="169" y="625"/>
                  </a:cubicBezTo>
                  <a:cubicBezTo>
                    <a:pt x="163" y="634"/>
                    <a:pt x="167" y="641"/>
                    <a:pt x="158" y="645"/>
                  </a:cubicBezTo>
                  <a:cubicBezTo>
                    <a:pt x="153" y="648"/>
                    <a:pt x="149" y="652"/>
                    <a:pt x="144" y="655"/>
                  </a:cubicBezTo>
                  <a:cubicBezTo>
                    <a:pt x="141" y="656"/>
                    <a:pt x="135" y="659"/>
                    <a:pt x="135" y="659"/>
                  </a:cubicBezTo>
                  <a:cubicBezTo>
                    <a:pt x="133" y="664"/>
                    <a:pt x="130" y="666"/>
                    <a:pt x="130" y="669"/>
                  </a:cubicBezTo>
                  <a:cubicBezTo>
                    <a:pt x="128" y="677"/>
                    <a:pt x="132" y="691"/>
                    <a:pt x="124" y="698"/>
                  </a:cubicBezTo>
                  <a:cubicBezTo>
                    <a:pt x="118" y="703"/>
                    <a:pt x="108" y="709"/>
                    <a:pt x="101" y="711"/>
                  </a:cubicBezTo>
                  <a:cubicBezTo>
                    <a:pt x="101" y="711"/>
                    <a:pt x="90" y="716"/>
                    <a:pt x="87" y="716"/>
                  </a:cubicBezTo>
                  <a:cubicBezTo>
                    <a:pt x="85" y="717"/>
                    <a:pt x="82" y="717"/>
                    <a:pt x="82" y="717"/>
                  </a:cubicBezTo>
                  <a:cubicBezTo>
                    <a:pt x="76" y="725"/>
                    <a:pt x="68" y="733"/>
                    <a:pt x="60" y="738"/>
                  </a:cubicBezTo>
                  <a:cubicBezTo>
                    <a:pt x="56" y="745"/>
                    <a:pt x="53" y="755"/>
                    <a:pt x="46" y="759"/>
                  </a:cubicBezTo>
                  <a:cubicBezTo>
                    <a:pt x="43" y="764"/>
                    <a:pt x="37" y="767"/>
                    <a:pt x="31" y="773"/>
                  </a:cubicBezTo>
                  <a:cubicBezTo>
                    <a:pt x="26" y="780"/>
                    <a:pt x="25" y="789"/>
                    <a:pt x="23" y="797"/>
                  </a:cubicBezTo>
                  <a:cubicBezTo>
                    <a:pt x="20" y="803"/>
                    <a:pt x="19" y="809"/>
                    <a:pt x="17" y="816"/>
                  </a:cubicBezTo>
                  <a:cubicBezTo>
                    <a:pt x="15" y="817"/>
                    <a:pt x="14" y="824"/>
                    <a:pt x="14" y="824"/>
                  </a:cubicBezTo>
                  <a:cubicBezTo>
                    <a:pt x="15" y="831"/>
                    <a:pt x="26" y="842"/>
                    <a:pt x="26" y="842"/>
                  </a:cubicBezTo>
                  <a:cubicBezTo>
                    <a:pt x="26" y="847"/>
                    <a:pt x="17" y="855"/>
                    <a:pt x="17" y="855"/>
                  </a:cubicBezTo>
                  <a:cubicBezTo>
                    <a:pt x="14" y="863"/>
                    <a:pt x="17" y="867"/>
                    <a:pt x="25" y="870"/>
                  </a:cubicBezTo>
                  <a:cubicBezTo>
                    <a:pt x="28" y="884"/>
                    <a:pt x="17" y="902"/>
                    <a:pt x="6" y="909"/>
                  </a:cubicBezTo>
                  <a:cubicBezTo>
                    <a:pt x="0" y="927"/>
                    <a:pt x="5" y="927"/>
                    <a:pt x="12" y="941"/>
                  </a:cubicBezTo>
                  <a:cubicBezTo>
                    <a:pt x="23" y="963"/>
                    <a:pt x="29" y="969"/>
                    <a:pt x="53" y="977"/>
                  </a:cubicBezTo>
                  <a:cubicBezTo>
                    <a:pt x="60" y="986"/>
                    <a:pt x="56" y="983"/>
                    <a:pt x="63" y="989"/>
                  </a:cubicBezTo>
                  <a:cubicBezTo>
                    <a:pt x="62" y="994"/>
                    <a:pt x="59" y="997"/>
                    <a:pt x="59" y="1002"/>
                  </a:cubicBezTo>
                  <a:cubicBezTo>
                    <a:pt x="57" y="1009"/>
                    <a:pt x="70" y="1020"/>
                    <a:pt x="74" y="1027"/>
                  </a:cubicBezTo>
                  <a:cubicBezTo>
                    <a:pt x="77" y="1031"/>
                    <a:pt x="91" y="1036"/>
                    <a:pt x="91" y="1036"/>
                  </a:cubicBezTo>
                  <a:cubicBezTo>
                    <a:pt x="94" y="1036"/>
                    <a:pt x="96" y="1036"/>
                    <a:pt x="98" y="1034"/>
                  </a:cubicBezTo>
                  <a:cubicBezTo>
                    <a:pt x="99" y="1034"/>
                    <a:pt x="98" y="1031"/>
                    <a:pt x="99" y="1030"/>
                  </a:cubicBezTo>
                  <a:cubicBezTo>
                    <a:pt x="101" y="1030"/>
                    <a:pt x="107" y="1038"/>
                    <a:pt x="108" y="1038"/>
                  </a:cubicBezTo>
                  <a:cubicBezTo>
                    <a:pt x="119" y="1047"/>
                    <a:pt x="133" y="1055"/>
                    <a:pt x="146" y="1059"/>
                  </a:cubicBezTo>
                  <a:cubicBezTo>
                    <a:pt x="149" y="1067"/>
                    <a:pt x="152" y="1066"/>
                    <a:pt x="159" y="1064"/>
                  </a:cubicBezTo>
                  <a:cubicBezTo>
                    <a:pt x="163" y="1061"/>
                    <a:pt x="166" y="1059"/>
                    <a:pt x="169" y="1058"/>
                  </a:cubicBezTo>
                  <a:cubicBezTo>
                    <a:pt x="172" y="1056"/>
                    <a:pt x="178" y="1055"/>
                    <a:pt x="178" y="1055"/>
                  </a:cubicBezTo>
                  <a:cubicBezTo>
                    <a:pt x="192" y="1059"/>
                    <a:pt x="209" y="1061"/>
                    <a:pt x="224" y="1063"/>
                  </a:cubicBezTo>
                  <a:cubicBezTo>
                    <a:pt x="231" y="1067"/>
                    <a:pt x="229" y="1070"/>
                    <a:pt x="238" y="1069"/>
                  </a:cubicBezTo>
                  <a:cubicBezTo>
                    <a:pt x="238" y="1063"/>
                    <a:pt x="238" y="1056"/>
                    <a:pt x="238" y="1050"/>
                  </a:cubicBezTo>
                  <a:cubicBezTo>
                    <a:pt x="241" y="1041"/>
                    <a:pt x="257" y="1059"/>
                    <a:pt x="260" y="1061"/>
                  </a:cubicBezTo>
                  <a:cubicBezTo>
                    <a:pt x="266" y="1050"/>
                    <a:pt x="279" y="1052"/>
                    <a:pt x="291" y="1050"/>
                  </a:cubicBezTo>
                  <a:cubicBezTo>
                    <a:pt x="297" y="1049"/>
                    <a:pt x="302" y="1044"/>
                    <a:pt x="308" y="1041"/>
                  </a:cubicBezTo>
                  <a:cubicBezTo>
                    <a:pt x="319" y="1042"/>
                    <a:pt x="330" y="1045"/>
                    <a:pt x="341" y="1049"/>
                  </a:cubicBezTo>
                  <a:cubicBezTo>
                    <a:pt x="342" y="1050"/>
                    <a:pt x="344" y="1055"/>
                    <a:pt x="344" y="1058"/>
                  </a:cubicBezTo>
                  <a:cubicBezTo>
                    <a:pt x="344" y="1061"/>
                    <a:pt x="342" y="1067"/>
                    <a:pt x="342" y="1067"/>
                  </a:cubicBezTo>
                  <a:cubicBezTo>
                    <a:pt x="347" y="1070"/>
                    <a:pt x="355" y="1072"/>
                    <a:pt x="361" y="1075"/>
                  </a:cubicBezTo>
                  <a:cubicBezTo>
                    <a:pt x="362" y="1075"/>
                    <a:pt x="365" y="1077"/>
                    <a:pt x="365" y="1077"/>
                  </a:cubicBezTo>
                  <a:cubicBezTo>
                    <a:pt x="375" y="1074"/>
                    <a:pt x="384" y="1074"/>
                    <a:pt x="393" y="1080"/>
                  </a:cubicBezTo>
                  <a:cubicBezTo>
                    <a:pt x="396" y="1083"/>
                    <a:pt x="398" y="1088"/>
                    <a:pt x="401" y="1092"/>
                  </a:cubicBezTo>
                  <a:cubicBezTo>
                    <a:pt x="404" y="1095"/>
                    <a:pt x="407" y="1102"/>
                    <a:pt x="407" y="1102"/>
                  </a:cubicBezTo>
                  <a:cubicBezTo>
                    <a:pt x="404" y="1114"/>
                    <a:pt x="399" y="1127"/>
                    <a:pt x="396" y="1138"/>
                  </a:cubicBezTo>
                  <a:cubicBezTo>
                    <a:pt x="393" y="1147"/>
                    <a:pt x="395" y="1141"/>
                    <a:pt x="389" y="1152"/>
                  </a:cubicBezTo>
                  <a:cubicBezTo>
                    <a:pt x="387" y="1153"/>
                    <a:pt x="385" y="1156"/>
                    <a:pt x="385" y="1156"/>
                  </a:cubicBezTo>
                  <a:cubicBezTo>
                    <a:pt x="389" y="1185"/>
                    <a:pt x="396" y="1180"/>
                    <a:pt x="410" y="1197"/>
                  </a:cubicBezTo>
                  <a:cubicBezTo>
                    <a:pt x="427" y="1219"/>
                    <a:pt x="440" y="1239"/>
                    <a:pt x="447" y="1266"/>
                  </a:cubicBezTo>
                  <a:cubicBezTo>
                    <a:pt x="446" y="1280"/>
                    <a:pt x="452" y="1314"/>
                    <a:pt x="435" y="1325"/>
                  </a:cubicBezTo>
                  <a:cubicBezTo>
                    <a:pt x="427" y="1347"/>
                    <a:pt x="433" y="1325"/>
                    <a:pt x="430" y="1367"/>
                  </a:cubicBezTo>
                  <a:cubicBezTo>
                    <a:pt x="429" y="1377"/>
                    <a:pt x="421" y="1381"/>
                    <a:pt x="418" y="1391"/>
                  </a:cubicBezTo>
                  <a:cubicBezTo>
                    <a:pt x="421" y="1413"/>
                    <a:pt x="430" y="1422"/>
                    <a:pt x="446" y="1438"/>
                  </a:cubicBezTo>
                  <a:cubicBezTo>
                    <a:pt x="449" y="1441"/>
                    <a:pt x="450" y="1442"/>
                    <a:pt x="452" y="1447"/>
                  </a:cubicBezTo>
                  <a:cubicBezTo>
                    <a:pt x="454" y="1450"/>
                    <a:pt x="455" y="1456"/>
                    <a:pt x="455" y="1456"/>
                  </a:cubicBezTo>
                  <a:cubicBezTo>
                    <a:pt x="457" y="1475"/>
                    <a:pt x="458" y="1488"/>
                    <a:pt x="460" y="1505"/>
                  </a:cubicBezTo>
                  <a:cubicBezTo>
                    <a:pt x="461" y="1514"/>
                    <a:pt x="461" y="1511"/>
                    <a:pt x="464" y="1522"/>
                  </a:cubicBezTo>
                  <a:cubicBezTo>
                    <a:pt x="466" y="1524"/>
                    <a:pt x="466" y="1527"/>
                    <a:pt x="466" y="1527"/>
                  </a:cubicBezTo>
                  <a:cubicBezTo>
                    <a:pt x="468" y="1542"/>
                    <a:pt x="469" y="1552"/>
                    <a:pt x="481" y="1561"/>
                  </a:cubicBezTo>
                  <a:cubicBezTo>
                    <a:pt x="485" y="1566"/>
                    <a:pt x="488" y="1569"/>
                    <a:pt x="494" y="1572"/>
                  </a:cubicBezTo>
                  <a:cubicBezTo>
                    <a:pt x="497" y="1585"/>
                    <a:pt x="503" y="1597"/>
                    <a:pt x="506" y="1610"/>
                  </a:cubicBezTo>
                  <a:cubicBezTo>
                    <a:pt x="506" y="1614"/>
                    <a:pt x="508" y="1619"/>
                    <a:pt x="505" y="1622"/>
                  </a:cubicBezTo>
                  <a:cubicBezTo>
                    <a:pt x="503" y="1625"/>
                    <a:pt x="497" y="1628"/>
                    <a:pt x="497" y="1628"/>
                  </a:cubicBezTo>
                  <a:cubicBezTo>
                    <a:pt x="488" y="1642"/>
                    <a:pt x="509" y="1644"/>
                    <a:pt x="517" y="1644"/>
                  </a:cubicBezTo>
                  <a:cubicBezTo>
                    <a:pt x="539" y="1639"/>
                    <a:pt x="557" y="1635"/>
                    <a:pt x="579" y="1633"/>
                  </a:cubicBezTo>
                  <a:cubicBezTo>
                    <a:pt x="598" y="1630"/>
                    <a:pt x="613" y="1627"/>
                    <a:pt x="632" y="1624"/>
                  </a:cubicBezTo>
                  <a:cubicBezTo>
                    <a:pt x="635" y="1624"/>
                    <a:pt x="638" y="1622"/>
                    <a:pt x="641" y="1621"/>
                  </a:cubicBezTo>
                  <a:cubicBezTo>
                    <a:pt x="642" y="1621"/>
                    <a:pt x="644" y="1619"/>
                    <a:pt x="646" y="1617"/>
                  </a:cubicBezTo>
                  <a:cubicBezTo>
                    <a:pt x="649" y="1617"/>
                    <a:pt x="655" y="1616"/>
                    <a:pt x="655" y="1616"/>
                  </a:cubicBezTo>
                  <a:cubicBezTo>
                    <a:pt x="659" y="1610"/>
                    <a:pt x="664" y="1603"/>
                    <a:pt x="670" y="1600"/>
                  </a:cubicBezTo>
                  <a:cubicBezTo>
                    <a:pt x="675" y="1594"/>
                    <a:pt x="678" y="1591"/>
                    <a:pt x="683" y="1588"/>
                  </a:cubicBezTo>
                  <a:cubicBezTo>
                    <a:pt x="687" y="1581"/>
                    <a:pt x="697" y="1577"/>
                    <a:pt x="704" y="1574"/>
                  </a:cubicBezTo>
                  <a:cubicBezTo>
                    <a:pt x="715" y="1563"/>
                    <a:pt x="726" y="1550"/>
                    <a:pt x="731" y="1535"/>
                  </a:cubicBezTo>
                  <a:cubicBezTo>
                    <a:pt x="731" y="1531"/>
                    <a:pt x="729" y="1528"/>
                    <a:pt x="729" y="1525"/>
                  </a:cubicBezTo>
                  <a:cubicBezTo>
                    <a:pt x="729" y="1494"/>
                    <a:pt x="737" y="1505"/>
                    <a:pt x="754" y="1494"/>
                  </a:cubicBezTo>
                  <a:cubicBezTo>
                    <a:pt x="759" y="1488"/>
                    <a:pt x="762" y="1483"/>
                    <a:pt x="765" y="1475"/>
                  </a:cubicBezTo>
                  <a:cubicBezTo>
                    <a:pt x="763" y="1458"/>
                    <a:pt x="765" y="1439"/>
                    <a:pt x="755" y="1424"/>
                  </a:cubicBezTo>
                  <a:cubicBezTo>
                    <a:pt x="759" y="1413"/>
                    <a:pt x="771" y="1419"/>
                    <a:pt x="779" y="1422"/>
                  </a:cubicBezTo>
                  <a:cubicBezTo>
                    <a:pt x="782" y="1427"/>
                    <a:pt x="782" y="1435"/>
                    <a:pt x="785" y="1427"/>
                  </a:cubicBezTo>
                  <a:cubicBezTo>
                    <a:pt x="786" y="1416"/>
                    <a:pt x="786" y="1405"/>
                    <a:pt x="786" y="1396"/>
                  </a:cubicBezTo>
                  <a:cubicBezTo>
                    <a:pt x="788" y="1386"/>
                    <a:pt x="810" y="1385"/>
                    <a:pt x="817" y="1380"/>
                  </a:cubicBezTo>
                  <a:cubicBezTo>
                    <a:pt x="820" y="1374"/>
                    <a:pt x="831" y="1367"/>
                    <a:pt x="837" y="1363"/>
                  </a:cubicBezTo>
                  <a:cubicBezTo>
                    <a:pt x="841" y="1361"/>
                    <a:pt x="847" y="1356"/>
                    <a:pt x="847" y="1356"/>
                  </a:cubicBezTo>
                  <a:cubicBezTo>
                    <a:pt x="855" y="1345"/>
                    <a:pt x="845" y="1333"/>
                    <a:pt x="844" y="1320"/>
                  </a:cubicBezTo>
                  <a:cubicBezTo>
                    <a:pt x="845" y="1310"/>
                    <a:pt x="847" y="1308"/>
                    <a:pt x="850" y="1299"/>
                  </a:cubicBezTo>
                  <a:cubicBezTo>
                    <a:pt x="847" y="1288"/>
                    <a:pt x="842" y="1288"/>
                    <a:pt x="834" y="1280"/>
                  </a:cubicBezTo>
                  <a:cubicBezTo>
                    <a:pt x="833" y="1275"/>
                    <a:pt x="830" y="1266"/>
                    <a:pt x="830" y="1266"/>
                  </a:cubicBezTo>
                  <a:cubicBezTo>
                    <a:pt x="831" y="1250"/>
                    <a:pt x="831" y="1236"/>
                    <a:pt x="831" y="1220"/>
                  </a:cubicBezTo>
                  <a:cubicBezTo>
                    <a:pt x="833" y="1192"/>
                    <a:pt x="861" y="1183"/>
                    <a:pt x="876" y="1166"/>
                  </a:cubicBezTo>
                  <a:cubicBezTo>
                    <a:pt x="879" y="1160"/>
                    <a:pt x="884" y="1160"/>
                    <a:pt x="885" y="1153"/>
                  </a:cubicBezTo>
                  <a:cubicBezTo>
                    <a:pt x="890" y="1144"/>
                    <a:pt x="889" y="1142"/>
                    <a:pt x="895" y="1136"/>
                  </a:cubicBezTo>
                  <a:cubicBezTo>
                    <a:pt x="898" y="1127"/>
                    <a:pt x="906" y="1114"/>
                    <a:pt x="915" y="1111"/>
                  </a:cubicBezTo>
                  <a:cubicBezTo>
                    <a:pt x="920" y="1105"/>
                    <a:pt x="924" y="1099"/>
                    <a:pt x="930" y="1094"/>
                  </a:cubicBezTo>
                  <a:cubicBezTo>
                    <a:pt x="935" y="1089"/>
                    <a:pt x="938" y="1089"/>
                    <a:pt x="943" y="1084"/>
                  </a:cubicBezTo>
                  <a:cubicBezTo>
                    <a:pt x="947" y="1080"/>
                    <a:pt x="949" y="1078"/>
                    <a:pt x="955" y="1077"/>
                  </a:cubicBezTo>
                  <a:cubicBezTo>
                    <a:pt x="961" y="1066"/>
                    <a:pt x="958" y="1069"/>
                    <a:pt x="966" y="1064"/>
                  </a:cubicBezTo>
                  <a:cubicBezTo>
                    <a:pt x="972" y="1055"/>
                    <a:pt x="978" y="1045"/>
                    <a:pt x="983" y="1036"/>
                  </a:cubicBezTo>
                  <a:cubicBezTo>
                    <a:pt x="988" y="1030"/>
                    <a:pt x="989" y="1019"/>
                    <a:pt x="991" y="1013"/>
                  </a:cubicBezTo>
                  <a:cubicBezTo>
                    <a:pt x="994" y="1003"/>
                    <a:pt x="992" y="1009"/>
                    <a:pt x="998" y="999"/>
                  </a:cubicBezTo>
                  <a:cubicBezTo>
                    <a:pt x="1003" y="992"/>
                    <a:pt x="1003" y="984"/>
                    <a:pt x="1005" y="977"/>
                  </a:cubicBezTo>
                  <a:cubicBezTo>
                    <a:pt x="1003" y="966"/>
                    <a:pt x="1000" y="970"/>
                    <a:pt x="989" y="974"/>
                  </a:cubicBezTo>
                  <a:cubicBezTo>
                    <a:pt x="971" y="986"/>
                    <a:pt x="941" y="983"/>
                    <a:pt x="921" y="983"/>
                  </a:cubicBezTo>
                  <a:cubicBezTo>
                    <a:pt x="892" y="981"/>
                    <a:pt x="895" y="977"/>
                    <a:pt x="878" y="961"/>
                  </a:cubicBezTo>
                  <a:cubicBezTo>
                    <a:pt x="875" y="949"/>
                    <a:pt x="867" y="944"/>
                    <a:pt x="858" y="936"/>
                  </a:cubicBezTo>
                  <a:cubicBezTo>
                    <a:pt x="853" y="933"/>
                    <a:pt x="844" y="930"/>
                    <a:pt x="844" y="930"/>
                  </a:cubicBezTo>
                  <a:cubicBezTo>
                    <a:pt x="837" y="909"/>
                    <a:pt x="828" y="891"/>
                    <a:pt x="817" y="872"/>
                  </a:cubicBezTo>
                  <a:cubicBezTo>
                    <a:pt x="811" y="866"/>
                    <a:pt x="816" y="869"/>
                    <a:pt x="805" y="863"/>
                  </a:cubicBezTo>
                  <a:cubicBezTo>
                    <a:pt x="802" y="859"/>
                    <a:pt x="796" y="856"/>
                    <a:pt x="796" y="856"/>
                  </a:cubicBezTo>
                  <a:cubicBezTo>
                    <a:pt x="786" y="842"/>
                    <a:pt x="794" y="825"/>
                    <a:pt x="785" y="813"/>
                  </a:cubicBezTo>
                  <a:cubicBezTo>
                    <a:pt x="774" y="794"/>
                    <a:pt x="759" y="772"/>
                    <a:pt x="745" y="758"/>
                  </a:cubicBezTo>
                  <a:cubicBezTo>
                    <a:pt x="742" y="744"/>
                    <a:pt x="737" y="736"/>
                    <a:pt x="729" y="723"/>
                  </a:cubicBezTo>
                  <a:cubicBezTo>
                    <a:pt x="726" y="720"/>
                    <a:pt x="723" y="709"/>
                    <a:pt x="723" y="709"/>
                  </a:cubicBezTo>
                  <a:cubicBezTo>
                    <a:pt x="740" y="705"/>
                    <a:pt x="757" y="733"/>
                    <a:pt x="766" y="744"/>
                  </a:cubicBezTo>
                  <a:cubicBezTo>
                    <a:pt x="771" y="758"/>
                    <a:pt x="771" y="759"/>
                    <a:pt x="786" y="764"/>
                  </a:cubicBezTo>
                  <a:cubicBezTo>
                    <a:pt x="793" y="766"/>
                    <a:pt x="800" y="773"/>
                    <a:pt x="800" y="773"/>
                  </a:cubicBezTo>
                  <a:cubicBezTo>
                    <a:pt x="803" y="780"/>
                    <a:pt x="808" y="784"/>
                    <a:pt x="813" y="791"/>
                  </a:cubicBezTo>
                  <a:cubicBezTo>
                    <a:pt x="813" y="803"/>
                    <a:pt x="814" y="809"/>
                    <a:pt x="817" y="819"/>
                  </a:cubicBezTo>
                  <a:cubicBezTo>
                    <a:pt x="819" y="842"/>
                    <a:pt x="820" y="841"/>
                    <a:pt x="839" y="847"/>
                  </a:cubicBezTo>
                  <a:cubicBezTo>
                    <a:pt x="844" y="852"/>
                    <a:pt x="847" y="856"/>
                    <a:pt x="851" y="861"/>
                  </a:cubicBezTo>
                  <a:cubicBezTo>
                    <a:pt x="851" y="863"/>
                    <a:pt x="853" y="864"/>
                    <a:pt x="853" y="866"/>
                  </a:cubicBezTo>
                  <a:cubicBezTo>
                    <a:pt x="853" y="869"/>
                    <a:pt x="853" y="874"/>
                    <a:pt x="855" y="877"/>
                  </a:cubicBezTo>
                  <a:cubicBezTo>
                    <a:pt x="856" y="884"/>
                    <a:pt x="870" y="889"/>
                    <a:pt x="875" y="894"/>
                  </a:cubicBezTo>
                  <a:cubicBezTo>
                    <a:pt x="887" y="927"/>
                    <a:pt x="870" y="945"/>
                    <a:pt x="910" y="955"/>
                  </a:cubicBezTo>
                  <a:cubicBezTo>
                    <a:pt x="921" y="953"/>
                    <a:pt x="926" y="955"/>
                    <a:pt x="933" y="949"/>
                  </a:cubicBezTo>
                  <a:cubicBezTo>
                    <a:pt x="938" y="942"/>
                    <a:pt x="944" y="941"/>
                    <a:pt x="951" y="936"/>
                  </a:cubicBezTo>
                  <a:cubicBezTo>
                    <a:pt x="972" y="924"/>
                    <a:pt x="978" y="920"/>
                    <a:pt x="1003" y="916"/>
                  </a:cubicBezTo>
                  <a:cubicBezTo>
                    <a:pt x="1009" y="914"/>
                    <a:pt x="1017" y="911"/>
                    <a:pt x="1025" y="909"/>
                  </a:cubicBezTo>
                  <a:cubicBezTo>
                    <a:pt x="1031" y="906"/>
                    <a:pt x="1036" y="899"/>
                    <a:pt x="1042" y="897"/>
                  </a:cubicBezTo>
                  <a:cubicBezTo>
                    <a:pt x="1051" y="894"/>
                    <a:pt x="1060" y="894"/>
                    <a:pt x="1068" y="888"/>
                  </a:cubicBezTo>
                  <a:cubicBezTo>
                    <a:pt x="1073" y="881"/>
                    <a:pt x="1079" y="877"/>
                    <a:pt x="1084" y="869"/>
                  </a:cubicBezTo>
                  <a:cubicBezTo>
                    <a:pt x="1087" y="861"/>
                    <a:pt x="1088" y="850"/>
                    <a:pt x="1098" y="844"/>
                  </a:cubicBezTo>
                  <a:cubicBezTo>
                    <a:pt x="1104" y="836"/>
                    <a:pt x="1105" y="825"/>
                    <a:pt x="1108" y="816"/>
                  </a:cubicBezTo>
                  <a:cubicBezTo>
                    <a:pt x="1110" y="811"/>
                    <a:pt x="1115" y="808"/>
                    <a:pt x="1116" y="803"/>
                  </a:cubicBezTo>
                  <a:cubicBezTo>
                    <a:pt x="1110" y="800"/>
                    <a:pt x="1110" y="805"/>
                    <a:pt x="1102" y="808"/>
                  </a:cubicBezTo>
                  <a:cubicBezTo>
                    <a:pt x="1099" y="802"/>
                    <a:pt x="1104" y="795"/>
                    <a:pt x="1098" y="792"/>
                  </a:cubicBezTo>
                  <a:cubicBezTo>
                    <a:pt x="1094" y="789"/>
                    <a:pt x="1084" y="788"/>
                    <a:pt x="1084" y="788"/>
                  </a:cubicBezTo>
                  <a:cubicBezTo>
                    <a:pt x="1077" y="780"/>
                    <a:pt x="1076" y="783"/>
                    <a:pt x="1067" y="786"/>
                  </a:cubicBezTo>
                  <a:cubicBezTo>
                    <a:pt x="1064" y="788"/>
                    <a:pt x="1057" y="789"/>
                    <a:pt x="1057" y="789"/>
                  </a:cubicBezTo>
                  <a:cubicBezTo>
                    <a:pt x="1054" y="789"/>
                    <a:pt x="1051" y="789"/>
                    <a:pt x="1048" y="788"/>
                  </a:cubicBezTo>
                  <a:cubicBezTo>
                    <a:pt x="1046" y="786"/>
                    <a:pt x="1045" y="778"/>
                    <a:pt x="1045" y="778"/>
                  </a:cubicBezTo>
                  <a:cubicBezTo>
                    <a:pt x="1046" y="778"/>
                    <a:pt x="1048" y="777"/>
                    <a:pt x="1050" y="775"/>
                  </a:cubicBezTo>
                  <a:cubicBezTo>
                    <a:pt x="1060" y="772"/>
                    <a:pt x="1067" y="778"/>
                    <a:pt x="1060" y="763"/>
                  </a:cubicBezTo>
                  <a:cubicBezTo>
                    <a:pt x="1059" y="763"/>
                    <a:pt x="1057" y="761"/>
                    <a:pt x="1056" y="761"/>
                  </a:cubicBezTo>
                  <a:cubicBezTo>
                    <a:pt x="1053" y="761"/>
                    <a:pt x="1048" y="761"/>
                    <a:pt x="1046" y="763"/>
                  </a:cubicBezTo>
                  <a:cubicBezTo>
                    <a:pt x="1046" y="764"/>
                    <a:pt x="1045" y="766"/>
                    <a:pt x="1043" y="767"/>
                  </a:cubicBezTo>
                  <a:cubicBezTo>
                    <a:pt x="1036" y="775"/>
                    <a:pt x="1025" y="777"/>
                    <a:pt x="1016" y="780"/>
                  </a:cubicBezTo>
                  <a:cubicBezTo>
                    <a:pt x="1011" y="780"/>
                    <a:pt x="1006" y="778"/>
                    <a:pt x="1003" y="777"/>
                  </a:cubicBezTo>
                  <a:cubicBezTo>
                    <a:pt x="1002" y="777"/>
                    <a:pt x="997" y="775"/>
                    <a:pt x="997" y="775"/>
                  </a:cubicBezTo>
                  <a:cubicBezTo>
                    <a:pt x="988" y="763"/>
                    <a:pt x="986" y="761"/>
                    <a:pt x="971" y="758"/>
                  </a:cubicBezTo>
                  <a:cubicBezTo>
                    <a:pt x="971" y="753"/>
                    <a:pt x="974" y="747"/>
                    <a:pt x="971" y="742"/>
                  </a:cubicBezTo>
                  <a:cubicBezTo>
                    <a:pt x="969" y="739"/>
                    <a:pt x="960" y="736"/>
                    <a:pt x="957" y="734"/>
                  </a:cubicBezTo>
                  <a:cubicBezTo>
                    <a:pt x="954" y="733"/>
                    <a:pt x="947" y="731"/>
                    <a:pt x="947" y="731"/>
                  </a:cubicBezTo>
                  <a:cubicBezTo>
                    <a:pt x="941" y="725"/>
                    <a:pt x="935" y="722"/>
                    <a:pt x="929" y="716"/>
                  </a:cubicBezTo>
                  <a:cubicBezTo>
                    <a:pt x="930" y="706"/>
                    <a:pt x="932" y="700"/>
                    <a:pt x="941" y="697"/>
                  </a:cubicBezTo>
                  <a:cubicBezTo>
                    <a:pt x="955" y="698"/>
                    <a:pt x="968" y="702"/>
                    <a:pt x="980" y="705"/>
                  </a:cubicBezTo>
                  <a:cubicBezTo>
                    <a:pt x="986" y="711"/>
                    <a:pt x="988" y="716"/>
                    <a:pt x="995" y="720"/>
                  </a:cubicBezTo>
                  <a:cubicBezTo>
                    <a:pt x="1005" y="734"/>
                    <a:pt x="1012" y="736"/>
                    <a:pt x="1025" y="744"/>
                  </a:cubicBezTo>
                  <a:cubicBezTo>
                    <a:pt x="1033" y="742"/>
                    <a:pt x="1045" y="747"/>
                    <a:pt x="1051" y="741"/>
                  </a:cubicBezTo>
                  <a:cubicBezTo>
                    <a:pt x="1060" y="733"/>
                    <a:pt x="1048" y="738"/>
                    <a:pt x="1059" y="734"/>
                  </a:cubicBezTo>
                  <a:cubicBezTo>
                    <a:pt x="1064" y="738"/>
                    <a:pt x="1068" y="739"/>
                    <a:pt x="1073" y="742"/>
                  </a:cubicBezTo>
                  <a:cubicBezTo>
                    <a:pt x="1079" y="752"/>
                    <a:pt x="1093" y="750"/>
                    <a:pt x="1104" y="753"/>
                  </a:cubicBezTo>
                  <a:cubicBezTo>
                    <a:pt x="1121" y="764"/>
                    <a:pt x="1110" y="759"/>
                    <a:pt x="1141" y="761"/>
                  </a:cubicBezTo>
                  <a:cubicBezTo>
                    <a:pt x="1152" y="763"/>
                    <a:pt x="1156" y="766"/>
                    <a:pt x="1163" y="775"/>
                  </a:cubicBezTo>
                  <a:cubicBezTo>
                    <a:pt x="1159" y="788"/>
                    <a:pt x="1167" y="781"/>
                    <a:pt x="1173" y="777"/>
                  </a:cubicBezTo>
                  <a:cubicBezTo>
                    <a:pt x="1175" y="770"/>
                    <a:pt x="1178" y="770"/>
                    <a:pt x="1181" y="764"/>
                  </a:cubicBezTo>
                  <a:cubicBezTo>
                    <a:pt x="1190" y="767"/>
                    <a:pt x="1189" y="772"/>
                    <a:pt x="1187" y="783"/>
                  </a:cubicBezTo>
                  <a:cubicBezTo>
                    <a:pt x="1195" y="789"/>
                    <a:pt x="1206" y="786"/>
                    <a:pt x="1215" y="789"/>
                  </a:cubicBezTo>
                  <a:cubicBezTo>
                    <a:pt x="1221" y="791"/>
                    <a:pt x="1226" y="797"/>
                    <a:pt x="1234" y="800"/>
                  </a:cubicBezTo>
                  <a:cubicBezTo>
                    <a:pt x="1245" y="803"/>
                    <a:pt x="1255" y="808"/>
                    <a:pt x="1265" y="816"/>
                  </a:cubicBezTo>
                  <a:cubicBezTo>
                    <a:pt x="1268" y="827"/>
                    <a:pt x="1272" y="831"/>
                    <a:pt x="1282" y="834"/>
                  </a:cubicBezTo>
                  <a:cubicBezTo>
                    <a:pt x="1286" y="842"/>
                    <a:pt x="1288" y="847"/>
                    <a:pt x="1296" y="852"/>
                  </a:cubicBezTo>
                  <a:cubicBezTo>
                    <a:pt x="1308" y="849"/>
                    <a:pt x="1302" y="850"/>
                    <a:pt x="1314" y="847"/>
                  </a:cubicBezTo>
                  <a:cubicBezTo>
                    <a:pt x="1316" y="845"/>
                    <a:pt x="1319" y="845"/>
                    <a:pt x="1319" y="845"/>
                  </a:cubicBezTo>
                  <a:cubicBezTo>
                    <a:pt x="1328" y="852"/>
                    <a:pt x="1322" y="842"/>
                    <a:pt x="1319" y="839"/>
                  </a:cubicBezTo>
                  <a:cubicBezTo>
                    <a:pt x="1316" y="844"/>
                    <a:pt x="1311" y="847"/>
                    <a:pt x="1310" y="853"/>
                  </a:cubicBezTo>
                  <a:cubicBezTo>
                    <a:pt x="1310" y="856"/>
                    <a:pt x="1307" y="863"/>
                    <a:pt x="1307" y="863"/>
                  </a:cubicBezTo>
                  <a:cubicBezTo>
                    <a:pt x="1308" y="869"/>
                    <a:pt x="1310" y="880"/>
                    <a:pt x="1319" y="880"/>
                  </a:cubicBezTo>
                  <a:lnTo>
                    <a:pt x="1320" y="916"/>
                  </a:lnTo>
                  <a:lnTo>
                    <a:pt x="1348" y="1005"/>
                  </a:lnTo>
                  <a:lnTo>
                    <a:pt x="1373" y="1033"/>
                  </a:lnTo>
                  <a:lnTo>
                    <a:pt x="1416" y="994"/>
                  </a:lnTo>
                  <a:lnTo>
                    <a:pt x="1413" y="967"/>
                  </a:lnTo>
                  <a:lnTo>
                    <a:pt x="1424" y="959"/>
                  </a:lnTo>
                  <a:lnTo>
                    <a:pt x="1423" y="925"/>
                  </a:lnTo>
                  <a:lnTo>
                    <a:pt x="1452" y="916"/>
                  </a:lnTo>
                  <a:lnTo>
                    <a:pt x="1520" y="855"/>
                  </a:lnTo>
                  <a:lnTo>
                    <a:pt x="1533" y="839"/>
                  </a:lnTo>
                  <a:lnTo>
                    <a:pt x="1588" y="824"/>
                  </a:lnTo>
                  <a:lnTo>
                    <a:pt x="1608" y="847"/>
                  </a:lnTo>
                  <a:lnTo>
                    <a:pt x="1602" y="858"/>
                  </a:lnTo>
                  <a:lnTo>
                    <a:pt x="1619" y="875"/>
                  </a:lnTo>
                  <a:lnTo>
                    <a:pt x="1624" y="899"/>
                  </a:lnTo>
                  <a:lnTo>
                    <a:pt x="1641" y="906"/>
                  </a:lnTo>
                  <a:lnTo>
                    <a:pt x="1677" y="892"/>
                  </a:lnTo>
                  <a:lnTo>
                    <a:pt x="1675" y="975"/>
                  </a:lnTo>
                  <a:lnTo>
                    <a:pt x="1684" y="956"/>
                  </a:lnTo>
                  <a:lnTo>
                    <a:pt x="1707" y="1000"/>
                  </a:lnTo>
                  <a:lnTo>
                    <a:pt x="1704" y="1030"/>
                  </a:lnTo>
                  <a:lnTo>
                    <a:pt x="1718" y="1013"/>
                  </a:lnTo>
                  <a:lnTo>
                    <a:pt x="1721" y="997"/>
                  </a:lnTo>
                  <a:lnTo>
                    <a:pt x="1738" y="972"/>
                  </a:lnTo>
                  <a:lnTo>
                    <a:pt x="1728" y="958"/>
                  </a:lnTo>
                  <a:lnTo>
                    <a:pt x="1737" y="942"/>
                  </a:lnTo>
                  <a:lnTo>
                    <a:pt x="1725" y="913"/>
                  </a:lnTo>
                  <a:lnTo>
                    <a:pt x="1732" y="889"/>
                  </a:lnTo>
                  <a:lnTo>
                    <a:pt x="1715" y="895"/>
                  </a:lnTo>
                  <a:lnTo>
                    <a:pt x="1707" y="874"/>
                  </a:lnTo>
                  <a:lnTo>
                    <a:pt x="1701" y="844"/>
                  </a:lnTo>
                  <a:lnTo>
                    <a:pt x="1714" y="816"/>
                  </a:lnTo>
                  <a:lnTo>
                    <a:pt x="1728" y="834"/>
                  </a:lnTo>
                  <a:lnTo>
                    <a:pt x="1721" y="880"/>
                  </a:lnTo>
                  <a:lnTo>
                    <a:pt x="1738" y="849"/>
                  </a:lnTo>
                  <a:lnTo>
                    <a:pt x="1732" y="824"/>
                  </a:lnTo>
                  <a:lnTo>
                    <a:pt x="1752" y="808"/>
                  </a:lnTo>
                  <a:lnTo>
                    <a:pt x="1752" y="797"/>
                  </a:lnTo>
                  <a:lnTo>
                    <a:pt x="1759" y="800"/>
                  </a:lnTo>
                  <a:lnTo>
                    <a:pt x="1796" y="756"/>
                  </a:lnTo>
                  <a:lnTo>
                    <a:pt x="1805" y="684"/>
                  </a:lnTo>
                  <a:lnTo>
                    <a:pt x="1810" y="655"/>
                  </a:lnTo>
                  <a:lnTo>
                    <a:pt x="1794" y="664"/>
                  </a:lnTo>
                  <a:lnTo>
                    <a:pt x="1788" y="655"/>
                  </a:lnTo>
                  <a:lnTo>
                    <a:pt x="1800" y="638"/>
                  </a:lnTo>
                  <a:lnTo>
                    <a:pt x="1776" y="592"/>
                  </a:lnTo>
                  <a:lnTo>
                    <a:pt x="1763" y="580"/>
                  </a:lnTo>
                  <a:lnTo>
                    <a:pt x="1783" y="544"/>
                  </a:lnTo>
                  <a:lnTo>
                    <a:pt x="1762" y="539"/>
                  </a:lnTo>
                  <a:lnTo>
                    <a:pt x="1743" y="531"/>
                  </a:lnTo>
                  <a:lnTo>
                    <a:pt x="1751" y="503"/>
                  </a:lnTo>
                  <a:lnTo>
                    <a:pt x="1763" y="487"/>
                  </a:lnTo>
                  <a:lnTo>
                    <a:pt x="1766" y="519"/>
                  </a:lnTo>
                  <a:lnTo>
                    <a:pt x="1788" y="498"/>
                  </a:lnTo>
                  <a:lnTo>
                    <a:pt x="1805" y="497"/>
                  </a:lnTo>
                  <a:lnTo>
                    <a:pt x="1797" y="519"/>
                  </a:lnTo>
                  <a:lnTo>
                    <a:pt x="1824" y="528"/>
                  </a:lnTo>
                  <a:lnTo>
                    <a:pt x="1816" y="545"/>
                  </a:lnTo>
                  <a:lnTo>
                    <a:pt x="1830" y="559"/>
                  </a:lnTo>
                  <a:lnTo>
                    <a:pt x="1830" y="588"/>
                  </a:lnTo>
                  <a:lnTo>
                    <a:pt x="1861" y="559"/>
                  </a:lnTo>
                  <a:lnTo>
                    <a:pt x="1850" y="531"/>
                  </a:lnTo>
                  <a:lnTo>
                    <a:pt x="1821" y="489"/>
                  </a:lnTo>
                  <a:lnTo>
                    <a:pt x="1830" y="473"/>
                  </a:lnTo>
                  <a:lnTo>
                    <a:pt x="1824" y="448"/>
                  </a:lnTo>
                  <a:lnTo>
                    <a:pt x="1844" y="427"/>
                  </a:lnTo>
                  <a:lnTo>
                    <a:pt x="1868" y="416"/>
                  </a:lnTo>
                  <a:lnTo>
                    <a:pt x="1867" y="367"/>
                  </a:lnTo>
                  <a:lnTo>
                    <a:pt x="1865" y="333"/>
                  </a:lnTo>
                  <a:lnTo>
                    <a:pt x="1858" y="302"/>
                  </a:lnTo>
                  <a:lnTo>
                    <a:pt x="1830" y="248"/>
                  </a:lnTo>
                  <a:lnTo>
                    <a:pt x="1825" y="275"/>
                  </a:lnTo>
                  <a:lnTo>
                    <a:pt x="1807" y="258"/>
                  </a:lnTo>
                  <a:lnTo>
                    <a:pt x="1790" y="266"/>
                  </a:lnTo>
                  <a:lnTo>
                    <a:pt x="1805" y="226"/>
                  </a:lnTo>
                  <a:lnTo>
                    <a:pt x="1821" y="192"/>
                  </a:lnTo>
                  <a:lnTo>
                    <a:pt x="1850" y="176"/>
                  </a:lnTo>
                  <a:lnTo>
                    <a:pt x="1853" y="161"/>
                  </a:lnTo>
                  <a:lnTo>
                    <a:pt x="1873" y="155"/>
                  </a:lnTo>
                  <a:lnTo>
                    <a:pt x="1873" y="170"/>
                  </a:lnTo>
                  <a:lnTo>
                    <a:pt x="1896" y="145"/>
                  </a:lnTo>
                  <a:lnTo>
                    <a:pt x="1882" y="139"/>
                  </a:lnTo>
                  <a:lnTo>
                    <a:pt x="1882" y="120"/>
                  </a:lnTo>
                  <a:lnTo>
                    <a:pt x="1899" y="108"/>
                  </a:lnTo>
                  <a:lnTo>
                    <a:pt x="1906" y="122"/>
                  </a:lnTo>
                  <a:lnTo>
                    <a:pt x="1929" y="100"/>
                  </a:lnTo>
                  <a:lnTo>
                    <a:pt x="1926" y="120"/>
                  </a:lnTo>
                  <a:lnTo>
                    <a:pt x="1927" y="136"/>
                  </a:lnTo>
                  <a:lnTo>
                    <a:pt x="1926" y="158"/>
                  </a:lnTo>
                  <a:lnTo>
                    <a:pt x="1918" y="175"/>
                  </a:lnTo>
                  <a:lnTo>
                    <a:pt x="1932" y="197"/>
                  </a:lnTo>
                  <a:lnTo>
                    <a:pt x="1938" y="212"/>
                  </a:lnTo>
                  <a:lnTo>
                    <a:pt x="1947" y="209"/>
                  </a:lnTo>
                  <a:lnTo>
                    <a:pt x="1992" y="256"/>
                  </a:lnTo>
                  <a:lnTo>
                    <a:pt x="2002" y="233"/>
                  </a:lnTo>
                  <a:lnTo>
                    <a:pt x="2014" y="216"/>
                  </a:lnTo>
                  <a:lnTo>
                    <a:pt x="1994" y="205"/>
                  </a:lnTo>
                  <a:lnTo>
                    <a:pt x="1999" y="184"/>
                  </a:lnTo>
                  <a:lnTo>
                    <a:pt x="1999" y="172"/>
                  </a:lnTo>
                  <a:lnTo>
                    <a:pt x="1978" y="150"/>
                  </a:lnTo>
                  <a:lnTo>
                    <a:pt x="1960" y="147"/>
                  </a:lnTo>
                  <a:lnTo>
                    <a:pt x="1943" y="123"/>
                  </a:lnTo>
                  <a:lnTo>
                    <a:pt x="1966" y="119"/>
                  </a:lnTo>
                  <a:lnTo>
                    <a:pt x="1977" y="100"/>
                  </a:lnTo>
                  <a:lnTo>
                    <a:pt x="1991" y="106"/>
                  </a:lnTo>
                  <a:lnTo>
                    <a:pt x="2005" y="98"/>
                  </a:lnTo>
                  <a:lnTo>
                    <a:pt x="1990" y="80"/>
                  </a:lnTo>
                  <a:lnTo>
                    <a:pt x="2002" y="69"/>
                  </a:lnTo>
                  <a:lnTo>
                    <a:pt x="2021" y="68"/>
                  </a:lnTo>
                  <a:lnTo>
                    <a:pt x="2000" y="53"/>
                  </a:lnTo>
                  <a:lnTo>
                    <a:pt x="1975" y="51"/>
                  </a:lnTo>
                  <a:lnTo>
                    <a:pt x="1990" y="32"/>
                  </a:lnTo>
                  <a:lnTo>
                    <a:pt x="1989" y="11"/>
                  </a:lnTo>
                  <a:lnTo>
                    <a:pt x="2005" y="27"/>
                  </a:lnTo>
                  <a:lnTo>
                    <a:pt x="2015" y="18"/>
                  </a:lnTo>
                  <a:lnTo>
                    <a:pt x="2024" y="21"/>
                  </a:lnTo>
                  <a:lnTo>
                    <a:pt x="2038" y="36"/>
                  </a:lnTo>
                  <a:lnTo>
                    <a:pt x="2060" y="33"/>
                  </a:lnTo>
                  <a:lnTo>
                    <a:pt x="2042" y="15"/>
                  </a:lnTo>
                  <a:lnTo>
                    <a:pt x="2038" y="0"/>
                  </a:lnTo>
                  <a:lnTo>
                    <a:pt x="2006" y="5"/>
                  </a:lnTo>
                  <a:lnTo>
                    <a:pt x="1994" y="0"/>
                  </a:lnTo>
                  <a:lnTo>
                    <a:pt x="1955" y="11"/>
                  </a:lnTo>
                  <a:lnTo>
                    <a:pt x="1913" y="18"/>
                  </a:lnTo>
                  <a:lnTo>
                    <a:pt x="1886" y="30"/>
                  </a:lnTo>
                  <a:lnTo>
                    <a:pt x="1885" y="47"/>
                  </a:lnTo>
                  <a:lnTo>
                    <a:pt x="1864" y="50"/>
                  </a:lnTo>
                  <a:cubicBezTo>
                    <a:pt x="1858" y="55"/>
                    <a:pt x="1854" y="75"/>
                    <a:pt x="1847" y="77"/>
                  </a:cubicBezTo>
                  <a:cubicBezTo>
                    <a:pt x="1839" y="82"/>
                    <a:pt x="1830" y="65"/>
                    <a:pt x="1820" y="63"/>
                  </a:cubicBezTo>
                  <a:lnTo>
                    <a:pt x="1786" y="66"/>
                  </a:lnTo>
                  <a:lnTo>
                    <a:pt x="1732" y="56"/>
                  </a:lnTo>
                  <a:lnTo>
                    <a:pt x="1709" y="62"/>
                  </a:lnTo>
                  <a:lnTo>
                    <a:pt x="1678" y="56"/>
                  </a:lnTo>
                  <a:lnTo>
                    <a:pt x="1666" y="47"/>
                  </a:lnTo>
                  <a:lnTo>
                    <a:pt x="1643" y="50"/>
                  </a:lnTo>
                  <a:cubicBezTo>
                    <a:pt x="1635" y="52"/>
                    <a:pt x="1626" y="57"/>
                    <a:pt x="1618" y="60"/>
                  </a:cubicBezTo>
                  <a:cubicBezTo>
                    <a:pt x="1610" y="63"/>
                    <a:pt x="1603" y="67"/>
                    <a:pt x="1597" y="71"/>
                  </a:cubicBezTo>
                  <a:cubicBezTo>
                    <a:pt x="1591" y="75"/>
                    <a:pt x="1587" y="84"/>
                    <a:pt x="1583" y="83"/>
                  </a:cubicBezTo>
                  <a:cubicBezTo>
                    <a:pt x="1571" y="90"/>
                    <a:pt x="1576" y="67"/>
                    <a:pt x="1571" y="65"/>
                  </a:cubicBezTo>
                  <a:lnTo>
                    <a:pt x="1553" y="69"/>
                  </a:lnTo>
                  <a:cubicBezTo>
                    <a:pt x="1544" y="66"/>
                    <a:pt x="1531" y="50"/>
                    <a:pt x="1517" y="47"/>
                  </a:cubicBezTo>
                  <a:cubicBezTo>
                    <a:pt x="1503" y="46"/>
                    <a:pt x="1479" y="45"/>
                    <a:pt x="1468" y="48"/>
                  </a:cubicBezTo>
                  <a:cubicBezTo>
                    <a:pt x="1457" y="51"/>
                    <a:pt x="1461" y="63"/>
                    <a:pt x="1451" y="63"/>
                  </a:cubicBezTo>
                  <a:cubicBezTo>
                    <a:pt x="1439" y="66"/>
                    <a:pt x="1419" y="48"/>
                    <a:pt x="1408" y="47"/>
                  </a:cubicBezTo>
                  <a:cubicBezTo>
                    <a:pt x="1397" y="46"/>
                    <a:pt x="1390" y="59"/>
                    <a:pt x="1382" y="59"/>
                  </a:cubicBezTo>
                  <a:cubicBezTo>
                    <a:pt x="1374" y="59"/>
                    <a:pt x="1362" y="52"/>
                    <a:pt x="1357" y="47"/>
                  </a:cubicBezTo>
                  <a:cubicBezTo>
                    <a:pt x="1352" y="42"/>
                    <a:pt x="1356" y="36"/>
                    <a:pt x="1349" y="30"/>
                  </a:cubicBezTo>
                  <a:cubicBezTo>
                    <a:pt x="1333" y="26"/>
                    <a:pt x="1330" y="13"/>
                    <a:pt x="1318" y="11"/>
                  </a:cubicBezTo>
                  <a:cubicBezTo>
                    <a:pt x="1306" y="9"/>
                    <a:pt x="1287" y="20"/>
                    <a:pt x="1277" y="20"/>
                  </a:cubicBezTo>
                  <a:cubicBezTo>
                    <a:pt x="1267" y="20"/>
                    <a:pt x="1268" y="10"/>
                    <a:pt x="1259" y="9"/>
                  </a:cubicBezTo>
                  <a:lnTo>
                    <a:pt x="1222" y="14"/>
                  </a:lnTo>
                  <a:lnTo>
                    <a:pt x="1210" y="32"/>
                  </a:lnTo>
                  <a:cubicBezTo>
                    <a:pt x="1203" y="35"/>
                    <a:pt x="1187" y="28"/>
                    <a:pt x="1178" y="29"/>
                  </a:cubicBezTo>
                  <a:cubicBezTo>
                    <a:pt x="1169" y="30"/>
                    <a:pt x="1164" y="36"/>
                    <a:pt x="1154" y="39"/>
                  </a:cubicBezTo>
                  <a:cubicBezTo>
                    <a:pt x="1144" y="42"/>
                    <a:pt x="1124" y="44"/>
                    <a:pt x="1120" y="48"/>
                  </a:cubicBezTo>
                  <a:cubicBezTo>
                    <a:pt x="1109" y="57"/>
                    <a:pt x="1132" y="61"/>
                    <a:pt x="1132" y="65"/>
                  </a:cubicBezTo>
                  <a:cubicBezTo>
                    <a:pt x="1132" y="69"/>
                    <a:pt x="1126" y="70"/>
                    <a:pt x="1118" y="72"/>
                  </a:cubicBezTo>
                  <a:cubicBezTo>
                    <a:pt x="1110" y="74"/>
                    <a:pt x="1084" y="72"/>
                    <a:pt x="1085" y="77"/>
                  </a:cubicBezTo>
                  <a:cubicBezTo>
                    <a:pt x="1085" y="86"/>
                    <a:pt x="1126" y="103"/>
                    <a:pt x="1127" y="105"/>
                  </a:cubicBezTo>
                  <a:lnTo>
                    <a:pt x="1090" y="90"/>
                  </a:lnTo>
                  <a:lnTo>
                    <a:pt x="1072" y="95"/>
                  </a:lnTo>
                  <a:cubicBezTo>
                    <a:pt x="1063" y="93"/>
                    <a:pt x="1039" y="65"/>
                    <a:pt x="1033" y="80"/>
                  </a:cubicBezTo>
                  <a:cubicBezTo>
                    <a:pt x="1027" y="95"/>
                    <a:pt x="1077" y="132"/>
                    <a:pt x="1084" y="147"/>
                  </a:cubicBezTo>
                  <a:lnTo>
                    <a:pt x="1075" y="171"/>
                  </a:lnTo>
                  <a:lnTo>
                    <a:pt x="1040" y="170"/>
                  </a:lnTo>
                  <a:cubicBezTo>
                    <a:pt x="1040" y="170"/>
                    <a:pt x="1061" y="164"/>
                    <a:pt x="1060" y="155"/>
                  </a:cubicBezTo>
                  <a:cubicBezTo>
                    <a:pt x="1059" y="146"/>
                    <a:pt x="1043" y="127"/>
                    <a:pt x="1031" y="113"/>
                  </a:cubicBezTo>
                  <a:cubicBezTo>
                    <a:pt x="1025" y="101"/>
                    <a:pt x="1030" y="84"/>
                    <a:pt x="1024" y="81"/>
                  </a:cubicBezTo>
                  <a:cubicBezTo>
                    <a:pt x="1018" y="78"/>
                    <a:pt x="997" y="65"/>
                    <a:pt x="989" y="71"/>
                  </a:cubicBezTo>
                  <a:cubicBezTo>
                    <a:pt x="968" y="74"/>
                    <a:pt x="970" y="107"/>
                    <a:pt x="974" y="116"/>
                  </a:cubicBezTo>
                  <a:cubicBezTo>
                    <a:pt x="978" y="125"/>
                    <a:pt x="1009" y="122"/>
                    <a:pt x="1012" y="125"/>
                  </a:cubicBezTo>
                  <a:cubicBezTo>
                    <a:pt x="1028" y="153"/>
                    <a:pt x="1005" y="143"/>
                    <a:pt x="989" y="134"/>
                  </a:cubicBezTo>
                  <a:cubicBezTo>
                    <a:pt x="973" y="125"/>
                    <a:pt x="968" y="128"/>
                    <a:pt x="958" y="128"/>
                  </a:cubicBezTo>
                  <a:cubicBezTo>
                    <a:pt x="948" y="128"/>
                    <a:pt x="931" y="133"/>
                    <a:pt x="926" y="137"/>
                  </a:cubicBezTo>
                  <a:cubicBezTo>
                    <a:pt x="921" y="141"/>
                    <a:pt x="939" y="157"/>
                    <a:pt x="926" y="152"/>
                  </a:cubicBezTo>
                  <a:cubicBezTo>
                    <a:pt x="913" y="147"/>
                    <a:pt x="899" y="149"/>
                    <a:pt x="886" y="147"/>
                  </a:cubicBezTo>
                  <a:cubicBezTo>
                    <a:pt x="873" y="145"/>
                    <a:pt x="863" y="136"/>
                    <a:pt x="847" y="140"/>
                  </a:cubicBezTo>
                  <a:cubicBezTo>
                    <a:pt x="825" y="147"/>
                    <a:pt x="794" y="185"/>
                    <a:pt x="787" y="171"/>
                  </a:cubicBezTo>
                  <a:cubicBezTo>
                    <a:pt x="780" y="157"/>
                    <a:pt x="800" y="155"/>
                    <a:pt x="800" y="150"/>
                  </a:cubicBezTo>
                  <a:cubicBezTo>
                    <a:pt x="800" y="145"/>
                    <a:pt x="796" y="138"/>
                    <a:pt x="790" y="138"/>
                  </a:cubicBezTo>
                  <a:cubicBezTo>
                    <a:pt x="784" y="138"/>
                    <a:pt x="764" y="144"/>
                    <a:pt x="763" y="152"/>
                  </a:cubicBezTo>
                  <a:cubicBezTo>
                    <a:pt x="761" y="163"/>
                    <a:pt x="783" y="181"/>
                    <a:pt x="782" y="186"/>
                  </a:cubicBezTo>
                  <a:cubicBezTo>
                    <a:pt x="781" y="191"/>
                    <a:pt x="765" y="180"/>
                    <a:pt x="758" y="183"/>
                  </a:cubicBezTo>
                  <a:cubicBezTo>
                    <a:pt x="751" y="186"/>
                    <a:pt x="746" y="207"/>
                    <a:pt x="742" y="203"/>
                  </a:cubicBezTo>
                  <a:lnTo>
                    <a:pt x="728" y="189"/>
                  </a:lnTo>
                  <a:lnTo>
                    <a:pt x="746" y="170"/>
                  </a:lnTo>
                  <a:lnTo>
                    <a:pt x="733" y="158"/>
                  </a:lnTo>
                  <a:cubicBezTo>
                    <a:pt x="727" y="155"/>
                    <a:pt x="718" y="150"/>
                    <a:pt x="712" y="149"/>
                  </a:cubicBezTo>
                  <a:cubicBezTo>
                    <a:pt x="706" y="148"/>
                    <a:pt x="701" y="154"/>
                    <a:pt x="698" y="152"/>
                  </a:cubicBezTo>
                  <a:cubicBezTo>
                    <a:pt x="695" y="150"/>
                    <a:pt x="698" y="139"/>
                    <a:pt x="695" y="138"/>
                  </a:cubicBezTo>
                  <a:cubicBezTo>
                    <a:pt x="692" y="137"/>
                    <a:pt x="685" y="146"/>
                    <a:pt x="680" y="146"/>
                  </a:cubicBezTo>
                  <a:cubicBezTo>
                    <a:pt x="675" y="146"/>
                    <a:pt x="677" y="142"/>
                    <a:pt x="667" y="140"/>
                  </a:cubicBezTo>
                  <a:cubicBezTo>
                    <a:pt x="657" y="138"/>
                    <a:pt x="632" y="139"/>
                    <a:pt x="622" y="135"/>
                  </a:cubicBezTo>
                  <a:cubicBezTo>
                    <a:pt x="612" y="131"/>
                    <a:pt x="632" y="117"/>
                    <a:pt x="608" y="113"/>
                  </a:cubicBezTo>
                  <a:cubicBezTo>
                    <a:pt x="584" y="109"/>
                    <a:pt x="590" y="119"/>
                    <a:pt x="583" y="119"/>
                  </a:cubicBezTo>
                  <a:lnTo>
                    <a:pt x="568" y="114"/>
                  </a:lnTo>
                  <a:cubicBezTo>
                    <a:pt x="555" y="116"/>
                    <a:pt x="521" y="125"/>
                    <a:pt x="505" y="131"/>
                  </a:cubicBezTo>
                  <a:cubicBezTo>
                    <a:pt x="482" y="140"/>
                    <a:pt x="485" y="140"/>
                    <a:pt x="472" y="152"/>
                  </a:cubicBezTo>
                  <a:cubicBezTo>
                    <a:pt x="459" y="164"/>
                    <a:pt x="443" y="192"/>
                    <a:pt x="428" y="204"/>
                  </a:cubicBezTo>
                  <a:cubicBezTo>
                    <a:pt x="410" y="223"/>
                    <a:pt x="393" y="217"/>
                    <a:pt x="382" y="224"/>
                  </a:cubicBezTo>
                  <a:lnTo>
                    <a:pt x="364" y="248"/>
                  </a:lnTo>
                  <a:lnTo>
                    <a:pt x="368" y="290"/>
                  </a:lnTo>
                  <a:lnTo>
                    <a:pt x="389" y="306"/>
                  </a:lnTo>
                  <a:lnTo>
                    <a:pt x="436" y="290"/>
                  </a:lnTo>
                  <a:cubicBezTo>
                    <a:pt x="447" y="296"/>
                    <a:pt x="448" y="335"/>
                    <a:pt x="457" y="341"/>
                  </a:cubicBezTo>
                  <a:cubicBezTo>
                    <a:pt x="468" y="348"/>
                    <a:pt x="486" y="330"/>
                    <a:pt x="491" y="324"/>
                  </a:cubicBezTo>
                  <a:lnTo>
                    <a:pt x="496" y="300"/>
                  </a:lnTo>
                  <a:lnTo>
                    <a:pt x="514" y="281"/>
                  </a:lnTo>
                  <a:cubicBezTo>
                    <a:pt x="515" y="270"/>
                    <a:pt x="499" y="245"/>
                    <a:pt x="502" y="234"/>
                  </a:cubicBezTo>
                  <a:cubicBezTo>
                    <a:pt x="505" y="225"/>
                    <a:pt x="526" y="220"/>
                    <a:pt x="535" y="213"/>
                  </a:cubicBezTo>
                  <a:cubicBezTo>
                    <a:pt x="544" y="206"/>
                    <a:pt x="546" y="192"/>
                    <a:pt x="554" y="191"/>
                  </a:cubicBezTo>
                  <a:cubicBezTo>
                    <a:pt x="567" y="190"/>
                    <a:pt x="580" y="200"/>
                    <a:pt x="581" y="204"/>
                  </a:cubicBezTo>
                  <a:cubicBezTo>
                    <a:pt x="581" y="208"/>
                    <a:pt x="560" y="200"/>
                    <a:pt x="557" y="215"/>
                  </a:cubicBezTo>
                  <a:cubicBezTo>
                    <a:pt x="554" y="230"/>
                    <a:pt x="535" y="233"/>
                    <a:pt x="533" y="242"/>
                  </a:cubicBezTo>
                  <a:lnTo>
                    <a:pt x="548" y="267"/>
                  </a:lnTo>
                  <a:lnTo>
                    <a:pt x="571" y="276"/>
                  </a:lnTo>
                  <a:lnTo>
                    <a:pt x="598" y="264"/>
                  </a:lnTo>
                  <a:lnTo>
                    <a:pt x="625" y="261"/>
                  </a:lnTo>
                  <a:cubicBezTo>
                    <a:pt x="632" y="263"/>
                    <a:pt x="645" y="271"/>
                    <a:pt x="638" y="276"/>
                  </a:cubicBezTo>
                  <a:cubicBezTo>
                    <a:pt x="631" y="281"/>
                    <a:pt x="593" y="287"/>
                    <a:pt x="584" y="293"/>
                  </a:cubicBezTo>
                  <a:cubicBezTo>
                    <a:pt x="575" y="299"/>
                    <a:pt x="587" y="309"/>
                    <a:pt x="581" y="311"/>
                  </a:cubicBezTo>
                  <a:cubicBezTo>
                    <a:pt x="567" y="319"/>
                    <a:pt x="556" y="301"/>
                    <a:pt x="550" y="303"/>
                  </a:cubicBezTo>
                  <a:lnTo>
                    <a:pt x="547" y="323"/>
                  </a:lnTo>
                  <a:lnTo>
                    <a:pt x="536" y="350"/>
                  </a:lnTo>
                  <a:lnTo>
                    <a:pt x="512" y="351"/>
                  </a:lnTo>
                  <a:lnTo>
                    <a:pt x="476" y="360"/>
                  </a:lnTo>
                  <a:lnTo>
                    <a:pt x="457" y="351"/>
                  </a:lnTo>
                  <a:lnTo>
                    <a:pt x="443" y="357"/>
                  </a:lnTo>
                  <a:lnTo>
                    <a:pt x="419" y="342"/>
                  </a:lnTo>
                  <a:cubicBezTo>
                    <a:pt x="417" y="335"/>
                    <a:pt x="433" y="329"/>
                    <a:pt x="428" y="317"/>
                  </a:cubicBezTo>
                  <a:cubicBezTo>
                    <a:pt x="423" y="305"/>
                    <a:pt x="396" y="313"/>
                    <a:pt x="392" y="321"/>
                  </a:cubicBezTo>
                  <a:lnTo>
                    <a:pt x="397" y="362"/>
                  </a:lnTo>
                  <a:lnTo>
                    <a:pt x="373" y="362"/>
                  </a:lnTo>
                  <a:cubicBezTo>
                    <a:pt x="365" y="366"/>
                    <a:pt x="355" y="380"/>
                    <a:pt x="347" y="386"/>
                  </a:cubicBezTo>
                  <a:cubicBezTo>
                    <a:pt x="339" y="392"/>
                    <a:pt x="332" y="379"/>
                    <a:pt x="322" y="399"/>
                  </a:cubicBezTo>
                  <a:cubicBezTo>
                    <a:pt x="312" y="419"/>
                    <a:pt x="301" y="411"/>
                    <a:pt x="293" y="414"/>
                  </a:cubicBezTo>
                  <a:cubicBezTo>
                    <a:pt x="285" y="417"/>
                    <a:pt x="280" y="414"/>
                    <a:pt x="275" y="416"/>
                  </a:cubicBezTo>
                  <a:cubicBezTo>
                    <a:pt x="270" y="418"/>
                    <a:pt x="267" y="426"/>
                    <a:pt x="260" y="426"/>
                  </a:cubicBezTo>
                  <a:cubicBezTo>
                    <a:pt x="253" y="426"/>
                    <a:pt x="238" y="417"/>
                    <a:pt x="232" y="419"/>
                  </a:cubicBezTo>
                  <a:cubicBezTo>
                    <a:pt x="226" y="421"/>
                    <a:pt x="221" y="432"/>
                    <a:pt x="226" y="437"/>
                  </a:cubicBezTo>
                  <a:lnTo>
                    <a:pt x="263" y="449"/>
                  </a:lnTo>
                  <a:lnTo>
                    <a:pt x="272" y="474"/>
                  </a:lnTo>
                  <a:lnTo>
                    <a:pt x="262" y="503"/>
                  </a:lnTo>
                  <a:cubicBezTo>
                    <a:pt x="251" y="507"/>
                    <a:pt x="223" y="499"/>
                    <a:pt x="206" y="498"/>
                  </a:cubicBezTo>
                  <a:cubicBezTo>
                    <a:pt x="189" y="497"/>
                    <a:pt x="164" y="492"/>
                    <a:pt x="158" y="498"/>
                  </a:cubicBezTo>
                  <a:cubicBezTo>
                    <a:pt x="152" y="504"/>
                    <a:pt x="167" y="527"/>
                    <a:pt x="167" y="537"/>
                  </a:cubicBezTo>
                  <a:cubicBezTo>
                    <a:pt x="167" y="547"/>
                    <a:pt x="159" y="551"/>
                    <a:pt x="157" y="557"/>
                  </a:cubicBezTo>
                  <a:cubicBezTo>
                    <a:pt x="155" y="563"/>
                    <a:pt x="161" y="569"/>
                    <a:pt x="157" y="576"/>
                  </a:cubicBezTo>
                  <a:cubicBezTo>
                    <a:pt x="153" y="583"/>
                    <a:pt x="127" y="594"/>
                    <a:pt x="130" y="597"/>
                  </a:cubicBezTo>
                  <a:cubicBezTo>
                    <a:pt x="139" y="606"/>
                    <a:pt x="160" y="592"/>
                    <a:pt x="176" y="592"/>
                  </a:cubicBezTo>
                  <a:lnTo>
                    <a:pt x="226" y="598"/>
                  </a:lnTo>
                  <a:lnTo>
                    <a:pt x="260" y="588"/>
                  </a:lnTo>
                  <a:lnTo>
                    <a:pt x="274" y="576"/>
                  </a:lnTo>
                  <a:cubicBezTo>
                    <a:pt x="282" y="573"/>
                    <a:pt x="306" y="573"/>
                    <a:pt x="307" y="569"/>
                  </a:cubicBezTo>
                  <a:cubicBezTo>
                    <a:pt x="321" y="557"/>
                    <a:pt x="283" y="559"/>
                    <a:pt x="283" y="552"/>
                  </a:cubicBezTo>
                  <a:cubicBezTo>
                    <a:pt x="283" y="545"/>
                    <a:pt x="300" y="533"/>
                    <a:pt x="307" y="528"/>
                  </a:cubicBezTo>
                  <a:lnTo>
                    <a:pt x="325" y="522"/>
                  </a:lnTo>
                  <a:lnTo>
                    <a:pt x="320" y="503"/>
                  </a:lnTo>
                  <a:cubicBezTo>
                    <a:pt x="323" y="499"/>
                    <a:pt x="336" y="495"/>
                    <a:pt x="342" y="495"/>
                  </a:cubicBezTo>
                  <a:cubicBezTo>
                    <a:pt x="348" y="495"/>
                    <a:pt x="350" y="506"/>
                    <a:pt x="358" y="505"/>
                  </a:cubicBezTo>
                  <a:cubicBezTo>
                    <a:pt x="366" y="504"/>
                    <a:pt x="384" y="490"/>
                    <a:pt x="393" y="491"/>
                  </a:cubicBezTo>
                  <a:lnTo>
                    <a:pt x="415" y="510"/>
                  </a:lnTo>
                  <a:cubicBezTo>
                    <a:pt x="416" y="517"/>
                    <a:pt x="407" y="520"/>
                    <a:pt x="401" y="530"/>
                  </a:cubicBezTo>
                  <a:lnTo>
                    <a:pt x="381" y="573"/>
                  </a:lnTo>
                  <a:lnTo>
                    <a:pt x="406" y="576"/>
                  </a:lnTo>
                  <a:lnTo>
                    <a:pt x="412" y="561"/>
                  </a:lnTo>
                  <a:lnTo>
                    <a:pt x="404" y="543"/>
                  </a:lnTo>
                  <a:cubicBezTo>
                    <a:pt x="406" y="539"/>
                    <a:pt x="417" y="541"/>
                    <a:pt x="423" y="538"/>
                  </a:cubicBezTo>
                  <a:cubicBezTo>
                    <a:pt x="430" y="537"/>
                    <a:pt x="435" y="526"/>
                    <a:pt x="441" y="527"/>
                  </a:cubicBezTo>
                  <a:cubicBezTo>
                    <a:pt x="447" y="528"/>
                    <a:pt x="453" y="542"/>
                    <a:pt x="460" y="547"/>
                  </a:cubicBezTo>
                  <a:lnTo>
                    <a:pt x="483" y="559"/>
                  </a:lnTo>
                  <a:lnTo>
                    <a:pt x="490" y="573"/>
                  </a:lnTo>
                  <a:lnTo>
                    <a:pt x="493" y="590"/>
                  </a:lnTo>
                  <a:lnTo>
                    <a:pt x="508" y="579"/>
                  </a:lnTo>
                  <a:cubicBezTo>
                    <a:pt x="508" y="579"/>
                    <a:pt x="507" y="566"/>
                    <a:pt x="509" y="564"/>
                  </a:cubicBezTo>
                  <a:cubicBezTo>
                    <a:pt x="513" y="561"/>
                    <a:pt x="512" y="581"/>
                    <a:pt x="521" y="569"/>
                  </a:cubicBezTo>
                  <a:cubicBezTo>
                    <a:pt x="530" y="557"/>
                    <a:pt x="525" y="556"/>
                    <a:pt x="515" y="549"/>
                  </a:cubicBezTo>
                  <a:lnTo>
                    <a:pt x="468" y="523"/>
                  </a:lnTo>
                  <a:lnTo>
                    <a:pt x="441" y="508"/>
                  </a:lnTo>
                  <a:lnTo>
                    <a:pt x="455" y="480"/>
                  </a:lnTo>
                  <a:lnTo>
                    <a:pt x="464" y="498"/>
                  </a:lnTo>
                  <a:lnTo>
                    <a:pt x="487" y="512"/>
                  </a:lnTo>
                  <a:lnTo>
                    <a:pt x="517" y="527"/>
                  </a:lnTo>
                  <a:cubicBezTo>
                    <a:pt x="526" y="535"/>
                    <a:pt x="529" y="546"/>
                    <a:pt x="539" y="559"/>
                  </a:cubicBezTo>
                  <a:cubicBezTo>
                    <a:pt x="549" y="572"/>
                    <a:pt x="570" y="602"/>
                    <a:pt x="579" y="608"/>
                  </a:cubicBezTo>
                  <a:cubicBezTo>
                    <a:pt x="588" y="614"/>
                    <a:pt x="588" y="598"/>
                    <a:pt x="592" y="597"/>
                  </a:cubicBezTo>
                  <a:cubicBezTo>
                    <a:pt x="596" y="594"/>
                    <a:pt x="604" y="602"/>
                    <a:pt x="604" y="599"/>
                  </a:cubicBezTo>
                  <a:cubicBezTo>
                    <a:pt x="604" y="596"/>
                    <a:pt x="596" y="583"/>
                    <a:pt x="593" y="578"/>
                  </a:cubicBezTo>
                  <a:cubicBezTo>
                    <a:pt x="589" y="574"/>
                    <a:pt x="590" y="568"/>
                    <a:pt x="587" y="567"/>
                  </a:cubicBezTo>
                  <a:cubicBezTo>
                    <a:pt x="585" y="563"/>
                    <a:pt x="583" y="558"/>
                    <a:pt x="584" y="555"/>
                  </a:cubicBezTo>
                  <a:cubicBezTo>
                    <a:pt x="585" y="552"/>
                    <a:pt x="589" y="550"/>
                    <a:pt x="592" y="548"/>
                  </a:cubicBezTo>
                  <a:lnTo>
                    <a:pt x="601" y="542"/>
                  </a:lnTo>
                  <a:cubicBezTo>
                    <a:pt x="607" y="541"/>
                    <a:pt x="621" y="541"/>
                    <a:pt x="627" y="541"/>
                  </a:cubicBezTo>
                  <a:cubicBezTo>
                    <a:pt x="633" y="541"/>
                    <a:pt x="636" y="541"/>
                    <a:pt x="640" y="539"/>
                  </a:cubicBezTo>
                  <a:cubicBezTo>
                    <a:pt x="644" y="537"/>
                    <a:pt x="648" y="532"/>
                    <a:pt x="650" y="528"/>
                  </a:cubicBezTo>
                  <a:lnTo>
                    <a:pt x="653" y="513"/>
                  </a:lnTo>
                  <a:lnTo>
                    <a:pt x="639" y="505"/>
                  </a:lnTo>
                  <a:cubicBezTo>
                    <a:pt x="639" y="503"/>
                    <a:pt x="650" y="505"/>
                    <a:pt x="655" y="501"/>
                  </a:cubicBezTo>
                  <a:cubicBezTo>
                    <a:pt x="660" y="497"/>
                    <a:pt x="665" y="488"/>
                    <a:pt x="670" y="483"/>
                  </a:cubicBezTo>
                  <a:cubicBezTo>
                    <a:pt x="675" y="478"/>
                    <a:pt x="681" y="471"/>
                    <a:pt x="686" y="470"/>
                  </a:cubicBezTo>
                  <a:lnTo>
                    <a:pt x="703" y="476"/>
                  </a:lnTo>
                  <a:lnTo>
                    <a:pt x="718" y="494"/>
                  </a:lnTo>
                  <a:cubicBezTo>
                    <a:pt x="723" y="498"/>
                    <a:pt x="727" y="503"/>
                    <a:pt x="731" y="501"/>
                  </a:cubicBezTo>
                  <a:cubicBezTo>
                    <a:pt x="735" y="499"/>
                    <a:pt x="742" y="488"/>
                    <a:pt x="742" y="482"/>
                  </a:cubicBezTo>
                  <a:lnTo>
                    <a:pt x="728" y="466"/>
                  </a:lnTo>
                  <a:cubicBezTo>
                    <a:pt x="730" y="462"/>
                    <a:pt x="746" y="463"/>
                    <a:pt x="755" y="459"/>
                  </a:cubicBezTo>
                  <a:cubicBezTo>
                    <a:pt x="764" y="455"/>
                    <a:pt x="777" y="444"/>
                    <a:pt x="782" y="444"/>
                  </a:cubicBezTo>
                  <a:cubicBezTo>
                    <a:pt x="787" y="444"/>
                    <a:pt x="786" y="452"/>
                    <a:pt x="784" y="458"/>
                  </a:cubicBezTo>
                  <a:cubicBezTo>
                    <a:pt x="782" y="464"/>
                    <a:pt x="765" y="469"/>
                    <a:pt x="772" y="480"/>
                  </a:cubicBezTo>
                  <a:cubicBezTo>
                    <a:pt x="779" y="491"/>
                    <a:pt x="820" y="516"/>
                    <a:pt x="824" y="525"/>
                  </a:cubicBezTo>
                  <a:cubicBezTo>
                    <a:pt x="828" y="534"/>
                    <a:pt x="808" y="535"/>
                    <a:pt x="796" y="537"/>
                  </a:cubicBezTo>
                  <a:cubicBezTo>
                    <a:pt x="784" y="539"/>
                    <a:pt x="763" y="541"/>
                    <a:pt x="751" y="539"/>
                  </a:cubicBezTo>
                  <a:cubicBezTo>
                    <a:pt x="739" y="537"/>
                    <a:pt x="739" y="524"/>
                    <a:pt x="722" y="524"/>
                  </a:cubicBezTo>
                  <a:cubicBezTo>
                    <a:pt x="705" y="524"/>
                    <a:pt x="707" y="533"/>
                    <a:pt x="697" y="537"/>
                  </a:cubicBezTo>
                  <a:lnTo>
                    <a:pt x="667" y="538"/>
                  </a:lnTo>
                  <a:lnTo>
                    <a:pt x="623" y="560"/>
                  </a:lnTo>
                  <a:lnTo>
                    <a:pt x="634" y="576"/>
                  </a:lnTo>
                  <a:lnTo>
                    <a:pt x="639" y="598"/>
                  </a:lnTo>
                  <a:lnTo>
                    <a:pt x="669" y="617"/>
                  </a:lnTo>
                  <a:lnTo>
                    <a:pt x="700" y="602"/>
                  </a:lnTo>
                  <a:lnTo>
                    <a:pt x="718" y="611"/>
                  </a:lnTo>
                  <a:lnTo>
                    <a:pt x="752" y="608"/>
                  </a:lnTo>
                  <a:lnTo>
                    <a:pt x="757" y="644"/>
                  </a:lnTo>
                  <a:lnTo>
                    <a:pt x="697" y="677"/>
                  </a:lnTo>
                  <a:close/>
                </a:path>
              </a:pathLst>
            </a:cu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 cap="flat" cmpd="sng">
                  <a:solidFill>
                    <a:srgbClr val="FF5425"/>
                  </a:solidFill>
                  <a:prstDash val="dash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17961" dir="2700000" algn="ctr" rotWithShape="0">
                      <a:srgbClr val="808080">
                        <a:alpha val="50000"/>
                      </a:srgb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kern="0">
                <a:solidFill>
                  <a:srgbClr val="080808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4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7">
            <a:extLst>
              <a:ext uri="{FF2B5EF4-FFF2-40B4-BE49-F238E27FC236}">
                <a16:creationId xmlns:a16="http://schemas.microsoft.com/office/drawing/2014/main" id="{B635DF2D-CBF6-4CBF-829B-356F1D3FC89A}"/>
              </a:ext>
            </a:extLst>
          </p:cNvPr>
          <p:cNvSpPr>
            <a:spLocks noChangeArrowheads="1"/>
          </p:cNvSpPr>
          <p:nvPr userDrawn="1"/>
        </p:nvSpPr>
        <p:spPr bwMode="gray">
          <a:xfrm>
            <a:off x="0" y="0"/>
            <a:ext cx="9144000" cy="981075"/>
          </a:xfrm>
          <a:prstGeom prst="rect">
            <a:avLst/>
          </a:prstGeom>
          <a:gradFill rotWithShape="1">
            <a:gsLst>
              <a:gs pos="0">
                <a:srgbClr val="1282FE"/>
              </a:gs>
              <a:gs pos="100000">
                <a:schemeClr val="accent1">
                  <a:gamma/>
                  <a:tint val="0"/>
                  <a:invGamma/>
                </a:schemeClr>
              </a:gs>
            </a:gsLst>
            <a:lin ang="5400000" scaled="1"/>
          </a:gradFill>
          <a:ln>
            <a:noFill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endParaRPr lang="zh-CN" altLang="en-US"/>
          </a:p>
        </p:txBody>
      </p:sp>
      <p:pic>
        <p:nvPicPr>
          <p:cNvPr id="2051" name="Picture 19" descr="1">
            <a:extLst>
              <a:ext uri="{FF2B5EF4-FFF2-40B4-BE49-F238E27FC236}">
                <a16:creationId xmlns:a16="http://schemas.microsoft.com/office/drawing/2014/main" id="{0A2C09C7-35CD-4B39-A1D7-90DD51CA5B7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61"/>
          <a:stretch>
            <a:fillRect/>
          </a:stretch>
        </p:blipFill>
        <p:spPr bwMode="auto">
          <a:xfrm>
            <a:off x="0" y="6324600"/>
            <a:ext cx="9144000" cy="542925"/>
          </a:xfrm>
          <a:prstGeom prst="rect">
            <a:avLst/>
          </a:prstGeom>
          <a:solidFill>
            <a:srgbClr val="00B0F0">
              <a:alpha val="6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图片 1">
            <a:extLst>
              <a:ext uri="{FF2B5EF4-FFF2-40B4-BE49-F238E27FC236}">
                <a16:creationId xmlns:a16="http://schemas.microsoft.com/office/drawing/2014/main" id="{98DD2782-3FAA-4144-B964-39EAA8C2F03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475" y="5811838"/>
            <a:ext cx="1042988" cy="1046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图片 123">
            <a:extLst>
              <a:ext uri="{FF2B5EF4-FFF2-40B4-BE49-F238E27FC236}">
                <a16:creationId xmlns:a16="http://schemas.microsoft.com/office/drawing/2014/main" id="{59AC103C-78D5-4033-BF25-46B6873C78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4" t="19760" r="8722" b="16718"/>
          <a:stretch>
            <a:fillRect/>
          </a:stretch>
        </p:blipFill>
        <p:spPr bwMode="auto">
          <a:xfrm>
            <a:off x="4763" y="6284913"/>
            <a:ext cx="1670050" cy="582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934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36" r:id="rId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png"/><Relationship Id="rId18" Type="http://schemas.openxmlformats.org/officeDocument/2006/relationships/image" Target="../media/image63.png"/><Relationship Id="rId26" Type="http://schemas.openxmlformats.org/officeDocument/2006/relationships/image" Target="../media/image71.png"/><Relationship Id="rId39" Type="http://schemas.openxmlformats.org/officeDocument/2006/relationships/image" Target="../media/image84.png"/><Relationship Id="rId3" Type="http://schemas.openxmlformats.org/officeDocument/2006/relationships/image" Target="../media/image48.png"/><Relationship Id="rId21" Type="http://schemas.openxmlformats.org/officeDocument/2006/relationships/image" Target="../media/image66.png"/><Relationship Id="rId34" Type="http://schemas.openxmlformats.org/officeDocument/2006/relationships/image" Target="../media/image79.png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17" Type="http://schemas.openxmlformats.org/officeDocument/2006/relationships/image" Target="../media/image62.png"/><Relationship Id="rId25" Type="http://schemas.openxmlformats.org/officeDocument/2006/relationships/image" Target="../media/image70.png"/><Relationship Id="rId33" Type="http://schemas.openxmlformats.org/officeDocument/2006/relationships/image" Target="../media/image78.png"/><Relationship Id="rId38" Type="http://schemas.openxmlformats.org/officeDocument/2006/relationships/image" Target="../media/image83.png"/><Relationship Id="rId2" Type="http://schemas.openxmlformats.org/officeDocument/2006/relationships/image" Target="../media/image47.png"/><Relationship Id="rId16" Type="http://schemas.openxmlformats.org/officeDocument/2006/relationships/image" Target="../media/image61.png"/><Relationship Id="rId20" Type="http://schemas.openxmlformats.org/officeDocument/2006/relationships/image" Target="../media/image65.png"/><Relationship Id="rId29" Type="http://schemas.openxmlformats.org/officeDocument/2006/relationships/image" Target="../media/image74.png"/><Relationship Id="rId41" Type="http://schemas.openxmlformats.org/officeDocument/2006/relationships/image" Target="../media/image8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24" Type="http://schemas.openxmlformats.org/officeDocument/2006/relationships/image" Target="../media/image69.png"/><Relationship Id="rId32" Type="http://schemas.openxmlformats.org/officeDocument/2006/relationships/image" Target="../media/image77.png"/><Relationship Id="rId37" Type="http://schemas.openxmlformats.org/officeDocument/2006/relationships/image" Target="../media/image82.png"/><Relationship Id="rId40" Type="http://schemas.openxmlformats.org/officeDocument/2006/relationships/image" Target="../media/image85.png"/><Relationship Id="rId5" Type="http://schemas.openxmlformats.org/officeDocument/2006/relationships/image" Target="../media/image50.png"/><Relationship Id="rId15" Type="http://schemas.openxmlformats.org/officeDocument/2006/relationships/image" Target="../media/image60.png"/><Relationship Id="rId23" Type="http://schemas.openxmlformats.org/officeDocument/2006/relationships/image" Target="../media/image68.png"/><Relationship Id="rId28" Type="http://schemas.openxmlformats.org/officeDocument/2006/relationships/image" Target="../media/image73.png"/><Relationship Id="rId36" Type="http://schemas.openxmlformats.org/officeDocument/2006/relationships/image" Target="../media/image81.png"/><Relationship Id="rId10" Type="http://schemas.openxmlformats.org/officeDocument/2006/relationships/image" Target="../media/image55.png"/><Relationship Id="rId19" Type="http://schemas.openxmlformats.org/officeDocument/2006/relationships/image" Target="../media/image64.png"/><Relationship Id="rId31" Type="http://schemas.openxmlformats.org/officeDocument/2006/relationships/image" Target="../media/image76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png"/><Relationship Id="rId22" Type="http://schemas.openxmlformats.org/officeDocument/2006/relationships/image" Target="../media/image67.png"/><Relationship Id="rId27" Type="http://schemas.openxmlformats.org/officeDocument/2006/relationships/image" Target="../media/image72.png"/><Relationship Id="rId30" Type="http://schemas.openxmlformats.org/officeDocument/2006/relationships/image" Target="../media/image75.png"/><Relationship Id="rId35" Type="http://schemas.openxmlformats.org/officeDocument/2006/relationships/image" Target="../media/image8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E7FE4E6-CEEE-49E1-8FDF-1D93314AFDF5}"/>
              </a:ext>
            </a:extLst>
          </p:cNvPr>
          <p:cNvGrpSpPr/>
          <p:nvPr/>
        </p:nvGrpSpPr>
        <p:grpSpPr>
          <a:xfrm>
            <a:off x="712919" y="1476280"/>
            <a:ext cx="7740860" cy="3576966"/>
            <a:chOff x="856935" y="1764312"/>
            <a:chExt cx="7740860" cy="3576966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A271A3AF-466D-4DC0-B83D-43101C19DE32}"/>
                </a:ext>
              </a:extLst>
            </p:cNvPr>
            <p:cNvSpPr txBox="1"/>
            <p:nvPr/>
          </p:nvSpPr>
          <p:spPr>
            <a:xfrm>
              <a:off x="856935" y="1764312"/>
              <a:ext cx="7740860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0"/>
                </a:spcAft>
                <a:tabLst>
                  <a:tab pos="515938" algn="l"/>
                </a:tabLst>
              </a:pPr>
              <a:r>
                <a:rPr lang="en-US" altLang="zh-CN" sz="3200" b="1" kern="100" dirty="0">
                  <a:latin typeface="Times New Roman" panose="02020603050405020304" pitchFamily="18" charset="0"/>
                  <a:ea typeface="等线" panose="02010600030101010101" pitchFamily="2" charset="-122"/>
                  <a:cs typeface="Times New Roman" panose="02020603050405020304" pitchFamily="18" charset="0"/>
                </a:rPr>
                <a:t>Evaluation of high resolution regional reanalysis developed by EnKF method over the Tibetan Plateau</a:t>
              </a:r>
              <a:endParaRPr lang="zh-CN" altLang="zh-CN" kern="100" dirty="0"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endParaRPr>
            </a:p>
            <a:p>
              <a:endParaRPr lang="zh-CN" altLang="en-US" dirty="0"/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9EA46B62-2BC0-46E2-A20D-BE32C40F6313}"/>
                </a:ext>
              </a:extLst>
            </p:cNvPr>
            <p:cNvSpPr/>
            <p:nvPr/>
          </p:nvSpPr>
          <p:spPr>
            <a:xfrm>
              <a:off x="2123728" y="3861048"/>
              <a:ext cx="5526360" cy="57996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eaLnBrk="1" hangingPunct="1">
                <a:lnSpc>
                  <a:spcPct val="150000"/>
                </a:lnSpc>
              </a:pPr>
              <a:r>
                <a:rPr lang="en-US" altLang="zh-CN" sz="2400" dirty="0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Jie</a:t>
              </a:r>
              <a:r>
                <a:rPr lang="zh-CN" altLang="en-US" sz="2400" dirty="0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  </a:t>
              </a:r>
              <a:r>
                <a:rPr lang="en-US" altLang="zh-CN" sz="2400" dirty="0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He</a:t>
              </a:r>
              <a:r>
                <a:rPr lang="zh-CN" altLang="en-US" sz="1400" dirty="0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2400" dirty="0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Fuqing Zhang</a:t>
              </a:r>
              <a:r>
                <a:rPr lang="zh-CN" altLang="en-US" sz="2400" dirty="0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 </a:t>
              </a:r>
              <a:r>
                <a:rPr lang="zh-CN" altLang="en-US" sz="1400" dirty="0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，</a:t>
              </a:r>
              <a:r>
                <a:rPr lang="en-US" altLang="zh-CN" sz="2400" dirty="0">
                  <a:latin typeface="Times New Roman" panose="02020603050405020304" pitchFamily="18" charset="0"/>
                  <a:ea typeface="华文中宋" panose="02010600040101010101" pitchFamily="2" charset="-122"/>
                  <a:cs typeface="Times New Roman" panose="02020603050405020304" pitchFamily="18" charset="0"/>
                </a:rPr>
                <a:t>Xingchao Chen</a:t>
              </a: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1CEA1D5-8548-4CD5-A35D-D8EB2C534ACA}"/>
                </a:ext>
              </a:extLst>
            </p:cNvPr>
            <p:cNvSpPr/>
            <p:nvPr/>
          </p:nvSpPr>
          <p:spPr>
            <a:xfrm>
              <a:off x="3071976" y="4941168"/>
              <a:ext cx="331077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Group meeting, Aug 16, 2018</a:t>
              </a:r>
              <a:endParaRPr lang="zh-CN" altLang="en-US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428083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EDF2CE7-54FD-452F-AF76-1E28E4619021}"/>
              </a:ext>
            </a:extLst>
          </p:cNvPr>
          <p:cNvSpPr txBox="1"/>
          <p:nvPr/>
        </p:nvSpPr>
        <p:spPr>
          <a:xfrm>
            <a:off x="179512" y="183562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and Verification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807C545-E9FD-45BD-BFC4-96F079BE30A2}"/>
              </a:ext>
            </a:extLst>
          </p:cNvPr>
          <p:cNvGrpSpPr/>
          <p:nvPr/>
        </p:nvGrpSpPr>
        <p:grpSpPr>
          <a:xfrm>
            <a:off x="1371600" y="980728"/>
            <a:ext cx="6400800" cy="4552106"/>
            <a:chOff x="933663" y="1253158"/>
            <a:chExt cx="6400800" cy="4552106"/>
          </a:xfrm>
        </p:grpSpPr>
        <p:pic>
          <p:nvPicPr>
            <p:cNvPr id="4" name="Picture 3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971922B5-A217-4757-AE2E-BCFD958F00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4063" y="1253158"/>
              <a:ext cx="3200400" cy="2133600"/>
            </a:xfrm>
            <a:prstGeom prst="rect">
              <a:avLst/>
            </a:prstGeom>
          </p:spPr>
        </p:pic>
        <p:pic>
          <p:nvPicPr>
            <p:cNvPr id="8" name="Picture 7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6A3816F3-9CFB-4644-A5F5-DE9963A8F6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4063" y="3418330"/>
              <a:ext cx="3200400" cy="2133600"/>
            </a:xfrm>
            <a:prstGeom prst="rect">
              <a:avLst/>
            </a:prstGeom>
          </p:spPr>
        </p:pic>
        <p:pic>
          <p:nvPicPr>
            <p:cNvPr id="10" name="Picture 9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A730D415-9E4E-48BB-84F4-50BDB77B3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63" y="1253158"/>
              <a:ext cx="3200400" cy="2133600"/>
            </a:xfrm>
            <a:prstGeom prst="rect">
              <a:avLst/>
            </a:prstGeom>
          </p:spPr>
        </p:pic>
        <p:pic>
          <p:nvPicPr>
            <p:cNvPr id="6" name="Picture 5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3E9F3291-57F2-4A70-8119-31771A065B7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3663" y="3418330"/>
              <a:ext cx="3200400" cy="2133600"/>
            </a:xfrm>
            <a:prstGeom prst="rect">
              <a:avLst/>
            </a:prstGeom>
          </p:spPr>
        </p:pic>
        <p:pic>
          <p:nvPicPr>
            <p:cNvPr id="12" name="Picture 11" descr="A close up of a logo&#10;&#10;Description generated with very high confidence">
              <a:extLst>
                <a:ext uri="{FF2B5EF4-FFF2-40B4-BE49-F238E27FC236}">
                  <a16:creationId xmlns:a16="http://schemas.microsoft.com/office/drawing/2014/main" id="{3967209F-47F6-4D8C-82E5-E6A6A5B9F2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9772" y="5410152"/>
              <a:ext cx="3200400" cy="395112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EAABE483-7EE9-4EE1-A1CE-1B2DECC88341}"/>
              </a:ext>
            </a:extLst>
          </p:cNvPr>
          <p:cNvSpPr/>
          <p:nvPr/>
        </p:nvSpPr>
        <p:spPr>
          <a:xfrm>
            <a:off x="1619672" y="5661248"/>
            <a:ext cx="627260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Independent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verification with sounding obs.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00, 12 UTC during June 2015 in small domain (D02)</a:t>
            </a:r>
          </a:p>
        </p:txBody>
      </p:sp>
    </p:spTree>
    <p:extLst>
      <p:ext uri="{BB962C8B-B14F-4D97-AF65-F5344CB8AC3E}">
        <p14:creationId xmlns:p14="http://schemas.microsoft.com/office/powerpoint/2010/main" val="18620164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roup 68">
            <a:extLst>
              <a:ext uri="{FF2B5EF4-FFF2-40B4-BE49-F238E27FC236}">
                <a16:creationId xmlns:a16="http://schemas.microsoft.com/office/drawing/2014/main" id="{EB623163-02E9-42A0-B48D-ECC2856AA295}"/>
              </a:ext>
            </a:extLst>
          </p:cNvPr>
          <p:cNvGrpSpPr/>
          <p:nvPr/>
        </p:nvGrpSpPr>
        <p:grpSpPr>
          <a:xfrm>
            <a:off x="1348353" y="1156149"/>
            <a:ext cx="1391359" cy="4851359"/>
            <a:chOff x="519829" y="943000"/>
            <a:chExt cx="1391359" cy="4851359"/>
          </a:xfrm>
        </p:grpSpPr>
        <p:pic>
          <p:nvPicPr>
            <p:cNvPr id="4" name="Picture 3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ECECFAEE-5F29-4885-BACF-C8455009EA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3601"/>
            <a:stretch/>
          </p:blipFill>
          <p:spPr>
            <a:xfrm>
              <a:off x="526102" y="4437112"/>
              <a:ext cx="1371600" cy="740652"/>
            </a:xfrm>
            <a:prstGeom prst="rect">
              <a:avLst/>
            </a:prstGeom>
          </p:spPr>
        </p:pic>
        <p:pic>
          <p:nvPicPr>
            <p:cNvPr id="5" name="Picture 4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1CA8767B-3C8D-40B6-96F2-38BFBF543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02" y="943000"/>
              <a:ext cx="1371600" cy="685800"/>
            </a:xfrm>
            <a:prstGeom prst="rect">
              <a:avLst/>
            </a:prstGeom>
          </p:spPr>
        </p:pic>
        <p:pic>
          <p:nvPicPr>
            <p:cNvPr id="6" name="Picture 5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97F8810E-E722-4F20-B536-BA5810E6B7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02" y="1556792"/>
              <a:ext cx="1371600" cy="685800"/>
            </a:xfrm>
            <a:prstGeom prst="rect">
              <a:avLst/>
            </a:prstGeom>
          </p:spPr>
        </p:pic>
        <p:pic>
          <p:nvPicPr>
            <p:cNvPr id="7" name="Picture 6" descr="A close up of a piece of paper&#10;&#10;Description generated with high confidence">
              <a:extLst>
                <a:ext uri="{FF2B5EF4-FFF2-40B4-BE49-F238E27FC236}">
                  <a16:creationId xmlns:a16="http://schemas.microsoft.com/office/drawing/2014/main" id="{D2AA8014-6096-46A6-9E93-288BFA0B9FF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9829" y="2162679"/>
              <a:ext cx="1371600" cy="685800"/>
            </a:xfrm>
            <a:prstGeom prst="rect">
              <a:avLst/>
            </a:prstGeom>
          </p:spPr>
        </p:pic>
        <p:pic>
          <p:nvPicPr>
            <p:cNvPr id="8" name="Picture 7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EFC386F0-ACF0-4A02-B79E-A93FD4ED499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48" y="2759263"/>
              <a:ext cx="1371600" cy="685800"/>
            </a:xfrm>
            <a:prstGeom prst="rect">
              <a:avLst/>
            </a:prstGeom>
          </p:spPr>
        </p:pic>
        <p:pic>
          <p:nvPicPr>
            <p:cNvPr id="9" name="Picture 8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0C0041D0-6BA2-4703-A11C-D58BBFE1B2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5948" y="3354988"/>
              <a:ext cx="1371600" cy="685800"/>
            </a:xfrm>
            <a:prstGeom prst="rect">
              <a:avLst/>
            </a:prstGeom>
          </p:spPr>
        </p:pic>
        <p:pic>
          <p:nvPicPr>
            <p:cNvPr id="10" name="Picture 9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DF683B8E-27A3-44FB-B85C-2976DC6185B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6102" y="3933056"/>
              <a:ext cx="1371600" cy="685800"/>
            </a:xfrm>
            <a:prstGeom prst="rect">
              <a:avLst/>
            </a:prstGeom>
          </p:spPr>
        </p:pic>
        <p:pic>
          <p:nvPicPr>
            <p:cNvPr id="11" name="Picture 10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C135B04E-5E58-4094-A6FB-B28684E63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588" y="5108559"/>
              <a:ext cx="1371600" cy="685800"/>
            </a:xfrm>
            <a:prstGeom prst="rect">
              <a:avLst/>
            </a:prstGeom>
          </p:spPr>
        </p:pic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F98B552-53F5-4EDE-B3A6-250CCD10812E}"/>
              </a:ext>
            </a:extLst>
          </p:cNvPr>
          <p:cNvGrpSpPr/>
          <p:nvPr/>
        </p:nvGrpSpPr>
        <p:grpSpPr>
          <a:xfrm>
            <a:off x="1614238" y="892865"/>
            <a:ext cx="6053251" cy="270307"/>
            <a:chOff x="1574318" y="679716"/>
            <a:chExt cx="6053251" cy="270307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DB6433D-B522-4D77-8736-C594F935D713}"/>
                </a:ext>
              </a:extLst>
            </p:cNvPr>
            <p:cNvSpPr txBox="1"/>
            <p:nvPr/>
          </p:nvSpPr>
          <p:spPr>
            <a:xfrm>
              <a:off x="1574318" y="684425"/>
              <a:ext cx="85770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Real rain</a:t>
              </a:r>
              <a:endParaRPr lang="zh-CN" alt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8B0C3DF-2BD9-4F53-8F06-356FDC3CBAAB}"/>
                </a:ext>
              </a:extLst>
            </p:cNvPr>
            <p:cNvSpPr txBox="1"/>
            <p:nvPr/>
          </p:nvSpPr>
          <p:spPr>
            <a:xfrm>
              <a:off x="2693952" y="688413"/>
              <a:ext cx="11314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ERA-I_30km</a:t>
              </a:r>
              <a:endParaRPr lang="zh-CN" alt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A24E73F-CB42-47A0-A615-CB4FACB7AAF5}"/>
                </a:ext>
              </a:extLst>
            </p:cNvPr>
            <p:cNvSpPr txBox="1"/>
            <p:nvPr/>
          </p:nvSpPr>
          <p:spPr>
            <a:xfrm>
              <a:off x="4006265" y="688413"/>
              <a:ext cx="113146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ERA-I _10km</a:t>
              </a:r>
              <a:endParaRPr lang="zh-CN" alt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3181487-7727-4E05-B803-AE738C0106C4}"/>
                </a:ext>
              </a:extLst>
            </p:cNvPr>
            <p:cNvSpPr txBox="1"/>
            <p:nvPr/>
          </p:nvSpPr>
          <p:spPr>
            <a:xfrm>
              <a:off x="5155218" y="679716"/>
              <a:ext cx="12258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EnKF_30km</a:t>
              </a:r>
              <a:endParaRPr lang="zh-CN" alt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2D27AAE3-3171-4F5A-BF84-1213B8925723}"/>
                </a:ext>
              </a:extLst>
            </p:cNvPr>
            <p:cNvSpPr txBox="1"/>
            <p:nvPr/>
          </p:nvSpPr>
          <p:spPr>
            <a:xfrm>
              <a:off x="6401694" y="683705"/>
              <a:ext cx="122587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5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EnKF_10km</a:t>
              </a:r>
              <a:endParaRPr lang="zh-CN" altLang="en-US" sz="105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8" name="Picture 17" descr="A close up of a map&#10;&#10;Description generated with very high confidence">
            <a:extLst>
              <a:ext uri="{FF2B5EF4-FFF2-40B4-BE49-F238E27FC236}">
                <a16:creationId xmlns:a16="http://schemas.microsoft.com/office/drawing/2014/main" id="{B3E05A6C-F8BE-4A53-9B03-8B140F36B2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752"/>
          <a:stretch/>
        </p:blipFill>
        <p:spPr>
          <a:xfrm>
            <a:off x="2829976" y="6009890"/>
            <a:ext cx="3657600" cy="371438"/>
          </a:xfrm>
          <a:prstGeom prst="rect">
            <a:avLst/>
          </a:prstGeom>
        </p:spPr>
      </p:pic>
      <p:grpSp>
        <p:nvGrpSpPr>
          <p:cNvPr id="70" name="Group 69">
            <a:extLst>
              <a:ext uri="{FF2B5EF4-FFF2-40B4-BE49-F238E27FC236}">
                <a16:creationId xmlns:a16="http://schemas.microsoft.com/office/drawing/2014/main" id="{69361BAA-61F3-4B50-8036-86F6A8D5FAE2}"/>
              </a:ext>
            </a:extLst>
          </p:cNvPr>
          <p:cNvGrpSpPr/>
          <p:nvPr/>
        </p:nvGrpSpPr>
        <p:grpSpPr>
          <a:xfrm>
            <a:off x="2595696" y="1156149"/>
            <a:ext cx="1379964" cy="4851359"/>
            <a:chOff x="2163489" y="943000"/>
            <a:chExt cx="1379964" cy="4851359"/>
          </a:xfrm>
        </p:grpSpPr>
        <p:pic>
          <p:nvPicPr>
            <p:cNvPr id="22" name="Picture 21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CDBC5CB2-02CA-4A58-845D-ED5454116A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489" y="943000"/>
              <a:ext cx="1371600" cy="685800"/>
            </a:xfrm>
            <a:prstGeom prst="rect">
              <a:avLst/>
            </a:prstGeom>
          </p:spPr>
        </p:pic>
        <p:pic>
          <p:nvPicPr>
            <p:cNvPr id="23" name="Picture 22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25FE8F33-2D48-473F-ABAE-86F16DEBA5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489" y="1553274"/>
              <a:ext cx="1371600" cy="685800"/>
            </a:xfrm>
            <a:prstGeom prst="rect">
              <a:avLst/>
            </a:prstGeom>
          </p:spPr>
        </p:pic>
        <p:pic>
          <p:nvPicPr>
            <p:cNvPr id="24" name="Picture 23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92C40FF9-4D57-4EE0-9C4D-9A187CA6C1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489" y="2156245"/>
              <a:ext cx="1371600" cy="685800"/>
            </a:xfrm>
            <a:prstGeom prst="rect">
              <a:avLst/>
            </a:prstGeom>
          </p:spPr>
        </p:pic>
        <p:pic>
          <p:nvPicPr>
            <p:cNvPr id="25" name="Picture 24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A0002654-1A79-4154-976E-AE272A799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9608" y="2762846"/>
              <a:ext cx="1371600" cy="685800"/>
            </a:xfrm>
            <a:prstGeom prst="rect">
              <a:avLst/>
            </a:prstGeom>
          </p:spPr>
        </p:pic>
        <p:pic>
          <p:nvPicPr>
            <p:cNvPr id="26" name="Picture 25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7A7A195F-B180-4363-9665-2EC781161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9608" y="3342558"/>
              <a:ext cx="1371600" cy="685800"/>
            </a:xfrm>
            <a:prstGeom prst="rect">
              <a:avLst/>
            </a:prstGeom>
          </p:spPr>
        </p:pic>
        <p:pic>
          <p:nvPicPr>
            <p:cNvPr id="27" name="Picture 26" descr="A screenshot of a cell phone&#10;&#10;Description generated with high confidence">
              <a:extLst>
                <a:ext uri="{FF2B5EF4-FFF2-40B4-BE49-F238E27FC236}">
                  <a16:creationId xmlns:a16="http://schemas.microsoft.com/office/drawing/2014/main" id="{35C05C75-C312-4F2B-B86B-9E674B1A8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5077" y="3932316"/>
              <a:ext cx="1371600" cy="685800"/>
            </a:xfrm>
            <a:prstGeom prst="rect">
              <a:avLst/>
            </a:prstGeom>
          </p:spPr>
        </p:pic>
        <p:pic>
          <p:nvPicPr>
            <p:cNvPr id="28" name="Picture 27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0018D84A-6FD6-45A2-9AEC-002DD97B0F8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1853" y="4522074"/>
              <a:ext cx="1371600" cy="685800"/>
            </a:xfrm>
            <a:prstGeom prst="rect">
              <a:avLst/>
            </a:prstGeom>
          </p:spPr>
        </p:pic>
        <p:pic>
          <p:nvPicPr>
            <p:cNvPr id="21" name="Picture 20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72C8DFD1-EE76-4EAF-A120-A078E957E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6636" y="5108559"/>
              <a:ext cx="1371600" cy="685800"/>
            </a:xfrm>
            <a:prstGeom prst="rect">
              <a:avLst/>
            </a:prstGeom>
          </p:spPr>
        </p:pic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FABF84DD-5C93-4AD7-842D-07D0BD82F8F8}"/>
              </a:ext>
            </a:extLst>
          </p:cNvPr>
          <p:cNvGrpSpPr/>
          <p:nvPr/>
        </p:nvGrpSpPr>
        <p:grpSpPr>
          <a:xfrm>
            <a:off x="3847664" y="1159184"/>
            <a:ext cx="1396812" cy="4843615"/>
            <a:chOff x="3807744" y="946035"/>
            <a:chExt cx="1396812" cy="4843615"/>
          </a:xfrm>
        </p:grpSpPr>
        <p:pic>
          <p:nvPicPr>
            <p:cNvPr id="32" name="Picture 31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6FB497E8-34AF-48A9-8B81-5DCB3170DA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671" y="4506867"/>
              <a:ext cx="1371600" cy="685800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FF8DF483-DCF2-40BE-B774-1096DC369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7744" y="946035"/>
              <a:ext cx="1371600" cy="685800"/>
            </a:xfrm>
            <a:prstGeom prst="rect">
              <a:avLst/>
            </a:prstGeom>
          </p:spPr>
        </p:pic>
        <p:pic>
          <p:nvPicPr>
            <p:cNvPr id="34" name="Picture 33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BC89FF5E-2022-4E47-92E4-FEDD18B60F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9484" y="1553274"/>
              <a:ext cx="1371600" cy="685800"/>
            </a:xfrm>
            <a:prstGeom prst="rect">
              <a:avLst/>
            </a:prstGeom>
          </p:spPr>
        </p:pic>
        <p:pic>
          <p:nvPicPr>
            <p:cNvPr id="35" name="Picture 34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5251AF74-E1B7-4389-AE88-5C6FA56B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8747" y="2156245"/>
              <a:ext cx="1371600" cy="685800"/>
            </a:xfrm>
            <a:prstGeom prst="rect">
              <a:avLst/>
            </a:prstGeom>
          </p:spPr>
        </p:pic>
        <p:pic>
          <p:nvPicPr>
            <p:cNvPr id="36" name="Picture 35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9045B11A-824A-46BC-BC56-8FDD1D513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671" y="2763923"/>
              <a:ext cx="1371600" cy="685800"/>
            </a:xfrm>
            <a:prstGeom prst="rect">
              <a:avLst/>
            </a:prstGeom>
          </p:spPr>
        </p:pic>
        <p:pic>
          <p:nvPicPr>
            <p:cNvPr id="37" name="Picture 36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78FA0499-0DB3-4D53-8E26-42BC83AA2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2956" y="3354129"/>
              <a:ext cx="1371600" cy="685800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2A912C3D-E718-40E1-B272-30B18D574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4671" y="3928249"/>
              <a:ext cx="1371600" cy="685800"/>
            </a:xfrm>
            <a:prstGeom prst="rect">
              <a:avLst/>
            </a:prstGeom>
          </p:spPr>
        </p:pic>
        <p:pic>
          <p:nvPicPr>
            <p:cNvPr id="31" name="Picture 30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4CDCEB36-E5D7-4F2F-9C33-9FCD57D7B14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1598" y="5103850"/>
              <a:ext cx="1371600" cy="685800"/>
            </a:xfrm>
            <a:prstGeom prst="rect">
              <a:avLst/>
            </a:prstGeom>
          </p:spPr>
        </p:pic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6040C4B3-6A06-44E1-B178-2EF9E06194DF}"/>
              </a:ext>
            </a:extLst>
          </p:cNvPr>
          <p:cNvGrpSpPr/>
          <p:nvPr/>
        </p:nvGrpSpPr>
        <p:grpSpPr>
          <a:xfrm>
            <a:off x="5115976" y="1150143"/>
            <a:ext cx="1371638" cy="4857365"/>
            <a:chOff x="5506235" y="936994"/>
            <a:chExt cx="1371638" cy="4857365"/>
          </a:xfrm>
        </p:grpSpPr>
        <p:pic>
          <p:nvPicPr>
            <p:cNvPr id="42" name="Picture 41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20F4AE44-1D4B-4DC7-BA9E-0C0B29060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6235" y="4521023"/>
              <a:ext cx="1371600" cy="685800"/>
            </a:xfrm>
            <a:prstGeom prst="rect">
              <a:avLst/>
            </a:prstGeom>
          </p:spPr>
        </p:pic>
        <p:pic>
          <p:nvPicPr>
            <p:cNvPr id="43" name="Picture 42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4E96E3B3-936D-45B7-BFB3-92B122A491BB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6235" y="936994"/>
              <a:ext cx="1371600" cy="685800"/>
            </a:xfrm>
            <a:prstGeom prst="rect">
              <a:avLst/>
            </a:prstGeom>
          </p:spPr>
        </p:pic>
        <p:pic>
          <p:nvPicPr>
            <p:cNvPr id="44" name="Picture 43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137CEDAD-4266-44FF-AB92-D0FE799A8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6235" y="1553274"/>
              <a:ext cx="1371600" cy="685800"/>
            </a:xfrm>
            <a:prstGeom prst="rect">
              <a:avLst/>
            </a:prstGeom>
          </p:spPr>
        </p:pic>
        <p:pic>
          <p:nvPicPr>
            <p:cNvPr id="45" name="Picture 44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EC5EBE39-0167-4144-A3E0-6A5DBFCAD0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6235" y="2162679"/>
              <a:ext cx="1371600" cy="685800"/>
            </a:xfrm>
            <a:prstGeom prst="rect">
              <a:avLst/>
            </a:prstGeom>
          </p:spPr>
        </p:pic>
        <p:pic>
          <p:nvPicPr>
            <p:cNvPr id="46" name="Picture 45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7C113F17-0A80-4331-B3FA-8826115D2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6235" y="2761355"/>
              <a:ext cx="1371600" cy="685800"/>
            </a:xfrm>
            <a:prstGeom prst="rect">
              <a:avLst/>
            </a:prstGeom>
          </p:spPr>
        </p:pic>
        <p:pic>
          <p:nvPicPr>
            <p:cNvPr id="47" name="Picture 46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B6DECFB1-AF36-4515-92CF-D34A3B1F9F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6235" y="3354129"/>
              <a:ext cx="1371600" cy="685800"/>
            </a:xfrm>
            <a:prstGeom prst="rect">
              <a:avLst/>
            </a:prstGeom>
          </p:spPr>
        </p:pic>
        <p:pic>
          <p:nvPicPr>
            <p:cNvPr id="48" name="Picture 47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0680D06C-2331-48CF-BE60-1D30C67FFD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6273" y="3928249"/>
              <a:ext cx="1371600" cy="685800"/>
            </a:xfrm>
            <a:prstGeom prst="rect">
              <a:avLst/>
            </a:prstGeom>
          </p:spPr>
        </p:pic>
        <p:pic>
          <p:nvPicPr>
            <p:cNvPr id="41" name="Picture 40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71B10FD6-E00D-42A7-BDEC-233BABFC3B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6235" y="5108559"/>
              <a:ext cx="1371600" cy="685800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7309E0A5-9243-4DEF-8BF0-02D679AA81EC}"/>
              </a:ext>
            </a:extLst>
          </p:cNvPr>
          <p:cNvGrpSpPr/>
          <p:nvPr/>
        </p:nvGrpSpPr>
        <p:grpSpPr>
          <a:xfrm>
            <a:off x="6361825" y="1159184"/>
            <a:ext cx="1378527" cy="4843615"/>
            <a:chOff x="7137180" y="946035"/>
            <a:chExt cx="1378527" cy="4843615"/>
          </a:xfrm>
        </p:grpSpPr>
        <p:pic>
          <p:nvPicPr>
            <p:cNvPr id="52" name="Picture 51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9B36800F-9944-4E2B-B6A8-B8B02354FA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7180" y="4525523"/>
              <a:ext cx="1371600" cy="685800"/>
            </a:xfrm>
            <a:prstGeom prst="rect">
              <a:avLst/>
            </a:prstGeom>
          </p:spPr>
        </p:pic>
        <p:pic>
          <p:nvPicPr>
            <p:cNvPr id="53" name="Picture 52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C2FFF6FC-FC00-4FE4-9C7E-AE791CAD4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7180" y="946035"/>
              <a:ext cx="1371600" cy="685800"/>
            </a:xfrm>
            <a:prstGeom prst="rect">
              <a:avLst/>
            </a:prstGeom>
          </p:spPr>
        </p:pic>
        <p:pic>
          <p:nvPicPr>
            <p:cNvPr id="54" name="Picture 53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EC1AA944-6865-48A2-A86B-3A8BA15F4ED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7180" y="1561379"/>
              <a:ext cx="1371600" cy="685800"/>
            </a:xfrm>
            <a:prstGeom prst="rect">
              <a:avLst/>
            </a:prstGeom>
          </p:spPr>
        </p:pic>
        <p:pic>
          <p:nvPicPr>
            <p:cNvPr id="55" name="Picture 54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523EAA15-A98D-4C68-9416-5FE3A468FB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4107" y="2156245"/>
              <a:ext cx="1371600" cy="685800"/>
            </a:xfrm>
            <a:prstGeom prst="rect">
              <a:avLst/>
            </a:prstGeom>
          </p:spPr>
        </p:pic>
        <p:pic>
          <p:nvPicPr>
            <p:cNvPr id="56" name="Picture 55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1131656D-225B-4924-8B9A-12D7A9ECAB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4107" y="2759263"/>
              <a:ext cx="1371600" cy="685800"/>
            </a:xfrm>
            <a:prstGeom prst="rect">
              <a:avLst/>
            </a:prstGeom>
          </p:spPr>
        </p:pic>
        <p:pic>
          <p:nvPicPr>
            <p:cNvPr id="57" name="Picture 56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03F40754-E733-4459-97DC-F7DE1899E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4107" y="3354129"/>
              <a:ext cx="1371600" cy="685800"/>
            </a:xfrm>
            <a:prstGeom prst="rect">
              <a:avLst/>
            </a:prstGeom>
          </p:spPr>
        </p:pic>
        <p:pic>
          <p:nvPicPr>
            <p:cNvPr id="58" name="Picture 57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5D9930DB-9E07-4746-A5A8-17381B954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44107" y="3928249"/>
              <a:ext cx="1371600" cy="685800"/>
            </a:xfrm>
            <a:prstGeom prst="rect">
              <a:avLst/>
            </a:prstGeom>
          </p:spPr>
        </p:pic>
        <p:pic>
          <p:nvPicPr>
            <p:cNvPr id="51" name="Picture 50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7B80EEB4-8DC5-4158-A44B-00A0A39660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9236" y="5103850"/>
              <a:ext cx="1371600" cy="685800"/>
            </a:xfrm>
            <a:prstGeom prst="rect">
              <a:avLst/>
            </a:prstGeom>
          </p:spPr>
        </p:pic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D1621400-681C-4B81-9297-40ACFC7142A6}"/>
              </a:ext>
            </a:extLst>
          </p:cNvPr>
          <p:cNvGrpSpPr/>
          <p:nvPr/>
        </p:nvGrpSpPr>
        <p:grpSpPr>
          <a:xfrm>
            <a:off x="788280" y="1395093"/>
            <a:ext cx="727296" cy="4351201"/>
            <a:chOff x="-41729" y="1181944"/>
            <a:chExt cx="727296" cy="4351201"/>
          </a:xfrm>
        </p:grpSpPr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AD12D4A-BD53-46CD-B51A-1D883D3B93ED}"/>
                </a:ext>
              </a:extLst>
            </p:cNvPr>
            <p:cNvSpPr txBox="1"/>
            <p:nvPr/>
          </p:nvSpPr>
          <p:spPr>
            <a:xfrm>
              <a:off x="-39318" y="1181944"/>
              <a:ext cx="7026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06 UTC</a:t>
              </a:r>
              <a:endParaRPr lang="zh-CN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3A6FDA35-A510-43EA-9A11-55BC17387EC4}"/>
                </a:ext>
              </a:extLst>
            </p:cNvPr>
            <p:cNvSpPr txBox="1"/>
            <p:nvPr/>
          </p:nvSpPr>
          <p:spPr>
            <a:xfrm>
              <a:off x="-39318" y="1742554"/>
              <a:ext cx="7026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09 UTC</a:t>
              </a:r>
              <a:endParaRPr lang="zh-CN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B392538-40CF-4F2E-A202-C8CF5167064C}"/>
                </a:ext>
              </a:extLst>
            </p:cNvPr>
            <p:cNvSpPr txBox="1"/>
            <p:nvPr/>
          </p:nvSpPr>
          <p:spPr>
            <a:xfrm>
              <a:off x="-17119" y="2344121"/>
              <a:ext cx="7026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12 UTC</a:t>
              </a:r>
              <a:endParaRPr lang="zh-CN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997A1EF2-EF47-491F-97B7-C2C3A67754EC}"/>
                </a:ext>
              </a:extLst>
            </p:cNvPr>
            <p:cNvSpPr txBox="1"/>
            <p:nvPr/>
          </p:nvSpPr>
          <p:spPr>
            <a:xfrm>
              <a:off x="-33868" y="2970586"/>
              <a:ext cx="7026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15 UTC</a:t>
              </a:r>
              <a:endParaRPr lang="zh-CN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AE648837-C1F5-436C-98C3-BAB14D4762A2}"/>
                </a:ext>
              </a:extLst>
            </p:cNvPr>
            <p:cNvSpPr txBox="1"/>
            <p:nvPr/>
          </p:nvSpPr>
          <p:spPr>
            <a:xfrm>
              <a:off x="-41059" y="3556272"/>
              <a:ext cx="7026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18 UTC</a:t>
              </a:r>
              <a:endParaRPr lang="zh-CN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15319855-ADC9-4165-BC20-C0EB353369DB}"/>
                </a:ext>
              </a:extLst>
            </p:cNvPr>
            <p:cNvSpPr txBox="1"/>
            <p:nvPr/>
          </p:nvSpPr>
          <p:spPr>
            <a:xfrm>
              <a:off x="-41729" y="4159800"/>
              <a:ext cx="7026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21 UTC</a:t>
              </a:r>
              <a:endParaRPr lang="zh-CN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D636B5D7-D760-4BC3-A74A-ECCDB1C6A3DD}"/>
                </a:ext>
              </a:extLst>
            </p:cNvPr>
            <p:cNvSpPr txBox="1"/>
            <p:nvPr/>
          </p:nvSpPr>
          <p:spPr>
            <a:xfrm>
              <a:off x="-33868" y="4735885"/>
              <a:ext cx="7026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00 UTC</a:t>
              </a:r>
              <a:endParaRPr lang="zh-CN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AD1AF37C-4536-4774-96C2-13DD63800081}"/>
                </a:ext>
              </a:extLst>
            </p:cNvPr>
            <p:cNvSpPr txBox="1"/>
            <p:nvPr/>
          </p:nvSpPr>
          <p:spPr>
            <a:xfrm>
              <a:off x="-17119" y="5302313"/>
              <a:ext cx="702686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9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03 UTC</a:t>
              </a:r>
              <a:endParaRPr lang="zh-CN" altLang="en-US" sz="9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7" name="TextBox 76">
            <a:extLst>
              <a:ext uri="{FF2B5EF4-FFF2-40B4-BE49-F238E27FC236}">
                <a16:creationId xmlns:a16="http://schemas.microsoft.com/office/drawing/2014/main" id="{81757722-9A44-454F-80CE-B60922FE6B01}"/>
              </a:ext>
            </a:extLst>
          </p:cNvPr>
          <p:cNvSpPr txBox="1"/>
          <p:nvPr/>
        </p:nvSpPr>
        <p:spPr>
          <a:xfrm>
            <a:off x="179512" y="183562"/>
            <a:ext cx="57606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Diurnal variation of precipitation</a:t>
            </a:r>
            <a:endParaRPr lang="zh-CN" altLang="zh-CN" sz="2800" b="1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9785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generated with high confidence">
            <a:extLst>
              <a:ext uri="{FF2B5EF4-FFF2-40B4-BE49-F238E27FC236}">
                <a16:creationId xmlns:a16="http://schemas.microsoft.com/office/drawing/2014/main" id="{ED6FC1F8-1514-41E7-923B-F78D5F4F3D3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84" y="314400"/>
            <a:ext cx="3657600" cy="2286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9DB345-CBAF-4374-96C9-4B64B6E8CDF3}"/>
              </a:ext>
            </a:extLst>
          </p:cNvPr>
          <p:cNvSpPr txBox="1"/>
          <p:nvPr/>
        </p:nvSpPr>
        <p:spPr>
          <a:xfrm>
            <a:off x="1568558" y="2708920"/>
            <a:ext cx="60068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Time series of average total rain rate (a), maximum rain (b) over the domain of 10km (D02) during 1-30 June 2015 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F89F35-34B5-4D13-8858-C7C7EC9824FC}"/>
              </a:ext>
            </a:extLst>
          </p:cNvPr>
          <p:cNvSpPr txBox="1"/>
          <p:nvPr/>
        </p:nvSpPr>
        <p:spPr>
          <a:xfrm>
            <a:off x="1693213" y="5882498"/>
            <a:ext cx="60068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pitchFamily="18" charset="0"/>
                <a:ea typeface="等线" panose="02010600030101010101" pitchFamily="2" charset="-122"/>
              </a:rPr>
              <a:t>Time evolution of Bias and RMSEs of precipitation </a:t>
            </a:r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1-30 June 2015 </a:t>
            </a:r>
            <a:endParaRPr lang="zh-CN" alt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805D6CD-E4EA-4790-AD05-C37E5FE369C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167718"/>
            <a:ext cx="3657600" cy="2813539"/>
          </a:xfrm>
          <a:prstGeom prst="rect">
            <a:avLst/>
          </a:prstGeom>
        </p:spPr>
      </p:pic>
      <p:pic>
        <p:nvPicPr>
          <p:cNvPr id="18" name="Picture 1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F33F511B-3C26-4AC7-81E3-BB31AB8C0BF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84" y="3167717"/>
            <a:ext cx="3657600" cy="2813539"/>
          </a:xfrm>
          <a:prstGeom prst="rect">
            <a:avLst/>
          </a:prstGeom>
        </p:spPr>
      </p:pic>
      <p:pic>
        <p:nvPicPr>
          <p:cNvPr id="4" name="Picture 3" descr="A close up of a map&#10;&#10;Description generated with high confidence">
            <a:extLst>
              <a:ext uri="{FF2B5EF4-FFF2-40B4-BE49-F238E27FC236}">
                <a16:creationId xmlns:a16="http://schemas.microsoft.com/office/drawing/2014/main" id="{A118BB88-9C6C-4AF9-970D-E2D65E22187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952" y="314400"/>
            <a:ext cx="36576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6791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A5288E-1269-4128-9AB1-7AE2F49B4121}"/>
              </a:ext>
            </a:extLst>
          </p:cNvPr>
          <p:cNvSpPr txBox="1"/>
          <p:nvPr/>
        </p:nvSpPr>
        <p:spPr>
          <a:xfrm>
            <a:off x="230497" y="26790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Summary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7FF9030-E8FE-42E0-B072-B8391BDC11E9}"/>
              </a:ext>
            </a:extLst>
          </p:cNvPr>
          <p:cNvSpPr/>
          <p:nvPr/>
        </p:nvSpPr>
        <p:spPr>
          <a:xfrm>
            <a:off x="755576" y="1628800"/>
            <a:ext cx="7344816" cy="3999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2400"/>
              </a:spcBef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high resolution regional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reanalysis over TP was developed and verified compared to ERA-Interim during two month-long time.</a:t>
            </a:r>
          </a:p>
          <a:p>
            <a:pPr marL="285750" indent="-285750" algn="just">
              <a:lnSpc>
                <a:spcPct val="120000"/>
              </a:lnSpc>
              <a:spcBef>
                <a:spcPts val="2400"/>
              </a:spcBef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Based on evaluative results, EnKF reanalysis exhibits a better performance  than ERA-Interim, especially for specific humidity.</a:t>
            </a:r>
          </a:p>
          <a:p>
            <a:pPr marL="285750" indent="-285750" algn="just">
              <a:lnSpc>
                <a:spcPct val="120000"/>
              </a:lnSpc>
              <a:spcBef>
                <a:spcPts val="2400"/>
              </a:spcBef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EnKF reanalysis significantly improves precipitation prediction including diurnal variation, intensity and distribution, although it only assimilates GTS observation</a:t>
            </a:r>
          </a:p>
        </p:txBody>
      </p:sp>
    </p:spTree>
    <p:extLst>
      <p:ext uri="{BB962C8B-B14F-4D97-AF65-F5344CB8AC3E}">
        <p14:creationId xmlns:p14="http://schemas.microsoft.com/office/powerpoint/2010/main" val="33943436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4F62E9B-EFA4-49C6-B7A3-03894ADC9AA3}"/>
              </a:ext>
            </a:extLst>
          </p:cNvPr>
          <p:cNvSpPr txBox="1"/>
          <p:nvPr/>
        </p:nvSpPr>
        <p:spPr>
          <a:xfrm>
            <a:off x="230497" y="26790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Background and Motivation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060BB88F-7080-417E-94C0-74DE0D4D2BFA}"/>
              </a:ext>
            </a:extLst>
          </p:cNvPr>
          <p:cNvGrpSpPr/>
          <p:nvPr/>
        </p:nvGrpSpPr>
        <p:grpSpPr>
          <a:xfrm>
            <a:off x="107504" y="1916832"/>
            <a:ext cx="3672408" cy="2880320"/>
            <a:chOff x="107504" y="1916832"/>
            <a:chExt cx="3177226" cy="2376264"/>
          </a:xfrm>
        </p:grpSpPr>
        <p:pic>
          <p:nvPicPr>
            <p:cNvPr id="5" name="Picture 4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D9479FEB-F737-4E4E-B3F5-998DF4B934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53" t="6688" r="7181" b="6688"/>
            <a:stretch/>
          </p:blipFill>
          <p:spPr>
            <a:xfrm>
              <a:off x="107504" y="1916832"/>
              <a:ext cx="3177226" cy="2376264"/>
            </a:xfrm>
            <a:prstGeom prst="rect">
              <a:avLst/>
            </a:prstGeom>
          </p:spPr>
        </p:pic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E4830A9E-8B06-4F06-81E3-BCF433BCF1F9}"/>
                </a:ext>
              </a:extLst>
            </p:cNvPr>
            <p:cNvSpPr/>
            <p:nvPr/>
          </p:nvSpPr>
          <p:spPr>
            <a:xfrm>
              <a:off x="683568" y="2785574"/>
              <a:ext cx="1368152" cy="643426"/>
            </a:xfrm>
            <a:prstGeom prst="ellipse">
              <a:avLst/>
            </a:prstGeom>
            <a:noFill/>
            <a:ln w="2222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4" name="Rectangle 3">
            <a:extLst>
              <a:ext uri="{FF2B5EF4-FFF2-40B4-BE49-F238E27FC236}">
                <a16:creationId xmlns:a16="http://schemas.microsoft.com/office/drawing/2014/main" id="{4C872717-21AF-4447-83E6-23C17E92E51E}"/>
              </a:ext>
            </a:extLst>
          </p:cNvPr>
          <p:cNvSpPr/>
          <p:nvPr/>
        </p:nvSpPr>
        <p:spPr>
          <a:xfrm>
            <a:off x="3779912" y="1340768"/>
            <a:ext cx="5184576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world’s largest and highest plateau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thermodynamic and dynamic effects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climate and weather 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East Asia and the whole world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Applications of a high-quality reanalysis 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climatic variability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climate model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parameterization studies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 …</a:t>
            </a:r>
          </a:p>
          <a:p>
            <a:pPr marL="283464" indent="-28575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However, no high-quality reanalysis over the TP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 high-quality TP reanalysis</a:t>
            </a:r>
          </a:p>
          <a:p>
            <a:pPr marL="731520" indent="-285750">
              <a:buFont typeface="Wingdings" panose="05000000000000000000" pitchFamily="2" charset="2"/>
              <a:buChar char="Ø"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evaluate high-quality TP reanalysis</a:t>
            </a:r>
          </a:p>
          <a:p>
            <a:pPr marL="262890"/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2184D48-FBAB-4E5F-BEC3-7CED63DEB958}"/>
              </a:ext>
            </a:extLst>
          </p:cNvPr>
          <p:cNvSpPr txBox="1"/>
          <p:nvPr/>
        </p:nvSpPr>
        <p:spPr>
          <a:xfrm>
            <a:off x="1691680" y="2401143"/>
            <a:ext cx="187220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Tibetan Plateau (TP)</a:t>
            </a:r>
            <a:endParaRPr lang="zh-CN" altLang="en-US" sz="1400" b="1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60BD030-7E35-427E-A5D2-A7609FC93421}"/>
              </a:ext>
            </a:extLst>
          </p:cNvPr>
          <p:cNvCxnSpPr>
            <a:cxnSpLocks/>
            <a:endCxn id="6" idx="7"/>
          </p:cNvCxnSpPr>
          <p:nvPr/>
        </p:nvCxnSpPr>
        <p:spPr>
          <a:xfrm flipH="1">
            <a:off x="2123145" y="2708920"/>
            <a:ext cx="447612" cy="375148"/>
          </a:xfrm>
          <a:prstGeom prst="straightConnector1">
            <a:avLst/>
          </a:prstGeom>
          <a:ln w="222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8368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CA0F2D38-C4AD-4D9F-BDB7-8A7CB95FF5BE}"/>
              </a:ext>
            </a:extLst>
          </p:cNvPr>
          <p:cNvSpPr/>
          <p:nvPr/>
        </p:nvSpPr>
        <p:spPr>
          <a:xfrm>
            <a:off x="965375" y="5041103"/>
            <a:ext cx="3399961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latin typeface="Times New Roman" panose="02020603050405020304" pitchFamily="18" charset="0"/>
              </a:rPr>
              <a:t>Verification observation</a:t>
            </a:r>
          </a:p>
          <a:p>
            <a:pPr marL="731520" indent="-342900">
              <a:buFont typeface="+mj-ea"/>
              <a:buAutoNum type="circleNumDbPlain"/>
            </a:pPr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</a:rPr>
              <a:t>Sounding of GTS    (26)  </a:t>
            </a:r>
          </a:p>
          <a:p>
            <a:pPr marL="731520" indent="-342900">
              <a:buFont typeface="+mj-ea"/>
              <a:buAutoNum type="circleNumDbPlain"/>
            </a:pPr>
            <a:r>
              <a:rPr lang="en-US" altLang="zh-CN" b="1" dirty="0">
                <a:solidFill>
                  <a:srgbClr val="0000FF"/>
                </a:solidFill>
                <a:latin typeface="Times New Roman" panose="02020603050405020304" pitchFamily="18" charset="0"/>
              </a:rPr>
              <a:t>Intensive sounding ( 12 )</a:t>
            </a:r>
          </a:p>
        </p:txBody>
      </p: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0AC014DB-2B3A-4C39-A807-CD3C28625C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9219086"/>
              </p:ext>
            </p:extLst>
          </p:nvPr>
        </p:nvGraphicFramePr>
        <p:xfrm>
          <a:off x="4696808" y="1225158"/>
          <a:ext cx="4153204" cy="3694728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584176">
                  <a:extLst>
                    <a:ext uri="{9D8B030D-6E8A-4147-A177-3AD203B41FA5}">
                      <a16:colId xmlns:a16="http://schemas.microsoft.com/office/drawing/2014/main" val="2695970824"/>
                    </a:ext>
                  </a:extLst>
                </a:gridCol>
                <a:gridCol w="2569028">
                  <a:extLst>
                    <a:ext uri="{9D8B030D-6E8A-4147-A177-3AD203B41FA5}">
                      <a16:colId xmlns:a16="http://schemas.microsoft.com/office/drawing/2014/main" val="3650788737"/>
                    </a:ext>
                  </a:extLst>
                </a:gridCol>
              </a:tblGrid>
              <a:tr h="402428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Model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PSU WRF-EnKF System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03835124"/>
                  </a:ext>
                </a:extLst>
              </a:tr>
              <a:tr h="402428">
                <a:tc>
                  <a:txBody>
                    <a:bodyPr/>
                    <a:lstStyle/>
                    <a:p>
                      <a:pPr algn="l" fontAlgn="auto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Domain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D01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0740713"/>
                  </a:ext>
                </a:extLst>
              </a:tr>
              <a:tr h="402428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km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94832787"/>
                  </a:ext>
                </a:extLst>
              </a:tr>
              <a:tr h="402428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Method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EnKF</a:t>
                      </a:r>
                    </a:p>
                    <a:p>
                      <a:pPr algn="ctr"/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 members</a:t>
                      </a:r>
                      <a:r>
                        <a:rPr lang="zh-CN" alt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9851280"/>
                  </a:ext>
                </a:extLst>
              </a:tr>
              <a:tr h="402428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window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hours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15563422"/>
                  </a:ext>
                </a:extLst>
              </a:tr>
              <a:tr h="402428">
                <a:tc>
                  <a:txBody>
                    <a:bodyPr/>
                    <a:lstStyle/>
                    <a:p>
                      <a:pPr algn="l"/>
                      <a:r>
                        <a:rPr lang="en-US" altLang="zh-CN" sz="1800" b="1" i="0" u="none" strike="noStrike" kern="1200" baseline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I.C. and B.C</a:t>
                      </a:r>
                      <a:r>
                        <a:rPr lang="en-US" altLang="zh-CN" sz="1800" b="0" i="0" u="none" strike="noStrike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ERA-Interim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90327432"/>
                  </a:ext>
                </a:extLst>
              </a:tr>
              <a:tr h="402428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Observation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GTS observation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47225732"/>
                  </a:ext>
                </a:extLst>
              </a:tr>
              <a:tr h="402428">
                <a:tc>
                  <a:txBody>
                    <a:bodyPr/>
                    <a:lstStyle/>
                    <a:p>
                      <a:pPr algn="l"/>
                      <a:r>
                        <a:rPr lang="en-US" altLang="zh-CN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June, July, 2015</a:t>
                      </a:r>
                      <a:endParaRPr lang="zh-CN" altLang="en-US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911555190"/>
                  </a:ext>
                </a:extLst>
              </a:tr>
            </a:tbl>
          </a:graphicData>
        </a:graphic>
      </p:graphicFrame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731DD75E-76F0-446A-9979-E9F410091025}"/>
              </a:ext>
            </a:extLst>
          </p:cNvPr>
          <p:cNvCxnSpPr>
            <a:cxnSpLocks/>
          </p:cNvCxnSpPr>
          <p:nvPr/>
        </p:nvCxnSpPr>
        <p:spPr>
          <a:xfrm>
            <a:off x="6380345" y="1225158"/>
            <a:ext cx="0" cy="3694728"/>
          </a:xfrm>
          <a:prstGeom prst="line">
            <a:avLst/>
          </a:prstGeom>
          <a:ln w="25400" cmpd="dbl">
            <a:solidFill>
              <a:schemeClr val="bg1">
                <a:lumMod val="65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28FF512-C3C0-4758-864A-0189439F5EE7}"/>
              </a:ext>
            </a:extLst>
          </p:cNvPr>
          <p:cNvSpPr txBox="1"/>
          <p:nvPr/>
        </p:nvSpPr>
        <p:spPr>
          <a:xfrm>
            <a:off x="230497" y="267906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Model configuration</a:t>
            </a:r>
            <a:endParaRPr lang="zh-CN" alt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44D76C1-D476-48EC-ACEE-4E06556017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1"/>
          <a:stretch/>
        </p:blipFill>
        <p:spPr>
          <a:xfrm>
            <a:off x="232312" y="1612103"/>
            <a:ext cx="446449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277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E3B29AF1-FBF3-4D61-9B37-129ED68E58E2}"/>
              </a:ext>
            </a:extLst>
          </p:cNvPr>
          <p:cNvGrpSpPr/>
          <p:nvPr/>
        </p:nvGrpSpPr>
        <p:grpSpPr>
          <a:xfrm>
            <a:off x="390535" y="1628800"/>
            <a:ext cx="8362929" cy="3434155"/>
            <a:chOff x="457543" y="1440294"/>
            <a:chExt cx="8362929" cy="3434155"/>
          </a:xfrm>
        </p:grpSpPr>
        <p:grpSp>
          <p:nvGrpSpPr>
            <p:cNvPr id="210" name="Group 209">
              <a:extLst>
                <a:ext uri="{FF2B5EF4-FFF2-40B4-BE49-F238E27FC236}">
                  <a16:creationId xmlns:a16="http://schemas.microsoft.com/office/drawing/2014/main" id="{E26E14C5-4874-4454-84E3-5D6343C3C76F}"/>
                </a:ext>
              </a:extLst>
            </p:cNvPr>
            <p:cNvGrpSpPr/>
            <p:nvPr/>
          </p:nvGrpSpPr>
          <p:grpSpPr>
            <a:xfrm>
              <a:off x="457543" y="1440294"/>
              <a:ext cx="7784842" cy="2715408"/>
              <a:chOff x="322797" y="324166"/>
              <a:chExt cx="7784842" cy="2715408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0C7BB8F-F697-4675-8191-6D5B08471DED}"/>
                  </a:ext>
                </a:extLst>
              </p:cNvPr>
              <p:cNvSpPr txBox="1"/>
              <p:nvPr/>
            </p:nvSpPr>
            <p:spPr>
              <a:xfrm>
                <a:off x="331583" y="768097"/>
                <a:ext cx="1009982" cy="307777"/>
              </a:xfrm>
              <a:prstGeom prst="rect">
                <a:avLst/>
              </a:prstGeom>
              <a:noFill/>
              <a:ln w="19050">
                <a:solidFill>
                  <a:srgbClr val="57E24C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57E24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ECMWF</a:t>
                </a:r>
                <a:endParaRPr lang="zh-CN" altLang="en-US" sz="1400" b="1" dirty="0">
                  <a:solidFill>
                    <a:srgbClr val="57E24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B6A942D-04F6-4E68-A652-A137E0077A8D}"/>
                  </a:ext>
                </a:extLst>
              </p:cNvPr>
              <p:cNvSpPr txBox="1"/>
              <p:nvPr/>
            </p:nvSpPr>
            <p:spPr>
              <a:xfrm>
                <a:off x="322797" y="1936997"/>
                <a:ext cx="755576" cy="307777"/>
              </a:xfrm>
              <a:prstGeom prst="rect">
                <a:avLst/>
              </a:prstGeom>
              <a:noFill/>
              <a:ln w="19050">
                <a:solidFill>
                  <a:srgbClr val="33EDFB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400" b="1" dirty="0">
                    <a:solidFill>
                      <a:srgbClr val="33EDFB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EnKF</a:t>
                </a:r>
                <a:endParaRPr lang="zh-CN" altLang="en-US" sz="1600" b="1" dirty="0">
                  <a:solidFill>
                    <a:srgbClr val="33EDF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E9B8D6D0-C595-4DFE-A528-56EC753D81C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446751" y="892865"/>
                <a:ext cx="4672" cy="210408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7A58C846-13CD-45FB-B9EC-14B7908E9D7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753830" y="892865"/>
                <a:ext cx="47079" cy="2146709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Arrow Connector 8">
                <a:extLst>
                  <a:ext uri="{FF2B5EF4-FFF2-40B4-BE49-F238E27FC236}">
                    <a16:creationId xmlns:a16="http://schemas.microsoft.com/office/drawing/2014/main" id="{69E7CDCA-0A6F-4C91-8B43-D268BC2C6B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208685" y="892865"/>
                <a:ext cx="8047" cy="210408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26C264F6-8510-4DAA-BB5C-98A462B47591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596978" y="892865"/>
                <a:ext cx="35578" cy="2104087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0F0CE792-848B-452F-8F85-05E436CECD9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038899" y="913014"/>
                <a:ext cx="0" cy="2083938"/>
              </a:xfrm>
              <a:prstGeom prst="straightConnector1">
                <a:avLst/>
              </a:prstGeom>
              <a:ln w="19050">
                <a:solidFill>
                  <a:schemeClr val="tx1"/>
                </a:solidFill>
                <a:prstDash val="sysDot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03ADA57B-88E6-4444-92C7-4F5EE82D295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826703" y="2189009"/>
                <a:ext cx="10910" cy="807943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964746D6-5159-4B30-9AAC-52B0B88B1E0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34919" y="1999423"/>
                <a:ext cx="19500" cy="997529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1640A7BC-0C60-43C9-B598-69C59A8AE1A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6995055" y="2232520"/>
                <a:ext cx="13768" cy="764432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CD247501-79C5-41A7-84DE-B1FCDE7C929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410879" y="2189009"/>
                <a:ext cx="13770" cy="807943"/>
              </a:xfrm>
              <a:prstGeom prst="line">
                <a:avLst/>
              </a:prstGeom>
              <a:ln w="19050">
                <a:solidFill>
                  <a:srgbClr val="0000FF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E2B9FCA4-6DEB-4D31-B207-084FC14F2531}"/>
                  </a:ext>
                </a:extLst>
              </p:cNvPr>
              <p:cNvGrpSpPr/>
              <p:nvPr/>
            </p:nvGrpSpPr>
            <p:grpSpPr>
              <a:xfrm>
                <a:off x="1284694" y="324166"/>
                <a:ext cx="6804246" cy="960690"/>
                <a:chOff x="792090" y="484037"/>
                <a:chExt cx="6804246" cy="960690"/>
              </a:xfrm>
            </p:grpSpPr>
            <p:grpSp>
              <p:nvGrpSpPr>
                <p:cNvPr id="176" name="Group 175">
                  <a:extLst>
                    <a:ext uri="{FF2B5EF4-FFF2-40B4-BE49-F238E27FC236}">
                      <a16:creationId xmlns:a16="http://schemas.microsoft.com/office/drawing/2014/main" id="{D36A28B1-8A37-40E1-A356-67202A58668B}"/>
                    </a:ext>
                  </a:extLst>
                </p:cNvPr>
                <p:cNvGrpSpPr/>
                <p:nvPr/>
              </p:nvGrpSpPr>
              <p:grpSpPr>
                <a:xfrm>
                  <a:off x="792090" y="920276"/>
                  <a:ext cx="6804246" cy="524451"/>
                  <a:chOff x="1008114" y="888325"/>
                  <a:chExt cx="6804246" cy="524451"/>
                </a:xfrm>
              </p:grpSpPr>
              <p:sp>
                <p:nvSpPr>
                  <p:cNvPr id="181" name="TextBox 180">
                    <a:extLst>
                      <a:ext uri="{FF2B5EF4-FFF2-40B4-BE49-F238E27FC236}">
                        <a16:creationId xmlns:a16="http://schemas.microsoft.com/office/drawing/2014/main" id="{B075414F-9423-4C36-B68B-FDD5E0D4EEB8}"/>
                      </a:ext>
                    </a:extLst>
                  </p:cNvPr>
                  <p:cNvSpPr txBox="1"/>
                  <p:nvPr/>
                </p:nvSpPr>
                <p:spPr>
                  <a:xfrm>
                    <a:off x="1008114" y="1104999"/>
                    <a:ext cx="680424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just"/>
                    <a:r>
                      <a:rPr lang="en-US" altLang="zh-C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00              </a:t>
                    </a:r>
                    <a:r>
                      <a:rPr lang="en-US" altLang="zh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03</a:t>
                    </a:r>
                    <a:r>
                      <a:rPr lang="en-US" altLang="zh-C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           06              </a:t>
                    </a:r>
                    <a:r>
                      <a:rPr lang="en-US" altLang="zh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09 </a:t>
                    </a:r>
                    <a:r>
                      <a:rPr lang="en-US" altLang="zh-C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         12              </a:t>
                    </a:r>
                    <a:r>
                      <a:rPr lang="en-US" altLang="zh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15</a:t>
                    </a:r>
                    <a:r>
                      <a:rPr lang="en-US" altLang="zh-C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           18              </a:t>
                    </a:r>
                    <a:r>
                      <a:rPr lang="en-US" altLang="zh-CN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21</a:t>
                    </a:r>
                    <a:r>
                      <a:rPr lang="en-US" altLang="zh-CN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            00               </a:t>
                    </a:r>
                    <a:endParaRPr lang="zh-CN" altLang="en-US" sz="14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grpSp>
                <p:nvGrpSpPr>
                  <p:cNvPr id="182" name="Group 181">
                    <a:extLst>
                      <a:ext uri="{FF2B5EF4-FFF2-40B4-BE49-F238E27FC236}">
                        <a16:creationId xmlns:a16="http://schemas.microsoft.com/office/drawing/2014/main" id="{267B2A75-E011-4B3B-B70C-9E19112F7F24}"/>
                      </a:ext>
                    </a:extLst>
                  </p:cNvPr>
                  <p:cNvGrpSpPr/>
                  <p:nvPr/>
                </p:nvGrpSpPr>
                <p:grpSpPr>
                  <a:xfrm>
                    <a:off x="1187624" y="888325"/>
                    <a:ext cx="6549667" cy="244768"/>
                    <a:chOff x="86569" y="605714"/>
                    <a:chExt cx="9175091" cy="382503"/>
                  </a:xfrm>
                </p:grpSpPr>
                <p:cxnSp>
                  <p:nvCxnSpPr>
                    <p:cNvPr id="183" name="Straight Arrow Connector 182">
                      <a:extLst>
                        <a:ext uri="{FF2B5EF4-FFF2-40B4-BE49-F238E27FC236}">
                          <a16:creationId xmlns:a16="http://schemas.microsoft.com/office/drawing/2014/main" id="{22D11806-417F-44DC-BFCE-2E354CD7D1D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 flipV="1">
                      <a:off x="86569" y="746807"/>
                      <a:ext cx="9175091" cy="97396"/>
                    </a:xfrm>
                    <a:prstGeom prst="straightConnector1">
                      <a:avLst/>
                    </a:prstGeom>
                    <a:ln w="41275">
                      <a:solidFill>
                        <a:srgbClr val="57E24C"/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4" name="Straight Connector 183">
                      <a:extLst>
                        <a:ext uri="{FF2B5EF4-FFF2-40B4-BE49-F238E27FC236}">
                          <a16:creationId xmlns:a16="http://schemas.microsoft.com/office/drawing/2014/main" id="{C201CA0B-3D42-4741-AAAD-D7F890E7DBB6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7853736" y="651488"/>
                      <a:ext cx="0" cy="288032"/>
                    </a:xfrm>
                    <a:prstGeom prst="line">
                      <a:avLst/>
                    </a:prstGeom>
                    <a:ln w="41275">
                      <a:solidFill>
                        <a:srgbClr val="57E24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5" name="Straight Connector 184">
                      <a:extLst>
                        <a:ext uri="{FF2B5EF4-FFF2-40B4-BE49-F238E27FC236}">
                          <a16:creationId xmlns:a16="http://schemas.microsoft.com/office/drawing/2014/main" id="{C8612898-36B3-4756-B86E-86528D24B549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6744141" y="605714"/>
                      <a:ext cx="0" cy="288032"/>
                    </a:xfrm>
                    <a:prstGeom prst="line">
                      <a:avLst/>
                    </a:prstGeom>
                    <a:ln w="41275">
                      <a:solidFill>
                        <a:srgbClr val="57E24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6" name="Straight Connector 185">
                      <a:extLst>
                        <a:ext uri="{FF2B5EF4-FFF2-40B4-BE49-F238E27FC236}">
                          <a16:creationId xmlns:a16="http://schemas.microsoft.com/office/drawing/2014/main" id="{4BC2A9D8-EEB5-4DAB-AEAE-D73121BACAC1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5634545" y="668690"/>
                      <a:ext cx="0" cy="288032"/>
                    </a:xfrm>
                    <a:prstGeom prst="line">
                      <a:avLst/>
                    </a:prstGeom>
                    <a:ln w="41275">
                      <a:solidFill>
                        <a:srgbClr val="57E24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7" name="Straight Connector 186">
                      <a:extLst>
                        <a:ext uri="{FF2B5EF4-FFF2-40B4-BE49-F238E27FC236}">
                          <a16:creationId xmlns:a16="http://schemas.microsoft.com/office/drawing/2014/main" id="{37F959E3-9D55-431D-9C74-90F6CDBA1B5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3415355" y="700185"/>
                      <a:ext cx="0" cy="288032"/>
                    </a:xfrm>
                    <a:prstGeom prst="line">
                      <a:avLst/>
                    </a:prstGeom>
                    <a:ln w="41275">
                      <a:solidFill>
                        <a:srgbClr val="57E24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8" name="Straight Connector 187">
                      <a:extLst>
                        <a:ext uri="{FF2B5EF4-FFF2-40B4-BE49-F238E27FC236}">
                          <a16:creationId xmlns:a16="http://schemas.microsoft.com/office/drawing/2014/main" id="{A9934737-F0F9-4546-A18B-E99404D49734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1196164" y="700185"/>
                      <a:ext cx="0" cy="288032"/>
                    </a:xfrm>
                    <a:prstGeom prst="line">
                      <a:avLst/>
                    </a:prstGeom>
                    <a:ln w="41275">
                      <a:solidFill>
                        <a:srgbClr val="57E24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89" name="Straight Connector 188">
                      <a:extLst>
                        <a:ext uri="{FF2B5EF4-FFF2-40B4-BE49-F238E27FC236}">
                          <a16:creationId xmlns:a16="http://schemas.microsoft.com/office/drawing/2014/main" id="{9BDC81C9-18DB-46DF-9FF1-59E2DBF1DE3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2305760" y="700185"/>
                      <a:ext cx="0" cy="288032"/>
                    </a:xfrm>
                    <a:prstGeom prst="line">
                      <a:avLst/>
                    </a:prstGeom>
                    <a:ln w="41275">
                      <a:solidFill>
                        <a:srgbClr val="57E24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0" name="Straight Connector 189">
                      <a:extLst>
                        <a:ext uri="{FF2B5EF4-FFF2-40B4-BE49-F238E27FC236}">
                          <a16:creationId xmlns:a16="http://schemas.microsoft.com/office/drawing/2014/main" id="{4BEA6FBA-CC72-4B4A-AE5B-28D702F21398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4524950" y="668690"/>
                      <a:ext cx="0" cy="288032"/>
                    </a:xfrm>
                    <a:prstGeom prst="line">
                      <a:avLst/>
                    </a:prstGeom>
                    <a:ln w="41275">
                      <a:solidFill>
                        <a:srgbClr val="57E24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1" name="Straight Connector 190">
                      <a:extLst>
                        <a:ext uri="{FF2B5EF4-FFF2-40B4-BE49-F238E27FC236}">
                          <a16:creationId xmlns:a16="http://schemas.microsoft.com/office/drawing/2014/main" id="{BCF1EB2F-A251-44F9-88E6-BA60AF95F0E0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6569" y="700185"/>
                      <a:ext cx="0" cy="288032"/>
                    </a:xfrm>
                    <a:prstGeom prst="line">
                      <a:avLst/>
                    </a:prstGeom>
                    <a:ln w="41275">
                      <a:solidFill>
                        <a:srgbClr val="57E24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92" name="Straight Connector 191">
                      <a:extLst>
                        <a:ext uri="{FF2B5EF4-FFF2-40B4-BE49-F238E27FC236}">
                          <a16:creationId xmlns:a16="http://schemas.microsoft.com/office/drawing/2014/main" id="{1B86E0BE-FA4B-4489-A352-9943F5CCA2CD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8963330" y="624532"/>
                      <a:ext cx="0" cy="288032"/>
                    </a:xfrm>
                    <a:prstGeom prst="line">
                      <a:avLst/>
                    </a:prstGeom>
                    <a:ln w="41275">
                      <a:solidFill>
                        <a:srgbClr val="57E24C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cxnSp>
              <p:nvCxnSpPr>
                <p:cNvPr id="177" name="Straight Arrow Connector 176">
                  <a:extLst>
                    <a:ext uri="{FF2B5EF4-FFF2-40B4-BE49-F238E27FC236}">
                      <a16:creationId xmlns:a16="http://schemas.microsoft.com/office/drawing/2014/main" id="{76C2D6CE-1C90-4059-8B4B-E133D3752C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1600" y="522569"/>
                  <a:ext cx="1532522" cy="550317"/>
                </a:xfrm>
                <a:prstGeom prst="straightConnector1">
                  <a:avLst/>
                </a:prstGeom>
                <a:ln w="41275" cmpd="dbl">
                  <a:solidFill>
                    <a:srgbClr val="57E24C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8" name="Straight Arrow Connector 177">
                  <a:extLst>
                    <a:ext uri="{FF2B5EF4-FFF2-40B4-BE49-F238E27FC236}">
                      <a16:creationId xmlns:a16="http://schemas.microsoft.com/office/drawing/2014/main" id="{516CBBAA-A0C7-45EC-8901-2064B137A11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55776" y="522569"/>
                  <a:ext cx="1485444" cy="530168"/>
                </a:xfrm>
                <a:prstGeom prst="straightConnector1">
                  <a:avLst/>
                </a:prstGeom>
                <a:ln w="41275" cmpd="dbl">
                  <a:solidFill>
                    <a:srgbClr val="57E24C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9" name="Straight Arrow Connector 178">
                  <a:extLst>
                    <a:ext uri="{FF2B5EF4-FFF2-40B4-BE49-F238E27FC236}">
                      <a16:creationId xmlns:a16="http://schemas.microsoft.com/office/drawing/2014/main" id="{41518700-F4B7-48C3-9842-9010C84772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39952" y="495289"/>
                  <a:ext cx="1485442" cy="537295"/>
                </a:xfrm>
                <a:prstGeom prst="straightConnector1">
                  <a:avLst/>
                </a:prstGeom>
                <a:ln w="41275" cmpd="dbl">
                  <a:solidFill>
                    <a:srgbClr val="57E24C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0" name="Straight Arrow Connector 179">
                  <a:extLst>
                    <a:ext uri="{FF2B5EF4-FFF2-40B4-BE49-F238E27FC236}">
                      <a16:creationId xmlns:a16="http://schemas.microsoft.com/office/drawing/2014/main" id="{C78AAE26-28EA-4439-932F-D019E31CECE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24127" y="484037"/>
                  <a:ext cx="1537097" cy="548547"/>
                </a:xfrm>
                <a:prstGeom prst="straightConnector1">
                  <a:avLst/>
                </a:prstGeom>
                <a:ln w="41275" cmpd="dbl">
                  <a:solidFill>
                    <a:srgbClr val="57E24C"/>
                  </a:solidFill>
                  <a:tailEnd type="stealt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" name="Group 204">
                <a:extLst>
                  <a:ext uri="{FF2B5EF4-FFF2-40B4-BE49-F238E27FC236}">
                    <a16:creationId xmlns:a16="http://schemas.microsoft.com/office/drawing/2014/main" id="{E7AC842C-59E3-476F-85FA-489DB3DB8192}"/>
                  </a:ext>
                </a:extLst>
              </p:cNvPr>
              <p:cNvGrpSpPr/>
              <p:nvPr/>
            </p:nvGrpSpPr>
            <p:grpSpPr>
              <a:xfrm>
                <a:off x="1446751" y="2996952"/>
                <a:ext cx="6340392" cy="0"/>
                <a:chOff x="1446751" y="5357361"/>
                <a:chExt cx="6340392" cy="0"/>
              </a:xfrm>
            </p:grpSpPr>
            <p:cxnSp>
              <p:nvCxnSpPr>
                <p:cNvPr id="144" name="Straight Arrow Connector 143">
                  <a:extLst>
                    <a:ext uri="{FF2B5EF4-FFF2-40B4-BE49-F238E27FC236}">
                      <a16:creationId xmlns:a16="http://schemas.microsoft.com/office/drawing/2014/main" id="{2EC94567-F10D-4072-84A8-3FED95A4A84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446751" y="5357361"/>
                  <a:ext cx="809541" cy="0"/>
                </a:xfrm>
                <a:prstGeom prst="straightConnector1">
                  <a:avLst/>
                </a:prstGeom>
                <a:ln w="31750">
                  <a:solidFill>
                    <a:srgbClr val="0000FF"/>
                  </a:solidFill>
                  <a:prstDash val="sysDash"/>
                  <a:headEnd type="non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Straight Arrow Connector 144">
                  <a:extLst>
                    <a:ext uri="{FF2B5EF4-FFF2-40B4-BE49-F238E27FC236}">
                      <a16:creationId xmlns:a16="http://schemas.microsoft.com/office/drawing/2014/main" id="{4341CFB7-418B-4A48-97F7-E5F6C06FCD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008820" y="5357361"/>
                  <a:ext cx="778323" cy="0"/>
                </a:xfrm>
                <a:prstGeom prst="straightConnector1">
                  <a:avLst/>
                </a:prstGeom>
                <a:ln w="31750">
                  <a:solidFill>
                    <a:srgbClr val="0000FF"/>
                  </a:solidFill>
                  <a:prstDash val="sysDash"/>
                  <a:headEnd type="triangle"/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6" name="Straight Arrow Connector 145">
                  <a:extLst>
                    <a:ext uri="{FF2B5EF4-FFF2-40B4-BE49-F238E27FC236}">
                      <a16:creationId xmlns:a16="http://schemas.microsoft.com/office/drawing/2014/main" id="{A51FA328-A1BB-464D-A28F-6C5DD6DFE955}"/>
                    </a:ext>
                  </a:extLst>
                </p:cNvPr>
                <p:cNvCxnSpPr/>
                <p:nvPr/>
              </p:nvCxnSpPr>
              <p:spPr>
                <a:xfrm>
                  <a:off x="5424644" y="5357361"/>
                  <a:ext cx="1570411" cy="0"/>
                </a:xfrm>
                <a:prstGeom prst="straightConnector1">
                  <a:avLst/>
                </a:prstGeom>
                <a:ln w="31750">
                  <a:solidFill>
                    <a:srgbClr val="0000FF"/>
                  </a:solidFill>
                  <a:prstDash val="sys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7" name="Straight Arrow Connector 146">
                  <a:extLst>
                    <a:ext uri="{FF2B5EF4-FFF2-40B4-BE49-F238E27FC236}">
                      <a16:creationId xmlns:a16="http://schemas.microsoft.com/office/drawing/2014/main" id="{710E4510-09E6-4F1F-A130-FD31442CC2D3}"/>
                    </a:ext>
                  </a:extLst>
                </p:cNvPr>
                <p:cNvCxnSpPr/>
                <p:nvPr/>
              </p:nvCxnSpPr>
              <p:spPr>
                <a:xfrm>
                  <a:off x="3854233" y="5357361"/>
                  <a:ext cx="1570411" cy="0"/>
                </a:xfrm>
                <a:prstGeom prst="straightConnector1">
                  <a:avLst/>
                </a:prstGeom>
                <a:ln w="31750">
                  <a:solidFill>
                    <a:srgbClr val="0000FF"/>
                  </a:solidFill>
                  <a:prstDash val="sys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8" name="Straight Arrow Connector 147">
                  <a:extLst>
                    <a:ext uri="{FF2B5EF4-FFF2-40B4-BE49-F238E27FC236}">
                      <a16:creationId xmlns:a16="http://schemas.microsoft.com/office/drawing/2014/main" id="{2B5BE604-897C-4CF5-BC0D-F552731A942A}"/>
                    </a:ext>
                  </a:extLst>
                </p:cNvPr>
                <p:cNvCxnSpPr/>
                <p:nvPr/>
              </p:nvCxnSpPr>
              <p:spPr>
                <a:xfrm>
                  <a:off x="2256292" y="5357361"/>
                  <a:ext cx="1570411" cy="0"/>
                </a:xfrm>
                <a:prstGeom prst="straightConnector1">
                  <a:avLst/>
                </a:prstGeom>
                <a:ln w="31750">
                  <a:solidFill>
                    <a:srgbClr val="0000FF"/>
                  </a:solidFill>
                  <a:prstDash val="sysDash"/>
                  <a:headEnd type="triangle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F377C81D-8862-4CA5-9996-F645F037D4BF}"/>
                  </a:ext>
                </a:extLst>
              </p:cNvPr>
              <p:cNvGrpSpPr/>
              <p:nvPr/>
            </p:nvGrpSpPr>
            <p:grpSpPr>
              <a:xfrm>
                <a:off x="1284694" y="1376772"/>
                <a:ext cx="6804246" cy="955849"/>
                <a:chOff x="792090" y="1779044"/>
                <a:chExt cx="6804246" cy="955849"/>
              </a:xfrm>
            </p:grpSpPr>
            <p:cxnSp>
              <p:nvCxnSpPr>
                <p:cNvPr id="81" name="Straight Arrow Connector 80">
                  <a:extLst>
                    <a:ext uri="{FF2B5EF4-FFF2-40B4-BE49-F238E27FC236}">
                      <a16:creationId xmlns:a16="http://schemas.microsoft.com/office/drawing/2014/main" id="{9083191D-34C1-40D4-9913-080DEB4822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71595" y="1797176"/>
                  <a:ext cx="1562369" cy="587868"/>
                </a:xfrm>
                <a:prstGeom prst="straightConnector1">
                  <a:avLst/>
                </a:prstGeom>
                <a:ln w="41275" cmpd="dbl">
                  <a:solidFill>
                    <a:srgbClr val="33EDFB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Straight Arrow Connector 81">
                  <a:extLst>
                    <a:ext uri="{FF2B5EF4-FFF2-40B4-BE49-F238E27FC236}">
                      <a16:creationId xmlns:a16="http://schemas.microsoft.com/office/drawing/2014/main" id="{F68ED3FB-9B12-484D-B671-AC41C590716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5745935" y="1779044"/>
                  <a:ext cx="1562369" cy="587868"/>
                </a:xfrm>
                <a:prstGeom prst="straightConnector1">
                  <a:avLst/>
                </a:prstGeom>
                <a:ln w="41275" cmpd="dbl">
                  <a:solidFill>
                    <a:srgbClr val="33EDFB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Straight Arrow Connector 82">
                  <a:extLst>
                    <a:ext uri="{FF2B5EF4-FFF2-40B4-BE49-F238E27FC236}">
                      <a16:creationId xmlns:a16="http://schemas.microsoft.com/office/drawing/2014/main" id="{444B02F5-D252-4E5C-9E9E-235E0F9A571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153712" y="1795087"/>
                  <a:ext cx="1562369" cy="587868"/>
                </a:xfrm>
                <a:prstGeom prst="straightConnector1">
                  <a:avLst/>
                </a:prstGeom>
                <a:ln w="41275" cmpd="dbl">
                  <a:solidFill>
                    <a:srgbClr val="33EDFB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4" name="Straight Arrow Connector 83">
                  <a:extLst>
                    <a:ext uri="{FF2B5EF4-FFF2-40B4-BE49-F238E27FC236}">
                      <a16:creationId xmlns:a16="http://schemas.microsoft.com/office/drawing/2014/main" id="{F2DCAD25-AF31-4DE2-8EB8-8BFA9CDAB1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71853" y="1807172"/>
                  <a:ext cx="1562369" cy="587868"/>
                </a:xfrm>
                <a:prstGeom prst="straightConnector1">
                  <a:avLst/>
                </a:prstGeom>
                <a:ln w="41275" cmpd="dbl">
                  <a:solidFill>
                    <a:srgbClr val="33EDFB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85" name="Group 84">
                  <a:extLst>
                    <a:ext uri="{FF2B5EF4-FFF2-40B4-BE49-F238E27FC236}">
                      <a16:creationId xmlns:a16="http://schemas.microsoft.com/office/drawing/2014/main" id="{9B263CE9-C964-4C00-BE04-1AD605EDE944}"/>
                    </a:ext>
                  </a:extLst>
                </p:cNvPr>
                <p:cNvGrpSpPr/>
                <p:nvPr/>
              </p:nvGrpSpPr>
              <p:grpSpPr>
                <a:xfrm>
                  <a:off x="792090" y="2195572"/>
                  <a:ext cx="6804246" cy="539321"/>
                  <a:chOff x="792090" y="2195572"/>
                  <a:chExt cx="6804246" cy="539321"/>
                </a:xfrm>
              </p:grpSpPr>
              <p:grpSp>
                <p:nvGrpSpPr>
                  <p:cNvPr id="95" name="Group 94">
                    <a:extLst>
                      <a:ext uri="{FF2B5EF4-FFF2-40B4-BE49-F238E27FC236}">
                        <a16:creationId xmlns:a16="http://schemas.microsoft.com/office/drawing/2014/main" id="{7039E2F0-8D4B-4C73-AC8A-7BC01561E5F0}"/>
                      </a:ext>
                    </a:extLst>
                  </p:cNvPr>
                  <p:cNvGrpSpPr/>
                  <p:nvPr/>
                </p:nvGrpSpPr>
                <p:grpSpPr>
                  <a:xfrm>
                    <a:off x="792090" y="2195572"/>
                    <a:ext cx="6804246" cy="539321"/>
                    <a:chOff x="792090" y="2195572"/>
                    <a:chExt cx="6804246" cy="539321"/>
                  </a:xfrm>
                </p:grpSpPr>
                <p:grpSp>
                  <p:nvGrpSpPr>
                    <p:cNvPr id="98" name="Group 97">
                      <a:extLst>
                        <a:ext uri="{FF2B5EF4-FFF2-40B4-BE49-F238E27FC236}">
                          <a16:creationId xmlns:a16="http://schemas.microsoft.com/office/drawing/2014/main" id="{8190834E-7E89-4A44-AA33-FB1223E178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2090" y="2316929"/>
                      <a:ext cx="6804246" cy="417964"/>
                      <a:chOff x="1008114" y="948777"/>
                      <a:chExt cx="6804246" cy="417964"/>
                    </a:xfrm>
                  </p:grpSpPr>
                  <p:sp>
                    <p:nvSpPr>
                      <p:cNvPr id="108" name="TextBox 107">
                        <a:extLst>
                          <a:ext uri="{FF2B5EF4-FFF2-40B4-BE49-F238E27FC236}">
                            <a16:creationId xmlns:a16="http://schemas.microsoft.com/office/drawing/2014/main" id="{92A2C00E-9F8A-41A9-BFC0-1284714A72FA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1008114" y="1058964"/>
                        <a:ext cx="6804246" cy="307777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pPr algn="just"/>
                        <a:r>
                          <a:rPr lang="en-US" altLang="zh-CN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00              </a:t>
                        </a:r>
                        <a:r>
                          <a:rPr lang="en-US" altLang="zh-CN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03</a:t>
                        </a:r>
                        <a:r>
                          <a:rPr lang="en-US" altLang="zh-CN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             06              </a:t>
                        </a:r>
                        <a:r>
                          <a:rPr lang="en-US" altLang="zh-CN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09 </a:t>
                        </a:r>
                        <a:r>
                          <a:rPr lang="en-US" altLang="zh-CN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           12              </a:t>
                        </a:r>
                        <a:r>
                          <a:rPr lang="en-US" altLang="zh-CN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15</a:t>
                        </a:r>
                        <a:r>
                          <a:rPr lang="en-US" altLang="zh-CN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             18              </a:t>
                        </a:r>
                        <a:r>
                          <a:rPr lang="en-US" altLang="zh-CN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21</a:t>
                        </a:r>
                        <a:r>
                          <a:rPr lang="en-US" altLang="zh-CN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             00               </a:t>
                        </a:r>
                        <a:endParaRPr lang="zh-CN" altLang="en-US" sz="1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grpSp>
                    <p:nvGrpSpPr>
                      <p:cNvPr id="109" name="Group 108">
                        <a:extLst>
                          <a:ext uri="{FF2B5EF4-FFF2-40B4-BE49-F238E27FC236}">
                            <a16:creationId xmlns:a16="http://schemas.microsoft.com/office/drawing/2014/main" id="{30C849D3-CB47-467E-B428-71AD291145C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1187624" y="948777"/>
                        <a:ext cx="6552728" cy="185840"/>
                        <a:chOff x="86569" y="700185"/>
                        <a:chExt cx="9179379" cy="290415"/>
                      </a:xfrm>
                    </p:grpSpPr>
                    <p:cxnSp>
                      <p:nvCxnSpPr>
                        <p:cNvPr id="110" name="Straight Arrow Connector 109">
                          <a:extLst>
                            <a:ext uri="{FF2B5EF4-FFF2-40B4-BE49-F238E27FC236}">
                              <a16:creationId xmlns:a16="http://schemas.microsoft.com/office/drawing/2014/main" id="{65F6D219-FD24-4101-9B0D-84FE79D9E484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 flipV="1">
                          <a:off x="86569" y="844200"/>
                          <a:ext cx="9179379" cy="3"/>
                        </a:xfrm>
                        <a:prstGeom prst="straightConnector1">
                          <a:avLst/>
                        </a:prstGeom>
                        <a:ln w="41275">
                          <a:solidFill>
                            <a:srgbClr val="33EDFB"/>
                          </a:solidFill>
                          <a:tailEnd type="triangle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1" name="Straight Connector 110">
                          <a:extLst>
                            <a:ext uri="{FF2B5EF4-FFF2-40B4-BE49-F238E27FC236}">
                              <a16:creationId xmlns:a16="http://schemas.microsoft.com/office/drawing/2014/main" id="{E2BECCB1-9712-4F4B-9DBA-80B20C5856C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7853736" y="700185"/>
                          <a:ext cx="0" cy="288032"/>
                        </a:xfrm>
                        <a:prstGeom prst="line">
                          <a:avLst/>
                        </a:prstGeom>
                        <a:ln w="41275">
                          <a:solidFill>
                            <a:srgbClr val="33EDFB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2" name="Straight Connector 111">
                          <a:extLst>
                            <a:ext uri="{FF2B5EF4-FFF2-40B4-BE49-F238E27FC236}">
                              <a16:creationId xmlns:a16="http://schemas.microsoft.com/office/drawing/2014/main" id="{976B5EE1-4E9C-4D60-8F4A-0A36842B010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6744141" y="700185"/>
                          <a:ext cx="0" cy="288032"/>
                        </a:xfrm>
                        <a:prstGeom prst="line">
                          <a:avLst/>
                        </a:prstGeom>
                        <a:ln w="41275">
                          <a:solidFill>
                            <a:srgbClr val="33EDFB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3" name="Straight Connector 112">
                          <a:extLst>
                            <a:ext uri="{FF2B5EF4-FFF2-40B4-BE49-F238E27FC236}">
                              <a16:creationId xmlns:a16="http://schemas.microsoft.com/office/drawing/2014/main" id="{BADA6385-A73F-4ED8-9AD3-DAF4B56A8094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5634546" y="700185"/>
                          <a:ext cx="0" cy="288032"/>
                        </a:xfrm>
                        <a:prstGeom prst="line">
                          <a:avLst/>
                        </a:prstGeom>
                        <a:ln w="41275">
                          <a:solidFill>
                            <a:srgbClr val="33EDFB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4" name="Straight Connector 113">
                          <a:extLst>
                            <a:ext uri="{FF2B5EF4-FFF2-40B4-BE49-F238E27FC236}">
                              <a16:creationId xmlns:a16="http://schemas.microsoft.com/office/drawing/2014/main" id="{7D4795FD-0C67-4843-A0AB-90280BFF5EAE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3415355" y="700185"/>
                          <a:ext cx="0" cy="288032"/>
                        </a:xfrm>
                        <a:prstGeom prst="line">
                          <a:avLst/>
                        </a:prstGeom>
                        <a:ln w="41275">
                          <a:solidFill>
                            <a:srgbClr val="33EDFB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5" name="Straight Connector 114">
                          <a:extLst>
                            <a:ext uri="{FF2B5EF4-FFF2-40B4-BE49-F238E27FC236}">
                              <a16:creationId xmlns:a16="http://schemas.microsoft.com/office/drawing/2014/main" id="{927CB5AB-174B-4809-9275-A749C2D1122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1196164" y="700185"/>
                          <a:ext cx="0" cy="288032"/>
                        </a:xfrm>
                        <a:prstGeom prst="line">
                          <a:avLst/>
                        </a:prstGeom>
                        <a:ln w="41275">
                          <a:solidFill>
                            <a:srgbClr val="33EDFB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6" name="Straight Connector 115">
                          <a:extLst>
                            <a:ext uri="{FF2B5EF4-FFF2-40B4-BE49-F238E27FC236}">
                              <a16:creationId xmlns:a16="http://schemas.microsoft.com/office/drawing/2014/main" id="{168BA509-1970-4C25-A421-1A643C97DF06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2305760" y="700185"/>
                          <a:ext cx="0" cy="288032"/>
                        </a:xfrm>
                        <a:prstGeom prst="line">
                          <a:avLst/>
                        </a:prstGeom>
                        <a:ln w="41275">
                          <a:solidFill>
                            <a:srgbClr val="33EDFB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7" name="Straight Connector 116">
                          <a:extLst>
                            <a:ext uri="{FF2B5EF4-FFF2-40B4-BE49-F238E27FC236}">
                              <a16:creationId xmlns:a16="http://schemas.microsoft.com/office/drawing/2014/main" id="{55D68670-965B-45A4-8581-87A641CB634B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524950" y="702568"/>
                          <a:ext cx="0" cy="288032"/>
                        </a:xfrm>
                        <a:prstGeom prst="line">
                          <a:avLst/>
                        </a:prstGeom>
                        <a:ln w="41275">
                          <a:solidFill>
                            <a:srgbClr val="33EDFB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8" name="Straight Connector 117">
                          <a:extLst>
                            <a:ext uri="{FF2B5EF4-FFF2-40B4-BE49-F238E27FC236}">
                              <a16:creationId xmlns:a16="http://schemas.microsoft.com/office/drawing/2014/main" id="{04B6BC1C-98E4-48C4-992A-0718BE06A1B9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86569" y="700185"/>
                          <a:ext cx="0" cy="288032"/>
                        </a:xfrm>
                        <a:prstGeom prst="line">
                          <a:avLst/>
                        </a:prstGeom>
                        <a:ln w="41275">
                          <a:solidFill>
                            <a:srgbClr val="33EDFB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19" name="Straight Connector 118">
                          <a:extLst>
                            <a:ext uri="{FF2B5EF4-FFF2-40B4-BE49-F238E27FC236}">
                              <a16:creationId xmlns:a16="http://schemas.microsoft.com/office/drawing/2014/main" id="{84EE0771-695F-4780-95E4-755C64B5125C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8963331" y="700185"/>
                          <a:ext cx="0" cy="288032"/>
                        </a:xfrm>
                        <a:prstGeom prst="line">
                          <a:avLst/>
                        </a:prstGeom>
                        <a:ln w="41275">
                          <a:solidFill>
                            <a:srgbClr val="33EDFB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grpSp>
                  <p:nvGrpSpPr>
                    <p:cNvPr id="99" name="Group 98">
                      <a:extLst>
                        <a:ext uri="{FF2B5EF4-FFF2-40B4-BE49-F238E27FC236}">
                          <a16:creationId xmlns:a16="http://schemas.microsoft.com/office/drawing/2014/main" id="{109E9584-3039-4EF3-9A61-D303ACC25D5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83768" y="2195572"/>
                      <a:ext cx="504056" cy="338554"/>
                      <a:chOff x="3383868" y="1639542"/>
                      <a:chExt cx="504056" cy="338554"/>
                    </a:xfrm>
                  </p:grpSpPr>
                  <p:sp>
                    <p:nvSpPr>
                      <p:cNvPr id="106" name="TextBox 105">
                        <a:extLst>
                          <a:ext uri="{FF2B5EF4-FFF2-40B4-BE49-F238E27FC236}">
                            <a16:creationId xmlns:a16="http://schemas.microsoft.com/office/drawing/2014/main" id="{4FD16901-C1E3-40AF-8839-9A1853886A6C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83868" y="1639542"/>
                        <a:ext cx="504056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fg</a:t>
                        </a:r>
                        <a:endParaRPr lang="zh-CN" alt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107" name="Straight Connector 106">
                        <a:extLst>
                          <a:ext uri="{FF2B5EF4-FFF2-40B4-BE49-F238E27FC236}">
                            <a16:creationId xmlns:a16="http://schemas.microsoft.com/office/drawing/2014/main" id="{40D8ACD8-9A9B-4C75-9641-86AE42928B2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527884" y="1700808"/>
                        <a:ext cx="108012" cy="0"/>
                      </a:xfrm>
                      <a:prstGeom prst="line">
                        <a:avLst/>
                      </a:prstGeom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0" name="Group 99">
                      <a:extLst>
                        <a:ext uri="{FF2B5EF4-FFF2-40B4-BE49-F238E27FC236}">
                          <a16:creationId xmlns:a16="http://schemas.microsoft.com/office/drawing/2014/main" id="{CCFCDED9-D130-4E8F-86A5-3080B8CA81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652120" y="2195572"/>
                      <a:ext cx="504056" cy="338554"/>
                      <a:chOff x="3383868" y="1639542"/>
                      <a:chExt cx="504056" cy="338554"/>
                    </a:xfrm>
                  </p:grpSpPr>
                  <p:sp>
                    <p:nvSpPr>
                      <p:cNvPr id="104" name="TextBox 103">
                        <a:extLst>
                          <a:ext uri="{FF2B5EF4-FFF2-40B4-BE49-F238E27FC236}">
                            <a16:creationId xmlns:a16="http://schemas.microsoft.com/office/drawing/2014/main" id="{B55237E1-2C98-4DA6-85AF-5E601DC90762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83868" y="1639542"/>
                        <a:ext cx="504056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fg</a:t>
                        </a:r>
                        <a:endParaRPr lang="zh-CN" alt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105" name="Straight Connector 104">
                        <a:extLst>
                          <a:ext uri="{FF2B5EF4-FFF2-40B4-BE49-F238E27FC236}">
                            <a16:creationId xmlns:a16="http://schemas.microsoft.com/office/drawing/2014/main" id="{8274BB1D-431B-491C-A3F3-81742D71ED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527884" y="1700808"/>
                        <a:ext cx="108012" cy="0"/>
                      </a:xfrm>
                      <a:prstGeom prst="line">
                        <a:avLst/>
                      </a:prstGeom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01" name="Group 100">
                      <a:extLst>
                        <a:ext uri="{FF2B5EF4-FFF2-40B4-BE49-F238E27FC236}">
                          <a16:creationId xmlns:a16="http://schemas.microsoft.com/office/drawing/2014/main" id="{5A4BAA77-5F2D-40F6-A51F-0D4B94B9A3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067944" y="2195572"/>
                      <a:ext cx="504056" cy="338554"/>
                      <a:chOff x="3383868" y="1639542"/>
                      <a:chExt cx="504056" cy="338554"/>
                    </a:xfrm>
                  </p:grpSpPr>
                  <p:sp>
                    <p:nvSpPr>
                      <p:cNvPr id="102" name="TextBox 101">
                        <a:extLst>
                          <a:ext uri="{FF2B5EF4-FFF2-40B4-BE49-F238E27FC236}">
                            <a16:creationId xmlns:a16="http://schemas.microsoft.com/office/drawing/2014/main" id="{0BF1782F-26FC-4869-B405-7DF98624ED2F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3383868" y="1639542"/>
                        <a:ext cx="504056" cy="338554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n-US" altLang="zh-CN" sz="16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rPr>
                          <a:t>fg</a:t>
                        </a:r>
                        <a:endParaRPr lang="zh-CN" altLang="en-US" sz="16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endParaRPr>
                      </a:p>
                    </p:txBody>
                  </p:sp>
                  <p:cxnSp>
                    <p:nvCxnSpPr>
                      <p:cNvPr id="103" name="Straight Connector 102">
                        <a:extLst>
                          <a:ext uri="{FF2B5EF4-FFF2-40B4-BE49-F238E27FC236}">
                            <a16:creationId xmlns:a16="http://schemas.microsoft.com/office/drawing/2014/main" id="{F589D018-6D3D-4121-A831-62AB4E337B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3510137" y="1700808"/>
                        <a:ext cx="125759" cy="0"/>
                      </a:xfrm>
                      <a:prstGeom prst="line">
                        <a:avLst/>
                      </a:prstGeom>
                      <a:ln w="22225">
                        <a:solidFill>
                          <a:schemeClr val="tx1"/>
                        </a:solidFill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sp>
                <p:nvSpPr>
                  <p:cNvPr id="96" name="TextBox 95">
                    <a:extLst>
                      <a:ext uri="{FF2B5EF4-FFF2-40B4-BE49-F238E27FC236}">
                        <a16:creationId xmlns:a16="http://schemas.microsoft.com/office/drawing/2014/main" id="{ECC073F4-6902-4A0B-ABAE-85D9FB36F4F5}"/>
                      </a:ext>
                    </a:extLst>
                  </p:cNvPr>
                  <p:cNvSpPr txBox="1"/>
                  <p:nvPr/>
                </p:nvSpPr>
                <p:spPr>
                  <a:xfrm>
                    <a:off x="899592" y="2204864"/>
                    <a:ext cx="504056" cy="338554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altLang="zh-CN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fg</a:t>
                    </a:r>
                    <a:endParaRPr lang="zh-CN" altLang="en-US" sz="1600" b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97" name="Straight Connector 96">
                    <a:extLst>
                      <a:ext uri="{FF2B5EF4-FFF2-40B4-BE49-F238E27FC236}">
                        <a16:creationId xmlns:a16="http://schemas.microsoft.com/office/drawing/2014/main" id="{8CA54C01-DED4-4B1E-98B7-6DB6B217C0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1043608" y="2276872"/>
                    <a:ext cx="108012" cy="0"/>
                  </a:xfrm>
                  <a:prstGeom prst="line">
                    <a:avLst/>
                  </a:prstGeom>
                  <a:ln w="22225">
                    <a:solidFill>
                      <a:schemeClr val="tx1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cxnSp>
              <p:nvCxnSpPr>
                <p:cNvPr id="86" name="Straight Arrow Connector 85">
                  <a:extLst>
                    <a:ext uri="{FF2B5EF4-FFF2-40B4-BE49-F238E27FC236}">
                      <a16:creationId xmlns:a16="http://schemas.microsoft.com/office/drawing/2014/main" id="{A263AD42-1BB5-42AC-B8F6-A492631D327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55776" y="1844824"/>
                  <a:ext cx="0" cy="462190"/>
                </a:xfrm>
                <a:prstGeom prst="straightConnector1">
                  <a:avLst/>
                </a:prstGeom>
                <a:ln w="31750" cmpd="dbl">
                  <a:solidFill>
                    <a:schemeClr val="tx1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" name="Straight Arrow Connector 86">
                  <a:extLst>
                    <a:ext uri="{FF2B5EF4-FFF2-40B4-BE49-F238E27FC236}">
                      <a16:creationId xmlns:a16="http://schemas.microsoft.com/office/drawing/2014/main" id="{F05CEC0A-BE16-4762-B599-44813596A4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39952" y="1844824"/>
                  <a:ext cx="0" cy="462190"/>
                </a:xfrm>
                <a:prstGeom prst="straightConnector1">
                  <a:avLst/>
                </a:prstGeom>
                <a:ln w="31750" cmpd="dbl">
                  <a:solidFill>
                    <a:schemeClr val="tx1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Straight Arrow Connector 87">
                  <a:extLst>
                    <a:ext uri="{FF2B5EF4-FFF2-40B4-BE49-F238E27FC236}">
                      <a16:creationId xmlns:a16="http://schemas.microsoft.com/office/drawing/2014/main" id="{C94A3F35-7C24-4460-A428-5609F4CFD2D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724128" y="1844824"/>
                  <a:ext cx="0" cy="462190"/>
                </a:xfrm>
                <a:prstGeom prst="straightConnector1">
                  <a:avLst/>
                </a:prstGeom>
                <a:ln w="31750" cmpd="dbl">
                  <a:solidFill>
                    <a:schemeClr val="tx1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9" name="Straight Arrow Connector 88">
                  <a:extLst>
                    <a:ext uri="{FF2B5EF4-FFF2-40B4-BE49-F238E27FC236}">
                      <a16:creationId xmlns:a16="http://schemas.microsoft.com/office/drawing/2014/main" id="{8D88DC43-E18C-4989-9209-95EEF9202F7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308304" y="1844824"/>
                  <a:ext cx="0" cy="462190"/>
                </a:xfrm>
                <a:prstGeom prst="straightConnector1">
                  <a:avLst/>
                </a:prstGeom>
                <a:ln w="31750" cmpd="dbl">
                  <a:solidFill>
                    <a:schemeClr val="tx1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791BF2A9-0A17-40C8-B789-B7AEEDB657CC}"/>
                  </a:ext>
                </a:extLst>
              </p:cNvPr>
              <p:cNvGrpSpPr/>
              <p:nvPr/>
            </p:nvGrpSpPr>
            <p:grpSpPr>
              <a:xfrm>
                <a:off x="1163397" y="2270769"/>
                <a:ext cx="6944242" cy="180190"/>
                <a:chOff x="1230022" y="2178836"/>
                <a:chExt cx="6944242" cy="180190"/>
              </a:xfrm>
            </p:grpSpPr>
            <p:sp>
              <p:nvSpPr>
                <p:cNvPr id="76" name="Flowchart: Terminator 75">
                  <a:extLst>
                    <a:ext uri="{FF2B5EF4-FFF2-40B4-BE49-F238E27FC236}">
                      <a16:creationId xmlns:a16="http://schemas.microsoft.com/office/drawing/2014/main" id="{65338956-6BB7-4BBF-A3C4-7E9319A2FDEC}"/>
                    </a:ext>
                  </a:extLst>
                </p:cNvPr>
                <p:cNvSpPr/>
                <p:nvPr/>
              </p:nvSpPr>
              <p:spPr>
                <a:xfrm>
                  <a:off x="1230022" y="2183226"/>
                  <a:ext cx="594440" cy="175800"/>
                </a:xfrm>
                <a:prstGeom prst="flowChartTerminator">
                  <a:avLst/>
                </a:prstGeom>
                <a:solidFill>
                  <a:schemeClr val="bg1"/>
                </a:solidFill>
                <a:ln>
                  <a:solidFill>
                    <a:srgbClr val="33EDF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0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EnKF</a:t>
                  </a:r>
                  <a:endParaRPr lang="zh-CN" altLang="en-US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7" name="Flowchart: Terminator 76">
                  <a:extLst>
                    <a:ext uri="{FF2B5EF4-FFF2-40B4-BE49-F238E27FC236}">
                      <a16:creationId xmlns:a16="http://schemas.microsoft.com/office/drawing/2014/main" id="{FAC046D0-BADF-4DA6-8FB6-E30762570726}"/>
                    </a:ext>
                  </a:extLst>
                </p:cNvPr>
                <p:cNvSpPr/>
                <p:nvPr/>
              </p:nvSpPr>
              <p:spPr>
                <a:xfrm>
                  <a:off x="2840322" y="2183226"/>
                  <a:ext cx="594440" cy="175800"/>
                </a:xfrm>
                <a:prstGeom prst="flowChartTerminator">
                  <a:avLst/>
                </a:prstGeom>
                <a:solidFill>
                  <a:schemeClr val="bg1"/>
                </a:solidFill>
                <a:ln>
                  <a:solidFill>
                    <a:srgbClr val="33EDF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0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EnKF</a:t>
                  </a:r>
                  <a:endParaRPr lang="zh-CN" altLang="en-US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8" name="Flowchart: Terminator 77">
                  <a:extLst>
                    <a:ext uri="{FF2B5EF4-FFF2-40B4-BE49-F238E27FC236}">
                      <a16:creationId xmlns:a16="http://schemas.microsoft.com/office/drawing/2014/main" id="{55296FA4-AF82-46C8-8950-4F15E5FF388F}"/>
                    </a:ext>
                  </a:extLst>
                </p:cNvPr>
                <p:cNvSpPr/>
                <p:nvPr/>
              </p:nvSpPr>
              <p:spPr>
                <a:xfrm>
                  <a:off x="4424497" y="2178836"/>
                  <a:ext cx="594440" cy="175800"/>
                </a:xfrm>
                <a:prstGeom prst="flowChartTerminator">
                  <a:avLst/>
                </a:prstGeom>
                <a:solidFill>
                  <a:schemeClr val="bg1"/>
                </a:solidFill>
                <a:ln>
                  <a:solidFill>
                    <a:srgbClr val="33EDF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0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EnKF</a:t>
                  </a:r>
                  <a:endParaRPr lang="zh-CN" altLang="en-US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79" name="Flowchart: Terminator 78">
                  <a:extLst>
                    <a:ext uri="{FF2B5EF4-FFF2-40B4-BE49-F238E27FC236}">
                      <a16:creationId xmlns:a16="http://schemas.microsoft.com/office/drawing/2014/main" id="{970595E0-5461-4916-98A1-49560F94EF1A}"/>
                    </a:ext>
                  </a:extLst>
                </p:cNvPr>
                <p:cNvSpPr/>
                <p:nvPr/>
              </p:nvSpPr>
              <p:spPr>
                <a:xfrm>
                  <a:off x="6012423" y="2180115"/>
                  <a:ext cx="594440" cy="175800"/>
                </a:xfrm>
                <a:prstGeom prst="flowChartTerminator">
                  <a:avLst/>
                </a:prstGeom>
                <a:solidFill>
                  <a:schemeClr val="bg1"/>
                </a:solidFill>
                <a:ln>
                  <a:solidFill>
                    <a:srgbClr val="33EDF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0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EnKF</a:t>
                  </a:r>
                  <a:endParaRPr lang="zh-CN" altLang="en-US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80" name="Flowchart: Terminator 79">
                  <a:extLst>
                    <a:ext uri="{FF2B5EF4-FFF2-40B4-BE49-F238E27FC236}">
                      <a16:creationId xmlns:a16="http://schemas.microsoft.com/office/drawing/2014/main" id="{0D0BFB16-F9B8-4CC9-BEB0-6B35F678C1E8}"/>
                    </a:ext>
                  </a:extLst>
                </p:cNvPr>
                <p:cNvSpPr/>
                <p:nvPr/>
              </p:nvSpPr>
              <p:spPr>
                <a:xfrm>
                  <a:off x="7584898" y="2219179"/>
                  <a:ext cx="589366" cy="134968"/>
                </a:xfrm>
                <a:prstGeom prst="flowChartTerminator">
                  <a:avLst/>
                </a:prstGeom>
                <a:solidFill>
                  <a:schemeClr val="bg1"/>
                </a:solidFill>
                <a:ln>
                  <a:solidFill>
                    <a:srgbClr val="33EDF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altLang="zh-CN" sz="1000" b="1" dirty="0">
                      <a:solidFill>
                        <a:schemeClr val="tx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EnKF</a:t>
                  </a:r>
                  <a:endParaRPr lang="zh-CN" altLang="en-US" sz="1000" b="1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  <p:grpSp>
          <p:nvGrpSpPr>
            <p:cNvPr id="211" name="Group 210">
              <a:extLst>
                <a:ext uri="{FF2B5EF4-FFF2-40B4-BE49-F238E27FC236}">
                  <a16:creationId xmlns:a16="http://schemas.microsoft.com/office/drawing/2014/main" id="{AAA233F3-4ECF-4AB6-B502-2D592E63262C}"/>
                </a:ext>
              </a:extLst>
            </p:cNvPr>
            <p:cNvGrpSpPr/>
            <p:nvPr/>
          </p:nvGrpSpPr>
          <p:grpSpPr>
            <a:xfrm>
              <a:off x="909642" y="4160552"/>
              <a:ext cx="7910830" cy="713897"/>
              <a:chOff x="693618" y="5631427"/>
              <a:chExt cx="7910830" cy="713897"/>
            </a:xfrm>
          </p:grpSpPr>
          <p:sp>
            <p:nvSpPr>
              <p:cNvPr id="149" name="TextBox 148">
                <a:extLst>
                  <a:ext uri="{FF2B5EF4-FFF2-40B4-BE49-F238E27FC236}">
                    <a16:creationId xmlns:a16="http://schemas.microsoft.com/office/drawing/2014/main" id="{22FDA99D-D523-45D3-955A-EF5A876B84BE}"/>
                  </a:ext>
                </a:extLst>
              </p:cNvPr>
              <p:cNvSpPr txBox="1"/>
              <p:nvPr/>
            </p:nvSpPr>
            <p:spPr>
              <a:xfrm>
                <a:off x="2234919" y="5636277"/>
                <a:ext cx="15917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Assimilation window</a:t>
                </a:r>
                <a:endParaRPr lang="zh-CN" altLang="en-US" sz="1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0" name="TextBox 149">
                <a:extLst>
                  <a:ext uri="{FF2B5EF4-FFF2-40B4-BE49-F238E27FC236}">
                    <a16:creationId xmlns:a16="http://schemas.microsoft.com/office/drawing/2014/main" id="{26BF7C30-8B5D-4BFB-AFD5-EF3012D40DBB}"/>
                  </a:ext>
                </a:extLst>
              </p:cNvPr>
              <p:cNvSpPr txBox="1"/>
              <p:nvPr/>
            </p:nvSpPr>
            <p:spPr>
              <a:xfrm>
                <a:off x="3832860" y="5636277"/>
                <a:ext cx="15917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Assimilation window</a:t>
                </a:r>
                <a:endParaRPr lang="zh-CN" altLang="en-US" sz="1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1" name="TextBox 150">
                <a:extLst>
                  <a:ext uri="{FF2B5EF4-FFF2-40B4-BE49-F238E27FC236}">
                    <a16:creationId xmlns:a16="http://schemas.microsoft.com/office/drawing/2014/main" id="{40A357CC-39A4-4F7D-92EC-DC17580A249F}"/>
                  </a:ext>
                </a:extLst>
              </p:cNvPr>
              <p:cNvSpPr txBox="1"/>
              <p:nvPr/>
            </p:nvSpPr>
            <p:spPr>
              <a:xfrm>
                <a:off x="5417036" y="5636277"/>
                <a:ext cx="159178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Assimilation window</a:t>
                </a:r>
                <a:endParaRPr lang="zh-CN" altLang="en-US" sz="12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48D2F1E-B112-41AC-BB46-D444AEBDEFFB}"/>
                  </a:ext>
                </a:extLst>
              </p:cNvPr>
              <p:cNvSpPr txBox="1"/>
              <p:nvPr/>
            </p:nvSpPr>
            <p:spPr>
              <a:xfrm>
                <a:off x="2328299" y="6083714"/>
                <a:ext cx="1466091" cy="26161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Reanalysis / Forecast</a:t>
                </a:r>
                <a:endParaRPr lang="zh-CN" alt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3D2E854-2115-49A7-961B-B9DF0E109CE2}"/>
                  </a:ext>
                </a:extLst>
              </p:cNvPr>
              <p:cNvSpPr txBox="1"/>
              <p:nvPr/>
            </p:nvSpPr>
            <p:spPr>
              <a:xfrm>
                <a:off x="718193" y="6083714"/>
                <a:ext cx="1466091" cy="26161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Reanalysis / Forecast</a:t>
                </a:r>
                <a:endParaRPr lang="zh-CN" alt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A8C985A-4B47-4686-BFE6-AC0CC8072BDC}"/>
                  </a:ext>
                </a:extLst>
              </p:cNvPr>
              <p:cNvSpPr txBox="1"/>
              <p:nvPr/>
            </p:nvSpPr>
            <p:spPr>
              <a:xfrm>
                <a:off x="3912476" y="6083714"/>
                <a:ext cx="1466091" cy="26161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Reanalysis / Forecast</a:t>
                </a:r>
                <a:endParaRPr lang="zh-CN" alt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171AE00-F5C3-4486-AC8A-7A34FB06A376}"/>
                  </a:ext>
                </a:extLst>
              </p:cNvPr>
              <p:cNvSpPr txBox="1"/>
              <p:nvPr/>
            </p:nvSpPr>
            <p:spPr>
              <a:xfrm>
                <a:off x="5490077" y="6083714"/>
                <a:ext cx="1466091" cy="26161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Reanalysis / Forecast</a:t>
                </a:r>
                <a:endParaRPr lang="zh-CN" alt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DCFDDFB-BCEE-406A-9A2B-B79385572B6E}"/>
                  </a:ext>
                </a:extLst>
              </p:cNvPr>
              <p:cNvSpPr txBox="1"/>
              <p:nvPr/>
            </p:nvSpPr>
            <p:spPr>
              <a:xfrm>
                <a:off x="7080644" y="6083714"/>
                <a:ext cx="1466091" cy="261610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1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Reanalysis / Forecast</a:t>
                </a:r>
                <a:endParaRPr lang="zh-CN" altLang="en-US" sz="11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42BA57E7-E3F7-4F63-96F1-D21EFEEB0493}"/>
                  </a:ext>
                </a:extLst>
              </p:cNvPr>
              <p:cNvGrpSpPr/>
              <p:nvPr/>
            </p:nvGrpSpPr>
            <p:grpSpPr>
              <a:xfrm>
                <a:off x="693618" y="5631427"/>
                <a:ext cx="7910830" cy="281849"/>
                <a:chOff x="607315" y="5315431"/>
                <a:chExt cx="7910830" cy="281849"/>
              </a:xfrm>
            </p:grpSpPr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7F4AF96A-BF56-4F2A-AAEB-C922F8D5C7DB}"/>
                    </a:ext>
                  </a:extLst>
                </p:cNvPr>
                <p:cNvSpPr txBox="1"/>
                <p:nvPr/>
              </p:nvSpPr>
              <p:spPr>
                <a:xfrm>
                  <a:off x="607315" y="5320281"/>
                  <a:ext cx="159178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Assimilation window</a:t>
                  </a:r>
                  <a:endParaRPr lang="zh-CN" altLang="en-US" sz="1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87954895-BEAD-4EA4-B162-1A51DB11B11E}"/>
                    </a:ext>
                  </a:extLst>
                </p:cNvPr>
                <p:cNvSpPr txBox="1"/>
                <p:nvPr/>
              </p:nvSpPr>
              <p:spPr>
                <a:xfrm>
                  <a:off x="6926361" y="5315431"/>
                  <a:ext cx="1591784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200" b="1" dirty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Assimilation window</a:t>
                  </a:r>
                  <a:endParaRPr lang="zh-CN" altLang="en-US" sz="1200" b="1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p:grpSp>
        </p:grpSp>
      </p:grpSp>
      <p:sp>
        <p:nvSpPr>
          <p:cNvPr id="212" name="Rectangle 211">
            <a:extLst>
              <a:ext uri="{FF2B5EF4-FFF2-40B4-BE49-F238E27FC236}">
                <a16:creationId xmlns:a16="http://schemas.microsoft.com/office/drawing/2014/main" id="{0ED91216-4813-4DBB-8BC6-DC6AF28BE208}"/>
              </a:ext>
            </a:extLst>
          </p:cNvPr>
          <p:cNvSpPr/>
          <p:nvPr/>
        </p:nvSpPr>
        <p:spPr>
          <a:xfrm>
            <a:off x="2340125" y="849281"/>
            <a:ext cx="4123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of developing new reanalysis 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6800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F30EC97-7590-407C-B387-C640B22C2BE0}"/>
              </a:ext>
            </a:extLst>
          </p:cNvPr>
          <p:cNvSpPr txBox="1"/>
          <p:nvPr/>
        </p:nvSpPr>
        <p:spPr>
          <a:xfrm>
            <a:off x="179512" y="183562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Evaluation and Verification</a:t>
            </a:r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8F19876-36BA-4FD9-8FE8-271017A24F3A}"/>
              </a:ext>
            </a:extLst>
          </p:cNvPr>
          <p:cNvSpPr/>
          <p:nvPr/>
        </p:nvSpPr>
        <p:spPr>
          <a:xfrm>
            <a:off x="1907704" y="5085184"/>
            <a:ext cx="5040560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zh-C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Independent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verification with sounding obs.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 00, 12 UTC during June and July, 2015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4EA21ED-AB1D-45F5-A2CE-E9CAEAE0C5A9}"/>
              </a:ext>
            </a:extLst>
          </p:cNvPr>
          <p:cNvGrpSpPr/>
          <p:nvPr/>
        </p:nvGrpSpPr>
        <p:grpSpPr>
          <a:xfrm>
            <a:off x="529177" y="1526429"/>
            <a:ext cx="8055660" cy="1451354"/>
            <a:chOff x="307222" y="931577"/>
            <a:chExt cx="8055660" cy="1451354"/>
          </a:xfrm>
        </p:grpSpPr>
        <p:pic>
          <p:nvPicPr>
            <p:cNvPr id="4" name="Picture 3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6660EFC1-C84F-42DB-AEA9-C5355EAEAC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9"/>
            <a:stretch/>
          </p:blipFill>
          <p:spPr>
            <a:xfrm>
              <a:off x="307222" y="935081"/>
              <a:ext cx="2011680" cy="1240822"/>
            </a:xfrm>
            <a:prstGeom prst="rect">
              <a:avLst/>
            </a:prstGeom>
          </p:spPr>
        </p:pic>
        <p:pic>
          <p:nvPicPr>
            <p:cNvPr id="5" name="Picture 4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FDCB7908-A3FD-49D3-A553-BB6FBECB6B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34"/>
            <a:stretch/>
          </p:blipFill>
          <p:spPr>
            <a:xfrm>
              <a:off x="6351202" y="931577"/>
              <a:ext cx="2011680" cy="1265554"/>
            </a:xfrm>
            <a:prstGeom prst="rect">
              <a:avLst/>
            </a:prstGeom>
          </p:spPr>
        </p:pic>
        <p:pic>
          <p:nvPicPr>
            <p:cNvPr id="6" name="Picture 5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6E16586D-8A8C-49DE-BE93-6899B47624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9"/>
            <a:stretch/>
          </p:blipFill>
          <p:spPr>
            <a:xfrm>
              <a:off x="2330552" y="935081"/>
              <a:ext cx="2011680" cy="1240822"/>
            </a:xfrm>
            <a:prstGeom prst="rect">
              <a:avLst/>
            </a:prstGeom>
          </p:spPr>
        </p:pic>
        <p:pic>
          <p:nvPicPr>
            <p:cNvPr id="7" name="Picture 6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FCED96E6-C586-4EBB-B09B-CE00C8987D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738"/>
            <a:stretch/>
          </p:blipFill>
          <p:spPr>
            <a:xfrm>
              <a:off x="4339522" y="931577"/>
              <a:ext cx="2011680" cy="1250755"/>
            </a:xfrm>
            <a:prstGeom prst="rect">
              <a:avLst/>
            </a:prstGeom>
          </p:spPr>
        </p:pic>
        <p:pic>
          <p:nvPicPr>
            <p:cNvPr id="14" name="Picture 13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45D6C962-1FBE-4D21-9E6C-EEEE4ADDD8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222" t="93351" r="16811" b="-2210"/>
            <a:stretch/>
          </p:blipFill>
          <p:spPr>
            <a:xfrm>
              <a:off x="3451133" y="2216677"/>
              <a:ext cx="1828800" cy="166254"/>
            </a:xfrm>
            <a:prstGeom prst="rect">
              <a:avLst/>
            </a:prstGeom>
          </p:spPr>
        </p:pic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A031855-6E17-4979-AC6D-ADA08006766A}"/>
              </a:ext>
            </a:extLst>
          </p:cNvPr>
          <p:cNvGrpSpPr/>
          <p:nvPr/>
        </p:nvGrpSpPr>
        <p:grpSpPr>
          <a:xfrm>
            <a:off x="523497" y="3346535"/>
            <a:ext cx="8043474" cy="1421314"/>
            <a:chOff x="4285670" y="3800642"/>
            <a:chExt cx="8043474" cy="1421314"/>
          </a:xfrm>
        </p:grpSpPr>
        <p:pic>
          <p:nvPicPr>
            <p:cNvPr id="9" name="Picture 8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F70AFBE8-9FE9-4060-8D34-927AFC16E5A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9"/>
            <a:stretch/>
          </p:blipFill>
          <p:spPr>
            <a:xfrm>
              <a:off x="4285670" y="3805270"/>
              <a:ext cx="2011680" cy="1240822"/>
            </a:xfrm>
            <a:prstGeom prst="rect">
              <a:avLst/>
            </a:prstGeom>
          </p:spPr>
        </p:pic>
        <p:pic>
          <p:nvPicPr>
            <p:cNvPr id="10" name="Picture 9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EE2AC30B-38AA-432B-9732-55F1EB6F33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79"/>
            <a:stretch/>
          </p:blipFill>
          <p:spPr>
            <a:xfrm>
              <a:off x="6308772" y="3804866"/>
              <a:ext cx="2011680" cy="1240822"/>
            </a:xfrm>
            <a:prstGeom prst="rect">
              <a:avLst/>
            </a:prstGeom>
          </p:spPr>
        </p:pic>
        <p:pic>
          <p:nvPicPr>
            <p:cNvPr id="11" name="Picture 10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C39A7391-18CC-4878-9A42-EC79D483AC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93"/>
            <a:stretch/>
          </p:blipFill>
          <p:spPr>
            <a:xfrm>
              <a:off x="8316307" y="3804866"/>
              <a:ext cx="2011680" cy="1236598"/>
            </a:xfrm>
            <a:prstGeom prst="rect">
              <a:avLst/>
            </a:prstGeom>
          </p:spPr>
        </p:pic>
        <p:pic>
          <p:nvPicPr>
            <p:cNvPr id="12" name="Picture 11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6CF33E3F-B328-4C7F-AF34-F95A0364A3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019"/>
            <a:stretch/>
          </p:blipFill>
          <p:spPr>
            <a:xfrm>
              <a:off x="10317464" y="3800642"/>
              <a:ext cx="2011680" cy="1260392"/>
            </a:xfrm>
            <a:prstGeom prst="rect">
              <a:avLst/>
            </a:prstGeom>
          </p:spPr>
        </p:pic>
        <p:pic>
          <p:nvPicPr>
            <p:cNvPr id="15" name="Picture 14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B9D926E3-2AB8-4A33-829D-C1C8197B26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00" t="90561" r="8126"/>
            <a:stretch/>
          </p:blipFill>
          <p:spPr>
            <a:xfrm>
              <a:off x="7200183" y="5049340"/>
              <a:ext cx="2232248" cy="172616"/>
            </a:xfrm>
            <a:prstGeom prst="rect">
              <a:avLst/>
            </a:prstGeom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78676C30-ACE5-4E97-836F-A5EAEC9D41D0}"/>
              </a:ext>
            </a:extLst>
          </p:cNvPr>
          <p:cNvSpPr txBox="1"/>
          <p:nvPr/>
        </p:nvSpPr>
        <p:spPr>
          <a:xfrm>
            <a:off x="3933501" y="1126783"/>
            <a:ext cx="1307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60C4FEF-CCB2-4B45-BD47-AD5DD186EBA4}"/>
              </a:ext>
            </a:extLst>
          </p:cNvPr>
          <p:cNvSpPr txBox="1"/>
          <p:nvPr/>
        </p:nvSpPr>
        <p:spPr>
          <a:xfrm>
            <a:off x="3838316" y="3030913"/>
            <a:ext cx="1446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Forecast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089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E79BC04E-0582-44A1-A286-004FB0E212F9}"/>
              </a:ext>
            </a:extLst>
          </p:cNvPr>
          <p:cNvGrpSpPr/>
          <p:nvPr/>
        </p:nvGrpSpPr>
        <p:grpSpPr>
          <a:xfrm>
            <a:off x="788985" y="1268760"/>
            <a:ext cx="3783015" cy="3597914"/>
            <a:chOff x="601561" y="1052736"/>
            <a:chExt cx="3783015" cy="3597914"/>
          </a:xfrm>
        </p:grpSpPr>
        <p:pic>
          <p:nvPicPr>
            <p:cNvPr id="2" name="Picture 1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7A9C8A09-25AB-4BA2-8E38-DDC038FBAA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6"/>
            <a:stretch/>
          </p:blipFill>
          <p:spPr>
            <a:xfrm>
              <a:off x="617748" y="1057912"/>
              <a:ext cx="1828800" cy="1127942"/>
            </a:xfrm>
            <a:prstGeom prst="rect">
              <a:avLst/>
            </a:prstGeom>
          </p:spPr>
        </p:pic>
        <p:pic>
          <p:nvPicPr>
            <p:cNvPr id="3" name="Picture 2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13686C30-6A22-4837-8C7C-757CB5EE65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61"/>
            <a:stretch/>
          </p:blipFill>
          <p:spPr>
            <a:xfrm>
              <a:off x="2555776" y="1052736"/>
              <a:ext cx="1828800" cy="1133118"/>
            </a:xfrm>
            <a:prstGeom prst="rect">
              <a:avLst/>
            </a:prstGeom>
          </p:spPr>
        </p:pic>
        <p:pic>
          <p:nvPicPr>
            <p:cNvPr id="4" name="Picture 3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0ECDDF16-99F8-4024-B477-80670D661A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61"/>
            <a:stretch/>
          </p:blipFill>
          <p:spPr>
            <a:xfrm>
              <a:off x="612141" y="2195944"/>
              <a:ext cx="1828800" cy="1133118"/>
            </a:xfrm>
            <a:prstGeom prst="rect">
              <a:avLst/>
            </a:prstGeom>
          </p:spPr>
        </p:pic>
        <p:pic>
          <p:nvPicPr>
            <p:cNvPr id="5" name="Picture 4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DC12FFD0-719B-42A2-B65D-6B3BE660E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060"/>
            <a:stretch/>
          </p:blipFill>
          <p:spPr>
            <a:xfrm>
              <a:off x="2555776" y="2195944"/>
              <a:ext cx="1828800" cy="1133118"/>
            </a:xfrm>
            <a:prstGeom prst="rect">
              <a:avLst/>
            </a:prstGeom>
          </p:spPr>
        </p:pic>
        <p:pic>
          <p:nvPicPr>
            <p:cNvPr id="6" name="Picture 5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ED199C32-736F-41D8-ABF7-C1C880A9F00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561" y="3371879"/>
              <a:ext cx="1828800" cy="1219200"/>
            </a:xfrm>
            <a:prstGeom prst="rect">
              <a:avLst/>
            </a:prstGeom>
          </p:spPr>
        </p:pic>
        <p:pic>
          <p:nvPicPr>
            <p:cNvPr id="7" name="Picture 6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FF1FA2E8-CDB7-4319-B307-B0CF8E4BE44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55776" y="3431450"/>
              <a:ext cx="1828800" cy="1219200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3554E1B4-6079-4644-8EDE-DEA936CB9F9D}"/>
              </a:ext>
            </a:extLst>
          </p:cNvPr>
          <p:cNvSpPr/>
          <p:nvPr/>
        </p:nvSpPr>
        <p:spPr>
          <a:xfrm>
            <a:off x="1998287" y="5185383"/>
            <a:ext cx="5616624" cy="81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800"/>
              </a:spcAft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Verify with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ATOVSL2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sounding observations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MetopA/B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(06, 12 UTC) , NOAA19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(06, 18 UTC)</a:t>
            </a:r>
            <a:endParaRPr lang="en-US" altLang="zh-CN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B96E167-3795-437D-A81D-D88C3BCAF589}"/>
              </a:ext>
            </a:extLst>
          </p:cNvPr>
          <p:cNvGrpSpPr/>
          <p:nvPr/>
        </p:nvGrpSpPr>
        <p:grpSpPr>
          <a:xfrm>
            <a:off x="4860032" y="1264813"/>
            <a:ext cx="3722130" cy="3601861"/>
            <a:chOff x="4860032" y="1264813"/>
            <a:chExt cx="3722130" cy="3601861"/>
          </a:xfrm>
        </p:grpSpPr>
        <p:pic>
          <p:nvPicPr>
            <p:cNvPr id="9" name="Picture 8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175F37B7-D1C1-4EC3-9903-897EF480073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0032" y="3647474"/>
              <a:ext cx="1828800" cy="1219200"/>
            </a:xfrm>
            <a:prstGeom prst="rect">
              <a:avLst/>
            </a:prstGeom>
          </p:spPr>
        </p:pic>
        <p:pic>
          <p:nvPicPr>
            <p:cNvPr id="10" name="Picture 9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2BEF6D43-0D4F-43E8-9A19-042D0C4D0F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1620" y="3643210"/>
              <a:ext cx="1828800" cy="1219200"/>
            </a:xfrm>
            <a:prstGeom prst="rect">
              <a:avLst/>
            </a:prstGeom>
          </p:spPr>
        </p:pic>
        <p:pic>
          <p:nvPicPr>
            <p:cNvPr id="13" name="Picture 12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E559DE0B-B7F1-4A62-9324-FB4EEACCE4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5"/>
            <a:stretch/>
          </p:blipFill>
          <p:spPr>
            <a:xfrm>
              <a:off x="4860667" y="2411968"/>
              <a:ext cx="1828800" cy="1127942"/>
            </a:xfrm>
            <a:prstGeom prst="rect">
              <a:avLst/>
            </a:prstGeom>
          </p:spPr>
        </p:pic>
        <p:pic>
          <p:nvPicPr>
            <p:cNvPr id="15" name="Picture 14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613EF19B-807A-4445-B109-D179B50EF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485"/>
            <a:stretch/>
          </p:blipFill>
          <p:spPr>
            <a:xfrm>
              <a:off x="6753362" y="2416007"/>
              <a:ext cx="1828800" cy="1127942"/>
            </a:xfrm>
            <a:prstGeom prst="rect">
              <a:avLst/>
            </a:prstGeom>
          </p:spPr>
        </p:pic>
        <p:pic>
          <p:nvPicPr>
            <p:cNvPr id="20" name="Picture 19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965CF8CF-F9E6-4CC8-A7E5-CA941A21A5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3"/>
            <a:stretch/>
          </p:blipFill>
          <p:spPr>
            <a:xfrm>
              <a:off x="4864968" y="1268760"/>
              <a:ext cx="1828800" cy="1141012"/>
            </a:xfrm>
            <a:prstGeom prst="rect">
              <a:avLst/>
            </a:prstGeom>
          </p:spPr>
        </p:pic>
        <p:pic>
          <p:nvPicPr>
            <p:cNvPr id="21" name="Picture 20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C68283F5-52E3-4C43-A012-959CB8F62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6413"/>
            <a:stretch/>
          </p:blipFill>
          <p:spPr>
            <a:xfrm>
              <a:off x="6751130" y="1264813"/>
              <a:ext cx="1828800" cy="1141012"/>
            </a:xfrm>
            <a:prstGeom prst="rect">
              <a:avLst/>
            </a:prstGeom>
          </p:spPr>
        </p:pic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45C6F0B-DBF7-426C-97C6-175D1EE40F31}"/>
              </a:ext>
            </a:extLst>
          </p:cNvPr>
          <p:cNvGrpSpPr/>
          <p:nvPr/>
        </p:nvGrpSpPr>
        <p:grpSpPr>
          <a:xfrm>
            <a:off x="1125286" y="503650"/>
            <a:ext cx="7129539" cy="619345"/>
            <a:chOff x="1125286" y="503650"/>
            <a:chExt cx="7129539" cy="61934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38D9B736-4546-4A61-815D-CD1A0B03D2EA}"/>
                </a:ext>
              </a:extLst>
            </p:cNvPr>
            <p:cNvGrpSpPr/>
            <p:nvPr/>
          </p:nvGrpSpPr>
          <p:grpSpPr>
            <a:xfrm>
              <a:off x="1125286" y="503650"/>
              <a:ext cx="6518007" cy="615688"/>
              <a:chOff x="1640124" y="503650"/>
              <a:chExt cx="6050509" cy="615688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392D191-AFF5-4C16-977A-E49518F87EE2}"/>
                  </a:ext>
                </a:extLst>
              </p:cNvPr>
              <p:cNvSpPr txBox="1"/>
              <p:nvPr/>
            </p:nvSpPr>
            <p:spPr>
              <a:xfrm>
                <a:off x="2206189" y="520933"/>
                <a:ext cx="187161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Specific Humidity</a:t>
                </a:r>
                <a:endParaRPr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2134362-B775-4639-B116-F8E01B6162D4}"/>
                  </a:ext>
                </a:extLst>
              </p:cNvPr>
              <p:cNvSpPr txBox="1"/>
              <p:nvPr/>
            </p:nvSpPr>
            <p:spPr>
              <a:xfrm>
                <a:off x="6034286" y="503650"/>
                <a:ext cx="165634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6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Temperature</a:t>
                </a:r>
                <a:endParaRPr lang="zh-CN" alt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51B2C46A-DF05-408D-BE5B-D43635CE21B0}"/>
                  </a:ext>
                </a:extLst>
              </p:cNvPr>
              <p:cNvSpPr txBox="1"/>
              <p:nvPr/>
            </p:nvSpPr>
            <p:spPr>
              <a:xfrm>
                <a:off x="1640124" y="842204"/>
                <a:ext cx="10929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zh-CN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Analysis</a:t>
                </a:r>
                <a:endParaRPr lang="zh-CN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23232AEE-6817-4B4B-B39C-398F16934D89}"/>
                  </a:ext>
                </a:extLst>
              </p:cNvPr>
              <p:cNvSpPr txBox="1"/>
              <p:nvPr/>
            </p:nvSpPr>
            <p:spPr>
              <a:xfrm>
                <a:off x="3496052" y="842339"/>
                <a:ext cx="1092914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Forecast (6 h )</a:t>
                </a:r>
                <a:endParaRPr lang="zh-CN" alt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16031F-28B3-4B21-ABBB-E596D1629311}"/>
                </a:ext>
              </a:extLst>
            </p:cNvPr>
            <p:cNvSpPr txBox="1"/>
            <p:nvPr/>
          </p:nvSpPr>
          <p:spPr>
            <a:xfrm>
              <a:off x="5185752" y="845996"/>
              <a:ext cx="11773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Analysis</a:t>
              </a:r>
              <a:endPara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0DD30B6-0C55-498C-A4B2-0B0E2346C487}"/>
                </a:ext>
              </a:extLst>
            </p:cNvPr>
            <p:cNvSpPr txBox="1"/>
            <p:nvPr/>
          </p:nvSpPr>
          <p:spPr>
            <a:xfrm>
              <a:off x="7077466" y="845996"/>
              <a:ext cx="11773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Forecast (6 h )</a:t>
              </a:r>
              <a:endPara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2A10232-DB13-46B9-9E96-F9389E840277}"/>
              </a:ext>
            </a:extLst>
          </p:cNvPr>
          <p:cNvSpPr txBox="1"/>
          <p:nvPr/>
        </p:nvSpPr>
        <p:spPr>
          <a:xfrm>
            <a:off x="18322" y="1635347"/>
            <a:ext cx="784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MetopA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376DE23-2E5F-47B4-A3F1-62B1238AF6A3}"/>
              </a:ext>
            </a:extLst>
          </p:cNvPr>
          <p:cNvSpPr txBox="1"/>
          <p:nvPr/>
        </p:nvSpPr>
        <p:spPr>
          <a:xfrm>
            <a:off x="23297" y="2763000"/>
            <a:ext cx="784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MetopB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A17F5C5-781B-43A9-8BD5-A6DC08951A92}"/>
              </a:ext>
            </a:extLst>
          </p:cNvPr>
          <p:cNvSpPr txBox="1"/>
          <p:nvPr/>
        </p:nvSpPr>
        <p:spPr>
          <a:xfrm>
            <a:off x="26439" y="3954490"/>
            <a:ext cx="7846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NOAA19</a:t>
            </a:r>
            <a:endParaRPr lang="zh-CN" alt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2760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ACB0FB33-AEB7-4103-A059-AD0E0A0855DE}"/>
              </a:ext>
            </a:extLst>
          </p:cNvPr>
          <p:cNvGrpSpPr/>
          <p:nvPr/>
        </p:nvGrpSpPr>
        <p:grpSpPr>
          <a:xfrm>
            <a:off x="1058416" y="761608"/>
            <a:ext cx="3614936" cy="4539600"/>
            <a:chOff x="1058416" y="1047927"/>
            <a:chExt cx="3614936" cy="4539600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6A9F4301-08D1-4067-999B-36A0D6ED31D1}"/>
                </a:ext>
              </a:extLst>
            </p:cNvPr>
            <p:cNvGrpSpPr/>
            <p:nvPr/>
          </p:nvGrpSpPr>
          <p:grpSpPr>
            <a:xfrm>
              <a:off x="1058416" y="1047927"/>
              <a:ext cx="3614192" cy="1532736"/>
              <a:chOff x="1021051" y="744136"/>
              <a:chExt cx="3614192" cy="1532736"/>
            </a:xfrm>
          </p:grpSpPr>
          <p:pic>
            <p:nvPicPr>
              <p:cNvPr id="3" name="Picture 2" descr="A close up of a map&#10;&#10;Description generated with high confidence">
                <a:extLst>
                  <a:ext uri="{FF2B5EF4-FFF2-40B4-BE49-F238E27FC236}">
                    <a16:creationId xmlns:a16="http://schemas.microsoft.com/office/drawing/2014/main" id="{0D2518EF-AE41-46D4-87C1-C8A0AE1406D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00" t="18000" r="10000" b="14952"/>
              <a:stretch/>
            </p:blipFill>
            <p:spPr>
              <a:xfrm>
                <a:off x="1021051" y="744136"/>
                <a:ext cx="1828800" cy="1532736"/>
              </a:xfrm>
              <a:prstGeom prst="rect">
                <a:avLst/>
              </a:prstGeom>
            </p:spPr>
          </p:pic>
          <p:pic>
            <p:nvPicPr>
              <p:cNvPr id="4" name="Picture 3" descr="A close up of a map&#10;&#10;Description generated with high confidence">
                <a:extLst>
                  <a:ext uri="{FF2B5EF4-FFF2-40B4-BE49-F238E27FC236}">
                    <a16:creationId xmlns:a16="http://schemas.microsoft.com/office/drawing/2014/main" id="{B3004B6A-AD42-4979-9F0C-B7F3E246286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00" t="18000" r="10000" b="14952"/>
              <a:stretch/>
            </p:blipFill>
            <p:spPr>
              <a:xfrm>
                <a:off x="2806443" y="744136"/>
                <a:ext cx="1828800" cy="1532736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ABF008F-D0A3-4BEF-A2F1-97B965C06351}"/>
                </a:ext>
              </a:extLst>
            </p:cNvPr>
            <p:cNvGrpSpPr/>
            <p:nvPr/>
          </p:nvGrpSpPr>
          <p:grpSpPr>
            <a:xfrm>
              <a:off x="1058416" y="2554319"/>
              <a:ext cx="3614192" cy="1532736"/>
              <a:chOff x="755576" y="2564904"/>
              <a:chExt cx="3614192" cy="1532736"/>
            </a:xfrm>
          </p:grpSpPr>
          <p:pic>
            <p:nvPicPr>
              <p:cNvPr id="6" name="Picture 5" descr="A close up of a map&#10;&#10;Description generated with high confidence">
                <a:extLst>
                  <a:ext uri="{FF2B5EF4-FFF2-40B4-BE49-F238E27FC236}">
                    <a16:creationId xmlns:a16="http://schemas.microsoft.com/office/drawing/2014/main" id="{B772A6F1-277A-4224-B359-FBF7A40E54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00" t="18000" r="10000" b="14952"/>
              <a:stretch/>
            </p:blipFill>
            <p:spPr>
              <a:xfrm>
                <a:off x="755576" y="2564904"/>
                <a:ext cx="1828800" cy="1532736"/>
              </a:xfrm>
              <a:prstGeom prst="rect">
                <a:avLst/>
              </a:prstGeom>
            </p:spPr>
          </p:pic>
          <p:pic>
            <p:nvPicPr>
              <p:cNvPr id="7" name="Picture 6" descr="A close up of a map&#10;&#10;Description generated with high confidence">
                <a:extLst>
                  <a:ext uri="{FF2B5EF4-FFF2-40B4-BE49-F238E27FC236}">
                    <a16:creationId xmlns:a16="http://schemas.microsoft.com/office/drawing/2014/main" id="{27DC8E37-5FD5-49AE-9369-16C35524AC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00" t="18000" r="10000" b="14952"/>
              <a:stretch/>
            </p:blipFill>
            <p:spPr>
              <a:xfrm>
                <a:off x="2540968" y="2564904"/>
                <a:ext cx="1828800" cy="1532736"/>
              </a:xfrm>
              <a:prstGeom prst="rect">
                <a:avLst/>
              </a:prstGeom>
            </p:spPr>
          </p:pic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9BCFB0E9-3DFB-4EE7-A3F1-9F8C92183ACF}"/>
                </a:ext>
              </a:extLst>
            </p:cNvPr>
            <p:cNvGrpSpPr/>
            <p:nvPr/>
          </p:nvGrpSpPr>
          <p:grpSpPr>
            <a:xfrm>
              <a:off x="1059160" y="4054791"/>
              <a:ext cx="3614192" cy="1532736"/>
              <a:chOff x="622612" y="4326523"/>
              <a:chExt cx="3614192" cy="1532736"/>
            </a:xfrm>
          </p:grpSpPr>
          <p:pic>
            <p:nvPicPr>
              <p:cNvPr id="9" name="Picture 8" descr="A close up of a map&#10;&#10;Description generated with high confidence">
                <a:extLst>
                  <a:ext uri="{FF2B5EF4-FFF2-40B4-BE49-F238E27FC236}">
                    <a16:creationId xmlns:a16="http://schemas.microsoft.com/office/drawing/2014/main" id="{CC227616-B17B-481E-86A9-0AF06B377E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00" t="18000" r="10000" b="14952"/>
              <a:stretch/>
            </p:blipFill>
            <p:spPr>
              <a:xfrm>
                <a:off x="622612" y="4326523"/>
                <a:ext cx="1828800" cy="1532736"/>
              </a:xfrm>
              <a:prstGeom prst="rect">
                <a:avLst/>
              </a:prstGeom>
            </p:spPr>
          </p:pic>
          <p:pic>
            <p:nvPicPr>
              <p:cNvPr id="10" name="Picture 9" descr="A close up of a map&#10;&#10;Description generated with high confidence">
                <a:extLst>
                  <a:ext uri="{FF2B5EF4-FFF2-40B4-BE49-F238E27FC236}">
                    <a16:creationId xmlns:a16="http://schemas.microsoft.com/office/drawing/2014/main" id="{D7026B82-DF35-4FA8-85D5-E8C3DF48DFD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00" t="18000" r="10000" b="16476"/>
              <a:stretch/>
            </p:blipFill>
            <p:spPr>
              <a:xfrm>
                <a:off x="2408004" y="4328193"/>
                <a:ext cx="1828800" cy="1497888"/>
              </a:xfrm>
              <a:prstGeom prst="rect">
                <a:avLst/>
              </a:prstGeom>
            </p:spPr>
          </p:pic>
        </p:grp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3917E49-73BC-4306-8F04-35A0448B3AC4}"/>
              </a:ext>
            </a:extLst>
          </p:cNvPr>
          <p:cNvSpPr txBox="1"/>
          <p:nvPr/>
        </p:nvSpPr>
        <p:spPr>
          <a:xfrm>
            <a:off x="261683" y="1345527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250 hPa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2EB5D93-128A-4F9F-AC06-CB14B70BCD4B}"/>
              </a:ext>
            </a:extLst>
          </p:cNvPr>
          <p:cNvSpPr txBox="1"/>
          <p:nvPr/>
        </p:nvSpPr>
        <p:spPr>
          <a:xfrm>
            <a:off x="261683" y="2750974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500 hPa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D08C50D-CB2E-4819-B5C5-41067D5A3582}"/>
              </a:ext>
            </a:extLst>
          </p:cNvPr>
          <p:cNvSpPr txBox="1"/>
          <p:nvPr/>
        </p:nvSpPr>
        <p:spPr>
          <a:xfrm>
            <a:off x="236957" y="4206392"/>
            <a:ext cx="9361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700 hPa</a:t>
            </a:r>
            <a:endParaRPr lang="zh-CN" alt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01EEAF0-8556-421A-8280-AD0DF5B09810}"/>
              </a:ext>
            </a:extLst>
          </p:cNvPr>
          <p:cNvGrpSpPr/>
          <p:nvPr/>
        </p:nvGrpSpPr>
        <p:grpSpPr>
          <a:xfrm>
            <a:off x="5036178" y="764704"/>
            <a:ext cx="3668878" cy="4543682"/>
            <a:chOff x="5036178" y="1259867"/>
            <a:chExt cx="3668878" cy="4543682"/>
          </a:xfrm>
        </p:grpSpPr>
        <p:pic>
          <p:nvPicPr>
            <p:cNvPr id="15" name="Picture 14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25AF30C1-6853-490A-A188-1B00E244F1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t="18000" r="10000" b="14952"/>
            <a:stretch/>
          </p:blipFill>
          <p:spPr>
            <a:xfrm>
              <a:off x="5036178" y="1263951"/>
              <a:ext cx="1828800" cy="1532735"/>
            </a:xfrm>
            <a:prstGeom prst="rect">
              <a:avLst/>
            </a:prstGeom>
          </p:spPr>
        </p:pic>
        <p:pic>
          <p:nvPicPr>
            <p:cNvPr id="16" name="Picture 15" descr="A close up of a map&#10;&#10;Description generated with very high confidence">
              <a:extLst>
                <a:ext uri="{FF2B5EF4-FFF2-40B4-BE49-F238E27FC236}">
                  <a16:creationId xmlns:a16="http://schemas.microsoft.com/office/drawing/2014/main" id="{59623AC6-D53B-40D5-85D2-94060C76B6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t="18000" r="10000" b="14952"/>
            <a:stretch/>
          </p:blipFill>
          <p:spPr>
            <a:xfrm>
              <a:off x="6853699" y="1259867"/>
              <a:ext cx="1828800" cy="1532736"/>
            </a:xfrm>
            <a:prstGeom prst="rect">
              <a:avLst/>
            </a:prstGeom>
          </p:spPr>
        </p:pic>
        <p:pic>
          <p:nvPicPr>
            <p:cNvPr id="17" name="Picture 16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B70C2612-D76F-4313-8A41-7B06496EF0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t="18000" r="10000" b="16149"/>
            <a:stretch/>
          </p:blipFill>
          <p:spPr>
            <a:xfrm>
              <a:off x="5047456" y="2770342"/>
              <a:ext cx="1828800" cy="1505352"/>
            </a:xfrm>
            <a:prstGeom prst="rect">
              <a:avLst/>
            </a:prstGeom>
          </p:spPr>
        </p:pic>
        <p:pic>
          <p:nvPicPr>
            <p:cNvPr id="18" name="Picture 17" descr="A screenshot of a cell phone&#10;&#10;Description generated with very high confidence">
              <a:extLst>
                <a:ext uri="{FF2B5EF4-FFF2-40B4-BE49-F238E27FC236}">
                  <a16:creationId xmlns:a16="http://schemas.microsoft.com/office/drawing/2014/main" id="{FE0473C2-B632-4666-B540-C71201DB17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t="18000" r="10000" b="14952"/>
            <a:stretch/>
          </p:blipFill>
          <p:spPr>
            <a:xfrm>
              <a:off x="6853699" y="2770342"/>
              <a:ext cx="1828800" cy="1532735"/>
            </a:xfrm>
            <a:prstGeom prst="rect">
              <a:avLst/>
            </a:prstGeom>
          </p:spPr>
        </p:pic>
        <p:pic>
          <p:nvPicPr>
            <p:cNvPr id="19" name="Picture 18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C03294D6-BB3B-4BDD-9C45-8713256C72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t="18000" r="10000" b="14952"/>
            <a:stretch/>
          </p:blipFill>
          <p:spPr>
            <a:xfrm>
              <a:off x="5067563" y="4270814"/>
              <a:ext cx="1828800" cy="1532735"/>
            </a:xfrm>
            <a:prstGeom prst="rect">
              <a:avLst/>
            </a:prstGeom>
          </p:spPr>
        </p:pic>
        <p:pic>
          <p:nvPicPr>
            <p:cNvPr id="20" name="Picture 19" descr="A close up of a map&#10;&#10;Description generated with high confidence">
              <a:extLst>
                <a:ext uri="{FF2B5EF4-FFF2-40B4-BE49-F238E27FC236}">
                  <a16:creationId xmlns:a16="http://schemas.microsoft.com/office/drawing/2014/main" id="{09EF55B0-980A-45D3-91CE-FE827322BA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0" t="18000" r="10000" b="16476"/>
            <a:stretch/>
          </p:blipFill>
          <p:spPr>
            <a:xfrm>
              <a:off x="6876256" y="4298994"/>
              <a:ext cx="1828800" cy="1497888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09DF326-DF9F-42E5-8591-CE535C6957FF}"/>
              </a:ext>
            </a:extLst>
          </p:cNvPr>
          <p:cNvGrpSpPr/>
          <p:nvPr/>
        </p:nvGrpSpPr>
        <p:grpSpPr>
          <a:xfrm>
            <a:off x="1430619" y="188640"/>
            <a:ext cx="6872723" cy="631733"/>
            <a:chOff x="1430619" y="496454"/>
            <a:chExt cx="6872723" cy="63173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71D133D-6910-488C-8969-C405795FA254}"/>
                </a:ext>
              </a:extLst>
            </p:cNvPr>
            <p:cNvSpPr txBox="1"/>
            <p:nvPr/>
          </p:nvSpPr>
          <p:spPr>
            <a:xfrm>
              <a:off x="2423077" y="521273"/>
              <a:ext cx="93610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Analysis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EC5DE7F-5446-4FA5-A31B-847248B4B20E}"/>
                </a:ext>
              </a:extLst>
            </p:cNvPr>
            <p:cNvSpPr txBox="1"/>
            <p:nvPr/>
          </p:nvSpPr>
          <p:spPr>
            <a:xfrm>
              <a:off x="6048082" y="496454"/>
              <a:ext cx="16563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Forecast (6 h )</a:t>
              </a:r>
              <a:endParaRPr lang="zh-CN" alt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9BD00C03-C8B9-4A0D-8DB3-1FC7C17C6796}"/>
                </a:ext>
              </a:extLst>
            </p:cNvPr>
            <p:cNvSpPr txBox="1"/>
            <p:nvPr/>
          </p:nvSpPr>
          <p:spPr>
            <a:xfrm>
              <a:off x="1430619" y="845996"/>
              <a:ext cx="10929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ERA-Interim</a:t>
              </a:r>
              <a:endPara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78569C7-510A-4949-95A3-A637B100C268}"/>
                </a:ext>
              </a:extLst>
            </p:cNvPr>
            <p:cNvSpPr txBox="1"/>
            <p:nvPr/>
          </p:nvSpPr>
          <p:spPr>
            <a:xfrm>
              <a:off x="5395238" y="845997"/>
              <a:ext cx="10929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ERA-Interim</a:t>
              </a:r>
              <a:endPara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E799D23D-DBA4-4E27-8EE5-797B48B4BF2C}"/>
                </a:ext>
              </a:extLst>
            </p:cNvPr>
            <p:cNvSpPr txBox="1"/>
            <p:nvPr/>
          </p:nvSpPr>
          <p:spPr>
            <a:xfrm>
              <a:off x="3217624" y="851188"/>
              <a:ext cx="10929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EnKF</a:t>
              </a:r>
              <a:endPara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7E236727-E247-4316-BCD1-5AD08EA16062}"/>
                </a:ext>
              </a:extLst>
            </p:cNvPr>
            <p:cNvSpPr txBox="1"/>
            <p:nvPr/>
          </p:nvSpPr>
          <p:spPr>
            <a:xfrm>
              <a:off x="7210428" y="845997"/>
              <a:ext cx="109291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EnKF</a:t>
              </a:r>
              <a:endParaRPr lang="zh-CN" alt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8" name="Rectangle 27">
            <a:extLst>
              <a:ext uri="{FF2B5EF4-FFF2-40B4-BE49-F238E27FC236}">
                <a16:creationId xmlns:a16="http://schemas.microsoft.com/office/drawing/2014/main" id="{E232246C-1EA7-4B9D-92C5-AD36B4AE911E}"/>
              </a:ext>
            </a:extLst>
          </p:cNvPr>
          <p:cNvSpPr/>
          <p:nvPr/>
        </p:nvSpPr>
        <p:spPr>
          <a:xfrm>
            <a:off x="1969073" y="5366710"/>
            <a:ext cx="6156765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spcBef>
                <a:spcPts val="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altLang="zh-CN" sz="1600" dirty="0">
                <a:solidFill>
                  <a:srgbClr val="0000FF"/>
                </a:solidFill>
                <a:latin typeface="Times New Roman" panose="02020603050405020304" pitchFamily="18" charset="0"/>
                <a:ea typeface="等线" panose="02010600030101010101" pitchFamily="2" charset="-122"/>
              </a:rPr>
              <a:t>Bias 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(upper left) , </a:t>
            </a:r>
            <a:r>
              <a:rPr lang="en-US" altLang="zh-CN" sz="1600" dirty="0">
                <a:solidFill>
                  <a:srgbClr val="00CC00"/>
                </a:solidFill>
                <a:latin typeface="Times New Roman" panose="02020603050405020304" pitchFamily="18" charset="0"/>
                <a:ea typeface="等线" panose="02010600030101010101" pitchFamily="2" charset="-122"/>
              </a:rPr>
              <a:t>Bias distribution 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(upper right) and </a:t>
            </a:r>
            <a:r>
              <a:rPr lang="en-US" altLang="zh-CN" sz="1600" dirty="0">
                <a:solidFill>
                  <a:srgbClr val="FF0000"/>
                </a:solidFill>
                <a:latin typeface="Times New Roman" panose="02020603050405020304" pitchFamily="18" charset="0"/>
                <a:ea typeface="等线" panose="02010600030101010101" pitchFamily="2" charset="-122"/>
              </a:rPr>
              <a:t>RMSEs</a:t>
            </a: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 (bottom) of specific humidity at each station. 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en-US" altLang="zh-CN" sz="1600" dirty="0">
                <a:latin typeface="Times New Roman" panose="02020603050405020304" pitchFamily="18" charset="0"/>
                <a:ea typeface="等线" panose="02010600030101010101" pitchFamily="2" charset="-122"/>
              </a:rPr>
              <a:t>The distributions of Bias (violin) is difference between observations and two reanalysis</a:t>
            </a:r>
            <a:endParaRPr lang="zh-CN" altLang="en-US" sz="1600" dirty="0"/>
          </a:p>
        </p:txBody>
      </p:sp>
    </p:spTree>
    <p:extLst>
      <p:ext uri="{BB962C8B-B14F-4D97-AF65-F5344CB8AC3E}">
        <p14:creationId xmlns:p14="http://schemas.microsoft.com/office/powerpoint/2010/main" val="24150918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FF1F547-4A40-4143-9801-0674A7F615D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79" y="582016"/>
            <a:ext cx="3657600" cy="2438400"/>
          </a:xfrm>
          <a:prstGeom prst="rect">
            <a:avLst/>
          </a:prstGeom>
        </p:spPr>
      </p:pic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45A929DF-9315-470A-A64D-BCD2BFFD6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579" y="3140968"/>
            <a:ext cx="3657600" cy="24384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511A19C-B09E-4653-820C-39E6E1154D8C}"/>
              </a:ext>
            </a:extLst>
          </p:cNvPr>
          <p:cNvSpPr/>
          <p:nvPr/>
        </p:nvSpPr>
        <p:spPr>
          <a:xfrm>
            <a:off x="4355976" y="2540803"/>
            <a:ext cx="438484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Time evolution of the vertical averaged RMSEs of specific humidity during two months</a:t>
            </a:r>
          </a:p>
          <a:p>
            <a:pPr>
              <a:spcAft>
                <a:spcPts val="0"/>
              </a:spcAft>
            </a:pPr>
            <a:endParaRPr lang="en-US" altLang="zh-CN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marL="285750" indent="-28575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altLang="zh-CN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The smaller plot represents 500 hPa. 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8A9FCE3-E359-42B8-98B7-3DC90204F16F}"/>
              </a:ext>
            </a:extLst>
          </p:cNvPr>
          <p:cNvSpPr/>
          <p:nvPr/>
        </p:nvSpPr>
        <p:spPr>
          <a:xfrm>
            <a:off x="179512" y="1616550"/>
            <a:ext cx="1018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Analysis</a:t>
            </a:r>
            <a:endParaRPr lang="zh-CN" altLang="en-US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DB28FC2-782E-488A-B434-AEC8D3D2206B}"/>
              </a:ext>
            </a:extLst>
          </p:cNvPr>
          <p:cNvSpPr/>
          <p:nvPr/>
        </p:nvSpPr>
        <p:spPr>
          <a:xfrm>
            <a:off x="179512" y="4175502"/>
            <a:ext cx="10268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Forecast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77374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video game&#10;&#10;Description generated with high confidence">
            <a:extLst>
              <a:ext uri="{FF2B5EF4-FFF2-40B4-BE49-F238E27FC236}">
                <a16:creationId xmlns:a16="http://schemas.microsoft.com/office/drawing/2014/main" id="{0418879A-04B3-45F0-9701-213A6EA774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5"/>
          <a:stretch/>
        </p:blipFill>
        <p:spPr>
          <a:xfrm>
            <a:off x="251520" y="1556792"/>
            <a:ext cx="4449688" cy="3429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421DF1-9C9C-4DA7-BBCD-EA4A32B10DFA}"/>
              </a:ext>
            </a:extLst>
          </p:cNvPr>
          <p:cNvSpPr/>
          <p:nvPr/>
        </p:nvSpPr>
        <p:spPr>
          <a:xfrm>
            <a:off x="4860032" y="2276872"/>
            <a:ext cx="4014882" cy="13914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From D01 (30 km) into D02 (10 km)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Run 12 hours forecasting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During June, 2015</a:t>
            </a:r>
            <a:endParaRPr lang="zh-CN" alt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B5AB3A-ECF1-4B99-8C6C-EA03CF02F524}"/>
              </a:ext>
            </a:extLst>
          </p:cNvPr>
          <p:cNvSpPr txBox="1"/>
          <p:nvPr/>
        </p:nvSpPr>
        <p:spPr>
          <a:xfrm>
            <a:off x="179512" y="183562"/>
            <a:ext cx="4680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b="1" kern="100" dirty="0"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Downscale</a:t>
            </a:r>
            <a:endParaRPr lang="zh-CN" altLang="zh-CN" sz="2800" b="1" kern="100" dirty="0"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364648"/>
      </p:ext>
    </p:extLst>
  </p:cSld>
  <p:clrMapOvr>
    <a:masterClrMapping/>
  </p:clrMapOvr>
</p:sld>
</file>

<file path=ppt/theme/theme1.xml><?xml version="1.0" encoding="utf-8"?>
<a:theme xmlns:a="http://schemas.openxmlformats.org/drawingml/2006/main" name="1_400TGp_globalcity_light_ani">
  <a:themeElements>
    <a:clrScheme name="400TGp_globalcity_light_ani 3">
      <a:dk1>
        <a:srgbClr val="080808"/>
      </a:dk1>
      <a:lt1>
        <a:srgbClr val="FFFFFF"/>
      </a:lt1>
      <a:dk2>
        <a:srgbClr val="A59A55"/>
      </a:dk2>
      <a:lt2>
        <a:srgbClr val="DDDDDD"/>
      </a:lt2>
      <a:accent1>
        <a:srgbClr val="4AB1E4"/>
      </a:accent1>
      <a:accent2>
        <a:srgbClr val="8F038F"/>
      </a:accent2>
      <a:accent3>
        <a:srgbClr val="FFFFFF"/>
      </a:accent3>
      <a:accent4>
        <a:srgbClr val="060606"/>
      </a:accent4>
      <a:accent5>
        <a:srgbClr val="B1D5EF"/>
      </a:accent5>
      <a:accent6>
        <a:srgbClr val="810281"/>
      </a:accent6>
      <a:hlink>
        <a:srgbClr val="F77A1D"/>
      </a:hlink>
      <a:folHlink>
        <a:srgbClr val="5BBE4E"/>
      </a:folHlink>
    </a:clrScheme>
    <a:fontScheme name="400TGp_globalcity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400TGp_globalcity_light_ani 1">
        <a:dk1>
          <a:srgbClr val="5F5F5F"/>
        </a:dk1>
        <a:lt1>
          <a:srgbClr val="FFFFFF"/>
        </a:lt1>
        <a:dk2>
          <a:srgbClr val="C36609"/>
        </a:dk2>
        <a:lt2>
          <a:srgbClr val="DDDDDD"/>
        </a:lt2>
        <a:accent1>
          <a:srgbClr val="D2B94E"/>
        </a:accent1>
        <a:accent2>
          <a:srgbClr val="2395B9"/>
        </a:accent2>
        <a:accent3>
          <a:srgbClr val="FFFFFF"/>
        </a:accent3>
        <a:accent4>
          <a:srgbClr val="505050"/>
        </a:accent4>
        <a:accent5>
          <a:srgbClr val="E5D9B2"/>
        </a:accent5>
        <a:accent6>
          <a:srgbClr val="1F87A7"/>
        </a:accent6>
        <a:hlink>
          <a:srgbClr val="5C984E"/>
        </a:hlink>
        <a:folHlink>
          <a:srgbClr val="B5C77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0TGp_globalcity_light_ani 2">
        <a:dk1>
          <a:srgbClr val="5F5F5F"/>
        </a:dk1>
        <a:lt1>
          <a:srgbClr val="FFFFFF"/>
        </a:lt1>
        <a:dk2>
          <a:srgbClr val="9FC591"/>
        </a:dk2>
        <a:lt2>
          <a:srgbClr val="DDDDDD"/>
        </a:lt2>
        <a:accent1>
          <a:srgbClr val="7B82B7"/>
        </a:accent1>
        <a:accent2>
          <a:srgbClr val="8D337C"/>
        </a:accent2>
        <a:accent3>
          <a:srgbClr val="FFFFFF"/>
        </a:accent3>
        <a:accent4>
          <a:srgbClr val="505050"/>
        </a:accent4>
        <a:accent5>
          <a:srgbClr val="BFC1D8"/>
        </a:accent5>
        <a:accent6>
          <a:srgbClr val="7F2D70"/>
        </a:accent6>
        <a:hlink>
          <a:srgbClr val="CC87E1"/>
        </a:hlink>
        <a:folHlink>
          <a:srgbClr val="76C5D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00TGp_globalcity_light_ani 3">
        <a:dk1>
          <a:srgbClr val="080808"/>
        </a:dk1>
        <a:lt1>
          <a:srgbClr val="FFFFFF"/>
        </a:lt1>
        <a:dk2>
          <a:srgbClr val="A59A55"/>
        </a:dk2>
        <a:lt2>
          <a:srgbClr val="DDDDDD"/>
        </a:lt2>
        <a:accent1>
          <a:srgbClr val="4AB1E4"/>
        </a:accent1>
        <a:accent2>
          <a:srgbClr val="8F038F"/>
        </a:accent2>
        <a:accent3>
          <a:srgbClr val="FFFFFF"/>
        </a:accent3>
        <a:accent4>
          <a:srgbClr val="060606"/>
        </a:accent4>
        <a:accent5>
          <a:srgbClr val="B1D5EF"/>
        </a:accent5>
        <a:accent6>
          <a:srgbClr val="810281"/>
        </a:accent6>
        <a:hlink>
          <a:srgbClr val="F77A1D"/>
        </a:hlink>
        <a:folHlink>
          <a:srgbClr val="5BBE4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Custom 2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E828DA"/>
      </a:accent6>
      <a:hlink>
        <a:srgbClr val="6B9F25"/>
      </a:hlink>
      <a:folHlink>
        <a:srgbClr val="862AA6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400TGp_globalcity_light_ani</Template>
  <TotalTime>0</TotalTime>
  <Words>548</Words>
  <Application>Microsoft Office PowerPoint</Application>
  <PresentationFormat>On-screen Show (4:3)</PresentationFormat>
  <Paragraphs>123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华文中宋</vt:lpstr>
      <vt:lpstr>宋体</vt:lpstr>
      <vt:lpstr>等线</vt:lpstr>
      <vt:lpstr>Arial</vt:lpstr>
      <vt:lpstr>Calibri</vt:lpstr>
      <vt:lpstr>Calibri Light</vt:lpstr>
      <vt:lpstr>Times New Roman</vt:lpstr>
      <vt:lpstr>Wingdings</vt:lpstr>
      <vt:lpstr>1_400TGp_globalcity_light_ani</vt:lpstr>
      <vt:lpstr>1_自定义设计方案</vt:lpstr>
      <vt:lpstr>2_自定义设计方案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SC.CHINAZ.COM</dc:title>
  <dc:creator>keke</dc:creator>
  <cp:lastModifiedBy>和 杰</cp:lastModifiedBy>
  <cp:revision>542</cp:revision>
  <dcterms:created xsi:type="dcterms:W3CDTF">2009-04-08T05:32:11Z</dcterms:created>
  <dcterms:modified xsi:type="dcterms:W3CDTF">2018-08-15T13:42:43Z</dcterms:modified>
</cp:coreProperties>
</file>