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72" r:id="rId1"/>
    <p:sldMasterId id="2147483677" r:id="rId2"/>
    <p:sldMasterId id="2147483679" r:id="rId3"/>
  </p:sldMasterIdLst>
  <p:notesMasterIdLst>
    <p:notesMasterId r:id="rId22"/>
  </p:notesMasterIdLst>
  <p:sldIdLst>
    <p:sldId id="256" r:id="rId4"/>
    <p:sldId id="257" r:id="rId5"/>
    <p:sldId id="258" r:id="rId6"/>
    <p:sldId id="273" r:id="rId7"/>
    <p:sldId id="272" r:id="rId8"/>
    <p:sldId id="259" r:id="rId9"/>
    <p:sldId id="269" r:id="rId10"/>
    <p:sldId id="271" r:id="rId11"/>
    <p:sldId id="260" r:id="rId12"/>
    <p:sldId id="264" r:id="rId13"/>
    <p:sldId id="265" r:id="rId14"/>
    <p:sldId id="270" r:id="rId15"/>
    <p:sldId id="266" r:id="rId16"/>
    <p:sldId id="268" r:id="rId17"/>
    <p:sldId id="274" r:id="rId18"/>
    <p:sldId id="267" r:id="rId19"/>
    <p:sldId id="261" r:id="rId20"/>
    <p:sldId id="263" r:id="rId21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0FF"/>
    <a:srgbClr val="0432FF"/>
    <a:srgbClr val="FF85FF"/>
    <a:srgbClr val="FF0000"/>
    <a:srgbClr val="FF9300"/>
    <a:srgbClr val="FF8AD8"/>
    <a:srgbClr val="FFD5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38"/>
    <p:restoredTop sz="94218"/>
  </p:normalViewPr>
  <p:slideViewPr>
    <p:cSldViewPr snapToGrid="0" snapToObjects="1">
      <p:cViewPr>
        <p:scale>
          <a:sx n="80" d="100"/>
          <a:sy n="80" d="100"/>
        </p:scale>
        <p:origin x="656" y="504"/>
      </p:cViewPr>
      <p:guideLst/>
    </p:cSldViewPr>
  </p:slideViewPr>
  <p:outlineViewPr>
    <p:cViewPr>
      <p:scale>
        <a:sx n="33" d="100"/>
        <a:sy n="33" d="100"/>
      </p:scale>
      <p:origin x="0" y="-928"/>
    </p:cViewPr>
  </p:outlineViewPr>
  <p:notesTextViewPr>
    <p:cViewPr>
      <p:scale>
        <a:sx n="35" d="100"/>
        <a:sy n="35" d="100"/>
      </p:scale>
      <p:origin x="0" y="0"/>
    </p:cViewPr>
  </p:notesTextViewPr>
  <p:notesViewPr>
    <p:cSldViewPr snapToGrid="0" snapToObjects="1">
      <p:cViewPr varScale="1">
        <p:scale>
          <a:sx n="76" d="100"/>
          <a:sy n="76" d="100"/>
        </p:scale>
        <p:origin x="3504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B983EC8-7CB6-B940-9A5F-348F6676B346}" type="doc">
      <dgm:prSet loTypeId="urn:microsoft.com/office/officeart/2005/8/layout/process1" loCatId="" qsTypeId="urn:microsoft.com/office/officeart/2005/8/quickstyle/simple4" qsCatId="simple" csTypeId="urn:microsoft.com/office/officeart/2005/8/colors/colorful2" csCatId="colorful" phldr="1"/>
      <dgm:spPr/>
    </dgm:pt>
    <dgm:pt modelId="{2C7A6C6F-71D4-044A-8D29-489CDC6AC1A4}">
      <dgm:prSet phldrT="[文本]"/>
      <dgm:spPr/>
      <dgm:t>
        <a:bodyPr/>
        <a:lstStyle/>
        <a:p>
          <a:r>
            <a:rPr lang="en-US" altLang="zh-CN" dirty="0"/>
            <a:t>Understand the real microphysics</a:t>
          </a:r>
          <a:endParaRPr lang="zh-CN" altLang="en-US" dirty="0"/>
        </a:p>
      </dgm:t>
    </dgm:pt>
    <dgm:pt modelId="{0F354CB4-0651-7544-80A6-B64B81C5828A}" type="parTrans" cxnId="{D677D384-246F-AB4A-BFB6-5FE7D4F3030A}">
      <dgm:prSet/>
      <dgm:spPr/>
      <dgm:t>
        <a:bodyPr/>
        <a:lstStyle/>
        <a:p>
          <a:endParaRPr lang="zh-CN" altLang="en-US"/>
        </a:p>
      </dgm:t>
    </dgm:pt>
    <dgm:pt modelId="{095353AD-01F3-544D-9A5E-17D71CCD0784}" type="sibTrans" cxnId="{D677D384-246F-AB4A-BFB6-5FE7D4F3030A}">
      <dgm:prSet/>
      <dgm:spPr/>
      <dgm:t>
        <a:bodyPr/>
        <a:lstStyle/>
        <a:p>
          <a:endParaRPr lang="zh-CN" altLang="en-US"/>
        </a:p>
      </dgm:t>
    </dgm:pt>
    <dgm:pt modelId="{14A44291-F308-F64C-BDC4-2E867EE0B590}">
      <dgm:prSet phldrT="[文本]"/>
      <dgm:spPr/>
      <dgm:t>
        <a:bodyPr/>
        <a:lstStyle/>
        <a:p>
          <a:r>
            <a:rPr lang="en-US" altLang="zh-CN" dirty="0"/>
            <a:t>Improve the microphysical scheme</a:t>
          </a:r>
          <a:endParaRPr lang="zh-CN" altLang="en-US" dirty="0"/>
        </a:p>
      </dgm:t>
    </dgm:pt>
    <dgm:pt modelId="{96367158-BC10-CE42-AC0C-2E8F1B23210B}" type="parTrans" cxnId="{238E4235-2C70-B84D-B62E-3D0F226C022D}">
      <dgm:prSet/>
      <dgm:spPr/>
      <dgm:t>
        <a:bodyPr/>
        <a:lstStyle/>
        <a:p>
          <a:endParaRPr lang="zh-CN" altLang="en-US"/>
        </a:p>
      </dgm:t>
    </dgm:pt>
    <dgm:pt modelId="{B8C0E06A-4BC7-1242-83B3-87BBEADA93F5}" type="sibTrans" cxnId="{238E4235-2C70-B84D-B62E-3D0F226C022D}">
      <dgm:prSet/>
      <dgm:spPr/>
      <dgm:t>
        <a:bodyPr/>
        <a:lstStyle/>
        <a:p>
          <a:endParaRPr lang="zh-CN" altLang="en-US"/>
        </a:p>
      </dgm:t>
    </dgm:pt>
    <dgm:pt modelId="{337842EE-B005-D446-B527-73697D7BC071}">
      <dgm:prSet phldrT="[文本]"/>
      <dgm:spPr/>
      <dgm:t>
        <a:bodyPr/>
        <a:lstStyle/>
        <a:p>
          <a:r>
            <a:rPr lang="en-US" altLang="zh-CN" dirty="0"/>
            <a:t>Improve TC precipitation forecast</a:t>
          </a:r>
          <a:endParaRPr lang="zh-CN" altLang="en-US" dirty="0"/>
        </a:p>
      </dgm:t>
    </dgm:pt>
    <dgm:pt modelId="{0D881B86-B1BA-C345-9189-7E3AE653C5FA}" type="parTrans" cxnId="{7EB97AE7-E44F-D845-B177-6CC6E4ACA68B}">
      <dgm:prSet/>
      <dgm:spPr/>
      <dgm:t>
        <a:bodyPr/>
        <a:lstStyle/>
        <a:p>
          <a:endParaRPr lang="zh-CN" altLang="en-US"/>
        </a:p>
      </dgm:t>
    </dgm:pt>
    <dgm:pt modelId="{7B6A9C3B-8F33-F54C-8606-5492CEFEE3AB}" type="sibTrans" cxnId="{7EB97AE7-E44F-D845-B177-6CC6E4ACA68B}">
      <dgm:prSet/>
      <dgm:spPr/>
      <dgm:t>
        <a:bodyPr/>
        <a:lstStyle/>
        <a:p>
          <a:endParaRPr lang="zh-CN" altLang="en-US"/>
        </a:p>
      </dgm:t>
    </dgm:pt>
    <dgm:pt modelId="{3F8DD7F9-86B5-584F-919C-1FA5620A5B1B}" type="pres">
      <dgm:prSet presAssocID="{6B983EC8-7CB6-B940-9A5F-348F6676B346}" presName="Name0" presStyleCnt="0">
        <dgm:presLayoutVars>
          <dgm:dir/>
          <dgm:resizeHandles val="exact"/>
        </dgm:presLayoutVars>
      </dgm:prSet>
      <dgm:spPr/>
    </dgm:pt>
    <dgm:pt modelId="{101BD20F-B928-0B43-BA0B-FFDC0C3BCE45}" type="pres">
      <dgm:prSet presAssocID="{2C7A6C6F-71D4-044A-8D29-489CDC6AC1A4}" presName="node" presStyleLbl="node1" presStyleIdx="0" presStyleCnt="3">
        <dgm:presLayoutVars>
          <dgm:bulletEnabled val="1"/>
        </dgm:presLayoutVars>
      </dgm:prSet>
      <dgm:spPr/>
    </dgm:pt>
    <dgm:pt modelId="{68326E50-1DAF-CB46-9515-961B133B8F5B}" type="pres">
      <dgm:prSet presAssocID="{095353AD-01F3-544D-9A5E-17D71CCD0784}" presName="sibTrans" presStyleLbl="sibTrans2D1" presStyleIdx="0" presStyleCnt="2"/>
      <dgm:spPr/>
    </dgm:pt>
    <dgm:pt modelId="{42073AB9-77AD-8C46-966B-4D441F5F8F88}" type="pres">
      <dgm:prSet presAssocID="{095353AD-01F3-544D-9A5E-17D71CCD0784}" presName="connectorText" presStyleLbl="sibTrans2D1" presStyleIdx="0" presStyleCnt="2"/>
      <dgm:spPr/>
    </dgm:pt>
    <dgm:pt modelId="{BAC91448-55F4-534E-9C97-9B95A086DC07}" type="pres">
      <dgm:prSet presAssocID="{14A44291-F308-F64C-BDC4-2E867EE0B590}" presName="node" presStyleLbl="node1" presStyleIdx="1" presStyleCnt="3">
        <dgm:presLayoutVars>
          <dgm:bulletEnabled val="1"/>
        </dgm:presLayoutVars>
      </dgm:prSet>
      <dgm:spPr/>
    </dgm:pt>
    <dgm:pt modelId="{E7AF2460-F0A9-EE4B-AA69-3FED7017F662}" type="pres">
      <dgm:prSet presAssocID="{B8C0E06A-4BC7-1242-83B3-87BBEADA93F5}" presName="sibTrans" presStyleLbl="sibTrans2D1" presStyleIdx="1" presStyleCnt="2"/>
      <dgm:spPr/>
    </dgm:pt>
    <dgm:pt modelId="{CF33F1D9-9F85-7746-8FEF-2B7F09FA9A1C}" type="pres">
      <dgm:prSet presAssocID="{B8C0E06A-4BC7-1242-83B3-87BBEADA93F5}" presName="connectorText" presStyleLbl="sibTrans2D1" presStyleIdx="1" presStyleCnt="2"/>
      <dgm:spPr/>
    </dgm:pt>
    <dgm:pt modelId="{57B02D0B-0D64-174E-BC6E-A643C104A0AC}" type="pres">
      <dgm:prSet presAssocID="{337842EE-B005-D446-B527-73697D7BC071}" presName="node" presStyleLbl="node1" presStyleIdx="2" presStyleCnt="3">
        <dgm:presLayoutVars>
          <dgm:bulletEnabled val="1"/>
        </dgm:presLayoutVars>
      </dgm:prSet>
      <dgm:spPr/>
    </dgm:pt>
  </dgm:ptLst>
  <dgm:cxnLst>
    <dgm:cxn modelId="{238E4235-2C70-B84D-B62E-3D0F226C022D}" srcId="{6B983EC8-7CB6-B940-9A5F-348F6676B346}" destId="{14A44291-F308-F64C-BDC4-2E867EE0B590}" srcOrd="1" destOrd="0" parTransId="{96367158-BC10-CE42-AC0C-2E8F1B23210B}" sibTransId="{B8C0E06A-4BC7-1242-83B3-87BBEADA93F5}"/>
    <dgm:cxn modelId="{ADF86A5C-0D06-4042-9BFD-BC8A7D53D883}" type="presOf" srcId="{095353AD-01F3-544D-9A5E-17D71CCD0784}" destId="{42073AB9-77AD-8C46-966B-4D441F5F8F88}" srcOrd="1" destOrd="0" presId="urn:microsoft.com/office/officeart/2005/8/layout/process1"/>
    <dgm:cxn modelId="{37CE245F-AA94-BD4F-8CF1-79FFAB4376D7}" type="presOf" srcId="{6B983EC8-7CB6-B940-9A5F-348F6676B346}" destId="{3F8DD7F9-86B5-584F-919C-1FA5620A5B1B}" srcOrd="0" destOrd="0" presId="urn:microsoft.com/office/officeart/2005/8/layout/process1"/>
    <dgm:cxn modelId="{6903AD6A-CAD0-B546-8942-6E287C0D5597}" type="presOf" srcId="{B8C0E06A-4BC7-1242-83B3-87BBEADA93F5}" destId="{CF33F1D9-9F85-7746-8FEF-2B7F09FA9A1C}" srcOrd="1" destOrd="0" presId="urn:microsoft.com/office/officeart/2005/8/layout/process1"/>
    <dgm:cxn modelId="{D677D384-246F-AB4A-BFB6-5FE7D4F3030A}" srcId="{6B983EC8-7CB6-B940-9A5F-348F6676B346}" destId="{2C7A6C6F-71D4-044A-8D29-489CDC6AC1A4}" srcOrd="0" destOrd="0" parTransId="{0F354CB4-0651-7544-80A6-B64B81C5828A}" sibTransId="{095353AD-01F3-544D-9A5E-17D71CCD0784}"/>
    <dgm:cxn modelId="{E96EA0A1-5F48-F841-8246-38BF11B695E8}" type="presOf" srcId="{095353AD-01F3-544D-9A5E-17D71CCD0784}" destId="{68326E50-1DAF-CB46-9515-961B133B8F5B}" srcOrd="0" destOrd="0" presId="urn:microsoft.com/office/officeart/2005/8/layout/process1"/>
    <dgm:cxn modelId="{13C2A4A9-F762-7A4E-A33B-F99E4B2ECADC}" type="presOf" srcId="{337842EE-B005-D446-B527-73697D7BC071}" destId="{57B02D0B-0D64-174E-BC6E-A643C104A0AC}" srcOrd="0" destOrd="0" presId="urn:microsoft.com/office/officeart/2005/8/layout/process1"/>
    <dgm:cxn modelId="{A4F328AE-6DB1-3A4D-AB95-2D2D42D55DE3}" type="presOf" srcId="{B8C0E06A-4BC7-1242-83B3-87BBEADA93F5}" destId="{E7AF2460-F0A9-EE4B-AA69-3FED7017F662}" srcOrd="0" destOrd="0" presId="urn:microsoft.com/office/officeart/2005/8/layout/process1"/>
    <dgm:cxn modelId="{B63704B5-6F1B-9B4C-933B-28CD0C7FC917}" type="presOf" srcId="{14A44291-F308-F64C-BDC4-2E867EE0B590}" destId="{BAC91448-55F4-534E-9C97-9B95A086DC07}" srcOrd="0" destOrd="0" presId="urn:microsoft.com/office/officeart/2005/8/layout/process1"/>
    <dgm:cxn modelId="{7B12A4C6-E40E-C541-8BB6-44E9DE838988}" type="presOf" srcId="{2C7A6C6F-71D4-044A-8D29-489CDC6AC1A4}" destId="{101BD20F-B928-0B43-BA0B-FFDC0C3BCE45}" srcOrd="0" destOrd="0" presId="urn:microsoft.com/office/officeart/2005/8/layout/process1"/>
    <dgm:cxn modelId="{7EB97AE7-E44F-D845-B177-6CC6E4ACA68B}" srcId="{6B983EC8-7CB6-B940-9A5F-348F6676B346}" destId="{337842EE-B005-D446-B527-73697D7BC071}" srcOrd="2" destOrd="0" parTransId="{0D881B86-B1BA-C345-9189-7E3AE653C5FA}" sibTransId="{7B6A9C3B-8F33-F54C-8606-5492CEFEE3AB}"/>
    <dgm:cxn modelId="{1E3C79F6-EBD4-5B4F-8790-9FDFB7824EEB}" type="presParOf" srcId="{3F8DD7F9-86B5-584F-919C-1FA5620A5B1B}" destId="{101BD20F-B928-0B43-BA0B-FFDC0C3BCE45}" srcOrd="0" destOrd="0" presId="urn:microsoft.com/office/officeart/2005/8/layout/process1"/>
    <dgm:cxn modelId="{013DD839-B9B8-5C4C-B02A-D06C9CA38B21}" type="presParOf" srcId="{3F8DD7F9-86B5-584F-919C-1FA5620A5B1B}" destId="{68326E50-1DAF-CB46-9515-961B133B8F5B}" srcOrd="1" destOrd="0" presId="urn:microsoft.com/office/officeart/2005/8/layout/process1"/>
    <dgm:cxn modelId="{E6A2AE14-1C1C-4E43-B5C4-73D7F25A33B7}" type="presParOf" srcId="{68326E50-1DAF-CB46-9515-961B133B8F5B}" destId="{42073AB9-77AD-8C46-966B-4D441F5F8F88}" srcOrd="0" destOrd="0" presId="urn:microsoft.com/office/officeart/2005/8/layout/process1"/>
    <dgm:cxn modelId="{C28194A6-2631-824C-A4A2-296DA4FEA891}" type="presParOf" srcId="{3F8DD7F9-86B5-584F-919C-1FA5620A5B1B}" destId="{BAC91448-55F4-534E-9C97-9B95A086DC07}" srcOrd="2" destOrd="0" presId="urn:microsoft.com/office/officeart/2005/8/layout/process1"/>
    <dgm:cxn modelId="{0567AEC0-8D75-6D4C-A20A-1C2F8A8B47D2}" type="presParOf" srcId="{3F8DD7F9-86B5-584F-919C-1FA5620A5B1B}" destId="{E7AF2460-F0A9-EE4B-AA69-3FED7017F662}" srcOrd="3" destOrd="0" presId="urn:microsoft.com/office/officeart/2005/8/layout/process1"/>
    <dgm:cxn modelId="{830D9E48-AA14-7949-8FEE-5D3FADA73917}" type="presParOf" srcId="{E7AF2460-F0A9-EE4B-AA69-3FED7017F662}" destId="{CF33F1D9-9F85-7746-8FEF-2B7F09FA9A1C}" srcOrd="0" destOrd="0" presId="urn:microsoft.com/office/officeart/2005/8/layout/process1"/>
    <dgm:cxn modelId="{9C615D53-8FB5-6047-B19D-5953FF508543}" type="presParOf" srcId="{3F8DD7F9-86B5-584F-919C-1FA5620A5B1B}" destId="{57B02D0B-0D64-174E-BC6E-A643C104A0AC}" srcOrd="4" destOrd="0" presId="urn:microsoft.com/office/officeart/2005/8/layout/process1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1BD20F-B928-0B43-BA0B-FFDC0C3BCE45}">
      <dsp:nvSpPr>
        <dsp:cNvPr id="0" name=""/>
        <dsp:cNvSpPr/>
      </dsp:nvSpPr>
      <dsp:spPr>
        <a:xfrm>
          <a:off x="5144" y="1657982"/>
          <a:ext cx="1537623" cy="96581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800" kern="1200" dirty="0"/>
            <a:t>Understand the real microphysics</a:t>
          </a:r>
          <a:endParaRPr lang="zh-CN" altLang="en-US" sz="1800" kern="1200" dirty="0"/>
        </a:p>
      </dsp:txBody>
      <dsp:txXfrm>
        <a:off x="33432" y="1686270"/>
        <a:ext cx="1481047" cy="909243"/>
      </dsp:txXfrm>
    </dsp:sp>
    <dsp:sp modelId="{68326E50-1DAF-CB46-9515-961B133B8F5B}">
      <dsp:nvSpPr>
        <dsp:cNvPr id="0" name=""/>
        <dsp:cNvSpPr/>
      </dsp:nvSpPr>
      <dsp:spPr>
        <a:xfrm>
          <a:off x="1696530" y="1950227"/>
          <a:ext cx="325976" cy="38133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400" kern="1200"/>
        </a:p>
      </dsp:txBody>
      <dsp:txXfrm>
        <a:off x="1696530" y="2026493"/>
        <a:ext cx="228183" cy="228798"/>
      </dsp:txXfrm>
    </dsp:sp>
    <dsp:sp modelId="{BAC91448-55F4-534E-9C97-9B95A086DC07}">
      <dsp:nvSpPr>
        <dsp:cNvPr id="0" name=""/>
        <dsp:cNvSpPr/>
      </dsp:nvSpPr>
      <dsp:spPr>
        <a:xfrm>
          <a:off x="2157817" y="1657982"/>
          <a:ext cx="1537623" cy="96581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727682"/>
                <a:satOff val="-41964"/>
                <a:lumOff val="431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727682"/>
                <a:satOff val="-41964"/>
                <a:lumOff val="431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727682"/>
                <a:satOff val="-41964"/>
                <a:lumOff val="431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800" kern="1200" dirty="0"/>
            <a:t>Improve the microphysical scheme</a:t>
          </a:r>
          <a:endParaRPr lang="zh-CN" altLang="en-US" sz="1800" kern="1200" dirty="0"/>
        </a:p>
      </dsp:txBody>
      <dsp:txXfrm>
        <a:off x="2186105" y="1686270"/>
        <a:ext cx="1481047" cy="909243"/>
      </dsp:txXfrm>
    </dsp:sp>
    <dsp:sp modelId="{E7AF2460-F0A9-EE4B-AA69-3FED7017F662}">
      <dsp:nvSpPr>
        <dsp:cNvPr id="0" name=""/>
        <dsp:cNvSpPr/>
      </dsp:nvSpPr>
      <dsp:spPr>
        <a:xfrm>
          <a:off x="3849203" y="1950227"/>
          <a:ext cx="325976" cy="38133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400" kern="1200"/>
        </a:p>
      </dsp:txBody>
      <dsp:txXfrm>
        <a:off x="3849203" y="2026493"/>
        <a:ext cx="228183" cy="228798"/>
      </dsp:txXfrm>
    </dsp:sp>
    <dsp:sp modelId="{57B02D0B-0D64-174E-BC6E-A643C104A0AC}">
      <dsp:nvSpPr>
        <dsp:cNvPr id="0" name=""/>
        <dsp:cNvSpPr/>
      </dsp:nvSpPr>
      <dsp:spPr>
        <a:xfrm>
          <a:off x="4310490" y="1657982"/>
          <a:ext cx="1537623" cy="96581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800" kern="1200" dirty="0"/>
            <a:t>Improve TC precipitation forecast</a:t>
          </a:r>
          <a:endParaRPr lang="zh-CN" altLang="en-US" sz="1800" kern="1200" dirty="0"/>
        </a:p>
      </dsp:txBody>
      <dsp:txXfrm>
        <a:off x="4338778" y="1686270"/>
        <a:ext cx="1481047" cy="9092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F7EC05-180C-054F-8E59-55D7C460952C}" type="datetimeFigureOut">
              <a:rPr kumimoji="1" lang="zh-CN" altLang="en-US" smtClean="0"/>
              <a:t>2018/5/21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41A9C3-CAD7-BB41-A8F1-49E9528AC00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612268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1A9C3-CAD7-BB41-A8F1-49E9528AC007}" type="slidenum">
              <a:rPr kumimoji="1" lang="zh-CN" altLang="en-US" smtClean="0"/>
              <a:t>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237475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1A9C3-CAD7-BB41-A8F1-49E9528AC007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829076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1A9C3-CAD7-BB41-A8F1-49E9528AC007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243051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1A9C3-CAD7-BB41-A8F1-49E9528AC007}" type="slidenum">
              <a:rPr kumimoji="1" lang="zh-CN" altLang="en-US" smtClean="0"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661522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1A9C3-CAD7-BB41-A8F1-49E9528AC007}" type="slidenum">
              <a:rPr kumimoji="1" lang="zh-CN" altLang="en-US" smtClean="0"/>
              <a:t>16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641558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1A9C3-CAD7-BB41-A8F1-49E9528AC007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788433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1A9C3-CAD7-BB41-A8F1-49E9528AC007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937009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1A9C3-CAD7-BB41-A8F1-49E9528AC007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321340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1A9C3-CAD7-BB41-A8F1-49E9528AC007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697683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1A9C3-CAD7-BB41-A8F1-49E9528AC007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07787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1A9C3-CAD7-BB41-A8F1-49E9528AC007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78890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1A9C3-CAD7-BB41-A8F1-49E9528AC007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088607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1A9C3-CAD7-BB41-A8F1-49E9528AC007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10224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空白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对角圆角矩形 6"/>
          <p:cNvSpPr>
            <a:spLocks noChangeArrowheads="1"/>
          </p:cNvSpPr>
          <p:nvPr/>
        </p:nvSpPr>
        <p:spPr bwMode="auto">
          <a:xfrm flipH="1">
            <a:off x="195263" y="330200"/>
            <a:ext cx="8753475" cy="6197600"/>
          </a:xfrm>
          <a:custGeom>
            <a:avLst/>
            <a:gdLst>
              <a:gd name="T0" fmla="*/ 309198 w 8753475"/>
              <a:gd name="T1" fmla="*/ 0 h 6197600"/>
              <a:gd name="T2" fmla="*/ 8753475 w 8753475"/>
              <a:gd name="T3" fmla="*/ 0 h 6197600"/>
              <a:gd name="T4" fmla="*/ 8753475 w 8753475"/>
              <a:gd name="T5" fmla="*/ 0 h 6197600"/>
              <a:gd name="T6" fmla="*/ 8753475 w 8753475"/>
              <a:gd name="T7" fmla="*/ 5888401 h 6197600"/>
              <a:gd name="T8" fmla="*/ 8444277 w 8753475"/>
              <a:gd name="T9" fmla="*/ 6197599 h 6197600"/>
              <a:gd name="T10" fmla="*/ 0 w 8753475"/>
              <a:gd name="T11" fmla="*/ 6197600 h 6197600"/>
              <a:gd name="T12" fmla="*/ 0 w 8753475"/>
              <a:gd name="T13" fmla="*/ 6197600 h 6197600"/>
              <a:gd name="T14" fmla="*/ 0 w 8753475"/>
              <a:gd name="T15" fmla="*/ 309198 h 6197600"/>
              <a:gd name="T16" fmla="*/ 309198 w 8753475"/>
              <a:gd name="T17" fmla="*/ 0 h 6197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753475" h="6197600">
                <a:moveTo>
                  <a:pt x="309198" y="0"/>
                </a:moveTo>
                <a:lnTo>
                  <a:pt x="8753475" y="0"/>
                </a:lnTo>
                <a:lnTo>
                  <a:pt x="8753475" y="5888401"/>
                </a:lnTo>
                <a:cubicBezTo>
                  <a:pt x="8753475" y="6059166"/>
                  <a:pt x="8615042" y="6197599"/>
                  <a:pt x="8444277" y="6197599"/>
                </a:cubicBezTo>
                <a:lnTo>
                  <a:pt x="0" y="6197600"/>
                </a:lnTo>
                <a:lnTo>
                  <a:pt x="0" y="309198"/>
                </a:lnTo>
                <a:cubicBezTo>
                  <a:pt x="0" y="138433"/>
                  <a:pt x="138433" y="0"/>
                  <a:pt x="3091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buFont typeface="Arial" panose="020B0604020202020204" pitchFamily="34" charset="0"/>
              <a:buNone/>
              <a:defRPr/>
            </a:pPr>
            <a:endParaRPr lang="zh-CN" alt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zh-CN"/>
              <a:t>2018/04/19</a:t>
            </a:r>
            <a:endParaRPr kumimoji="1" lang="zh-CN" altLang="en-US"/>
          </a:p>
        </p:txBody>
      </p:sp>
      <p:sp>
        <p:nvSpPr>
          <p:cNvPr id="4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zh-CN" altLang="en-US"/>
          </a:p>
        </p:txBody>
      </p:sp>
      <p:sp>
        <p:nvSpPr>
          <p:cNvPr id="5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ADC05-D8F4-134B-A249-58A05F69DD0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/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二级</a:t>
            </a:r>
          </a:p>
          <a:p>
            <a:pPr lvl="2"/>
            <a:r>
              <a:rPr lang="zh-CN" altLang="en-US" noProof="1"/>
              <a:t>三级</a:t>
            </a:r>
          </a:p>
          <a:p>
            <a:pPr lvl="3"/>
            <a:r>
              <a:rPr lang="zh-CN" altLang="en-US" noProof="1"/>
              <a:t>四级</a:t>
            </a:r>
          </a:p>
          <a:p>
            <a:pPr lvl="4"/>
            <a:r>
              <a:rPr lang="zh-CN" altLang="en-US" noProof="1"/>
              <a:t>五级</a:t>
            </a:r>
            <a:endParaRPr lang="en-US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二级</a:t>
            </a:r>
          </a:p>
          <a:p>
            <a:pPr lvl="2"/>
            <a:r>
              <a:rPr lang="zh-CN" altLang="en-US" noProof="1"/>
              <a:t>三级</a:t>
            </a:r>
          </a:p>
          <a:p>
            <a:pPr lvl="3"/>
            <a:r>
              <a:rPr lang="zh-CN" altLang="en-US" noProof="1"/>
              <a:t>四级</a:t>
            </a:r>
          </a:p>
          <a:p>
            <a:pPr lvl="4"/>
            <a:r>
              <a:rPr lang="zh-CN" altLang="en-US" noProof="1"/>
              <a:t>五级</a:t>
            </a:r>
            <a:endParaRPr lang="en-US" noProof="1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2018/04/19</a:t>
            </a:r>
            <a:endParaRPr lang="zh-CN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4D4C7F-F437-B243-BDBB-7284DBC61A62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2018/04/19</a:t>
            </a:r>
            <a:endParaRPr lang="zh-CN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E0A33F-CA0C-EA4A-9043-24F2BCCE95C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/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2018/04/19</a:t>
            </a:r>
            <a:endParaRPr lang="zh-CN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2F8DF8-DF1C-E941-954C-58E0DA77268D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/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二级</a:t>
            </a:r>
          </a:p>
          <a:p>
            <a:pPr lvl="2"/>
            <a:r>
              <a:rPr lang="zh-CN" altLang="en-US" noProof="1"/>
              <a:t>三级</a:t>
            </a:r>
          </a:p>
          <a:p>
            <a:pPr lvl="3"/>
            <a:r>
              <a:rPr lang="zh-CN" altLang="en-US" noProof="1"/>
              <a:t>四级</a:t>
            </a:r>
          </a:p>
          <a:p>
            <a:pPr lvl="4"/>
            <a:r>
              <a:rPr lang="zh-CN" altLang="en-US" noProof="1"/>
              <a:t>五级</a:t>
            </a:r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2018/04/19</a:t>
            </a:r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84606D-D2F6-5349-AFDA-D3F682FF011C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/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/>
              <a:t>将图片拖动到占位符，或单击添加图标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2018/04/19</a:t>
            </a:r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1B9F97-EB0B-8240-B541-1F4F822C7FEB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/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二级</a:t>
            </a:r>
          </a:p>
          <a:p>
            <a:pPr lvl="2"/>
            <a:r>
              <a:rPr lang="zh-CN" altLang="en-US" noProof="1"/>
              <a:t>三级</a:t>
            </a:r>
          </a:p>
          <a:p>
            <a:pPr lvl="3"/>
            <a:r>
              <a:rPr lang="zh-CN" altLang="en-US" noProof="1"/>
              <a:t>四级</a:t>
            </a:r>
          </a:p>
          <a:p>
            <a:pPr lvl="4"/>
            <a:r>
              <a:rPr lang="zh-CN" altLang="en-US" noProof="1"/>
              <a:t>五级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2018/04/19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1DF857-0D2F-0649-9623-58C8C26348EB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/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二级</a:t>
            </a:r>
          </a:p>
          <a:p>
            <a:pPr lvl="2"/>
            <a:r>
              <a:rPr lang="zh-CN" altLang="en-US" noProof="1"/>
              <a:t>三级</a:t>
            </a:r>
          </a:p>
          <a:p>
            <a:pPr lvl="3"/>
            <a:r>
              <a:rPr lang="zh-CN" altLang="en-US" noProof="1"/>
              <a:t>四级</a:t>
            </a:r>
          </a:p>
          <a:p>
            <a:pPr lvl="4"/>
            <a:r>
              <a:rPr lang="zh-CN" altLang="en-US" noProof="1"/>
              <a:t>五级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2018/04/19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F0277B-7869-A245-B9A1-16168A536B8A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/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图示或组织结构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685800" y="1523773"/>
            <a:ext cx="7886700" cy="435133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二级</a:t>
            </a:r>
          </a:p>
          <a:p>
            <a:pPr lvl="2"/>
            <a:r>
              <a:rPr lang="zh-CN" altLang="en-US" noProof="1"/>
              <a:t>三级</a:t>
            </a:r>
          </a:p>
          <a:p>
            <a:pPr lvl="3"/>
            <a:r>
              <a:rPr lang="zh-CN" altLang="en-US" noProof="1"/>
              <a:t>四级</a:t>
            </a:r>
          </a:p>
          <a:p>
            <a:pPr lvl="4"/>
            <a:r>
              <a:rPr lang="zh-CN" altLang="en-US" noProof="1"/>
              <a:t>五级</a:t>
            </a:r>
            <a:endParaRPr lang="en-US" noProof="1"/>
          </a:p>
        </p:txBody>
      </p:sp>
      <p:pic>
        <p:nvPicPr>
          <p:cNvPr id="4" name="图片 6" descr="图片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6030" y="101601"/>
            <a:ext cx="6931025" cy="885825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/>
          </a:p>
        </p:txBody>
      </p:sp>
      <p:cxnSp>
        <p:nvCxnSpPr>
          <p:cNvPr id="9" name="直线连接符 8"/>
          <p:cNvCxnSpPr/>
          <p:nvPr userDrawn="1"/>
        </p:nvCxnSpPr>
        <p:spPr>
          <a:xfrm>
            <a:off x="-14514" y="6201228"/>
            <a:ext cx="9144000" cy="0"/>
          </a:xfrm>
          <a:prstGeom prst="line">
            <a:avLst/>
          </a:prstGeom>
          <a:ln w="41275">
            <a:gradFill flip="none" rotWithShape="1">
              <a:gsLst>
                <a:gs pos="0">
                  <a:srgbClr val="0070C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524750" y="6284913"/>
            <a:ext cx="93345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75E529-413B-B64F-9B59-E997BA4199C4}" type="slidenum">
              <a:rPr lang="en-US" altLang="zh-CN"/>
              <a:pPr>
                <a:defRPr/>
              </a:pPr>
              <a:t>‹#›</a:t>
            </a:fld>
            <a:endParaRPr lang="en-US" altLang="zh-CN" dirty="0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dt" sz="half" idx="10"/>
          </p:nvPr>
        </p:nvSpPr>
        <p:spPr>
          <a:xfrm>
            <a:off x="611188" y="6284913"/>
            <a:ext cx="1293812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2018/04/19</a:t>
            </a:r>
            <a:endParaRPr lang="en-US" altLang="zh-CN" dirty="0"/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/>
              <a:t>2018/04/19</a:t>
            </a:r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ADC05-D8F4-134B-A249-58A05F69DD0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01203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/>
              <a:t>2018/04/19</a:t>
            </a:r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ADC05-D8F4-134B-A249-58A05F69DD0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23097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/>
              <a:t>2018/04/19</a:t>
            </a:r>
            <a:endParaRPr kumimoji="1"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ADC05-D8F4-134B-A249-58A05F69DD0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93791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noProof="1"/>
              <a:t>单击此处编辑母版副标题样式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2018/04/19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5FC4BB-A218-714B-8EB2-F407E2C4988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noProof="1"/>
              <a:t>单击此处编辑母版副标题样式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2018/04/19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BFE186-A21B-E347-80CE-E961D6F96A2C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二级</a:t>
            </a:r>
          </a:p>
          <a:p>
            <a:pPr lvl="2"/>
            <a:r>
              <a:rPr lang="zh-CN" altLang="en-US" noProof="1"/>
              <a:t>三级</a:t>
            </a:r>
          </a:p>
          <a:p>
            <a:pPr lvl="3"/>
            <a:r>
              <a:rPr lang="zh-CN" altLang="en-US" noProof="1"/>
              <a:t>四级</a:t>
            </a:r>
          </a:p>
          <a:p>
            <a:pPr lvl="4"/>
            <a:r>
              <a:rPr lang="zh-CN" altLang="en-US" noProof="1"/>
              <a:t>五级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2018/04/19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53AD53-1452-AE44-9C3A-D7D0DEF11DAA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2018/04/19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3776CA-1EF2-CA4B-876B-4B9159221A23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二级</a:t>
            </a:r>
          </a:p>
          <a:p>
            <a:pPr lvl="2"/>
            <a:r>
              <a:rPr lang="zh-CN" altLang="en-US" noProof="1"/>
              <a:t>三级</a:t>
            </a:r>
          </a:p>
          <a:p>
            <a:pPr lvl="3"/>
            <a:r>
              <a:rPr lang="zh-CN" altLang="en-US" noProof="1"/>
              <a:t>四级</a:t>
            </a:r>
          </a:p>
          <a:p>
            <a:pPr lvl="4"/>
            <a:r>
              <a:rPr lang="zh-CN" altLang="en-US" noProof="1"/>
              <a:t>五级</a:t>
            </a:r>
            <a:endParaRPr lang="en-US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二级</a:t>
            </a:r>
          </a:p>
          <a:p>
            <a:pPr lvl="2"/>
            <a:r>
              <a:rPr lang="zh-CN" altLang="en-US" noProof="1"/>
              <a:t>三级</a:t>
            </a:r>
          </a:p>
          <a:p>
            <a:pPr lvl="3"/>
            <a:r>
              <a:rPr lang="zh-CN" altLang="en-US" noProof="1"/>
              <a:t>四级</a:t>
            </a:r>
          </a:p>
          <a:p>
            <a:pPr lvl="4"/>
            <a:r>
              <a:rPr lang="zh-CN" altLang="en-US" noProof="1"/>
              <a:t>五级</a:t>
            </a:r>
            <a:endParaRPr lang="en-US" noProof="1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2018/04/19</a:t>
            </a:r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9202C0-3B71-3149-A134-96ED36B822E5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buFont typeface="Arial" panose="020B0604020202020204" pitchFamily="34" charset="0"/>
              <a:buNone/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r>
              <a:rPr kumimoji="1" lang="en-US" altLang="zh-CN"/>
              <a:t>2018/04/19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buFont typeface="Arial" panose="020B0604020202020204" pitchFamily="34" charset="0"/>
              <a:buNone/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noProof="1" dirty="0">
                <a:solidFill>
                  <a:srgbClr val="89898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fld id="{5B2ADC05-D8F4-134B-A249-58A05F69DD0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73831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p:hf hdr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charset="0"/>
          <a:ea typeface="微软雅黑" charset="-122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charset="0"/>
          <a:ea typeface="微软雅黑" charset="-122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charset="0"/>
          <a:ea typeface="微软雅黑" charset="-122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charset="0"/>
          <a:ea typeface="微软雅黑" charset="-122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charset="0"/>
          <a:ea typeface="微软雅黑" charset="-122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charset="0"/>
          <a:ea typeface="微软雅黑" charset="-122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charset="0"/>
          <a:ea typeface="微软雅黑" charset="-122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charset="0"/>
          <a:ea typeface="微软雅黑" charset="-122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  <a:endParaRPr lang="en-US" altLang="zh-CN"/>
          </a:p>
        </p:txBody>
      </p:sp>
      <p:sp>
        <p:nvSpPr>
          <p:cNvPr id="2051" name="Text Placeholder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altLang="zh-C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buFont typeface="Arial" panose="020B0604020202020204" pitchFamily="34" charset="0"/>
              <a:buNone/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r>
              <a:rPr lang="en-US" altLang="zh-CN"/>
              <a:t>2018/04/19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buFont typeface="Arial" panose="020B0604020202020204" pitchFamily="34" charset="0"/>
              <a:buNone/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noProof="1" dirty="0">
                <a:solidFill>
                  <a:srgbClr val="89898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fld id="{2EB23234-5997-FA4E-BEE5-1B751F5CB0E6}" type="slidenum">
              <a:rPr lang="zh-CN" altLang="en-US"/>
              <a:pPr/>
              <a:t>‹#›</a:t>
            </a:fld>
            <a:endParaRPr lang="zh-CN" altLang="en-US"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75600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hf hdr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宋体" charset="-122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宋体" charset="-122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宋体" charset="-122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宋体" charset="-122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宋体" charset="-122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宋体" charset="-122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宋体" charset="-122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宋体" charset="-122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  <a:endParaRPr lang="en-US" altLang="zh-CN"/>
          </a:p>
        </p:txBody>
      </p:sp>
      <p:sp>
        <p:nvSpPr>
          <p:cNvPr id="3075" name="Text Placeholder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altLang="zh-C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buFont typeface="Arial" panose="020B0604020202020204" pitchFamily="34" charset="0"/>
              <a:buNone/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r>
              <a:rPr lang="en-US" altLang="zh-CN"/>
              <a:t>2018/04/19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buFont typeface="Arial" panose="020B0604020202020204" pitchFamily="34" charset="0"/>
              <a:buNone/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noProof="1" dirty="0">
                <a:solidFill>
                  <a:srgbClr val="89898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fld id="{2B2C4AC5-DE70-B046-9B3B-2530B11B9EB2}" type="slidenum">
              <a:rPr lang="zh-CN" altLang="en-US"/>
              <a:pPr/>
              <a:t>‹#›</a:t>
            </a:fld>
            <a:endParaRPr lang="zh-CN" altLang="en-US"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92372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p:hf hdr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宋体" charset="-122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宋体" charset="-122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宋体" charset="-122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宋体" charset="-122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宋体" charset="-122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宋体" charset="-122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宋体" charset="-122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宋体" charset="-122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7"/>
          <p:cNvSpPr/>
          <p:nvPr/>
        </p:nvSpPr>
        <p:spPr>
          <a:xfrm>
            <a:off x="840659" y="1852413"/>
            <a:ext cx="7492180" cy="1618379"/>
          </a:xfrm>
          <a:prstGeom prst="roundRect">
            <a:avLst>
              <a:gd name="adj" fmla="val 18269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  <a:effec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Arial" panose="020B0604020202020204" pitchFamily="34" charset="0"/>
              <a:buNone/>
              <a:defRPr/>
            </a:pPr>
            <a:endParaRPr lang="zh-CN" altLang="en-US" b="1">
              <a:latin typeface="+mn-ea"/>
            </a:endParaRPr>
          </a:p>
        </p:txBody>
      </p:sp>
      <p:sp>
        <p:nvSpPr>
          <p:cNvPr id="6" name="标题 5"/>
          <p:cNvSpPr>
            <a:spLocks noGrp="1"/>
          </p:cNvSpPr>
          <p:nvPr>
            <p:ph type="ctrTitle" idx="4294967295"/>
          </p:nvPr>
        </p:nvSpPr>
        <p:spPr>
          <a:xfrm>
            <a:off x="700549" y="1910177"/>
            <a:ext cx="7772400" cy="1502850"/>
          </a:xfrm>
        </p:spPr>
        <p:txBody>
          <a:bodyPr/>
          <a:lstStyle/>
          <a:p>
            <a:pPr algn="ctr"/>
            <a:r>
              <a:rPr lang="en-US" altLang="zh-CN" sz="2800" dirty="0">
                <a:latin typeface="Arial" charset="0"/>
                <a:ea typeface="Arial" charset="0"/>
                <a:cs typeface="Arial" charset="0"/>
              </a:rPr>
              <a:t>Kinematics and Microphysics of Convection in the Outer Rainband of Typhoon Nida (2016) revealed by Polarimetric Radar</a:t>
            </a:r>
            <a:endParaRPr kumimoji="1" lang="zh-CN" altLang="en-US" sz="2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231491" y="3715440"/>
            <a:ext cx="671051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altLang="zh-CN" dirty="0">
                <a:latin typeface="Arial" charset="0"/>
                <a:ea typeface="Arial" charset="0"/>
                <a:cs typeface="Arial" charset="0"/>
              </a:rPr>
              <a:t>Dan Wu</a:t>
            </a:r>
            <a:r>
              <a:rPr lang="hr-HR" altLang="zh-CN" baseline="30000" dirty="0">
                <a:latin typeface="Arial" charset="0"/>
                <a:ea typeface="Arial" charset="0"/>
                <a:cs typeface="Arial" charset="0"/>
              </a:rPr>
              <a:t>1, 2</a:t>
            </a:r>
            <a:r>
              <a:rPr lang="hr-HR" altLang="zh-CN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hr-HR" altLang="zh-CN" dirty="0" err="1">
                <a:latin typeface="Arial" charset="0"/>
                <a:ea typeface="Arial" charset="0"/>
                <a:cs typeface="Arial" charset="0"/>
              </a:rPr>
              <a:t>Kun</a:t>
            </a:r>
            <a:r>
              <a:rPr lang="hr-HR" altLang="zh-CN" dirty="0">
                <a:latin typeface="Arial" charset="0"/>
                <a:ea typeface="Arial" charset="0"/>
                <a:cs typeface="Arial" charset="0"/>
              </a:rPr>
              <a:t>. Zhao</a:t>
            </a:r>
            <a:r>
              <a:rPr lang="hr-HR" altLang="zh-CN" baseline="30000" dirty="0">
                <a:latin typeface="Arial" charset="0"/>
                <a:ea typeface="Arial" charset="0"/>
                <a:cs typeface="Arial" charset="0"/>
              </a:rPr>
              <a:t>2</a:t>
            </a:r>
            <a:r>
              <a:rPr lang="hr-HR" altLang="zh-CN" dirty="0">
                <a:latin typeface="Arial" charset="0"/>
                <a:ea typeface="Arial" charset="0"/>
                <a:cs typeface="Arial" charset="0"/>
              </a:rPr>
              <a:t>, M. R. Kumjian</a:t>
            </a:r>
            <a:r>
              <a:rPr lang="hr-HR" altLang="zh-CN" baseline="30000" dirty="0">
                <a:latin typeface="Arial" charset="0"/>
                <a:ea typeface="Arial" charset="0"/>
                <a:cs typeface="Arial" charset="0"/>
              </a:rPr>
              <a:t>3</a:t>
            </a:r>
            <a:r>
              <a:rPr lang="hr-HR" altLang="zh-CN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hr-HR" altLang="zh-CN" dirty="0" err="1">
                <a:latin typeface="Arial" charset="0"/>
                <a:ea typeface="Arial" charset="0"/>
                <a:cs typeface="Arial" charset="0"/>
              </a:rPr>
              <a:t>Xiaomin</a:t>
            </a:r>
            <a:r>
              <a:rPr lang="hr-HR" altLang="zh-CN" dirty="0">
                <a:latin typeface="Arial" charset="0"/>
                <a:ea typeface="Arial" charset="0"/>
                <a:cs typeface="Arial" charset="0"/>
              </a:rPr>
              <a:t> Chen</a:t>
            </a:r>
            <a:r>
              <a:rPr lang="hr-HR" altLang="zh-CN" baseline="30000" dirty="0">
                <a:latin typeface="Arial" charset="0"/>
                <a:ea typeface="Arial" charset="0"/>
                <a:cs typeface="Arial" charset="0"/>
              </a:rPr>
              <a:t>2</a:t>
            </a:r>
            <a:r>
              <a:rPr lang="hr-HR" altLang="zh-CN" dirty="0">
                <a:latin typeface="Arial" charset="0"/>
                <a:ea typeface="Arial" charset="0"/>
                <a:cs typeface="Arial" charset="0"/>
              </a:rPr>
              <a:t>, </a:t>
            </a:r>
          </a:p>
          <a:p>
            <a:pPr algn="ctr"/>
            <a:r>
              <a:rPr lang="hr-HR" altLang="zh-CN" dirty="0">
                <a:latin typeface="Arial" charset="0"/>
                <a:ea typeface="Arial" charset="0"/>
                <a:cs typeface="Arial" charset="0"/>
              </a:rPr>
              <a:t>A. C. Didlake Jr.</a:t>
            </a:r>
            <a:r>
              <a:rPr lang="hr-HR" altLang="zh-CN" baseline="30000" dirty="0">
                <a:latin typeface="Arial" charset="0"/>
                <a:ea typeface="Arial" charset="0"/>
                <a:cs typeface="Arial" charset="0"/>
              </a:rPr>
              <a:t>3</a:t>
            </a:r>
            <a:r>
              <a:rPr lang="hr-HR" altLang="zh-CN" dirty="0">
                <a:latin typeface="Arial" charset="0"/>
                <a:ea typeface="Arial" charset="0"/>
                <a:cs typeface="Arial" charset="0"/>
              </a:rPr>
              <a:t>, </a:t>
            </a:r>
            <a:r>
              <a:rPr lang="hr-HR" altLang="zh-CN" dirty="0" err="1">
                <a:latin typeface="Arial" charset="0"/>
                <a:ea typeface="Arial" charset="0"/>
                <a:cs typeface="Arial" charset="0"/>
              </a:rPr>
              <a:t>and</a:t>
            </a:r>
            <a:r>
              <a:rPr lang="hr-HR" altLang="zh-CN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hr-HR" altLang="zh-CN" dirty="0" err="1">
                <a:latin typeface="Arial" charset="0"/>
                <a:ea typeface="Arial" charset="0"/>
                <a:cs typeface="Arial" charset="0"/>
              </a:rPr>
              <a:t>Fuqing</a:t>
            </a:r>
            <a:r>
              <a:rPr lang="hr-HR" altLang="zh-CN" dirty="0">
                <a:latin typeface="Arial" charset="0"/>
                <a:ea typeface="Arial" charset="0"/>
                <a:cs typeface="Arial" charset="0"/>
              </a:rPr>
              <a:t> Zhang</a:t>
            </a:r>
            <a:r>
              <a:rPr lang="hr-HR" altLang="zh-CN" baseline="30000" dirty="0">
                <a:latin typeface="Arial" charset="0"/>
                <a:ea typeface="Arial" charset="0"/>
                <a:cs typeface="Arial" charset="0"/>
              </a:rPr>
              <a:t>3</a:t>
            </a:r>
          </a:p>
          <a:p>
            <a:endParaRPr lang="hr-HR" altLang="zh-CN" dirty="0"/>
          </a:p>
          <a:p>
            <a:pPr algn="ctr"/>
            <a:r>
              <a:rPr lang="hr-HR" altLang="zh-CN" sz="1400" baseline="30000" dirty="0">
                <a:latin typeface="Arial" charset="0"/>
                <a:ea typeface="Arial" charset="0"/>
                <a:cs typeface="Arial" charset="0"/>
              </a:rPr>
              <a:t>1</a:t>
            </a:r>
            <a:r>
              <a:rPr lang="hr-HR" altLang="zh-CN" sz="1400" dirty="0">
                <a:latin typeface="Arial" charset="0"/>
                <a:ea typeface="Arial" charset="0"/>
                <a:cs typeface="Arial" charset="0"/>
              </a:rPr>
              <a:t>Shanghai </a:t>
            </a:r>
            <a:r>
              <a:rPr lang="hr-HR" altLang="zh-CN" sz="1400" dirty="0" err="1">
                <a:latin typeface="Arial" charset="0"/>
                <a:ea typeface="Arial" charset="0"/>
                <a:cs typeface="Arial" charset="0"/>
              </a:rPr>
              <a:t>Typhoon</a:t>
            </a:r>
            <a:r>
              <a:rPr lang="hr-HR" altLang="zh-CN" sz="1400" dirty="0">
                <a:latin typeface="Arial" charset="0"/>
                <a:ea typeface="Arial" charset="0"/>
                <a:cs typeface="Arial" charset="0"/>
              </a:rPr>
              <a:t> Institute, Shanghai, China</a:t>
            </a:r>
            <a:br>
              <a:rPr lang="hr-HR" altLang="zh-CN" dirty="0"/>
            </a:br>
            <a:r>
              <a:rPr lang="en-US" altLang="zh-CN" sz="1400" baseline="30000" dirty="0"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altLang="zh-CN" sz="1400" dirty="0">
                <a:latin typeface="Arial" charset="0"/>
                <a:ea typeface="Arial" charset="0"/>
                <a:cs typeface="Arial" charset="0"/>
              </a:rPr>
              <a:t>Key Laboratory for Mesoscale Severe Weather/MOE and School of Atmospheric Sciences, Nanjing University, Nanjing, China</a:t>
            </a:r>
          </a:p>
          <a:p>
            <a:pPr algn="ctr"/>
            <a:r>
              <a:rPr lang="en-US" altLang="zh-CN" sz="1400" baseline="30000" dirty="0">
                <a:latin typeface="Arial" charset="0"/>
                <a:ea typeface="Arial" charset="0"/>
                <a:cs typeface="Arial" charset="0"/>
              </a:rPr>
              <a:t>3</a:t>
            </a:r>
            <a:r>
              <a:rPr lang="en-US" altLang="zh-CN" sz="1400" dirty="0">
                <a:latin typeface="Arial" charset="0"/>
                <a:ea typeface="Arial" charset="0"/>
                <a:cs typeface="Arial" charset="0"/>
              </a:rPr>
              <a:t>Department of Meteorology and Atmospheric Science, The Pennsylvania State University, University Park, Pennsylvania</a:t>
            </a:r>
          </a:p>
          <a:p>
            <a:br>
              <a:rPr lang="hr-HR" altLang="zh-CN" dirty="0"/>
            </a:br>
            <a:endParaRPr lang="hr-HR" altLang="zh-CN" dirty="0"/>
          </a:p>
        </p:txBody>
      </p:sp>
      <p:cxnSp>
        <p:nvCxnSpPr>
          <p:cNvPr id="12" name="直线连接符 11"/>
          <p:cNvCxnSpPr/>
          <p:nvPr/>
        </p:nvCxnSpPr>
        <p:spPr>
          <a:xfrm>
            <a:off x="159656" y="1291770"/>
            <a:ext cx="8795658" cy="0"/>
          </a:xfrm>
          <a:prstGeom prst="line">
            <a:avLst/>
          </a:prstGeom>
          <a:ln w="41275">
            <a:gradFill flip="none" rotWithShape="1">
              <a:gsLst>
                <a:gs pos="0">
                  <a:schemeClr val="accent3">
                    <a:lumMod val="50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2848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文本框 25"/>
          <p:cNvSpPr txBox="1"/>
          <p:nvPr/>
        </p:nvSpPr>
        <p:spPr>
          <a:xfrm>
            <a:off x="7912425" y="2214576"/>
            <a:ext cx="140362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sz="1600" dirty="0">
                <a:solidFill>
                  <a:srgbClr val="C0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Developing</a:t>
            </a:r>
            <a:endParaRPr kumimoji="1" lang="zh-CN" altLang="en-US" sz="1600" dirty="0">
              <a:solidFill>
                <a:srgbClr val="C00000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7930658" y="3652265"/>
            <a:ext cx="138538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sz="1600" dirty="0">
                <a:solidFill>
                  <a:srgbClr val="C0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Mature</a:t>
            </a:r>
            <a:endParaRPr kumimoji="1" lang="zh-CN" altLang="en-US" sz="1600" dirty="0">
              <a:solidFill>
                <a:srgbClr val="C00000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7930658" y="5087778"/>
            <a:ext cx="138538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1600" dirty="0">
                <a:solidFill>
                  <a:srgbClr val="C0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Decaying</a:t>
            </a:r>
            <a:endParaRPr kumimoji="1" lang="zh-CN" altLang="en-US" sz="1600" dirty="0">
              <a:solidFill>
                <a:srgbClr val="C00000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424" y="1589833"/>
            <a:ext cx="5951314" cy="4351338"/>
          </a:xfrm>
        </p:spPr>
      </p:pic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Results</a:t>
            </a:r>
            <a:endParaRPr kumimoji="1" lang="zh-CN" altLang="en-US" dirty="0"/>
          </a:p>
        </p:txBody>
      </p:sp>
      <p:grpSp>
        <p:nvGrpSpPr>
          <p:cNvPr id="18" name="组 17"/>
          <p:cNvGrpSpPr/>
          <p:nvPr/>
        </p:nvGrpSpPr>
        <p:grpSpPr>
          <a:xfrm>
            <a:off x="-1564045" y="2783067"/>
            <a:ext cx="4955245" cy="1964871"/>
            <a:chOff x="-1272872" y="2911928"/>
            <a:chExt cx="4955245" cy="1964871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72872" y="2911928"/>
              <a:ext cx="4405609" cy="1964871"/>
            </a:xfrm>
            <a:prstGeom prst="rect">
              <a:avLst/>
            </a:prstGeom>
            <a:scene3d>
              <a:camera prst="orthographicFront">
                <a:rot lat="20699998" lon="4500000" rev="0"/>
              </a:camera>
              <a:lightRig rig="threePt" dir="t"/>
            </a:scene3d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62416" y="2911928"/>
              <a:ext cx="4405609" cy="1964871"/>
            </a:xfrm>
            <a:prstGeom prst="rect">
              <a:avLst/>
            </a:prstGeom>
            <a:scene3d>
              <a:camera prst="orthographicFront">
                <a:rot lat="20699998" lon="4500000" rev="0"/>
              </a:camera>
              <a:lightRig rig="threePt" dir="t"/>
            </a:scene3d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78758" y="2911928"/>
              <a:ext cx="4405609" cy="1964871"/>
            </a:xfrm>
            <a:prstGeom prst="rect">
              <a:avLst/>
            </a:prstGeom>
            <a:scene3d>
              <a:camera prst="orthographicFront">
                <a:rot lat="20699998" lon="4500000" rev="0"/>
              </a:camera>
              <a:lightRig rig="threePt" dir="t"/>
            </a:scene3d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23236" y="2911928"/>
              <a:ext cx="4405609" cy="1964871"/>
            </a:xfrm>
            <a:prstGeom prst="rect">
              <a:avLst/>
            </a:prstGeom>
            <a:scene3d>
              <a:camera prst="orthographicFront">
                <a:rot lat="20699998" lon="4500000" rev="0"/>
              </a:camera>
              <a:lightRig rig="threePt" dir="t"/>
            </a:scene3d>
          </p:spPr>
        </p:pic>
      </p:grpSp>
      <p:sp>
        <p:nvSpPr>
          <p:cNvPr id="19" name="右箭头 18"/>
          <p:cNvSpPr/>
          <p:nvPr/>
        </p:nvSpPr>
        <p:spPr>
          <a:xfrm>
            <a:off x="1814601" y="3365807"/>
            <a:ext cx="274635" cy="375898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56029" y="1200834"/>
            <a:ext cx="71924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Arial Rounded MT Bold" charset="0"/>
                <a:ea typeface="Arial Rounded MT Bold" charset="0"/>
                <a:cs typeface="Arial Rounded MT Bold" charset="0"/>
              </a:rPr>
              <a:t>b. Evolution of the Microphysical Characteristics</a:t>
            </a:r>
          </a:p>
        </p:txBody>
      </p:sp>
      <p:sp>
        <p:nvSpPr>
          <p:cNvPr id="23" name="日期占位符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2018/04/19</a:t>
            </a:r>
            <a:endParaRPr lang="en-US" altLang="zh-CN" dirty="0"/>
          </a:p>
        </p:txBody>
      </p:sp>
      <p:sp>
        <p:nvSpPr>
          <p:cNvPr id="24" name="页脚占位符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 dirty="0"/>
          </a:p>
        </p:txBody>
      </p:sp>
      <p:sp>
        <p:nvSpPr>
          <p:cNvPr id="25" name="幻灯片编号占位符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75E529-413B-B64F-9B59-E997BA4199C4}" type="slidenum">
              <a:rPr lang="en-US" altLang="zh-CN" smtClean="0"/>
              <a:pPr>
                <a:defRPr/>
              </a:pPr>
              <a:t>9</a:t>
            </a:fld>
            <a:endParaRPr lang="en-US" altLang="zh-CN" dirty="0"/>
          </a:p>
        </p:txBody>
      </p:sp>
      <p:sp>
        <p:nvSpPr>
          <p:cNvPr id="29" name="文本框 28"/>
          <p:cNvSpPr txBox="1"/>
          <p:nvPr/>
        </p:nvSpPr>
        <p:spPr>
          <a:xfrm>
            <a:off x="3015132" y="5810206"/>
            <a:ext cx="140362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sz="1600" dirty="0">
                <a:solidFill>
                  <a:srgbClr val="C0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Z</a:t>
            </a:r>
            <a:r>
              <a:rPr kumimoji="1" lang="en-US" altLang="zh-CN" sz="1600" baseline="-25000" dirty="0">
                <a:solidFill>
                  <a:srgbClr val="C0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H</a:t>
            </a:r>
            <a:endParaRPr kumimoji="1" lang="zh-CN" altLang="en-US" sz="1600" baseline="-25000" dirty="0">
              <a:solidFill>
                <a:srgbClr val="C00000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4822847" y="5810206"/>
            <a:ext cx="140362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1600" dirty="0">
                <a:solidFill>
                  <a:srgbClr val="C0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Z</a:t>
            </a:r>
            <a:r>
              <a:rPr kumimoji="1" lang="en-US" altLang="zh-CN" sz="1600" baseline="-25000" dirty="0">
                <a:solidFill>
                  <a:srgbClr val="C0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DR</a:t>
            </a:r>
            <a:endParaRPr kumimoji="1" lang="zh-CN" altLang="en-US" sz="1600" baseline="-25000" dirty="0">
              <a:solidFill>
                <a:srgbClr val="C00000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6808520" y="5810206"/>
            <a:ext cx="140362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1600" dirty="0">
                <a:solidFill>
                  <a:srgbClr val="C0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K</a:t>
            </a:r>
            <a:r>
              <a:rPr kumimoji="1" lang="en-US" altLang="zh-CN" sz="1600" baseline="-25000" dirty="0">
                <a:solidFill>
                  <a:srgbClr val="C0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DP</a:t>
            </a:r>
            <a:endParaRPr kumimoji="1" lang="zh-CN" altLang="en-US" sz="1600" baseline="-25000" dirty="0">
              <a:solidFill>
                <a:srgbClr val="C00000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2776642" y="4174397"/>
            <a:ext cx="823658" cy="1981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4736004" y="4174397"/>
            <a:ext cx="823658" cy="1981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5" name="矩形 34"/>
          <p:cNvSpPr/>
          <p:nvPr/>
        </p:nvSpPr>
        <p:spPr>
          <a:xfrm>
            <a:off x="6644551" y="4174397"/>
            <a:ext cx="823658" cy="1981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6" name="文本框 35"/>
          <p:cNvSpPr txBox="1"/>
          <p:nvPr/>
        </p:nvSpPr>
        <p:spPr>
          <a:xfrm>
            <a:off x="2841564" y="3254615"/>
            <a:ext cx="488069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2000" dirty="0">
                <a:solidFill>
                  <a:srgbClr val="00206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The strongest surface precipitation and the largest raindrops occurred in the mature stage.</a:t>
            </a:r>
            <a:endParaRPr kumimoji="1" lang="zh-CN" altLang="en-US" sz="2000" dirty="0">
              <a:solidFill>
                <a:srgbClr val="002060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96578" y="5058706"/>
            <a:ext cx="1748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/>
              <a:t>composite mean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45051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4" grpId="0" animBg="1"/>
      <p:bldP spid="35" grpId="0" animBg="1"/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内容占位符 25"/>
          <p:cNvPicPr>
            <a:picLocks noGrp="1" noChangeAspect="1"/>
          </p:cNvPicPr>
          <p:nvPr>
            <p:ph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594" y="1524000"/>
            <a:ext cx="4196059" cy="4351338"/>
          </a:xfrm>
        </p:spPr>
      </p:pic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Results</a:t>
            </a:r>
            <a:endParaRPr kumimoji="1" lang="zh-CN" altLang="en-US" dirty="0"/>
          </a:p>
        </p:txBody>
      </p:sp>
      <p:pic>
        <p:nvPicPr>
          <p:cNvPr id="6" name="内容占位符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8408" b="31287"/>
          <a:stretch/>
        </p:blipFill>
        <p:spPr bwMode="auto">
          <a:xfrm>
            <a:off x="673366" y="1680650"/>
            <a:ext cx="2948176" cy="265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sp>
        <p:nvSpPr>
          <p:cNvPr id="9" name="矩形 8"/>
          <p:cNvSpPr/>
          <p:nvPr/>
        </p:nvSpPr>
        <p:spPr>
          <a:xfrm>
            <a:off x="156029" y="1200834"/>
            <a:ext cx="71924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Arial Rounded MT Bold" charset="0"/>
                <a:ea typeface="Arial Rounded MT Bold" charset="0"/>
                <a:cs typeface="Arial Rounded MT Bold" charset="0"/>
              </a:rPr>
              <a:t>b. Evolution of the Microphysical Characteristics</a:t>
            </a:r>
          </a:p>
        </p:txBody>
      </p:sp>
      <p:cxnSp>
        <p:nvCxnSpPr>
          <p:cNvPr id="11" name="直线连接符 10"/>
          <p:cNvCxnSpPr/>
          <p:nvPr/>
        </p:nvCxnSpPr>
        <p:spPr>
          <a:xfrm flipV="1">
            <a:off x="2230118" y="1783574"/>
            <a:ext cx="1884682" cy="117363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线连接符 12"/>
          <p:cNvCxnSpPr/>
          <p:nvPr/>
        </p:nvCxnSpPr>
        <p:spPr>
          <a:xfrm>
            <a:off x="2228544" y="2957209"/>
            <a:ext cx="1886256" cy="267206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 20"/>
          <p:cNvSpPr/>
          <p:nvPr/>
        </p:nvSpPr>
        <p:spPr>
          <a:xfrm>
            <a:off x="4177767" y="5784201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altLang="zh-CN" sz="1200" dirty="0">
                <a:latin typeface="Arial" charset="0"/>
                <a:ea typeface="Arial" charset="0"/>
                <a:cs typeface="Arial" charset="0"/>
              </a:rPr>
              <a:t>The median profiles of (a) reflectivity, (b) Z</a:t>
            </a:r>
            <a:r>
              <a:rPr lang="en-US" altLang="zh-CN" sz="1200" baseline="-25000" dirty="0">
                <a:latin typeface="Arial" charset="0"/>
                <a:ea typeface="Arial" charset="0"/>
                <a:cs typeface="Arial" charset="0"/>
              </a:rPr>
              <a:t>DR</a:t>
            </a:r>
            <a:r>
              <a:rPr lang="en-US" altLang="zh-CN" sz="1200" dirty="0">
                <a:latin typeface="Arial" charset="0"/>
                <a:ea typeface="Arial" charset="0"/>
                <a:cs typeface="Arial" charset="0"/>
              </a:rPr>
              <a:t>, (c) K</a:t>
            </a:r>
            <a:r>
              <a:rPr lang="en-US" altLang="zh-CN" sz="1200" baseline="-25000" dirty="0">
                <a:latin typeface="Arial" charset="0"/>
                <a:ea typeface="Arial" charset="0"/>
                <a:cs typeface="Arial" charset="0"/>
              </a:rPr>
              <a:t>DP</a:t>
            </a:r>
            <a:r>
              <a:rPr lang="en-US" altLang="zh-CN" sz="1200" dirty="0">
                <a:latin typeface="Arial" charset="0"/>
                <a:ea typeface="Arial" charset="0"/>
                <a:cs typeface="Arial" charset="0"/>
              </a:rPr>
              <a:t>, (d) vertical velocity</a:t>
            </a:r>
            <a:r>
              <a:rPr lang="zh-CN" altLang="en-US" sz="1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sz="1200" dirty="0">
                <a:latin typeface="Arial" charset="0"/>
                <a:ea typeface="Arial" charset="0"/>
                <a:cs typeface="Arial" charset="0"/>
              </a:rPr>
              <a:t>at the convective center</a:t>
            </a:r>
            <a:endParaRPr lang="en-US" altLang="zh-CN" sz="1200" dirty="0"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日期占位符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2018/04/19</a:t>
            </a:r>
            <a:endParaRPr lang="en-US" altLang="zh-CN" dirty="0"/>
          </a:p>
        </p:txBody>
      </p:sp>
      <p:sp>
        <p:nvSpPr>
          <p:cNvPr id="23" name="页脚占位符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 dirty="0"/>
          </a:p>
        </p:txBody>
      </p:sp>
      <p:sp>
        <p:nvSpPr>
          <p:cNvPr id="24" name="幻灯片编号占位符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75E529-413B-B64F-9B59-E997BA4199C4}" type="slidenum">
              <a:rPr lang="en-US" altLang="zh-CN" smtClean="0"/>
              <a:pPr>
                <a:defRPr/>
              </a:pPr>
              <a:t>10</a:t>
            </a:fld>
            <a:endParaRPr lang="en-US" altLang="zh-CN" dirty="0"/>
          </a:p>
        </p:txBody>
      </p:sp>
      <p:sp>
        <p:nvSpPr>
          <p:cNvPr id="29" name="矩形 28"/>
          <p:cNvSpPr/>
          <p:nvPr/>
        </p:nvSpPr>
        <p:spPr>
          <a:xfrm>
            <a:off x="6364600" y="2070488"/>
            <a:ext cx="1764000" cy="455390"/>
          </a:xfrm>
          <a:prstGeom prst="rect">
            <a:avLst/>
          </a:prstGeom>
          <a:solidFill>
            <a:srgbClr val="FFD579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6366174" y="2525878"/>
            <a:ext cx="1764000" cy="342900"/>
          </a:xfrm>
          <a:prstGeom prst="rect">
            <a:avLst/>
          </a:prstGeom>
          <a:solidFill>
            <a:srgbClr val="FF8AD8">
              <a:alpha val="2235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1" name="矩形 30"/>
          <p:cNvSpPr/>
          <p:nvPr/>
        </p:nvSpPr>
        <p:spPr>
          <a:xfrm>
            <a:off x="4375004" y="4186115"/>
            <a:ext cx="1764000" cy="455390"/>
          </a:xfrm>
          <a:prstGeom prst="rect">
            <a:avLst/>
          </a:prstGeom>
          <a:solidFill>
            <a:srgbClr val="FFD579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CN" altLang="en-US"/>
          </a:p>
        </p:txBody>
      </p:sp>
      <p:sp>
        <p:nvSpPr>
          <p:cNvPr id="32" name="矩形 31"/>
          <p:cNvSpPr/>
          <p:nvPr/>
        </p:nvSpPr>
        <p:spPr>
          <a:xfrm>
            <a:off x="4376578" y="4641505"/>
            <a:ext cx="1764000" cy="342900"/>
          </a:xfrm>
          <a:prstGeom prst="rect">
            <a:avLst/>
          </a:prstGeom>
          <a:solidFill>
            <a:srgbClr val="FF8AD8">
              <a:alpha val="2235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CN" altLang="en-US"/>
          </a:p>
        </p:txBody>
      </p:sp>
      <p:grpSp>
        <p:nvGrpSpPr>
          <p:cNvPr id="45" name="组 44"/>
          <p:cNvGrpSpPr/>
          <p:nvPr/>
        </p:nvGrpSpPr>
        <p:grpSpPr>
          <a:xfrm>
            <a:off x="407289" y="4413810"/>
            <a:ext cx="3344951" cy="975637"/>
            <a:chOff x="217367" y="4438111"/>
            <a:chExt cx="3400517" cy="994127"/>
          </a:xfrm>
        </p:grpSpPr>
        <p:sp>
          <p:nvSpPr>
            <p:cNvPr id="39" name="文本框 38"/>
            <p:cNvSpPr txBox="1"/>
            <p:nvPr/>
          </p:nvSpPr>
          <p:spPr>
            <a:xfrm>
              <a:off x="2267246" y="5118628"/>
              <a:ext cx="1350638" cy="3136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hr-HR" altLang="zh-CN" sz="1400" dirty="0"/>
                <a:t>(Kumjian 2013)</a:t>
              </a:r>
            </a:p>
          </p:txBody>
        </p:sp>
        <p:grpSp>
          <p:nvGrpSpPr>
            <p:cNvPr id="44" name="组 43"/>
            <p:cNvGrpSpPr/>
            <p:nvPr/>
          </p:nvGrpSpPr>
          <p:grpSpPr>
            <a:xfrm>
              <a:off x="217367" y="4438111"/>
              <a:ext cx="3375266" cy="680516"/>
              <a:chOff x="1253267" y="4983205"/>
              <a:chExt cx="5740219" cy="1306624"/>
            </a:xfrm>
          </p:grpSpPr>
          <p:pic>
            <p:nvPicPr>
              <p:cNvPr id="42" name="Picture 2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2" b="93180"/>
              <a:stretch/>
            </p:blipFill>
            <p:spPr>
              <a:xfrm>
                <a:off x="1253267" y="4983205"/>
                <a:ext cx="5740219" cy="418889"/>
              </a:xfrm>
              <a:prstGeom prst="rect">
                <a:avLst/>
              </a:prstGeom>
            </p:spPr>
          </p:pic>
          <p:pic>
            <p:nvPicPr>
              <p:cNvPr id="43" name="Picture 2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6938" r="402" b="17996"/>
              <a:stretch/>
            </p:blipFill>
            <p:spPr>
              <a:xfrm>
                <a:off x="1253267" y="5364443"/>
                <a:ext cx="5740219" cy="925386"/>
              </a:xfrm>
              <a:prstGeom prst="rect">
                <a:avLst/>
              </a:prstGeom>
            </p:spPr>
          </p:pic>
        </p:grpSp>
      </p:grpSp>
      <p:grpSp>
        <p:nvGrpSpPr>
          <p:cNvPr id="57" name="组 56"/>
          <p:cNvGrpSpPr/>
          <p:nvPr/>
        </p:nvGrpSpPr>
        <p:grpSpPr>
          <a:xfrm>
            <a:off x="4307325" y="2477137"/>
            <a:ext cx="3176639" cy="2585255"/>
            <a:chOff x="4307325" y="2477137"/>
            <a:chExt cx="3176639" cy="2585255"/>
          </a:xfrm>
        </p:grpSpPr>
        <p:sp>
          <p:nvSpPr>
            <p:cNvPr id="46" name="椭圆 45"/>
            <p:cNvSpPr/>
            <p:nvPr/>
          </p:nvSpPr>
          <p:spPr>
            <a:xfrm rot="1242788">
              <a:off x="4307325" y="4622228"/>
              <a:ext cx="1146532" cy="440164"/>
            </a:xfrm>
            <a:prstGeom prst="ellipse">
              <a:avLst/>
            </a:prstGeom>
            <a:noFill/>
            <a:ln w="31750"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47" name="椭圆 46"/>
            <p:cNvSpPr/>
            <p:nvPr/>
          </p:nvSpPr>
          <p:spPr>
            <a:xfrm rot="1242788">
              <a:off x="6337432" y="2477137"/>
              <a:ext cx="1146532" cy="440164"/>
            </a:xfrm>
            <a:prstGeom prst="ellipse">
              <a:avLst/>
            </a:prstGeom>
            <a:noFill/>
            <a:ln w="31750"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4933190" y="3648243"/>
              <a:ext cx="2311980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zh-CN" dirty="0">
                  <a:solidFill>
                    <a:schemeClr val="accent2">
                      <a:lumMod val="75000"/>
                    </a:schemeClr>
                  </a:solidFill>
                  <a:latin typeface="Arial Rounded MT Bold" charset="0"/>
                  <a:ea typeface="Arial Rounded MT Bold" charset="0"/>
                  <a:cs typeface="Arial Rounded MT Bold" charset="0"/>
                </a:rPr>
                <a:t>Supercooled water</a:t>
              </a:r>
              <a:endParaRPr kumimoji="1" lang="zh-CN" altLang="en-US" dirty="0">
                <a:solidFill>
                  <a:schemeClr val="accent2">
                    <a:lumMod val="75000"/>
                  </a:schemeClr>
                </a:solidFill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  <p:cxnSp>
          <p:nvCxnSpPr>
            <p:cNvPr id="50" name="直线箭头连接符 49"/>
            <p:cNvCxnSpPr>
              <a:stCxn id="47" idx="4"/>
            </p:cNvCxnSpPr>
            <p:nvPr/>
          </p:nvCxnSpPr>
          <p:spPr>
            <a:xfrm flipH="1">
              <a:off x="6364600" y="2903076"/>
              <a:ext cx="468257" cy="730823"/>
            </a:xfrm>
            <a:prstGeom prst="straightConnector1">
              <a:avLst/>
            </a:prstGeom>
            <a:ln w="412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线箭头连接符 50"/>
            <p:cNvCxnSpPr/>
            <p:nvPr/>
          </p:nvCxnSpPr>
          <p:spPr>
            <a:xfrm flipV="1">
              <a:off x="5026299" y="4014043"/>
              <a:ext cx="367732" cy="636775"/>
            </a:xfrm>
            <a:prstGeom prst="straightConnector1">
              <a:avLst/>
            </a:prstGeom>
            <a:ln w="412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右箭头 57"/>
          <p:cNvSpPr/>
          <p:nvPr/>
        </p:nvSpPr>
        <p:spPr>
          <a:xfrm rot="1912589">
            <a:off x="4987213" y="2381113"/>
            <a:ext cx="1061296" cy="155055"/>
          </a:xfrm>
          <a:prstGeom prst="rightArrow">
            <a:avLst>
              <a:gd name="adj1" fmla="val 50000"/>
              <a:gd name="adj2" fmla="val 11712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0" name="文本框 59"/>
          <p:cNvSpPr txBox="1"/>
          <p:nvPr/>
        </p:nvSpPr>
        <p:spPr>
          <a:xfrm>
            <a:off x="6956969" y="2083115"/>
            <a:ext cx="12281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b="1" dirty="0">
                <a:solidFill>
                  <a:schemeClr val="accent2">
                    <a:lumMod val="50000"/>
                  </a:schemeClr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aggregation</a:t>
            </a:r>
            <a:endParaRPr kumimoji="1" lang="zh-CN" altLang="en-US" sz="1400" b="1" dirty="0">
              <a:solidFill>
                <a:schemeClr val="accent2">
                  <a:lumMod val="50000"/>
                </a:schemeClr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61" name="文本框 60"/>
          <p:cNvSpPr txBox="1"/>
          <p:nvPr/>
        </p:nvSpPr>
        <p:spPr>
          <a:xfrm>
            <a:off x="7385701" y="2543330"/>
            <a:ext cx="7393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b="1" dirty="0">
                <a:solidFill>
                  <a:srgbClr val="FF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riming</a:t>
            </a:r>
            <a:endParaRPr kumimoji="1" lang="zh-CN" altLang="en-US" sz="1400" b="1" dirty="0">
              <a:solidFill>
                <a:srgbClr val="FF0000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235070BF-0EAE-A74C-AEF6-D53E9821880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2186"/>
          <a:stretch/>
        </p:blipFill>
        <p:spPr>
          <a:xfrm>
            <a:off x="8228333" y="2381813"/>
            <a:ext cx="715059" cy="675895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CEC0909-670D-F44D-ADA6-AE1184214132}"/>
              </a:ext>
            </a:extLst>
          </p:cNvPr>
          <p:cNvGrpSpPr/>
          <p:nvPr/>
        </p:nvGrpSpPr>
        <p:grpSpPr>
          <a:xfrm>
            <a:off x="8228333" y="3078034"/>
            <a:ext cx="720180" cy="594634"/>
            <a:chOff x="8228333" y="3078034"/>
            <a:chExt cx="720180" cy="59463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2E9C4508-718F-A34B-B8BE-7BEED85B9F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28333" y="3202818"/>
              <a:ext cx="720180" cy="469850"/>
            </a:xfrm>
            <a:prstGeom prst="rect">
              <a:avLst/>
            </a:prstGeom>
          </p:spPr>
        </p:pic>
        <p:sp>
          <p:nvSpPr>
            <p:cNvPr id="4" name="下箭头 3">
              <a:extLst>
                <a:ext uri="{FF2B5EF4-FFF2-40B4-BE49-F238E27FC236}">
                  <a16:creationId xmlns:a16="http://schemas.microsoft.com/office/drawing/2014/main" id="{3DA9D209-FE37-0541-9267-83A0A6AB8E45}"/>
                </a:ext>
              </a:extLst>
            </p:cNvPr>
            <p:cNvSpPr/>
            <p:nvPr/>
          </p:nvSpPr>
          <p:spPr>
            <a:xfrm>
              <a:off x="8450703" y="3078034"/>
              <a:ext cx="320843" cy="169256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98657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58" grpId="0" animBg="1"/>
      <p:bldP spid="60" grpId="0"/>
      <p:bldP spid="6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Results</a:t>
            </a:r>
            <a:endParaRPr kumimoji="1" lang="zh-CN" altLang="en-US" dirty="0"/>
          </a:p>
        </p:txBody>
      </p:sp>
      <p:pic>
        <p:nvPicPr>
          <p:cNvPr id="4" name="内容占位符 5"/>
          <p:cNvPicPr>
            <a:picLocks noGrp="1" noChangeAspect="1"/>
          </p:cNvPicPr>
          <p:nvPr>
            <p:ph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68064" r="48305"/>
          <a:stretch/>
        </p:blipFill>
        <p:spPr bwMode="auto">
          <a:xfrm>
            <a:off x="80765" y="2016511"/>
            <a:ext cx="5486400" cy="2291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sp>
        <p:nvSpPr>
          <p:cNvPr id="5" name="矩形 4"/>
          <p:cNvSpPr/>
          <p:nvPr/>
        </p:nvSpPr>
        <p:spPr>
          <a:xfrm>
            <a:off x="156029" y="1200834"/>
            <a:ext cx="71924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Arial Rounded MT Bold" charset="0"/>
                <a:ea typeface="Arial Rounded MT Bold" charset="0"/>
                <a:cs typeface="Arial Rounded MT Bold" charset="0"/>
              </a:rPr>
              <a:t>c. Ice Microphysical Process as Inferred from the HID retrievals</a:t>
            </a:r>
          </a:p>
        </p:txBody>
      </p:sp>
      <p:cxnSp>
        <p:nvCxnSpPr>
          <p:cNvPr id="7" name="直线箭头连接符 6"/>
          <p:cNvCxnSpPr>
            <a:endCxn id="17" idx="1"/>
          </p:cNvCxnSpPr>
          <p:nvPr/>
        </p:nvCxnSpPr>
        <p:spPr>
          <a:xfrm flipV="1">
            <a:off x="3027785" y="2404776"/>
            <a:ext cx="2991992" cy="501776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6019777" y="2153425"/>
            <a:ext cx="1253359" cy="502702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2000" baseline="-25000" dirty="0">
                <a:latin typeface="Arial Rounded MT Bold" charset="0"/>
                <a:ea typeface="Arial Rounded MT Bold" charset="0"/>
                <a:cs typeface="Arial Rounded MT Bold" charset="0"/>
              </a:rPr>
              <a:t>X = -5, Y = 8</a:t>
            </a:r>
          </a:p>
          <a:p>
            <a:pPr algn="just"/>
            <a:r>
              <a:rPr kumimoji="1" lang="en-US" altLang="zh-CN" sz="2000" baseline="-25000" dirty="0">
                <a:latin typeface="Arial Rounded MT Bold" charset="0"/>
                <a:ea typeface="Arial Rounded MT Bold" charset="0"/>
                <a:cs typeface="Arial Rounded MT Bold" charset="0"/>
              </a:rPr>
              <a:t>HID: </a:t>
            </a:r>
            <a:r>
              <a:rPr kumimoji="1" lang="en-US" altLang="zh-CN" sz="2000" baseline="-25000" dirty="0" err="1">
                <a:latin typeface="Arial Rounded MT Bold" charset="0"/>
                <a:ea typeface="Arial Rounded MT Bold" charset="0"/>
                <a:cs typeface="Arial Rounded MT Bold" charset="0"/>
              </a:rPr>
              <a:t>Grauple</a:t>
            </a:r>
            <a:endParaRPr kumimoji="1" lang="en-US" altLang="zh-CN" sz="2000" baseline="-25000" dirty="0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5642480" y="2758924"/>
            <a:ext cx="321426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kumimoji="1" lang="en-US" altLang="zh-CN" sz="1400" dirty="0" err="1">
                <a:latin typeface="Arial Rounded MT Bold" charset="0"/>
                <a:ea typeface="Arial Rounded MT Bold" charset="0"/>
                <a:cs typeface="Arial Rounded MT Bold" charset="0"/>
              </a:rPr>
              <a:t>N</a:t>
            </a:r>
            <a:r>
              <a:rPr kumimoji="1" lang="en-US" altLang="zh-CN" sz="1400" baseline="-25000" dirty="0" err="1">
                <a:latin typeface="Arial Rounded MT Bold" charset="0"/>
                <a:ea typeface="Arial Rounded MT Bold" charset="0"/>
                <a:cs typeface="Arial Rounded MT Bold" charset="0"/>
              </a:rPr>
              <a:t>_mature</a:t>
            </a:r>
            <a:r>
              <a:rPr kumimoji="1" lang="en-US" altLang="zh-CN" sz="1400" dirty="0">
                <a:latin typeface="Arial Rounded MT Bold" charset="0"/>
                <a:ea typeface="Arial Rounded MT Bold" charset="0"/>
                <a:cs typeface="Arial Rounded MT Bold" charset="0"/>
              </a:rPr>
              <a:t> = 164</a:t>
            </a:r>
          </a:p>
          <a:p>
            <a:pPr algn="just"/>
            <a:r>
              <a:rPr lang="en-US" altLang="zh-CN" sz="1400" dirty="0">
                <a:latin typeface="Arial Rounded MT Bold" charset="0"/>
                <a:ea typeface="Arial Rounded MT Bold" charset="0"/>
                <a:cs typeface="Arial Rounded MT Bold" charset="0"/>
              </a:rPr>
              <a:t>if 50 out of the 164 cells at the mature stage are identified as graupel at this point (-5, 8)</a:t>
            </a:r>
          </a:p>
          <a:p>
            <a:pPr algn="just"/>
            <a:r>
              <a:rPr lang="en-US" altLang="zh-CN" sz="1400" i="1" dirty="0" err="1">
                <a:latin typeface="Arial Rounded MT Bold" charset="0"/>
                <a:ea typeface="Arial Rounded MT Bold" charset="0"/>
                <a:cs typeface="Arial Rounded MT Bold" charset="0"/>
              </a:rPr>
              <a:t>freq</a:t>
            </a:r>
            <a:r>
              <a:rPr lang="en-US" altLang="zh-CN" sz="1400" baseline="-25000" dirty="0" err="1">
                <a:latin typeface="Arial Rounded MT Bold" charset="0"/>
                <a:ea typeface="Arial Rounded MT Bold" charset="0"/>
                <a:cs typeface="Arial Rounded MT Bold" charset="0"/>
              </a:rPr>
              <a:t>_graupel</a:t>
            </a:r>
            <a:r>
              <a:rPr lang="en-US" altLang="zh-CN" sz="1400" dirty="0">
                <a:latin typeface="Arial Rounded MT Bold" charset="0"/>
                <a:ea typeface="Arial Rounded MT Bold" charset="0"/>
                <a:cs typeface="Arial Rounded MT Bold" charset="0"/>
              </a:rPr>
              <a:t>(-5,8) = 50/164 ~ 0.3</a:t>
            </a:r>
          </a:p>
        </p:txBody>
      </p:sp>
      <p:sp>
        <p:nvSpPr>
          <p:cNvPr id="23" name="日期占位符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2018/04/19</a:t>
            </a:r>
            <a:endParaRPr lang="en-US" altLang="zh-CN" dirty="0"/>
          </a:p>
        </p:txBody>
      </p:sp>
      <p:sp>
        <p:nvSpPr>
          <p:cNvPr id="24" name="页脚占位符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 dirty="0"/>
          </a:p>
        </p:txBody>
      </p:sp>
      <p:sp>
        <p:nvSpPr>
          <p:cNvPr id="25" name="幻灯片编号占位符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75E529-413B-B64F-9B59-E997BA4199C4}" type="slidenum">
              <a:rPr lang="en-US" altLang="zh-CN" smtClean="0"/>
              <a:pPr>
                <a:defRPr/>
              </a:pPr>
              <a:t>11</a:t>
            </a:fld>
            <a:endParaRPr lang="en-US" altLang="zh-CN" dirty="0"/>
          </a:p>
        </p:txBody>
      </p:sp>
      <p:pic>
        <p:nvPicPr>
          <p:cNvPr id="30" name="内容占位符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25" t="74229" r="48305" b="13675"/>
          <a:stretch/>
        </p:blipFill>
        <p:spPr bwMode="auto">
          <a:xfrm>
            <a:off x="4928239" y="4420104"/>
            <a:ext cx="1277852" cy="1521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cxnSp>
        <p:nvCxnSpPr>
          <p:cNvPr id="33" name="直线箭头连接符 32"/>
          <p:cNvCxnSpPr>
            <a:endCxn id="37" idx="1"/>
          </p:cNvCxnSpPr>
          <p:nvPr/>
        </p:nvCxnSpPr>
        <p:spPr>
          <a:xfrm>
            <a:off x="5784229" y="4539961"/>
            <a:ext cx="1557716" cy="854765"/>
          </a:xfrm>
          <a:prstGeom prst="straightConnector1">
            <a:avLst/>
          </a:prstGeom>
          <a:ln w="25400">
            <a:solidFill>
              <a:srgbClr val="FF0000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本框 34"/>
          <p:cNvSpPr txBox="1"/>
          <p:nvPr/>
        </p:nvSpPr>
        <p:spPr>
          <a:xfrm>
            <a:off x="7341947" y="4331578"/>
            <a:ext cx="1514794" cy="369332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dirty="0">
                <a:latin typeface="Arial Rounded MT Bold" charset="0"/>
                <a:ea typeface="Arial Rounded MT Bold" charset="0"/>
                <a:cs typeface="Arial Rounded MT Bold" charset="0"/>
              </a:rPr>
              <a:t>deposition</a:t>
            </a:r>
          </a:p>
        </p:txBody>
      </p:sp>
      <p:sp>
        <p:nvSpPr>
          <p:cNvPr id="36" name="文本框 35"/>
          <p:cNvSpPr txBox="1"/>
          <p:nvPr/>
        </p:nvSpPr>
        <p:spPr>
          <a:xfrm>
            <a:off x="7341946" y="4755995"/>
            <a:ext cx="1514795" cy="369332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dirty="0">
                <a:solidFill>
                  <a:srgbClr val="FF8AD8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aggregation</a:t>
            </a:r>
          </a:p>
        </p:txBody>
      </p:sp>
      <p:sp>
        <p:nvSpPr>
          <p:cNvPr id="37" name="文本框 36"/>
          <p:cNvSpPr txBox="1"/>
          <p:nvPr/>
        </p:nvSpPr>
        <p:spPr>
          <a:xfrm>
            <a:off x="7341945" y="5210060"/>
            <a:ext cx="1514795" cy="369332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dirty="0">
                <a:solidFill>
                  <a:srgbClr val="FF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riming</a:t>
            </a:r>
          </a:p>
        </p:txBody>
      </p:sp>
      <p:sp>
        <p:nvSpPr>
          <p:cNvPr id="38" name="文本框 37"/>
          <p:cNvSpPr txBox="1"/>
          <p:nvPr/>
        </p:nvSpPr>
        <p:spPr>
          <a:xfrm>
            <a:off x="7341945" y="5643348"/>
            <a:ext cx="1514795" cy="369332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dirty="0">
                <a:solidFill>
                  <a:schemeClr val="accent1">
                    <a:lumMod val="75000"/>
                  </a:schemeClr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melting</a:t>
            </a:r>
          </a:p>
        </p:txBody>
      </p:sp>
      <p:cxnSp>
        <p:nvCxnSpPr>
          <p:cNvPr id="40" name="直线箭头连接符 39"/>
          <p:cNvCxnSpPr>
            <a:endCxn id="37" idx="1"/>
          </p:cNvCxnSpPr>
          <p:nvPr/>
        </p:nvCxnSpPr>
        <p:spPr>
          <a:xfrm>
            <a:off x="5893046" y="4796091"/>
            <a:ext cx="1448899" cy="598635"/>
          </a:xfrm>
          <a:prstGeom prst="straightConnector1">
            <a:avLst/>
          </a:prstGeom>
          <a:ln w="25400">
            <a:solidFill>
              <a:srgbClr val="FF0000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线箭头连接符 41"/>
          <p:cNvCxnSpPr>
            <a:endCxn id="37" idx="1"/>
          </p:cNvCxnSpPr>
          <p:nvPr/>
        </p:nvCxnSpPr>
        <p:spPr>
          <a:xfrm>
            <a:off x="5827150" y="4979798"/>
            <a:ext cx="1514795" cy="414928"/>
          </a:xfrm>
          <a:prstGeom prst="straightConnector1">
            <a:avLst/>
          </a:prstGeom>
          <a:ln w="25400">
            <a:solidFill>
              <a:srgbClr val="FF0000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线箭头连接符 43"/>
          <p:cNvCxnSpPr>
            <a:endCxn id="35" idx="1"/>
          </p:cNvCxnSpPr>
          <p:nvPr/>
        </p:nvCxnSpPr>
        <p:spPr>
          <a:xfrm flipV="1">
            <a:off x="6206091" y="4516244"/>
            <a:ext cx="1135856" cy="702996"/>
          </a:xfrm>
          <a:prstGeom prst="straightConnector1">
            <a:avLst/>
          </a:prstGeom>
          <a:ln w="25400">
            <a:solidFill>
              <a:srgbClr val="002060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线箭头连接符 45"/>
          <p:cNvCxnSpPr>
            <a:endCxn id="35" idx="1"/>
          </p:cNvCxnSpPr>
          <p:nvPr/>
        </p:nvCxnSpPr>
        <p:spPr>
          <a:xfrm flipV="1">
            <a:off x="6206090" y="4516244"/>
            <a:ext cx="1135857" cy="1304157"/>
          </a:xfrm>
          <a:prstGeom prst="straightConnector1">
            <a:avLst/>
          </a:prstGeom>
          <a:ln w="25400">
            <a:solidFill>
              <a:srgbClr val="002060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线箭头连接符 47"/>
          <p:cNvCxnSpPr/>
          <p:nvPr/>
        </p:nvCxnSpPr>
        <p:spPr>
          <a:xfrm flipV="1">
            <a:off x="6206090" y="4940352"/>
            <a:ext cx="1135856" cy="702996"/>
          </a:xfrm>
          <a:prstGeom prst="straightConnector1">
            <a:avLst/>
          </a:prstGeom>
          <a:ln w="25400">
            <a:solidFill>
              <a:srgbClr val="FF8AD8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线箭头连接符 48"/>
          <p:cNvCxnSpPr>
            <a:endCxn id="38" idx="1"/>
          </p:cNvCxnSpPr>
          <p:nvPr/>
        </p:nvCxnSpPr>
        <p:spPr>
          <a:xfrm>
            <a:off x="6146127" y="5432162"/>
            <a:ext cx="1195818" cy="395852"/>
          </a:xfrm>
          <a:prstGeom prst="straightConnector1">
            <a:avLst/>
          </a:prstGeom>
          <a:ln w="25400">
            <a:solidFill>
              <a:srgbClr val="0070C0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矩形 50"/>
          <p:cNvSpPr/>
          <p:nvPr/>
        </p:nvSpPr>
        <p:spPr>
          <a:xfrm>
            <a:off x="425549" y="4292649"/>
            <a:ext cx="4325770" cy="610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1200" dirty="0">
                <a:solidFill>
                  <a:srgbClr val="00206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The identified particle types can be used to infer the underlying microphysical processes.</a:t>
            </a:r>
          </a:p>
        </p:txBody>
      </p:sp>
      <p:sp>
        <p:nvSpPr>
          <p:cNvPr id="58" name="矩形 57"/>
          <p:cNvSpPr/>
          <p:nvPr/>
        </p:nvSpPr>
        <p:spPr>
          <a:xfrm>
            <a:off x="445634" y="1643221"/>
            <a:ext cx="61718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rgbClr val="C0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the occurrence frequency (</a:t>
            </a:r>
            <a:r>
              <a:rPr lang="en-US" altLang="zh-CN" sz="1600" i="1" dirty="0" err="1">
                <a:solidFill>
                  <a:srgbClr val="C0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freq</a:t>
            </a:r>
            <a:r>
              <a:rPr lang="en-US" altLang="zh-CN" sz="1600" i="1" dirty="0">
                <a:solidFill>
                  <a:srgbClr val="C0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)</a:t>
            </a:r>
            <a:r>
              <a:rPr lang="en-US" altLang="zh-CN" sz="1600" dirty="0">
                <a:solidFill>
                  <a:srgbClr val="C0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 relative to the updraft</a:t>
            </a:r>
            <a:endParaRPr lang="zh-CN" altLang="en-US" sz="1600" dirty="0">
              <a:solidFill>
                <a:srgbClr val="C00000"/>
              </a:solidFill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425549" y="4819059"/>
            <a:ext cx="432577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1200" dirty="0" err="1">
                <a:solidFill>
                  <a:srgbClr val="00206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freq</a:t>
            </a:r>
            <a:r>
              <a:rPr lang="en-US" altLang="zh-CN" sz="1200" baseline="-25000" dirty="0" err="1">
                <a:solidFill>
                  <a:srgbClr val="00206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_riming</a:t>
            </a:r>
            <a:r>
              <a:rPr lang="en-US" altLang="zh-CN" sz="1200" dirty="0">
                <a:solidFill>
                  <a:srgbClr val="00206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 = </a:t>
            </a:r>
            <a:r>
              <a:rPr lang="en-US" altLang="zh-CN" sz="1200" dirty="0" err="1">
                <a:solidFill>
                  <a:srgbClr val="00206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freq</a:t>
            </a:r>
            <a:r>
              <a:rPr lang="en-US" altLang="zh-CN" sz="1200" baseline="-25000" dirty="0" err="1">
                <a:solidFill>
                  <a:srgbClr val="00206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_graupel</a:t>
            </a:r>
            <a:r>
              <a:rPr lang="en-US" altLang="zh-CN" sz="1200" dirty="0">
                <a:solidFill>
                  <a:srgbClr val="00206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 + </a:t>
            </a:r>
            <a:r>
              <a:rPr lang="en-US" altLang="zh-CN" sz="1200" dirty="0" err="1">
                <a:solidFill>
                  <a:srgbClr val="00206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freq</a:t>
            </a:r>
            <a:r>
              <a:rPr lang="en-US" altLang="zh-CN" sz="1200" baseline="-25000" dirty="0" err="1">
                <a:solidFill>
                  <a:srgbClr val="00206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_hail</a:t>
            </a:r>
            <a:endParaRPr lang="en-US" altLang="zh-CN" sz="1200" baseline="-25000" dirty="0">
              <a:solidFill>
                <a:srgbClr val="002060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1200" dirty="0">
                <a:solidFill>
                  <a:srgbClr val="00206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The process that has the </a:t>
            </a:r>
            <a:r>
              <a:rPr lang="en-US" altLang="zh-CN" sz="1200" dirty="0">
                <a:solidFill>
                  <a:srgbClr val="C0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highest occurrence frequency </a:t>
            </a:r>
            <a:r>
              <a:rPr lang="en-US" altLang="zh-CN" sz="1200" dirty="0">
                <a:solidFill>
                  <a:srgbClr val="00206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at a given point can be considered as the most </a:t>
            </a:r>
            <a:r>
              <a:rPr lang="en-US" altLang="zh-CN" sz="1200" dirty="0">
                <a:solidFill>
                  <a:srgbClr val="C0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possible/dominant</a:t>
            </a:r>
            <a:r>
              <a:rPr lang="en-US" altLang="zh-CN" sz="1200" dirty="0">
                <a:solidFill>
                  <a:srgbClr val="00206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 microphysical processes at that point. </a:t>
            </a:r>
          </a:p>
        </p:txBody>
      </p:sp>
    </p:spTree>
    <p:extLst>
      <p:ext uri="{BB962C8B-B14F-4D97-AF65-F5344CB8AC3E}">
        <p14:creationId xmlns:p14="http://schemas.microsoft.com/office/powerpoint/2010/main" val="1506830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51" grpId="0"/>
      <p:bldP spid="5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843" y="1813041"/>
            <a:ext cx="6196604" cy="4351338"/>
          </a:xfrm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Results</a:t>
            </a:r>
            <a:endParaRPr kumimoji="1"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156029" y="1200834"/>
            <a:ext cx="71924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Arial Rounded MT Bold" charset="0"/>
                <a:ea typeface="Arial Rounded MT Bold" charset="0"/>
                <a:cs typeface="Arial Rounded MT Bold" charset="0"/>
              </a:rPr>
              <a:t>c. Ice Microphysical Process as Inferred from the HID retrievals</a:t>
            </a:r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2018/04/19</a:t>
            </a:r>
            <a:endParaRPr lang="en-US" altLang="zh-CN" dirty="0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 dirty="0"/>
          </a:p>
        </p:txBody>
      </p:sp>
      <p:sp>
        <p:nvSpPr>
          <p:cNvPr id="10" name="幻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75E529-413B-B64F-9B59-E997BA4199C4}" type="slidenum">
              <a:rPr lang="en-US" altLang="zh-CN" smtClean="0"/>
              <a:pPr>
                <a:defRPr/>
              </a:pPr>
              <a:t>12</a:t>
            </a:fld>
            <a:endParaRPr lang="en-US" altLang="zh-CN" dirty="0"/>
          </a:p>
        </p:txBody>
      </p:sp>
      <p:sp>
        <p:nvSpPr>
          <p:cNvPr id="11" name="文本框 10"/>
          <p:cNvSpPr txBox="1"/>
          <p:nvPr/>
        </p:nvSpPr>
        <p:spPr>
          <a:xfrm>
            <a:off x="494880" y="2350005"/>
            <a:ext cx="138538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solidFill>
                  <a:srgbClr val="C0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Deposition </a:t>
            </a:r>
            <a:endParaRPr kumimoji="1" lang="zh-CN" altLang="en-US" dirty="0">
              <a:solidFill>
                <a:srgbClr val="C00000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94880" y="3722831"/>
            <a:ext cx="165443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solidFill>
                  <a:srgbClr val="C0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Aggregation</a:t>
            </a:r>
            <a:endParaRPr kumimoji="1" lang="zh-CN" altLang="en-US" dirty="0">
              <a:solidFill>
                <a:srgbClr val="C00000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94880" y="5159157"/>
            <a:ext cx="158711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solidFill>
                  <a:srgbClr val="C0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Riming</a:t>
            </a:r>
            <a:endParaRPr kumimoji="1" lang="zh-CN" altLang="en-US" dirty="0">
              <a:solidFill>
                <a:srgbClr val="C00000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200890" y="1532218"/>
            <a:ext cx="17165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solidFill>
                  <a:srgbClr val="C0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Developing</a:t>
            </a:r>
            <a:endParaRPr kumimoji="1" lang="zh-CN" altLang="en-US" dirty="0">
              <a:solidFill>
                <a:srgbClr val="C00000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241826" y="1532218"/>
            <a:ext cx="138538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solidFill>
                  <a:srgbClr val="C0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Mature</a:t>
            </a:r>
            <a:endParaRPr kumimoji="1" lang="zh-CN" altLang="en-US" dirty="0">
              <a:solidFill>
                <a:srgbClr val="C00000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029987" y="1532218"/>
            <a:ext cx="138538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dirty="0">
                <a:solidFill>
                  <a:srgbClr val="C0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Decaying</a:t>
            </a:r>
            <a:endParaRPr kumimoji="1" lang="zh-CN" altLang="en-US" dirty="0">
              <a:solidFill>
                <a:srgbClr val="C00000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7520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Results</a:t>
            </a:r>
            <a:endParaRPr kumimoji="1"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156029" y="1200834"/>
            <a:ext cx="71924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Arial Rounded MT Bold" charset="0"/>
                <a:ea typeface="Arial Rounded MT Bold" charset="0"/>
                <a:cs typeface="Arial Rounded MT Bold" charset="0"/>
              </a:rPr>
              <a:t>d. Comparison between outer and inner rainband</a:t>
            </a:r>
          </a:p>
        </p:txBody>
      </p:sp>
      <p:sp>
        <p:nvSpPr>
          <p:cNvPr id="13" name="日期占位符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2018/04/19</a:t>
            </a:r>
            <a:endParaRPr lang="en-US" altLang="zh-CN" dirty="0"/>
          </a:p>
        </p:txBody>
      </p:sp>
      <p:sp>
        <p:nvSpPr>
          <p:cNvPr id="14" name="页脚占位符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 dirty="0"/>
          </a:p>
        </p:txBody>
      </p:sp>
      <p:sp>
        <p:nvSpPr>
          <p:cNvPr id="15" name="幻灯片编号占位符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75E529-413B-B64F-9B59-E997BA4199C4}" type="slidenum">
              <a:rPr lang="en-US" altLang="zh-CN" smtClean="0"/>
              <a:pPr>
                <a:defRPr/>
              </a:pPr>
              <a:t>13</a:t>
            </a:fld>
            <a:endParaRPr lang="en-US" altLang="zh-CN" dirty="0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5" t="5199" r="15421"/>
          <a:stretch/>
        </p:blipFill>
        <p:spPr>
          <a:xfrm>
            <a:off x="1207294" y="1903806"/>
            <a:ext cx="3643312" cy="3685615"/>
          </a:xfrm>
          <a:prstGeom prst="rect">
            <a:avLst/>
          </a:prstGeom>
        </p:spPr>
      </p:pic>
      <p:sp>
        <p:nvSpPr>
          <p:cNvPr id="26" name="矩形 25"/>
          <p:cNvSpPr/>
          <p:nvPr/>
        </p:nvSpPr>
        <p:spPr>
          <a:xfrm>
            <a:off x="4850606" y="3635746"/>
            <a:ext cx="365714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1600" dirty="0">
                <a:latin typeface="Helvetica" charset="0"/>
              </a:rPr>
              <a:t>The particle growth in a TC inner rainband is mainly through </a:t>
            </a:r>
            <a:r>
              <a:rPr lang="en-US" altLang="zh-CN" sz="1600" b="1" dirty="0">
                <a:solidFill>
                  <a:srgbClr val="FF0000"/>
                </a:solidFill>
                <a:latin typeface="Helvetica" charset="0"/>
              </a:rPr>
              <a:t>warm rain </a:t>
            </a:r>
            <a:r>
              <a:rPr lang="en-US" altLang="zh-CN" sz="1600" dirty="0">
                <a:latin typeface="Helvetica" charset="0"/>
              </a:rPr>
              <a:t>processes, primarily from the conversion of cloud water to rainwater through cloud water accretion by the raindrops.</a:t>
            </a:r>
          </a:p>
        </p:txBody>
      </p:sp>
      <p:sp>
        <p:nvSpPr>
          <p:cNvPr id="27" name="矩形 26"/>
          <p:cNvSpPr/>
          <p:nvPr/>
        </p:nvSpPr>
        <p:spPr>
          <a:xfrm>
            <a:off x="918419" y="5589421"/>
            <a:ext cx="422106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1200" dirty="0">
                <a:latin typeface="Helvetica" charset="0"/>
              </a:rPr>
              <a:t>The vertical profiles of the water content in a inner rainband.</a:t>
            </a:r>
            <a:endParaRPr lang="en-US" altLang="zh-CN" sz="1200" dirty="0">
              <a:effectLst/>
              <a:latin typeface="Helvetica" charset="0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1677954" y="2104391"/>
            <a:ext cx="20742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altLang="zh-CN" dirty="0">
                <a:latin typeface="Helvetica" charset="0"/>
              </a:rPr>
              <a:t>Wang et al. (2016)</a:t>
            </a:r>
          </a:p>
        </p:txBody>
      </p:sp>
    </p:spTree>
    <p:extLst>
      <p:ext uri="{BB962C8B-B14F-4D97-AF65-F5344CB8AC3E}">
        <p14:creationId xmlns:p14="http://schemas.microsoft.com/office/powerpoint/2010/main" val="8043323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671758"/>
            <a:ext cx="7886700" cy="4055822"/>
          </a:xfrm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Results</a:t>
            </a:r>
            <a:endParaRPr kumimoji="1"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156029" y="1200834"/>
            <a:ext cx="71924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Arial Rounded MT Bold" charset="0"/>
                <a:ea typeface="Arial Rounded MT Bold" charset="0"/>
                <a:cs typeface="Arial Rounded MT Bold" charset="0"/>
              </a:rPr>
              <a:t>d. Comparison between outer and inner rainband</a:t>
            </a:r>
          </a:p>
        </p:txBody>
      </p:sp>
      <p:grpSp>
        <p:nvGrpSpPr>
          <p:cNvPr id="10" name="组 9"/>
          <p:cNvGrpSpPr/>
          <p:nvPr/>
        </p:nvGrpSpPr>
        <p:grpSpPr>
          <a:xfrm>
            <a:off x="734291" y="1598069"/>
            <a:ext cx="3837709" cy="4030224"/>
            <a:chOff x="581891" y="1727665"/>
            <a:chExt cx="3796145" cy="4226689"/>
          </a:xfrm>
        </p:grpSpPr>
        <p:sp>
          <p:nvSpPr>
            <p:cNvPr id="8" name="矩形 7"/>
            <p:cNvSpPr/>
            <p:nvPr/>
          </p:nvSpPr>
          <p:spPr>
            <a:xfrm>
              <a:off x="581891" y="1727665"/>
              <a:ext cx="3796145" cy="39440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pic>
          <p:nvPicPr>
            <p:cNvPr id="7" name="内容占位符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21" b="34092"/>
            <a:stretch/>
          </p:blipFill>
          <p:spPr bwMode="auto">
            <a:xfrm>
              <a:off x="984738" y="1780668"/>
              <a:ext cx="3221324" cy="2954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</p:pic>
        <p:pic>
          <p:nvPicPr>
            <p:cNvPr id="9" name="内容占位符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" t="67560" r="48578" b="917"/>
            <a:stretch/>
          </p:blipFill>
          <p:spPr bwMode="auto">
            <a:xfrm>
              <a:off x="836469" y="4541192"/>
              <a:ext cx="3397828" cy="1413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</p:pic>
      </p:grpSp>
      <p:sp>
        <p:nvSpPr>
          <p:cNvPr id="11" name="文本框 10"/>
          <p:cNvSpPr txBox="1"/>
          <p:nvPr/>
        </p:nvSpPr>
        <p:spPr>
          <a:xfrm>
            <a:off x="1792559" y="1560967"/>
            <a:ext cx="1954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Arial Rounded MT Bold" charset="0"/>
                <a:ea typeface="Arial Rounded MT Bold" charset="0"/>
                <a:cs typeface="Arial Rounded MT Bold" charset="0"/>
              </a:rPr>
              <a:t>Outer</a:t>
            </a:r>
            <a:r>
              <a:rPr kumimoji="1" lang="zh-CN" altLang="en-US" dirty="0">
                <a:latin typeface="Arial Rounded MT Bold" charset="0"/>
                <a:ea typeface="Arial Rounded MT Bold" charset="0"/>
                <a:cs typeface="Arial Rounded MT Bold" charset="0"/>
              </a:rPr>
              <a:t> </a:t>
            </a:r>
            <a:r>
              <a:rPr kumimoji="1" lang="en-US" altLang="zh-CN" dirty="0">
                <a:latin typeface="Arial Rounded MT Bold" charset="0"/>
                <a:ea typeface="Arial Rounded MT Bold" charset="0"/>
                <a:cs typeface="Arial Rounded MT Bold" charset="0"/>
              </a:rPr>
              <a:t>Rainband</a:t>
            </a:r>
            <a:endParaRPr kumimoji="1" lang="zh-CN" altLang="en-US" dirty="0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603285" y="1560967"/>
            <a:ext cx="1901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Arial Rounded MT Bold" charset="0"/>
                <a:ea typeface="Arial Rounded MT Bold" charset="0"/>
                <a:cs typeface="Arial Rounded MT Bold" charset="0"/>
              </a:rPr>
              <a:t>Inner</a:t>
            </a:r>
            <a:r>
              <a:rPr kumimoji="1" lang="zh-CN" altLang="en-US" dirty="0">
                <a:latin typeface="Arial Rounded MT Bold" charset="0"/>
                <a:ea typeface="Arial Rounded MT Bold" charset="0"/>
                <a:cs typeface="Arial Rounded MT Bold" charset="0"/>
              </a:rPr>
              <a:t> </a:t>
            </a:r>
            <a:r>
              <a:rPr kumimoji="1" lang="en-US" altLang="zh-CN" dirty="0">
                <a:latin typeface="Arial Rounded MT Bold" charset="0"/>
                <a:ea typeface="Arial Rounded MT Bold" charset="0"/>
                <a:cs typeface="Arial Rounded MT Bold" charset="0"/>
              </a:rPr>
              <a:t>Rainband</a:t>
            </a:r>
            <a:endParaRPr kumimoji="1" lang="zh-CN" altLang="en-US" dirty="0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13" name="日期占位符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2018/04/19</a:t>
            </a:r>
            <a:endParaRPr lang="en-US" altLang="zh-CN" dirty="0"/>
          </a:p>
        </p:txBody>
      </p:sp>
      <p:sp>
        <p:nvSpPr>
          <p:cNvPr id="14" name="页脚占位符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 dirty="0"/>
          </a:p>
        </p:txBody>
      </p:sp>
      <p:sp>
        <p:nvSpPr>
          <p:cNvPr id="15" name="幻灯片编号占位符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75E529-413B-B64F-9B59-E997BA4199C4}" type="slidenum">
              <a:rPr lang="en-US" altLang="zh-CN" smtClean="0"/>
              <a:pPr>
                <a:defRPr/>
              </a:pPr>
              <a:t>14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663316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967" y="1435314"/>
            <a:ext cx="3709488" cy="4501962"/>
          </a:xfrm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Results</a:t>
            </a:r>
            <a:endParaRPr kumimoji="1"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156029" y="1200834"/>
            <a:ext cx="71924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Arial Rounded MT Bold" charset="0"/>
                <a:ea typeface="Arial Rounded MT Bold" charset="0"/>
                <a:cs typeface="Arial Rounded MT Bold" charset="0"/>
              </a:rPr>
              <a:t>d. Comparison between outer and inner rainband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2018/04/19</a:t>
            </a:r>
            <a:endParaRPr lang="en-US" altLang="zh-CN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 dirty="0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75E529-413B-B64F-9B59-E997BA4199C4}" type="slidenum">
              <a:rPr lang="en-US" altLang="zh-CN" smtClean="0"/>
              <a:pPr>
                <a:defRPr/>
              </a:pPr>
              <a:t>15</a:t>
            </a:fld>
            <a:endParaRPr lang="en-US" altLang="zh-CN" dirty="0"/>
          </a:p>
        </p:txBody>
      </p:sp>
      <p:pic>
        <p:nvPicPr>
          <p:cNvPr id="10" name="内容占位符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8408" b="31287"/>
          <a:stretch/>
        </p:blipFill>
        <p:spPr bwMode="auto">
          <a:xfrm>
            <a:off x="6394041" y="2390057"/>
            <a:ext cx="2261418" cy="2036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pic>
        <p:nvPicPr>
          <p:cNvPr id="11" name="内容占位符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67"/>
          <a:stretch/>
        </p:blipFill>
        <p:spPr bwMode="auto">
          <a:xfrm>
            <a:off x="521060" y="2390057"/>
            <a:ext cx="1932476" cy="2068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sp>
        <p:nvSpPr>
          <p:cNvPr id="12" name="文本框 11"/>
          <p:cNvSpPr txBox="1"/>
          <p:nvPr/>
        </p:nvSpPr>
        <p:spPr>
          <a:xfrm>
            <a:off x="511801" y="4442711"/>
            <a:ext cx="1833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rgbClr val="0432FF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Inner rainband</a:t>
            </a:r>
            <a:endParaRPr kumimoji="1" lang="zh-CN" altLang="en-US" dirty="0">
              <a:solidFill>
                <a:srgbClr val="0432FF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610282" y="4439672"/>
            <a:ext cx="1886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rgbClr val="FF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Outer rainband</a:t>
            </a:r>
            <a:endParaRPr kumimoji="1" lang="zh-CN" altLang="en-US" dirty="0">
              <a:solidFill>
                <a:srgbClr val="FF0000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0" y="4978463"/>
            <a:ext cx="2743200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sz="1600" dirty="0">
                <a:solidFill>
                  <a:srgbClr val="002060"/>
                </a:solidFill>
              </a:rPr>
              <a:t>The</a:t>
            </a:r>
            <a:r>
              <a:rPr kumimoji="1" lang="zh-CN" altLang="en-US" sz="1600" dirty="0">
                <a:solidFill>
                  <a:srgbClr val="002060"/>
                </a:solidFill>
              </a:rPr>
              <a:t> </a:t>
            </a:r>
            <a:r>
              <a:rPr kumimoji="1" lang="en-US" altLang="zh-CN" sz="1600" dirty="0">
                <a:solidFill>
                  <a:srgbClr val="002060"/>
                </a:solidFill>
              </a:rPr>
              <a:t>ice</a:t>
            </a:r>
            <a:r>
              <a:rPr kumimoji="1" lang="zh-CN" altLang="en-US" sz="1600" dirty="0">
                <a:solidFill>
                  <a:srgbClr val="002060"/>
                </a:solidFill>
              </a:rPr>
              <a:t> </a:t>
            </a:r>
            <a:r>
              <a:rPr kumimoji="1" lang="en-US" altLang="zh-CN" sz="1600" dirty="0">
                <a:solidFill>
                  <a:srgbClr val="002060"/>
                </a:solidFill>
              </a:rPr>
              <a:t>water</a:t>
            </a:r>
            <a:r>
              <a:rPr kumimoji="1" lang="zh-CN" altLang="en-US" sz="1600" dirty="0">
                <a:solidFill>
                  <a:srgbClr val="002060"/>
                </a:solidFill>
              </a:rPr>
              <a:t> </a:t>
            </a:r>
            <a:r>
              <a:rPr kumimoji="1" lang="en-US" altLang="zh-CN" sz="1600" dirty="0">
                <a:solidFill>
                  <a:srgbClr val="002060"/>
                </a:solidFill>
              </a:rPr>
              <a:t>content</a:t>
            </a:r>
            <a:r>
              <a:rPr kumimoji="1" lang="zh-CN" altLang="en-US" sz="1600" dirty="0">
                <a:solidFill>
                  <a:srgbClr val="002060"/>
                </a:solidFill>
              </a:rPr>
              <a:t> </a:t>
            </a:r>
            <a:r>
              <a:rPr kumimoji="1" lang="en-US" altLang="zh-CN" sz="1600" dirty="0">
                <a:solidFill>
                  <a:srgbClr val="002060"/>
                </a:solidFill>
              </a:rPr>
              <a:t>is</a:t>
            </a:r>
            <a:r>
              <a:rPr kumimoji="1" lang="zh-CN" altLang="en-US" sz="1600" dirty="0">
                <a:solidFill>
                  <a:srgbClr val="002060"/>
                </a:solidFill>
              </a:rPr>
              <a:t> </a:t>
            </a:r>
            <a:r>
              <a:rPr kumimoji="1" lang="en-US" altLang="zh-CN" sz="1600" dirty="0">
                <a:solidFill>
                  <a:srgbClr val="002060"/>
                </a:solidFill>
              </a:rPr>
              <a:t>about</a:t>
            </a:r>
            <a:r>
              <a:rPr kumimoji="1" lang="zh-CN" altLang="en-US" sz="1600" dirty="0">
                <a:solidFill>
                  <a:srgbClr val="002060"/>
                </a:solidFill>
              </a:rPr>
              <a:t> </a:t>
            </a:r>
            <a:r>
              <a:rPr kumimoji="1" lang="en-US" altLang="zh-CN" sz="1600" dirty="0">
                <a:solidFill>
                  <a:srgbClr val="002060"/>
                </a:solidFill>
              </a:rPr>
              <a:t>5%</a:t>
            </a:r>
            <a:r>
              <a:rPr kumimoji="1" lang="zh-CN" altLang="en-US" sz="1600" dirty="0">
                <a:solidFill>
                  <a:srgbClr val="002060"/>
                </a:solidFill>
              </a:rPr>
              <a:t> </a:t>
            </a:r>
            <a:r>
              <a:rPr kumimoji="1" lang="en-US" altLang="zh-CN" sz="1600" dirty="0">
                <a:solidFill>
                  <a:srgbClr val="002060"/>
                </a:solidFill>
              </a:rPr>
              <a:t>of</a:t>
            </a:r>
            <a:r>
              <a:rPr kumimoji="1" lang="zh-CN" altLang="en-US" sz="1600" dirty="0">
                <a:solidFill>
                  <a:srgbClr val="002060"/>
                </a:solidFill>
              </a:rPr>
              <a:t> </a:t>
            </a:r>
            <a:r>
              <a:rPr kumimoji="1" lang="en-US" altLang="zh-CN" sz="1600" dirty="0">
                <a:solidFill>
                  <a:srgbClr val="002060"/>
                </a:solidFill>
              </a:rPr>
              <a:t>the</a:t>
            </a:r>
            <a:r>
              <a:rPr kumimoji="1" lang="zh-CN" altLang="en-US" sz="1600" dirty="0">
                <a:solidFill>
                  <a:srgbClr val="002060"/>
                </a:solidFill>
              </a:rPr>
              <a:t> </a:t>
            </a:r>
            <a:r>
              <a:rPr kumimoji="1" lang="en-US" altLang="zh-CN" sz="1600" dirty="0">
                <a:solidFill>
                  <a:srgbClr val="002060"/>
                </a:solidFill>
              </a:rPr>
              <a:t>liquid</a:t>
            </a:r>
            <a:r>
              <a:rPr kumimoji="1" lang="zh-CN" altLang="en-US" sz="1600" dirty="0">
                <a:solidFill>
                  <a:srgbClr val="002060"/>
                </a:solidFill>
              </a:rPr>
              <a:t> </a:t>
            </a:r>
            <a:r>
              <a:rPr kumimoji="1" lang="en-US" altLang="zh-CN" sz="1600" dirty="0">
                <a:solidFill>
                  <a:srgbClr val="002060"/>
                </a:solidFill>
              </a:rPr>
              <a:t>water</a:t>
            </a:r>
            <a:r>
              <a:rPr kumimoji="1" lang="zh-CN" altLang="en-US" sz="1600" dirty="0">
                <a:solidFill>
                  <a:srgbClr val="002060"/>
                </a:solidFill>
              </a:rPr>
              <a:t> </a:t>
            </a:r>
            <a:r>
              <a:rPr kumimoji="1" lang="en-US" altLang="zh-CN" sz="1600" dirty="0">
                <a:solidFill>
                  <a:srgbClr val="002060"/>
                </a:solidFill>
              </a:rPr>
              <a:t>content on the surface.</a:t>
            </a:r>
            <a:r>
              <a:rPr kumimoji="1" lang="zh-CN" altLang="en-US" sz="1600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6268830" y="4918303"/>
            <a:ext cx="2818019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sz="1600" dirty="0">
                <a:solidFill>
                  <a:srgbClr val="002060"/>
                </a:solidFill>
              </a:rPr>
              <a:t>The</a:t>
            </a:r>
            <a:r>
              <a:rPr kumimoji="1" lang="zh-CN" altLang="en-US" sz="1600" dirty="0">
                <a:solidFill>
                  <a:srgbClr val="002060"/>
                </a:solidFill>
              </a:rPr>
              <a:t> </a:t>
            </a:r>
            <a:r>
              <a:rPr kumimoji="1" lang="en-US" altLang="zh-CN" sz="1600" dirty="0">
                <a:solidFill>
                  <a:srgbClr val="002060"/>
                </a:solidFill>
              </a:rPr>
              <a:t>ice</a:t>
            </a:r>
            <a:r>
              <a:rPr kumimoji="1" lang="zh-CN" altLang="en-US" sz="1600" dirty="0">
                <a:solidFill>
                  <a:srgbClr val="002060"/>
                </a:solidFill>
              </a:rPr>
              <a:t> </a:t>
            </a:r>
            <a:r>
              <a:rPr kumimoji="1" lang="en-US" altLang="zh-CN" sz="1600" dirty="0">
                <a:solidFill>
                  <a:srgbClr val="002060"/>
                </a:solidFill>
              </a:rPr>
              <a:t>water</a:t>
            </a:r>
            <a:r>
              <a:rPr kumimoji="1" lang="zh-CN" altLang="en-US" sz="1600" dirty="0">
                <a:solidFill>
                  <a:srgbClr val="002060"/>
                </a:solidFill>
              </a:rPr>
              <a:t> </a:t>
            </a:r>
            <a:r>
              <a:rPr kumimoji="1" lang="en-US" altLang="zh-CN" sz="1600" dirty="0">
                <a:solidFill>
                  <a:srgbClr val="002060"/>
                </a:solidFill>
              </a:rPr>
              <a:t>content</a:t>
            </a:r>
            <a:r>
              <a:rPr kumimoji="1" lang="zh-CN" altLang="en-US" sz="1600" dirty="0">
                <a:solidFill>
                  <a:srgbClr val="002060"/>
                </a:solidFill>
              </a:rPr>
              <a:t> </a:t>
            </a:r>
            <a:r>
              <a:rPr kumimoji="1" lang="en-US" altLang="zh-CN" sz="1600" dirty="0">
                <a:solidFill>
                  <a:srgbClr val="002060"/>
                </a:solidFill>
              </a:rPr>
              <a:t>is</a:t>
            </a:r>
            <a:r>
              <a:rPr kumimoji="1" lang="zh-CN" altLang="en-US" sz="1600" dirty="0">
                <a:solidFill>
                  <a:srgbClr val="002060"/>
                </a:solidFill>
              </a:rPr>
              <a:t> </a:t>
            </a:r>
            <a:r>
              <a:rPr kumimoji="1" lang="en-US" altLang="zh-CN" sz="1600" dirty="0">
                <a:solidFill>
                  <a:srgbClr val="002060"/>
                </a:solidFill>
              </a:rPr>
              <a:t>about</a:t>
            </a:r>
            <a:r>
              <a:rPr kumimoji="1" lang="zh-CN" altLang="en-US" sz="1600" dirty="0">
                <a:solidFill>
                  <a:srgbClr val="002060"/>
                </a:solidFill>
              </a:rPr>
              <a:t> </a:t>
            </a:r>
            <a:r>
              <a:rPr kumimoji="1" lang="en-US" altLang="zh-CN" sz="1600" dirty="0">
                <a:solidFill>
                  <a:srgbClr val="FF0000"/>
                </a:solidFill>
              </a:rPr>
              <a:t>62%</a:t>
            </a:r>
            <a:r>
              <a:rPr kumimoji="1" lang="zh-CN" altLang="en-US" sz="1600" dirty="0">
                <a:solidFill>
                  <a:srgbClr val="FF0000"/>
                </a:solidFill>
              </a:rPr>
              <a:t> </a:t>
            </a:r>
            <a:r>
              <a:rPr kumimoji="1" lang="en-US" altLang="zh-CN" sz="1600" dirty="0">
                <a:solidFill>
                  <a:srgbClr val="002060"/>
                </a:solidFill>
              </a:rPr>
              <a:t>of</a:t>
            </a:r>
            <a:r>
              <a:rPr kumimoji="1" lang="zh-CN" altLang="en-US" sz="1600" dirty="0">
                <a:solidFill>
                  <a:srgbClr val="002060"/>
                </a:solidFill>
              </a:rPr>
              <a:t> </a:t>
            </a:r>
            <a:r>
              <a:rPr kumimoji="1" lang="en-US" altLang="zh-CN" sz="1600" dirty="0">
                <a:solidFill>
                  <a:srgbClr val="002060"/>
                </a:solidFill>
              </a:rPr>
              <a:t>the</a:t>
            </a:r>
            <a:r>
              <a:rPr kumimoji="1" lang="zh-CN" altLang="en-US" sz="1600" dirty="0">
                <a:solidFill>
                  <a:srgbClr val="002060"/>
                </a:solidFill>
              </a:rPr>
              <a:t> </a:t>
            </a:r>
            <a:r>
              <a:rPr kumimoji="1" lang="en-US" altLang="zh-CN" sz="1600" dirty="0">
                <a:solidFill>
                  <a:srgbClr val="002060"/>
                </a:solidFill>
              </a:rPr>
              <a:t>liquid</a:t>
            </a:r>
            <a:r>
              <a:rPr kumimoji="1" lang="zh-CN" altLang="en-US" sz="1600" dirty="0">
                <a:solidFill>
                  <a:srgbClr val="002060"/>
                </a:solidFill>
              </a:rPr>
              <a:t> </a:t>
            </a:r>
            <a:r>
              <a:rPr kumimoji="1" lang="en-US" altLang="zh-CN" sz="1600" dirty="0">
                <a:solidFill>
                  <a:srgbClr val="002060"/>
                </a:solidFill>
              </a:rPr>
              <a:t>water</a:t>
            </a:r>
            <a:r>
              <a:rPr kumimoji="1" lang="zh-CN" altLang="en-US" sz="1600" dirty="0">
                <a:solidFill>
                  <a:srgbClr val="002060"/>
                </a:solidFill>
              </a:rPr>
              <a:t> </a:t>
            </a:r>
            <a:r>
              <a:rPr kumimoji="1" lang="en-US" altLang="zh-CN" sz="1600" dirty="0">
                <a:solidFill>
                  <a:srgbClr val="002060"/>
                </a:solidFill>
              </a:rPr>
              <a:t>content on the surface.</a:t>
            </a:r>
            <a:r>
              <a:rPr kumimoji="1" lang="zh-CN" altLang="en-US" sz="1600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17" name="矩形 16"/>
          <p:cNvSpPr/>
          <p:nvPr/>
        </p:nvSpPr>
        <p:spPr>
          <a:xfrm>
            <a:off x="4677381" y="2007475"/>
            <a:ext cx="1457043" cy="317009"/>
          </a:xfrm>
          <a:prstGeom prst="rect">
            <a:avLst/>
          </a:prstGeom>
          <a:solidFill>
            <a:srgbClr val="FF8AD8">
              <a:alpha val="2235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3021473" y="3469482"/>
            <a:ext cx="1457043" cy="317009"/>
          </a:xfrm>
          <a:prstGeom prst="rect">
            <a:avLst/>
          </a:prstGeom>
          <a:solidFill>
            <a:srgbClr val="FF8AD8">
              <a:alpha val="2235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3016426" y="2345895"/>
            <a:ext cx="1457043" cy="317009"/>
          </a:xfrm>
          <a:prstGeom prst="rect">
            <a:avLst/>
          </a:prstGeom>
          <a:solidFill>
            <a:schemeClr val="accent1">
              <a:lumMod val="75000"/>
              <a:alpha val="2235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2441179" y="5842679"/>
            <a:ext cx="43467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1000" dirty="0">
                <a:latin typeface="Arial" charset="0"/>
                <a:ea typeface="Arial" charset="0"/>
                <a:cs typeface="Arial" charset="0"/>
              </a:rPr>
              <a:t>The median profiles of (a) reflectivity, (b) Z</a:t>
            </a:r>
            <a:r>
              <a:rPr lang="en-US" altLang="zh-CN" sz="1000" baseline="-25000" dirty="0">
                <a:latin typeface="Arial" charset="0"/>
                <a:ea typeface="Arial" charset="0"/>
                <a:cs typeface="Arial" charset="0"/>
              </a:rPr>
              <a:t>DR</a:t>
            </a:r>
            <a:r>
              <a:rPr lang="en-US" altLang="zh-CN" sz="1000" dirty="0">
                <a:latin typeface="Arial" charset="0"/>
                <a:ea typeface="Arial" charset="0"/>
                <a:cs typeface="Arial" charset="0"/>
              </a:rPr>
              <a:t>, (c) K</a:t>
            </a:r>
            <a:r>
              <a:rPr lang="en-US" altLang="zh-CN" sz="1000" baseline="-25000" dirty="0">
                <a:latin typeface="Arial" charset="0"/>
                <a:ea typeface="Arial" charset="0"/>
                <a:cs typeface="Arial" charset="0"/>
              </a:rPr>
              <a:t>DP</a:t>
            </a:r>
            <a:r>
              <a:rPr lang="en-US" altLang="zh-CN" sz="1000" dirty="0">
                <a:latin typeface="Arial" charset="0"/>
                <a:ea typeface="Arial" charset="0"/>
                <a:cs typeface="Arial" charset="0"/>
              </a:rPr>
              <a:t>, (d) vertical velocity</a:t>
            </a:r>
          </a:p>
          <a:p>
            <a:pPr algn="just"/>
            <a:r>
              <a:rPr lang="en-US" altLang="zh-CN" sz="1000" dirty="0">
                <a:latin typeface="Arial" charset="0"/>
                <a:ea typeface="Arial" charset="0"/>
                <a:cs typeface="Arial" charset="0"/>
              </a:rPr>
              <a:t>(e) ice water content, (f) liquid water content</a:t>
            </a:r>
            <a:r>
              <a:rPr lang="zh-CN" altLang="en-US" sz="1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sz="1000" dirty="0">
                <a:latin typeface="Arial" charset="0"/>
                <a:ea typeface="Arial" charset="0"/>
                <a:cs typeface="Arial" charset="0"/>
              </a:rPr>
              <a:t>at the convective center</a:t>
            </a:r>
          </a:p>
        </p:txBody>
      </p:sp>
      <p:sp>
        <p:nvSpPr>
          <p:cNvPr id="20" name="矩形 19"/>
          <p:cNvSpPr/>
          <p:nvPr/>
        </p:nvSpPr>
        <p:spPr>
          <a:xfrm>
            <a:off x="2191528" y="3111020"/>
            <a:ext cx="4418754" cy="107721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1600" dirty="0">
                <a:solidFill>
                  <a:srgbClr val="00206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The ice phase processes are more important in the outer rainband, while the warm rain processes are dominant in the inner rainband.</a:t>
            </a:r>
          </a:p>
        </p:txBody>
      </p:sp>
    </p:spTree>
    <p:extLst>
      <p:ext uri="{BB962C8B-B14F-4D97-AF65-F5344CB8AC3E}">
        <p14:creationId xmlns:p14="http://schemas.microsoft.com/office/powerpoint/2010/main" val="463481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4"/>
          <p:cNvSpPr>
            <a:spLocks noGrp="1"/>
          </p:cNvSpPr>
          <p:nvPr>
            <p:ph idx="13"/>
          </p:nvPr>
        </p:nvSpPr>
        <p:spPr>
          <a:xfrm>
            <a:off x="685800" y="1366548"/>
            <a:ext cx="7886700" cy="4351338"/>
          </a:xfrm>
        </p:spPr>
        <p:txBody>
          <a:bodyPr/>
          <a:lstStyle/>
          <a:p>
            <a:pPr algn="just">
              <a:buFont typeface="Wingdings" charset="2"/>
              <a:buChar char="n"/>
            </a:pPr>
            <a:r>
              <a:rPr lang="en-US" altLang="zh-CN" sz="2200" dirty="0">
                <a:solidFill>
                  <a:srgbClr val="002060"/>
                </a:solidFill>
              </a:rPr>
              <a:t> The kinematic structure of the mature convective cells in this outer rainband exhibits a deep-layer inflow, a rearward updraft, and a low-level rear inflow, similar to the previously observed wind structures.</a:t>
            </a:r>
          </a:p>
          <a:p>
            <a:pPr algn="just">
              <a:buFont typeface="Wingdings" charset="2"/>
              <a:buChar char="n"/>
            </a:pPr>
            <a:r>
              <a:rPr lang="en-US" altLang="zh-CN" sz="2200" dirty="0">
                <a:solidFill>
                  <a:srgbClr val="002060"/>
                </a:solidFill>
              </a:rPr>
              <a:t> Unlike the dominant warm-rain processes in the inner rainband, the major pathway to rainfall in this outer rainband is via ice-phase microphysical processes above the melting level, including aggregation and riming.</a:t>
            </a:r>
          </a:p>
          <a:p>
            <a:pPr algn="just">
              <a:buFont typeface="Wingdings" charset="2"/>
              <a:buChar char="n"/>
            </a:pPr>
            <a:r>
              <a:rPr lang="en-US" altLang="zh-CN" sz="2200" dirty="0">
                <a:solidFill>
                  <a:srgbClr val="002060"/>
                </a:solidFill>
              </a:rPr>
              <a:t> The ice-phase</a:t>
            </a:r>
            <a:r>
              <a:rPr lang="zh-CN" altLang="en-US" sz="2200" dirty="0">
                <a:solidFill>
                  <a:srgbClr val="002060"/>
                </a:solidFill>
              </a:rPr>
              <a:t> </a:t>
            </a:r>
            <a:r>
              <a:rPr lang="en-US" altLang="zh-CN" sz="2200" dirty="0">
                <a:solidFill>
                  <a:srgbClr val="002060"/>
                </a:solidFill>
              </a:rPr>
              <a:t>microphysical processes are organized systematically relative to the updraft, with riming near the -5 ˚C level within the updraft, aggregation around -15 ˚C level, and deposition anywhere above 0 ˚C level.</a:t>
            </a:r>
          </a:p>
          <a:p>
            <a:pPr algn="just">
              <a:buFont typeface="Wingdings" charset="2"/>
              <a:buChar char="n"/>
            </a:pPr>
            <a:r>
              <a:rPr lang="en-US" altLang="zh-CN" sz="2200" dirty="0">
                <a:solidFill>
                  <a:srgbClr val="002060"/>
                </a:solidFill>
              </a:rPr>
              <a:t> Riming is the major microphysical contributor to the intense surface precipitation in the outer rainband.</a:t>
            </a:r>
          </a:p>
          <a:p>
            <a:pPr algn="just">
              <a:buClr>
                <a:srgbClr val="002060"/>
              </a:buClr>
              <a:buSzPct val="70000"/>
              <a:buFont typeface="Wingdings" charset="2"/>
              <a:buChar char="n"/>
            </a:pPr>
            <a:endParaRPr kumimoji="1" lang="en-US" altLang="zh-CN" sz="2200" dirty="0">
              <a:solidFill>
                <a:srgbClr val="002060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Summary</a:t>
            </a:r>
            <a:endParaRPr kumimoji="1" lang="zh-CN" altLang="en-US" dirty="0">
              <a:solidFill>
                <a:schemeClr val="bg1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2018/04/19</a:t>
            </a:r>
            <a:endParaRPr lang="en-US" altLang="zh-CN" dirty="0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 dirty="0"/>
          </a:p>
        </p:txBody>
      </p:sp>
      <p:sp>
        <p:nvSpPr>
          <p:cNvPr id="8" name="幻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75E529-413B-B64F-9B59-E997BA4199C4}" type="slidenum">
              <a:rPr lang="en-US" altLang="zh-CN" smtClean="0"/>
              <a:pPr>
                <a:defRPr/>
              </a:pPr>
              <a:t>16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1746338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3"/>
          <p:cNvSpPr>
            <a:spLocks noGrp="1"/>
          </p:cNvSpPr>
          <p:nvPr>
            <p:ph idx="4294967295"/>
          </p:nvPr>
        </p:nvSpPr>
        <p:spPr>
          <a:xfrm>
            <a:off x="1257300" y="1524000"/>
            <a:ext cx="7886700" cy="4351338"/>
          </a:xfrm>
        </p:spPr>
        <p:txBody>
          <a:bodyPr/>
          <a:lstStyle/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1694222" y="2302089"/>
            <a:ext cx="56043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6000" dirty="0">
                <a:solidFill>
                  <a:srgbClr val="FFD579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Thanks for your attention!</a:t>
            </a:r>
            <a:endParaRPr kumimoji="1" lang="zh-CN" altLang="en-US" sz="6000" dirty="0">
              <a:solidFill>
                <a:srgbClr val="FFD579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656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5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 marL="571500" indent="-571500">
              <a:lnSpc>
                <a:spcPct val="150000"/>
              </a:lnSpc>
              <a:buFont typeface="Wingdings" charset="2"/>
              <a:buChar char="Ø"/>
            </a:pPr>
            <a:r>
              <a:rPr kumimoji="1" lang="en-US" altLang="zh-CN" dirty="0">
                <a:solidFill>
                  <a:srgbClr val="00206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Introduction</a:t>
            </a:r>
          </a:p>
          <a:p>
            <a:pPr marL="571500" indent="-571500">
              <a:lnSpc>
                <a:spcPct val="150000"/>
              </a:lnSpc>
              <a:buFont typeface="Wingdings" charset="2"/>
              <a:buChar char="Ø"/>
            </a:pPr>
            <a:r>
              <a:rPr kumimoji="1" lang="en-US" altLang="zh-CN" dirty="0">
                <a:solidFill>
                  <a:srgbClr val="00206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Case Overview</a:t>
            </a:r>
          </a:p>
          <a:p>
            <a:pPr marL="571500" indent="-571500">
              <a:lnSpc>
                <a:spcPct val="150000"/>
              </a:lnSpc>
              <a:buFont typeface="Wingdings" charset="2"/>
              <a:buChar char="Ø"/>
            </a:pPr>
            <a:r>
              <a:rPr kumimoji="1" lang="en-US" altLang="zh-CN" dirty="0">
                <a:solidFill>
                  <a:srgbClr val="00206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Data and Method</a:t>
            </a:r>
          </a:p>
          <a:p>
            <a:pPr marL="571500" indent="-571500">
              <a:lnSpc>
                <a:spcPct val="150000"/>
              </a:lnSpc>
              <a:buFont typeface="Wingdings" charset="2"/>
              <a:buChar char="Ø"/>
            </a:pPr>
            <a:r>
              <a:rPr kumimoji="1" lang="en-US" altLang="zh-CN" dirty="0">
                <a:solidFill>
                  <a:srgbClr val="00206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Result</a:t>
            </a:r>
          </a:p>
          <a:p>
            <a:pPr marL="571500" indent="-571500">
              <a:lnSpc>
                <a:spcPct val="150000"/>
              </a:lnSpc>
              <a:buFont typeface="Wingdings" charset="2"/>
              <a:buChar char="Ø"/>
            </a:pPr>
            <a:r>
              <a:rPr kumimoji="1" lang="en-US" altLang="zh-CN" dirty="0">
                <a:solidFill>
                  <a:srgbClr val="00206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Summary</a:t>
            </a:r>
            <a:endParaRPr kumimoji="1" lang="zh-CN" altLang="en-US" dirty="0">
              <a:solidFill>
                <a:srgbClr val="002060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endParaRPr kumimoji="1" lang="zh-CN" altLang="en-US" dirty="0">
              <a:solidFill>
                <a:srgbClr val="002060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b="1" dirty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Outlines</a:t>
            </a:r>
            <a:endParaRPr kumimoji="1" lang="zh-CN" altLang="en-US" b="1" dirty="0">
              <a:solidFill>
                <a:schemeClr val="bg1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2018/04/19</a:t>
            </a:r>
            <a:endParaRPr lang="en-US" altLang="zh-CN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 dirty="0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75E529-413B-B64F-9B59-E997BA4199C4}" type="slidenum">
              <a:rPr lang="en-US" altLang="zh-CN" smtClean="0"/>
              <a:pPr>
                <a:defRPr/>
              </a:pPr>
              <a:t>1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2107705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Introduction</a:t>
            </a:r>
            <a:endParaRPr kumimoji="1" lang="zh-CN" altLang="en-US" dirty="0">
              <a:solidFill>
                <a:schemeClr val="bg1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2018/04/19</a:t>
            </a:r>
            <a:endParaRPr lang="en-US" altLang="zh-CN" dirty="0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 dirty="0"/>
          </a:p>
        </p:txBody>
      </p:sp>
      <p:sp>
        <p:nvSpPr>
          <p:cNvPr id="8" name="幻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75E529-413B-B64F-9B59-E997BA4199C4}" type="slidenum">
              <a:rPr lang="en-US" altLang="zh-CN" smtClean="0"/>
              <a:pPr>
                <a:defRPr/>
              </a:pPr>
              <a:t>2</a:t>
            </a:fld>
            <a:endParaRPr lang="en-US" altLang="zh-CN" dirty="0"/>
          </a:p>
        </p:txBody>
      </p:sp>
      <p:grpSp>
        <p:nvGrpSpPr>
          <p:cNvPr id="14" name="组 13"/>
          <p:cNvGrpSpPr/>
          <p:nvPr/>
        </p:nvGrpSpPr>
        <p:grpSpPr>
          <a:xfrm>
            <a:off x="318485" y="1460500"/>
            <a:ext cx="4472665" cy="4351338"/>
            <a:chOff x="685800" y="1523773"/>
            <a:chExt cx="4472665" cy="4351338"/>
          </a:xfrm>
        </p:grpSpPr>
        <p:pic>
          <p:nvPicPr>
            <p:cNvPr id="9" name="Picture 4" descr="hair2.ti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09" r="1346" b="6174"/>
            <a:stretch/>
          </p:blipFill>
          <p:spPr bwMode="auto">
            <a:xfrm>
              <a:off x="685800" y="1523773"/>
              <a:ext cx="4472665" cy="4351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文本框 10"/>
            <p:cNvSpPr txBox="1"/>
            <p:nvPr/>
          </p:nvSpPr>
          <p:spPr>
            <a:xfrm>
              <a:off x="1797430" y="5490295"/>
              <a:ext cx="3079368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dirty="0">
                  <a:solidFill>
                    <a:srgbClr val="002060"/>
                  </a:solidFill>
                </a:rPr>
                <a:t>(Willoughby 1988; </a:t>
              </a:r>
              <a:r>
                <a:rPr kumimoji="1" lang="en-US" altLang="zh-CN" dirty="0" err="1">
                  <a:solidFill>
                    <a:srgbClr val="002060"/>
                  </a:solidFill>
                </a:rPr>
                <a:t>Houze</a:t>
              </a:r>
              <a:r>
                <a:rPr kumimoji="1" lang="en-US" altLang="zh-CN" dirty="0">
                  <a:solidFill>
                    <a:srgbClr val="002060"/>
                  </a:solidFill>
                </a:rPr>
                <a:t> 2010)</a:t>
              </a:r>
              <a:endParaRPr kumimoji="1" lang="zh-CN" altLang="en-US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5" name="组 14"/>
          <p:cNvGrpSpPr/>
          <p:nvPr/>
        </p:nvGrpSpPr>
        <p:grpSpPr>
          <a:xfrm>
            <a:off x="4955193" y="1836614"/>
            <a:ext cx="3778393" cy="3237415"/>
            <a:chOff x="4976286" y="1397228"/>
            <a:chExt cx="3778393" cy="3237415"/>
          </a:xfrm>
        </p:grpSpPr>
        <p:pic>
          <p:nvPicPr>
            <p:cNvPr id="10" name="图片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6286" y="1397228"/>
              <a:ext cx="3778393" cy="2097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文本框 12"/>
            <p:cNvSpPr txBox="1"/>
            <p:nvPr/>
          </p:nvSpPr>
          <p:spPr>
            <a:xfrm>
              <a:off x="5570704" y="3711313"/>
              <a:ext cx="2589556" cy="9233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zh-CN" dirty="0">
                  <a:solidFill>
                    <a:srgbClr val="002060"/>
                  </a:solidFill>
                </a:rPr>
                <a:t>Yu and Tsai (2013)</a:t>
              </a:r>
            </a:p>
            <a:p>
              <a:pPr algn="ctr"/>
              <a:r>
                <a:rPr kumimoji="1" lang="en-US" altLang="zh-CN" dirty="0">
                  <a:solidFill>
                    <a:srgbClr val="002060"/>
                  </a:solidFill>
                </a:rPr>
                <a:t>Moon and Nolan (2015)</a:t>
              </a:r>
            </a:p>
            <a:p>
              <a:pPr algn="ctr"/>
              <a:r>
                <a:rPr kumimoji="1" lang="en-US" altLang="zh-CN" dirty="0">
                  <a:solidFill>
                    <a:srgbClr val="002060"/>
                  </a:solidFill>
                </a:rPr>
                <a:t>Didlake and </a:t>
              </a:r>
              <a:r>
                <a:rPr kumimoji="1" lang="en-US" altLang="zh-CN" dirty="0" err="1">
                  <a:solidFill>
                    <a:srgbClr val="002060"/>
                  </a:solidFill>
                </a:rPr>
                <a:t>Houze</a:t>
              </a:r>
              <a:r>
                <a:rPr kumimoji="1" lang="en-US" altLang="zh-CN" dirty="0">
                  <a:solidFill>
                    <a:srgbClr val="002060"/>
                  </a:solidFill>
                </a:rPr>
                <a:t> (2009)</a:t>
              </a:r>
              <a:endParaRPr kumimoji="1" lang="zh-CN" altLang="en-US" dirty="0">
                <a:solidFill>
                  <a:srgbClr val="002060"/>
                </a:solidFill>
              </a:endParaRPr>
            </a:p>
          </p:txBody>
        </p:sp>
      </p:grpSp>
      <p:cxnSp>
        <p:nvCxnSpPr>
          <p:cNvPr id="19" name="直线箭头连接符 18"/>
          <p:cNvCxnSpPr>
            <a:endCxn id="10" idx="1"/>
          </p:cNvCxnSpPr>
          <p:nvPr/>
        </p:nvCxnSpPr>
        <p:spPr>
          <a:xfrm flipV="1">
            <a:off x="3938627" y="2885598"/>
            <a:ext cx="1016566" cy="219094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线连接符 27"/>
          <p:cNvCxnSpPr/>
          <p:nvPr/>
        </p:nvCxnSpPr>
        <p:spPr>
          <a:xfrm flipV="1">
            <a:off x="2371725" y="2957513"/>
            <a:ext cx="598074" cy="735808"/>
          </a:xfrm>
          <a:prstGeom prst="line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本框 29"/>
          <p:cNvSpPr txBox="1"/>
          <p:nvPr/>
        </p:nvSpPr>
        <p:spPr>
          <a:xfrm>
            <a:off x="2712757" y="3331731"/>
            <a:ext cx="104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>
                <a:solidFill>
                  <a:srgbClr val="FF0000"/>
                </a:solidFill>
              </a:rPr>
              <a:t>&gt; 150 km</a:t>
            </a:r>
            <a:endParaRPr kumimoji="1" lang="zh-CN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6097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Introduction</a:t>
            </a:r>
            <a:endParaRPr kumimoji="1" lang="zh-CN" altLang="en-US" dirty="0">
              <a:solidFill>
                <a:schemeClr val="bg1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 dirty="0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75E529-413B-B64F-9B59-E997BA4199C4}" type="slidenum">
              <a:rPr lang="en-US" altLang="zh-CN" smtClean="0"/>
              <a:pPr>
                <a:defRPr/>
              </a:pPr>
              <a:t>3</a:t>
            </a:fld>
            <a:endParaRPr lang="en-US" altLang="zh-CN" dirty="0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2018/04/19</a:t>
            </a:r>
            <a:endParaRPr lang="en-US" altLang="zh-CN" dirty="0"/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06"/>
          <a:stretch/>
        </p:blipFill>
        <p:spPr bwMode="auto">
          <a:xfrm>
            <a:off x="333980" y="1682800"/>
            <a:ext cx="5781070" cy="4064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1" name="椭圆 20"/>
          <p:cNvSpPr>
            <a:spLocks noChangeArrowheads="1"/>
          </p:cNvSpPr>
          <p:nvPr/>
        </p:nvSpPr>
        <p:spPr bwMode="auto">
          <a:xfrm>
            <a:off x="2512407" y="4882887"/>
            <a:ext cx="1037957" cy="596779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charset="0"/>
                <a:ea typeface="宋体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charset="0"/>
                <a:ea typeface="宋体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charset="0"/>
                <a:ea typeface="宋体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charset="0"/>
                <a:ea typeface="宋体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charset="0"/>
                <a:ea typeface="宋体" charset="-122"/>
                <a:cs typeface="+mn-cs"/>
              </a:defRPr>
            </a:lvl9pPr>
          </a:lstStyle>
          <a:p>
            <a:pPr algn="ctr" eaLnBrk="1" hangingPunct="1"/>
            <a:endParaRPr lang="zh-CN" altLang="en-US"/>
          </a:p>
        </p:txBody>
      </p:sp>
      <p:sp>
        <p:nvSpPr>
          <p:cNvPr id="22" name="椭圆 21"/>
          <p:cNvSpPr>
            <a:spLocks noChangeArrowheads="1"/>
          </p:cNvSpPr>
          <p:nvPr/>
        </p:nvSpPr>
        <p:spPr bwMode="auto">
          <a:xfrm>
            <a:off x="4192908" y="4666863"/>
            <a:ext cx="1418724" cy="763365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charset="0"/>
                <a:ea typeface="宋体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charset="0"/>
                <a:ea typeface="宋体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charset="0"/>
                <a:ea typeface="宋体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charset="0"/>
                <a:ea typeface="宋体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charset="0"/>
                <a:ea typeface="宋体" charset="-122"/>
                <a:cs typeface="+mn-cs"/>
              </a:defRPr>
            </a:lvl9pPr>
          </a:lstStyle>
          <a:p>
            <a:pPr algn="ctr" eaLnBrk="1" hangingPunct="1"/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2423065" y="1689128"/>
            <a:ext cx="1588614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charset="0"/>
                <a:ea typeface="宋体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charset="0"/>
                <a:ea typeface="宋体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charset="0"/>
                <a:ea typeface="宋体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charset="0"/>
                <a:ea typeface="宋体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charset="0"/>
                <a:ea typeface="宋体" charset="-122"/>
                <a:cs typeface="+mn-cs"/>
              </a:defRPr>
            </a:lvl9pPr>
          </a:lstStyle>
          <a:p>
            <a:pPr>
              <a:defRPr/>
            </a:pPr>
            <a:r>
              <a:rPr lang="en-US" altLang="zh-CN" sz="1400" dirty="0">
                <a:latin typeface="+mn-lt"/>
                <a:ea typeface="宋体" panose="02010600030101010101" pitchFamily="2" charset="-122"/>
              </a:rPr>
              <a:t>Thompson Bulk Z</a:t>
            </a:r>
            <a:r>
              <a:rPr lang="en-US" altLang="zh-CN" sz="1400" baseline="-25000" dirty="0">
                <a:latin typeface="+mn-lt"/>
                <a:ea typeface="宋体" panose="02010600030101010101" pitchFamily="2" charset="-122"/>
              </a:rPr>
              <a:t>H</a:t>
            </a:r>
            <a:endParaRPr lang="zh-CN" altLang="en-US" sz="1400" baseline="-25000" dirty="0">
              <a:latin typeface="+mn-lt"/>
              <a:ea typeface="宋体" panose="02010600030101010101" pitchFamily="2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4150044" y="1681051"/>
            <a:ext cx="1418724" cy="3158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charset="0"/>
                <a:ea typeface="宋体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charset="0"/>
                <a:ea typeface="宋体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charset="0"/>
                <a:ea typeface="宋体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charset="0"/>
                <a:ea typeface="宋体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charset="0"/>
                <a:ea typeface="宋体" charset="-122"/>
                <a:cs typeface="+mn-cs"/>
              </a:defRPr>
            </a:lvl9pPr>
          </a:lstStyle>
          <a:p>
            <a:pPr>
              <a:defRPr/>
            </a:pPr>
            <a:r>
              <a:rPr lang="en-US" altLang="zh-CN" sz="1400" dirty="0">
                <a:latin typeface="+mn-lt"/>
                <a:ea typeface="宋体" panose="02010600030101010101" pitchFamily="2" charset="-122"/>
              </a:rPr>
              <a:t>Spectral Bin Z</a:t>
            </a:r>
            <a:r>
              <a:rPr lang="en-US" altLang="zh-CN" sz="1400" baseline="-25000" dirty="0">
                <a:latin typeface="+mn-lt"/>
                <a:ea typeface="宋体" panose="02010600030101010101" pitchFamily="2" charset="-122"/>
              </a:rPr>
              <a:t>H</a:t>
            </a:r>
            <a:endParaRPr lang="zh-CN" altLang="en-US" sz="1400" baseline="-25000" dirty="0">
              <a:latin typeface="+mn-lt"/>
              <a:ea typeface="宋体" panose="02010600030101010101" pitchFamily="2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2409537" y="3630187"/>
            <a:ext cx="1581486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charset="0"/>
                <a:ea typeface="宋体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charset="0"/>
                <a:ea typeface="宋体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charset="0"/>
                <a:ea typeface="宋体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charset="0"/>
                <a:ea typeface="宋体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charset="0"/>
                <a:ea typeface="宋体" charset="-122"/>
                <a:cs typeface="+mn-cs"/>
              </a:defRPr>
            </a:lvl9pPr>
          </a:lstStyle>
          <a:p>
            <a:pPr>
              <a:defRPr/>
            </a:pPr>
            <a:r>
              <a:rPr lang="en-US" altLang="zh-CN" sz="1400" dirty="0">
                <a:latin typeface="+mn-lt"/>
                <a:ea typeface="宋体" panose="02010600030101010101" pitchFamily="2" charset="-122"/>
              </a:rPr>
              <a:t>Thompson Bulk Z</a:t>
            </a:r>
            <a:r>
              <a:rPr lang="en-US" altLang="zh-CN" sz="1400" baseline="-25000" dirty="0">
                <a:latin typeface="+mn-lt"/>
                <a:ea typeface="宋体" panose="02010600030101010101" pitchFamily="2" charset="-122"/>
              </a:rPr>
              <a:t>DR</a:t>
            </a:r>
            <a:endParaRPr lang="zh-CN" altLang="en-US" sz="1400" baseline="-25000" dirty="0">
              <a:latin typeface="+mn-lt"/>
              <a:ea typeface="宋体" panose="02010600030101010101" pitchFamily="2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4136517" y="3630187"/>
            <a:ext cx="1475115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charset="0"/>
                <a:ea typeface="宋体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charset="0"/>
                <a:ea typeface="宋体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charset="0"/>
                <a:ea typeface="宋体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charset="0"/>
                <a:ea typeface="宋体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charset="0"/>
                <a:ea typeface="宋体" charset="-122"/>
                <a:cs typeface="+mn-cs"/>
              </a:defRPr>
            </a:lvl9pPr>
          </a:lstStyle>
          <a:p>
            <a:pPr>
              <a:defRPr/>
            </a:pPr>
            <a:r>
              <a:rPr lang="en-US" altLang="zh-CN" sz="1400" dirty="0">
                <a:latin typeface="+mn-lt"/>
                <a:ea typeface="宋体" panose="02010600030101010101" pitchFamily="2" charset="-122"/>
              </a:rPr>
              <a:t>Spectral Bin Z</a:t>
            </a:r>
            <a:r>
              <a:rPr lang="en-US" altLang="zh-CN" sz="1400" baseline="-25000" dirty="0">
                <a:latin typeface="+mn-lt"/>
                <a:ea typeface="宋体" panose="02010600030101010101" pitchFamily="2" charset="-122"/>
              </a:rPr>
              <a:t>DR</a:t>
            </a:r>
            <a:endParaRPr lang="zh-CN" altLang="en-US" sz="1400" baseline="-25000" dirty="0">
              <a:latin typeface="+mn-lt"/>
              <a:ea typeface="宋体" panose="02010600030101010101" pitchFamily="2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708193" y="3630187"/>
            <a:ext cx="1533643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charset="0"/>
                <a:ea typeface="宋体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charset="0"/>
                <a:ea typeface="宋体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charset="0"/>
                <a:ea typeface="宋体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charset="0"/>
                <a:ea typeface="宋体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charset="0"/>
                <a:ea typeface="宋体" charset="-122"/>
                <a:cs typeface="+mn-cs"/>
              </a:defRPr>
            </a:lvl9pPr>
          </a:lstStyle>
          <a:p>
            <a:pPr>
              <a:defRPr/>
            </a:pPr>
            <a:r>
              <a:rPr lang="en-US" altLang="zh-CN" sz="1400" dirty="0">
                <a:latin typeface="+mn-lt"/>
                <a:ea typeface="宋体" panose="02010600030101010101" pitchFamily="2" charset="-122"/>
              </a:rPr>
              <a:t>Radar Z</a:t>
            </a:r>
            <a:r>
              <a:rPr lang="en-US" altLang="zh-CN" sz="1400" baseline="-25000" dirty="0">
                <a:latin typeface="+mn-lt"/>
                <a:ea typeface="宋体" panose="02010600030101010101" pitchFamily="2" charset="-122"/>
              </a:rPr>
              <a:t>DR</a:t>
            </a:r>
            <a:endParaRPr lang="zh-CN" altLang="en-US" sz="1400" baseline="-25000" dirty="0">
              <a:latin typeface="+mn-lt"/>
              <a:ea typeface="宋体" panose="02010600030101010101" pitchFamily="2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708193" y="1689128"/>
            <a:ext cx="1533643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charset="0"/>
                <a:ea typeface="宋体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charset="0"/>
                <a:ea typeface="宋体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charset="0"/>
                <a:ea typeface="宋体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charset="0"/>
                <a:ea typeface="宋体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charset="0"/>
                <a:ea typeface="宋体" charset="-122"/>
                <a:cs typeface="+mn-cs"/>
              </a:defRPr>
            </a:lvl9pPr>
          </a:lstStyle>
          <a:p>
            <a:pPr>
              <a:defRPr/>
            </a:pPr>
            <a:r>
              <a:rPr lang="en-US" altLang="zh-CN" sz="1400" dirty="0">
                <a:latin typeface="+mn-lt"/>
                <a:ea typeface="宋体" panose="02010600030101010101" pitchFamily="2" charset="-122"/>
              </a:rPr>
              <a:t>Radar Z</a:t>
            </a:r>
            <a:r>
              <a:rPr lang="en-US" altLang="zh-CN" sz="1400" baseline="-25000" dirty="0">
                <a:latin typeface="+mn-lt"/>
                <a:ea typeface="宋体" panose="02010600030101010101" pitchFamily="2" charset="-122"/>
              </a:rPr>
              <a:t>H</a:t>
            </a:r>
            <a:endParaRPr lang="zh-CN" altLang="en-US" sz="1400" baseline="-25000" dirty="0">
              <a:latin typeface="+mn-lt"/>
              <a:ea typeface="宋体" panose="02010600030101010101" pitchFamily="2" charset="-122"/>
            </a:endParaRPr>
          </a:p>
        </p:txBody>
      </p:sp>
      <p:sp>
        <p:nvSpPr>
          <p:cNvPr id="29" name="矩形 28"/>
          <p:cNvSpPr>
            <a:spLocks noChangeArrowheads="1"/>
          </p:cNvSpPr>
          <p:nvPr/>
        </p:nvSpPr>
        <p:spPr bwMode="auto">
          <a:xfrm>
            <a:off x="396396" y="1729026"/>
            <a:ext cx="1895703" cy="3874134"/>
          </a:xfrm>
          <a:prstGeom prst="rect">
            <a:avLst/>
          </a:prstGeom>
          <a:noFill/>
          <a:ln w="381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charset="0"/>
                <a:ea typeface="宋体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charset="0"/>
                <a:ea typeface="宋体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charset="0"/>
                <a:ea typeface="宋体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charset="0"/>
                <a:ea typeface="宋体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charset="0"/>
                <a:ea typeface="宋体" charset="-122"/>
                <a:cs typeface="+mn-cs"/>
              </a:defRPr>
            </a:lvl9pPr>
          </a:lstStyle>
          <a:p>
            <a:pPr algn="ctr" eaLnBrk="1" hangingPunct="1"/>
            <a:endParaRPr lang="zh-CN" altLang="en-US"/>
          </a:p>
        </p:txBody>
      </p:sp>
      <p:sp>
        <p:nvSpPr>
          <p:cNvPr id="30" name="文本框 29"/>
          <p:cNvSpPr txBox="1"/>
          <p:nvPr/>
        </p:nvSpPr>
        <p:spPr>
          <a:xfrm>
            <a:off x="1054060" y="1246483"/>
            <a:ext cx="1581648" cy="369332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charset="0"/>
                <a:ea typeface="宋体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charset="0"/>
                <a:ea typeface="宋体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charset="0"/>
                <a:ea typeface="宋体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charset="0"/>
                <a:ea typeface="宋体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charset="0"/>
                <a:ea typeface="宋体" charset="-122"/>
                <a:cs typeface="+mn-cs"/>
              </a:defRPr>
            </a:lvl9pPr>
          </a:lstStyle>
          <a:p>
            <a:pPr>
              <a:defRPr/>
            </a:pPr>
            <a:r>
              <a:rPr lang="en-US" altLang="zh-CN" dirty="0" err="1">
                <a:latin typeface="+mn-lt"/>
                <a:ea typeface="宋体" panose="02010600030101010101" pitchFamily="2" charset="-122"/>
              </a:rPr>
              <a:t>Obs</a:t>
            </a:r>
            <a:endParaRPr lang="zh-CN" altLang="en-US" baseline="-25000" dirty="0">
              <a:latin typeface="+mn-lt"/>
              <a:ea typeface="宋体" panose="02010600030101010101" pitchFamily="2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3402084" y="1246483"/>
            <a:ext cx="1581648" cy="369332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charset="0"/>
                <a:ea typeface="宋体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charset="0"/>
                <a:ea typeface="宋体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charset="0"/>
                <a:ea typeface="宋体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charset="0"/>
                <a:ea typeface="宋体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charset="0"/>
                <a:ea typeface="宋体" charset="-122"/>
                <a:cs typeface="+mn-cs"/>
              </a:defRPr>
            </a:lvl9pPr>
          </a:lstStyle>
          <a:p>
            <a:pPr>
              <a:defRPr/>
            </a:pPr>
            <a:r>
              <a:rPr lang="en-US" altLang="zh-CN" dirty="0">
                <a:latin typeface="+mn-lt"/>
                <a:ea typeface="宋体" panose="02010600030101010101" pitchFamily="2" charset="-122"/>
              </a:rPr>
              <a:t>Simulation</a:t>
            </a:r>
            <a:endParaRPr lang="zh-CN" altLang="en-US" baseline="-25000" dirty="0">
              <a:latin typeface="+mn-lt"/>
              <a:ea typeface="宋体" panose="02010600030101010101" pitchFamily="2" charset="-122"/>
            </a:endParaRPr>
          </a:p>
        </p:txBody>
      </p:sp>
      <p:sp>
        <p:nvSpPr>
          <p:cNvPr id="32" name="矩形 31"/>
          <p:cNvSpPr>
            <a:spLocks noChangeArrowheads="1"/>
          </p:cNvSpPr>
          <p:nvPr/>
        </p:nvSpPr>
        <p:spPr bwMode="auto">
          <a:xfrm>
            <a:off x="2362616" y="1729026"/>
            <a:ext cx="3727720" cy="3880355"/>
          </a:xfrm>
          <a:prstGeom prst="rect">
            <a:avLst/>
          </a:prstGeom>
          <a:noFill/>
          <a:ln w="381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charset="0"/>
                <a:ea typeface="宋体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charset="0"/>
                <a:ea typeface="宋体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charset="0"/>
                <a:ea typeface="宋体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charset="0"/>
                <a:ea typeface="宋体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charset="0"/>
                <a:ea typeface="宋体" charset="-122"/>
                <a:cs typeface="+mn-cs"/>
              </a:defRPr>
            </a:lvl9pPr>
          </a:lstStyle>
          <a:p>
            <a:pPr algn="ctr" eaLnBrk="1" hangingPunct="1"/>
            <a:endParaRPr lang="zh-CN" altLang="en-US"/>
          </a:p>
        </p:txBody>
      </p:sp>
      <p:sp>
        <p:nvSpPr>
          <p:cNvPr id="33" name="椭圆 32"/>
          <p:cNvSpPr>
            <a:spLocks noChangeArrowheads="1"/>
          </p:cNvSpPr>
          <p:nvPr/>
        </p:nvSpPr>
        <p:spPr bwMode="auto">
          <a:xfrm>
            <a:off x="1168875" y="4804815"/>
            <a:ext cx="1037957" cy="596779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charset="0"/>
                <a:ea typeface="宋体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charset="0"/>
                <a:ea typeface="宋体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charset="0"/>
                <a:ea typeface="宋体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charset="0"/>
                <a:ea typeface="宋体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charset="0"/>
                <a:ea typeface="宋体" charset="-122"/>
                <a:cs typeface="+mn-cs"/>
              </a:defRPr>
            </a:lvl9pPr>
          </a:lstStyle>
          <a:p>
            <a:pPr algn="ctr" eaLnBrk="1" hangingPunct="1"/>
            <a:endParaRPr lang="zh-CN" altLang="en-US"/>
          </a:p>
        </p:txBody>
      </p:sp>
      <p:sp>
        <p:nvSpPr>
          <p:cNvPr id="34" name="标题 1"/>
          <p:cNvSpPr txBox="1">
            <a:spLocks/>
          </p:cNvSpPr>
          <p:nvPr/>
        </p:nvSpPr>
        <p:spPr bwMode="auto">
          <a:xfrm>
            <a:off x="4688810" y="5541945"/>
            <a:ext cx="2398245" cy="357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b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89000" indent="-439738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¡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293813" indent="-403225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81163" indent="-385763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¡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70100" indent="-38735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27300" indent="-387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84500" indent="-387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41700" indent="-387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98900" indent="-387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1" lang="en-US" altLang="zh-CN" sz="1400" b="1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Brown et al. (2015)</a:t>
            </a:r>
            <a:endParaRPr kumimoji="1" lang="zh-CN" altLang="en-US" sz="1400" b="1" dirty="0">
              <a:solidFill>
                <a:srgbClr val="00206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6260544" y="3713336"/>
            <a:ext cx="2712168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>
                <a:solidFill>
                  <a:srgbClr val="FF0000"/>
                </a:solidFill>
              </a:rPr>
              <a:t>Questions:</a:t>
            </a:r>
          </a:p>
          <a:p>
            <a:r>
              <a:rPr kumimoji="1" lang="en-US" altLang="zh-CN" sz="1600" b="1" dirty="0">
                <a:solidFill>
                  <a:srgbClr val="002060"/>
                </a:solidFill>
              </a:rPr>
              <a:t>1. What is the microphysical characteristics in the outer rainband?</a:t>
            </a:r>
          </a:p>
          <a:p>
            <a:endParaRPr kumimoji="1" lang="en-US" altLang="zh-CN" sz="1600" b="1" dirty="0">
              <a:solidFill>
                <a:srgbClr val="002060"/>
              </a:solidFill>
            </a:endParaRPr>
          </a:p>
          <a:p>
            <a:r>
              <a:rPr kumimoji="1" lang="en-US" altLang="zh-CN" sz="1600" b="1" dirty="0">
                <a:solidFill>
                  <a:srgbClr val="002060"/>
                </a:solidFill>
              </a:rPr>
              <a:t>2. Which microphysical processes contribute most to the heavy precipitation in the outer rainband? </a:t>
            </a:r>
          </a:p>
        </p:txBody>
      </p:sp>
      <p:sp>
        <p:nvSpPr>
          <p:cNvPr id="37" name="文本框 36"/>
          <p:cNvSpPr txBox="1"/>
          <p:nvPr/>
        </p:nvSpPr>
        <p:spPr>
          <a:xfrm>
            <a:off x="6253415" y="1689128"/>
            <a:ext cx="27121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1600" b="1" dirty="0">
                <a:solidFill>
                  <a:srgbClr val="002060"/>
                </a:solidFill>
              </a:rPr>
              <a:t>Most of the microphysical parameterizations produced a higher frequency of larger raindrops than observed.</a:t>
            </a:r>
          </a:p>
        </p:txBody>
      </p:sp>
      <p:graphicFrame>
        <p:nvGraphicFramePr>
          <p:cNvPr id="40" name="图表 39"/>
          <p:cNvGraphicFramePr/>
          <p:nvPr>
            <p:extLst>
              <p:ext uri="{D42A27DB-BD31-4B8C-83A1-F6EECF244321}">
                <p14:modId xmlns:p14="http://schemas.microsoft.com/office/powerpoint/2010/main" val="1788024017"/>
              </p:ext>
            </p:extLst>
          </p:nvPr>
        </p:nvGraphicFramePr>
        <p:xfrm>
          <a:off x="297885" y="1679614"/>
          <a:ext cx="5853259" cy="42817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08984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Graphic spid="40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内容占位符 1"/>
              <p:cNvSpPr>
                <a:spLocks noGrp="1"/>
              </p:cNvSpPr>
              <p:nvPr>
                <p:ph idx="13"/>
              </p:nvPr>
            </p:nvSpPr>
            <p:spPr>
              <a:xfrm>
                <a:off x="5309018" y="2809757"/>
                <a:ext cx="3677819" cy="1952523"/>
              </a:xfrm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CN" sz="1800" b="1" dirty="0"/>
                  <a:t>Z</a:t>
                </a:r>
                <a:r>
                  <a:rPr kumimoji="1" lang="en-US" altLang="zh-CN" sz="1800" b="1" baseline="-25000" dirty="0"/>
                  <a:t>H</a:t>
                </a:r>
                <a:r>
                  <a:rPr kumimoji="1" lang="en-US" altLang="zh-CN" sz="1800" b="1" dirty="0"/>
                  <a:t> </a:t>
                </a:r>
                <a:r>
                  <a:rPr kumimoji="1" lang="en-US" altLang="zh-CN" sz="1800" dirty="0"/>
                  <a:t>- </a:t>
                </a:r>
                <a14:m>
                  <m:oMath xmlns:m="http://schemas.openxmlformats.org/officeDocument/2006/math">
                    <m:r>
                      <a:rPr kumimoji="1" lang="en-US" altLang="zh-CN" sz="18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∑</m:t>
                    </m:r>
                    <m:sSup>
                      <m:sSupPr>
                        <m:ctrlPr>
                          <a:rPr kumimoji="1" lang="en-US" altLang="zh-CN" sz="180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kumimoji="1" lang="en-US" altLang="zh-CN" sz="1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𝐷</m:t>
                        </m:r>
                      </m:e>
                      <m:sup>
                        <m:r>
                          <a:rPr kumimoji="1" lang="en-US" altLang="zh-CN" sz="1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kumimoji="1" lang="en-US" altLang="zh-CN" sz="1800" dirty="0"/>
                  <a:t>,</a:t>
                </a:r>
                <a:r>
                  <a:rPr kumimoji="1" lang="zh-CN" altLang="en-US" sz="1800" dirty="0"/>
                  <a:t> </a:t>
                </a:r>
                <a:r>
                  <a:rPr kumimoji="1" lang="en-US" altLang="zh-CN" sz="1800" dirty="0"/>
                  <a:t>dependent on the size and concentration of particles</a:t>
                </a:r>
              </a:p>
              <a:p>
                <a:pPr marL="0" lvl="0" indent="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kumimoji="1" lang="en-US" altLang="zh-CN" sz="1800" b="1" dirty="0"/>
                  <a:t>Z</a:t>
                </a:r>
                <a:r>
                  <a:rPr kumimoji="1" lang="en-US" altLang="zh-CN" sz="1800" b="1" baseline="-25000" dirty="0"/>
                  <a:t>DR</a:t>
                </a:r>
                <a:r>
                  <a:rPr kumimoji="1" lang="en-US" altLang="zh-CN" sz="1800" dirty="0"/>
                  <a:t> </a:t>
                </a:r>
                <a:r>
                  <a:rPr kumimoji="1" lang="mr-IN" altLang="zh-CN" sz="1800" dirty="0"/>
                  <a:t>–</a:t>
                </a:r>
                <a:r>
                  <a:rPr kumimoji="1" lang="en-US" altLang="zh-CN" sz="1800" dirty="0"/>
                  <a:t> Z</a:t>
                </a:r>
                <a:r>
                  <a:rPr kumimoji="1" lang="en-US" altLang="zh-CN" sz="1800" baseline="-25000" dirty="0"/>
                  <a:t>H</a:t>
                </a:r>
                <a:r>
                  <a:rPr kumimoji="1" lang="en-US" altLang="zh-CN" sz="1800" dirty="0"/>
                  <a:t>/Z</a:t>
                </a:r>
                <a:r>
                  <a:rPr kumimoji="1" lang="en-US" altLang="zh-CN" sz="1800" baseline="-25000" dirty="0"/>
                  <a:t>V</a:t>
                </a:r>
                <a:r>
                  <a:rPr kumimoji="1" lang="en-US" altLang="zh-CN" sz="1800" dirty="0"/>
                  <a:t>,</a:t>
                </a:r>
                <a:r>
                  <a:rPr lang="en-US" altLang="zh-CN" sz="1800" dirty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800" dirty="0"/>
                  <a:t>dependent on the shape of particles</a:t>
                </a:r>
                <a:endParaRPr kumimoji="1" lang="en-US" altLang="zh-CN" sz="1800" dirty="0"/>
              </a:p>
              <a:p>
                <a:pPr marL="0" lvl="0" indent="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kumimoji="1" lang="en-US" altLang="zh-CN" sz="1800" b="1" dirty="0"/>
                  <a:t>K</a:t>
                </a:r>
                <a:r>
                  <a:rPr kumimoji="1" lang="en-US" altLang="zh-CN" sz="1800" b="1" baseline="-25000" dirty="0"/>
                  <a:t>DP</a:t>
                </a:r>
                <a:r>
                  <a:rPr kumimoji="1" lang="en-US" altLang="zh-CN" sz="1800" dirty="0"/>
                  <a:t> </a:t>
                </a:r>
                <a:r>
                  <a:rPr kumimoji="1" lang="mr-IN" altLang="zh-CN" sz="1800" dirty="0"/>
                  <a:t>–</a:t>
                </a:r>
                <a:r>
                  <a:rPr kumimoji="1" lang="en-US" altLang="zh-CN" sz="1800" dirty="0"/>
                  <a:t> </a:t>
                </a:r>
                <a:r>
                  <a:rPr lang="en-US" altLang="zh-CN" sz="1800" dirty="0"/>
                  <a:t>sensitive to the water content </a:t>
                </a:r>
              </a:p>
              <a:p>
                <a:pPr marL="0" lvl="0" indent="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kumimoji="1" lang="en-US" altLang="zh-CN" sz="1800" b="1" dirty="0"/>
                  <a:t>CC</a:t>
                </a:r>
                <a:r>
                  <a:rPr kumimoji="1" lang="en-US" altLang="zh-CN" sz="1800" dirty="0"/>
                  <a:t> - </a:t>
                </a:r>
                <a:r>
                  <a:rPr lang="en-US" altLang="zh-CN" sz="1800" dirty="0"/>
                  <a:t>a measure of the variability of particles within a sample volume</a:t>
                </a:r>
                <a:endParaRPr kumimoji="1" lang="zh-CN" altLang="en-US" sz="1800" dirty="0"/>
              </a:p>
            </p:txBody>
          </p:sp>
        </mc:Choice>
        <mc:Fallback xmlns="">
          <p:sp>
            <p:nvSpPr>
              <p:cNvPr id="2" name="内容占位符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3"/>
              </p:nvPr>
            </p:nvSpPr>
            <p:spPr>
              <a:xfrm>
                <a:off x="5309018" y="2809757"/>
                <a:ext cx="3677819" cy="1952523"/>
              </a:xfrm>
              <a:blipFill rotWithShape="0">
                <a:blip r:embed="rId3"/>
                <a:stretch>
                  <a:fillRect l="-1493" t="-1875" r="-166" b="-81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Introduction</a:t>
            </a:r>
            <a:endParaRPr kumimoji="1" lang="zh-CN" altLang="en-US" dirty="0">
              <a:solidFill>
                <a:schemeClr val="bg1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 dirty="0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75E529-413B-B64F-9B59-E997BA4199C4}" type="slidenum">
              <a:rPr lang="en-US" altLang="zh-CN" smtClean="0"/>
              <a:pPr>
                <a:defRPr/>
              </a:pPr>
              <a:t>4</a:t>
            </a:fld>
            <a:endParaRPr lang="en-US" altLang="zh-CN" dirty="0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2018/04/19</a:t>
            </a:r>
            <a:endParaRPr lang="en-US" altLang="zh-CN" dirty="0"/>
          </a:p>
        </p:txBody>
      </p:sp>
      <p:grpSp>
        <p:nvGrpSpPr>
          <p:cNvPr id="27" name="组 26"/>
          <p:cNvGrpSpPr>
            <a:grpSpLocks noChangeAspect="1"/>
          </p:cNvGrpSpPr>
          <p:nvPr/>
        </p:nvGrpSpPr>
        <p:grpSpPr>
          <a:xfrm>
            <a:off x="783109" y="1529408"/>
            <a:ext cx="3121867" cy="3585908"/>
            <a:chOff x="3027828" y="1751020"/>
            <a:chExt cx="3332597" cy="3951179"/>
          </a:xfrm>
        </p:grpSpPr>
        <p:pic>
          <p:nvPicPr>
            <p:cNvPr id="28" name="Picture 3" descr="Precmech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20"/>
            <a:stretch>
              <a:fillRect/>
            </a:stretch>
          </p:blipFill>
          <p:spPr bwMode="auto">
            <a:xfrm>
              <a:off x="3059832" y="1751020"/>
              <a:ext cx="3233132" cy="3951179"/>
            </a:xfrm>
            <a:prstGeom prst="rect">
              <a:avLst/>
            </a:prstGeom>
            <a:solidFill>
              <a:srgbClr val="CCFFCC"/>
            </a:solidFill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文本框 28"/>
            <p:cNvSpPr txBox="1"/>
            <p:nvPr/>
          </p:nvSpPr>
          <p:spPr>
            <a:xfrm>
              <a:off x="3087491" y="4682283"/>
              <a:ext cx="1182787" cy="305215"/>
            </a:xfrm>
            <a:prstGeom prst="rect">
              <a:avLst/>
            </a:prstGeom>
            <a:solidFill>
              <a:srgbClr val="FFFFCC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zh-CN" sz="1200" dirty="0">
                  <a:solidFill>
                    <a:srgbClr val="FF0000"/>
                  </a:solidFill>
                  <a:latin typeface="+mn-ea"/>
                  <a:ea typeface="+mn-ea"/>
                  <a:cs typeface="SimHei" charset="-122"/>
                </a:rPr>
                <a:t>condensation</a:t>
              </a:r>
              <a:endParaRPr kumimoji="1" lang="zh-CN" altLang="en-US" sz="1200" dirty="0">
                <a:solidFill>
                  <a:srgbClr val="FF0000"/>
                </a:solidFill>
                <a:latin typeface="+mn-ea"/>
                <a:ea typeface="+mn-ea"/>
                <a:cs typeface="SimHei" charset="-122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5259777" y="5184163"/>
              <a:ext cx="1100648" cy="305215"/>
            </a:xfrm>
            <a:prstGeom prst="rect">
              <a:avLst/>
            </a:prstGeom>
            <a:solidFill>
              <a:srgbClr val="FFFFCC"/>
            </a:solidFill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kumimoji="1" sz="1200">
                  <a:solidFill>
                    <a:srgbClr val="FF0000"/>
                  </a:solidFill>
                  <a:latin typeface="+mn-ea"/>
                  <a:ea typeface="+mn-ea"/>
                  <a:cs typeface="SimHei" charset="-122"/>
                </a:defRPr>
              </a:lvl1pPr>
            </a:lstStyle>
            <a:p>
              <a:r>
                <a:rPr lang="en-US" altLang="zh-CN" dirty="0"/>
                <a:t>evaporation</a:t>
              </a:r>
              <a:endParaRPr lang="zh-CN" altLang="en-US" dirty="0"/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5199382" y="4309034"/>
              <a:ext cx="772097" cy="305215"/>
            </a:xfrm>
            <a:prstGeom prst="rect">
              <a:avLst/>
            </a:prstGeom>
            <a:solidFill>
              <a:srgbClr val="FFFFCC"/>
            </a:solidFill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kumimoji="1" sz="1200">
                  <a:solidFill>
                    <a:srgbClr val="FF0000"/>
                  </a:solidFill>
                  <a:latin typeface="+mn-ea"/>
                  <a:ea typeface="+mn-ea"/>
                  <a:cs typeface="SimHei" charset="-122"/>
                </a:defRPr>
              </a:lvl1pPr>
            </a:lstStyle>
            <a:p>
              <a:r>
                <a:rPr lang="en-US" altLang="zh-CN" dirty="0"/>
                <a:t>melting</a:t>
              </a:r>
              <a:endParaRPr lang="zh-CN" altLang="en-US" dirty="0"/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4323673" y="4381042"/>
              <a:ext cx="772097" cy="305215"/>
            </a:xfrm>
            <a:prstGeom prst="rect">
              <a:avLst/>
            </a:prstGeom>
            <a:solidFill>
              <a:srgbClr val="FFFFCC"/>
            </a:solidFill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kumimoji="1" sz="1200">
                  <a:solidFill>
                    <a:srgbClr val="FF0000"/>
                  </a:solidFill>
                  <a:latin typeface="+mn-ea"/>
                  <a:ea typeface="+mn-ea"/>
                  <a:cs typeface="SimHei" charset="-122"/>
                </a:defRPr>
              </a:lvl1pPr>
            </a:lstStyle>
            <a:p>
              <a:r>
                <a:rPr lang="en-US" altLang="zh-CN" dirty="0"/>
                <a:t>breakup</a:t>
              </a:r>
              <a:endParaRPr lang="zh-CN" altLang="en-US" dirty="0"/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3038107" y="4218729"/>
              <a:ext cx="1100648" cy="305215"/>
            </a:xfrm>
            <a:prstGeom prst="rect">
              <a:avLst/>
            </a:prstGeom>
            <a:solidFill>
              <a:srgbClr val="FFFFCC"/>
            </a:solidFill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kumimoji="1" sz="1200">
                  <a:solidFill>
                    <a:srgbClr val="FF0000"/>
                  </a:solidFill>
                  <a:latin typeface="+mn-ea"/>
                  <a:ea typeface="+mn-ea"/>
                  <a:cs typeface="SimHei" charset="-122"/>
                </a:defRPr>
              </a:lvl1pPr>
            </a:lstStyle>
            <a:p>
              <a:r>
                <a:rPr lang="en-US" altLang="zh-CN" dirty="0"/>
                <a:t>coalescence</a:t>
              </a:r>
              <a:endParaRPr lang="zh-CN" altLang="en-US" dirty="0"/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5199381" y="3516946"/>
              <a:ext cx="689959" cy="305215"/>
            </a:xfrm>
            <a:prstGeom prst="rect">
              <a:avLst/>
            </a:prstGeom>
            <a:solidFill>
              <a:srgbClr val="CCFFCC"/>
            </a:solidFill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kumimoji="1" sz="1200">
                  <a:solidFill>
                    <a:srgbClr val="002060"/>
                  </a:solidFill>
                  <a:latin typeface="+mn-ea"/>
                  <a:ea typeface="+mn-ea"/>
                  <a:cs typeface="SimHei" charset="-122"/>
                </a:defRPr>
              </a:lvl1pPr>
            </a:lstStyle>
            <a:p>
              <a:r>
                <a:rPr lang="en-US" altLang="zh-CN" dirty="0"/>
                <a:t>riming</a:t>
              </a:r>
              <a:endParaRPr lang="zh-CN" altLang="en-US" dirty="0"/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3027828" y="2849106"/>
              <a:ext cx="1018510" cy="305215"/>
            </a:xfrm>
            <a:prstGeom prst="rect">
              <a:avLst/>
            </a:prstGeom>
            <a:solidFill>
              <a:srgbClr val="CCFFCC"/>
            </a:solidFill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kumimoji="1" sz="1200">
                  <a:solidFill>
                    <a:srgbClr val="002060"/>
                  </a:solidFill>
                  <a:latin typeface="+mn-ea"/>
                  <a:ea typeface="+mn-ea"/>
                  <a:cs typeface="SimHei" charset="-122"/>
                </a:defRPr>
              </a:lvl1pPr>
            </a:lstStyle>
            <a:p>
              <a:r>
                <a:rPr lang="en-US" altLang="zh-CN" dirty="0"/>
                <a:t>deposition</a:t>
              </a:r>
              <a:endParaRPr lang="zh-CN" altLang="en-US" dirty="0"/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5055366" y="2364818"/>
              <a:ext cx="1100648" cy="305215"/>
            </a:xfrm>
            <a:prstGeom prst="rect">
              <a:avLst/>
            </a:prstGeom>
            <a:solidFill>
              <a:srgbClr val="CCFFCC"/>
            </a:solidFill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kumimoji="1" sz="1200">
                  <a:solidFill>
                    <a:srgbClr val="002060"/>
                  </a:solidFill>
                  <a:latin typeface="+mn-ea"/>
                  <a:ea typeface="+mn-ea"/>
                  <a:cs typeface="SimHei" charset="-122"/>
                </a:defRPr>
              </a:lvl1pPr>
            </a:lstStyle>
            <a:p>
              <a:r>
                <a:rPr lang="en-US" altLang="zh-CN" dirty="0"/>
                <a:t>aggregation</a:t>
              </a:r>
              <a:endParaRPr lang="zh-CN" altLang="en-US" dirty="0"/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3843161" y="3726610"/>
              <a:ext cx="854235" cy="305215"/>
            </a:xfrm>
            <a:prstGeom prst="rect">
              <a:avLst/>
            </a:prstGeom>
            <a:solidFill>
              <a:srgbClr val="CCFFCC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zh-CN" sz="1200" dirty="0">
                  <a:solidFill>
                    <a:srgbClr val="002060"/>
                  </a:solidFill>
                  <a:latin typeface="+mn-ea"/>
                  <a:ea typeface="+mn-ea"/>
                  <a:cs typeface="SimHei" charset="-122"/>
                </a:rPr>
                <a:t>freezing</a:t>
              </a:r>
              <a:endParaRPr kumimoji="1" lang="zh-CN" altLang="en-US" sz="1200" dirty="0">
                <a:solidFill>
                  <a:srgbClr val="002060"/>
                </a:solidFill>
                <a:latin typeface="+mn-ea"/>
                <a:ea typeface="+mn-ea"/>
                <a:cs typeface="SimHei" charset="-122"/>
              </a:endParaRPr>
            </a:p>
          </p:txBody>
        </p:sp>
      </p:grpSp>
      <p:pic>
        <p:nvPicPr>
          <p:cNvPr id="42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595" y="4695883"/>
            <a:ext cx="816637" cy="756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文本框 5"/>
          <p:cNvSpPr txBox="1">
            <a:spLocks noChangeAspect="1" noChangeArrowheads="1"/>
          </p:cNvSpPr>
          <p:nvPr/>
        </p:nvSpPr>
        <p:spPr bwMode="auto">
          <a:xfrm>
            <a:off x="5127209" y="4974623"/>
            <a:ext cx="1618554" cy="101566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1200" dirty="0">
                <a:solidFill>
                  <a:srgbClr val="00206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3-Dimensional</a:t>
            </a:r>
          </a:p>
          <a:p>
            <a:pPr algn="ctr"/>
            <a:r>
              <a:rPr lang="en-US" altLang="zh-CN" sz="1200" dirty="0">
                <a:solidFill>
                  <a:srgbClr val="00206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particle size</a:t>
            </a:r>
          </a:p>
          <a:p>
            <a:pPr algn="ctr"/>
            <a:r>
              <a:rPr lang="en-US" altLang="zh-CN" sz="1200" dirty="0">
                <a:solidFill>
                  <a:srgbClr val="00206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hydrometeor types</a:t>
            </a:r>
          </a:p>
          <a:p>
            <a:pPr algn="ctr"/>
            <a:r>
              <a:rPr lang="en-US" altLang="zh-CN" sz="1200" dirty="0">
                <a:solidFill>
                  <a:srgbClr val="00206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water content</a:t>
            </a:r>
          </a:p>
          <a:p>
            <a:pPr algn="ctr"/>
            <a:r>
              <a:rPr lang="mr-IN" altLang="zh-CN" sz="1200" dirty="0">
                <a:solidFill>
                  <a:srgbClr val="00206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…</a:t>
            </a:r>
            <a:endParaRPr lang="en-US" altLang="zh-CN" sz="1200" dirty="0">
              <a:solidFill>
                <a:srgbClr val="002060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44" name="矩形 43"/>
          <p:cNvSpPr>
            <a:spLocks noChangeAspect="1"/>
          </p:cNvSpPr>
          <p:nvPr/>
        </p:nvSpPr>
        <p:spPr>
          <a:xfrm>
            <a:off x="4014939" y="3466063"/>
            <a:ext cx="1856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dirty="0"/>
              <a:t> </a:t>
            </a:r>
            <a:endParaRPr lang="zh-CN" altLang="en-US" dirty="0"/>
          </a:p>
        </p:txBody>
      </p:sp>
      <p:sp>
        <p:nvSpPr>
          <p:cNvPr id="45" name="文本框 5"/>
          <p:cNvSpPr txBox="1">
            <a:spLocks noChangeAspect="1" noChangeArrowheads="1"/>
          </p:cNvSpPr>
          <p:nvPr/>
        </p:nvSpPr>
        <p:spPr bwMode="auto">
          <a:xfrm>
            <a:off x="1365058" y="5463602"/>
            <a:ext cx="1655032" cy="677108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kumimoji="1" lang="en-US" altLang="zh-CN" sz="1400" b="1" dirty="0" err="1">
                <a:solidFill>
                  <a:srgbClr val="00206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Distrometer</a:t>
            </a:r>
            <a:endParaRPr kumimoji="1" lang="en-US" altLang="zh-CN" sz="1400" b="1" dirty="0">
              <a:solidFill>
                <a:srgbClr val="002060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algn="ctr"/>
            <a:r>
              <a:rPr lang="en-US" altLang="zh-CN" sz="1200" dirty="0">
                <a:solidFill>
                  <a:srgbClr val="00206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surface DSD at a fixed point</a:t>
            </a:r>
          </a:p>
        </p:txBody>
      </p:sp>
      <p:grpSp>
        <p:nvGrpSpPr>
          <p:cNvPr id="59" name="组 58"/>
          <p:cNvGrpSpPr/>
          <p:nvPr/>
        </p:nvGrpSpPr>
        <p:grpSpPr>
          <a:xfrm>
            <a:off x="1097292" y="2005724"/>
            <a:ext cx="3725851" cy="3885309"/>
            <a:chOff x="1097292" y="2005724"/>
            <a:chExt cx="3725851" cy="3885309"/>
          </a:xfrm>
        </p:grpSpPr>
        <p:pic>
          <p:nvPicPr>
            <p:cNvPr id="38" name="Picture 3" descr="radar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15"/>
            <a:stretch/>
          </p:blipFill>
          <p:spPr>
            <a:xfrm flipH="1">
              <a:off x="3918273" y="5013389"/>
              <a:ext cx="904870" cy="877644"/>
            </a:xfrm>
            <a:prstGeom prst="rect">
              <a:avLst/>
            </a:prstGeom>
            <a:noFill/>
          </p:spPr>
        </p:pic>
        <p:sp>
          <p:nvSpPr>
            <p:cNvPr id="40" name="Line 6"/>
            <p:cNvSpPr>
              <a:spLocks noChangeShapeType="1"/>
            </p:cNvSpPr>
            <p:nvPr/>
          </p:nvSpPr>
          <p:spPr bwMode="auto">
            <a:xfrm>
              <a:off x="1097292" y="2157024"/>
              <a:ext cx="2950409" cy="2964736"/>
            </a:xfrm>
            <a:prstGeom prst="line">
              <a:avLst/>
            </a:prstGeom>
            <a:noFill/>
            <a:ln w="9525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" name="AutoShape 7"/>
            <p:cNvSpPr>
              <a:spLocks noChangeAspect="1" noChangeArrowheads="1"/>
            </p:cNvSpPr>
            <p:nvPr/>
          </p:nvSpPr>
          <p:spPr bwMode="auto">
            <a:xfrm rot="3009410">
              <a:off x="1466182" y="2449239"/>
              <a:ext cx="642175" cy="341020"/>
            </a:xfrm>
            <a:prstGeom prst="flowChartMagneticDrum">
              <a:avLst/>
            </a:prstGeom>
            <a:solidFill>
              <a:srgbClr val="FFC000">
                <a:alpha val="69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PMingLiU" panose="02020500000000000000" pitchFamily="18" charset="-120"/>
                </a:defRPr>
              </a:lvl9pPr>
            </a:lstStyle>
            <a:p>
              <a:pPr eaLnBrk="1" hangingPunct="1"/>
              <a:endParaRPr lang="zh-CN" altLang="en-US">
                <a:solidFill>
                  <a:srgbClr val="FFC000"/>
                </a:solidFill>
              </a:endParaRPr>
            </a:p>
          </p:txBody>
        </p:sp>
        <p:cxnSp>
          <p:nvCxnSpPr>
            <p:cNvPr id="49" name="直线连接符 48"/>
            <p:cNvCxnSpPr/>
            <p:nvPr/>
          </p:nvCxnSpPr>
          <p:spPr>
            <a:xfrm flipH="1" flipV="1">
              <a:off x="1502830" y="2005724"/>
              <a:ext cx="2549334" cy="3109592"/>
            </a:xfrm>
            <a:prstGeom prst="line">
              <a:avLst/>
            </a:prstGeom>
            <a:ln w="95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组 57"/>
          <p:cNvGrpSpPr/>
          <p:nvPr/>
        </p:nvGrpSpPr>
        <p:grpSpPr>
          <a:xfrm>
            <a:off x="3706723" y="3200020"/>
            <a:ext cx="1506937" cy="1316739"/>
            <a:chOff x="3706723" y="3200020"/>
            <a:chExt cx="1506937" cy="1316739"/>
          </a:xfrm>
        </p:grpSpPr>
        <p:pic>
          <p:nvPicPr>
            <p:cNvPr id="55" name="图片 5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91759" y="3200020"/>
              <a:ext cx="986438" cy="608592"/>
            </a:xfrm>
            <a:prstGeom prst="rect">
              <a:avLst/>
            </a:prstGeom>
          </p:spPr>
        </p:pic>
        <p:sp>
          <p:nvSpPr>
            <p:cNvPr id="57" name="文本框 5"/>
            <p:cNvSpPr txBox="1">
              <a:spLocks noChangeAspect="1" noChangeArrowheads="1"/>
            </p:cNvSpPr>
            <p:nvPr/>
          </p:nvSpPr>
          <p:spPr bwMode="auto">
            <a:xfrm>
              <a:off x="3706723" y="3839651"/>
              <a:ext cx="1506937" cy="677108"/>
            </a:xfrm>
            <a:prstGeom prst="rect">
              <a:avLst/>
            </a:prstGeom>
            <a:noFill/>
            <a:ln>
              <a:solidFill>
                <a:schemeClr val="accent1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kumimoji="1" lang="en-US" altLang="zh-CN" sz="1400" b="1" dirty="0">
                  <a:solidFill>
                    <a:srgbClr val="002060"/>
                  </a:solidFill>
                  <a:latin typeface="Arial Rounded MT Bold" charset="0"/>
                  <a:ea typeface="Arial Rounded MT Bold" charset="0"/>
                  <a:cs typeface="Arial Rounded MT Bold" charset="0"/>
                </a:rPr>
                <a:t>Aircraft Probe</a:t>
              </a:r>
            </a:p>
            <a:p>
              <a:pPr algn="ctr" eaLnBrk="1" hangingPunct="1"/>
              <a:r>
                <a:rPr kumimoji="1" lang="en-US" altLang="zh-CN" sz="1200" b="1" dirty="0">
                  <a:solidFill>
                    <a:srgbClr val="002060"/>
                  </a:solidFill>
                  <a:latin typeface="Arial Rounded MT Bold" charset="0"/>
                  <a:ea typeface="Arial Rounded MT Bold" charset="0"/>
                  <a:cs typeface="Arial Rounded MT Bold" charset="0"/>
                </a:rPr>
                <a:t>fixed path</a:t>
              </a:r>
            </a:p>
            <a:p>
              <a:pPr algn="ctr" eaLnBrk="1" hangingPunct="1"/>
              <a:r>
                <a:rPr kumimoji="1" lang="en-US" altLang="zh-CN" sz="1200" b="1" dirty="0">
                  <a:solidFill>
                    <a:srgbClr val="002060"/>
                  </a:solidFill>
                  <a:latin typeface="Arial Rounded MT Bold" charset="0"/>
                  <a:ea typeface="Arial Rounded MT Bold" charset="0"/>
                  <a:cs typeface="Arial Rounded MT Bold" charset="0"/>
                </a:rPr>
                <a:t>time limited</a:t>
              </a:r>
              <a:endParaRPr lang="en-US" altLang="zh-CN" sz="1200" dirty="0">
                <a:solidFill>
                  <a:srgbClr val="002060"/>
                </a:solidFill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</p:grpSp>
      <p:sp>
        <p:nvSpPr>
          <p:cNvPr id="46" name="太阳 45"/>
          <p:cNvSpPr>
            <a:spLocks noChangeAspect="1"/>
          </p:cNvSpPr>
          <p:nvPr/>
        </p:nvSpPr>
        <p:spPr bwMode="auto">
          <a:xfrm rot="1150971">
            <a:off x="4481355" y="4534830"/>
            <a:ext cx="838071" cy="755082"/>
          </a:xfrm>
          <a:prstGeom prst="sun">
            <a:avLst/>
          </a:prstGeom>
          <a:solidFill>
            <a:srgbClr val="FFC0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 Rounded MT Bold" charset="0"/>
                <a:ea typeface="Arial Rounded MT Bold" charset="0"/>
                <a:cs typeface="Arial Rounded MT Bold" charset="0"/>
              </a:rPr>
              <a:t>Better!</a:t>
            </a:r>
            <a:endParaRPr kumimoji="0" lang="zh-CN" altLang="en-US" sz="14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60" name="文本框 59"/>
          <p:cNvSpPr txBox="1"/>
          <p:nvPr/>
        </p:nvSpPr>
        <p:spPr>
          <a:xfrm>
            <a:off x="6927273" y="694112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pic>
        <p:nvPicPr>
          <p:cNvPr id="65" name="Picture 2"/>
          <p:cNvPicPr>
            <a:picLocks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036" y="1171901"/>
            <a:ext cx="3777291" cy="167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7327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3" grpId="0" animBg="1"/>
      <p:bldP spid="45" grpId="0" animBg="1"/>
      <p:bldP spid="4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内容占位符 7"/>
          <p:cNvPicPr>
            <a:picLocks noGrp="1" noChangeAspect="1"/>
          </p:cNvPicPr>
          <p:nvPr>
            <p:ph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41" y="1546247"/>
            <a:ext cx="4758388" cy="3660637"/>
          </a:xfr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Case Overview</a:t>
            </a:r>
            <a:endParaRPr kumimoji="1" lang="zh-CN" altLang="en-US" dirty="0">
              <a:solidFill>
                <a:schemeClr val="bg1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677234" y="5100420"/>
            <a:ext cx="2703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206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Composite Reflectivity</a:t>
            </a:r>
            <a:endParaRPr lang="en-US" altLang="zh-CN" dirty="0">
              <a:solidFill>
                <a:srgbClr val="002060"/>
              </a:solidFill>
              <a:effectLst/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pic>
        <p:nvPicPr>
          <p:cNvPr id="10" name="内容占位符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652" y="1311953"/>
            <a:ext cx="3328501" cy="4157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文本框 14"/>
          <p:cNvSpPr txBox="1"/>
          <p:nvPr/>
        </p:nvSpPr>
        <p:spPr>
          <a:xfrm>
            <a:off x="6083053" y="5378256"/>
            <a:ext cx="1940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>
                <a:solidFill>
                  <a:schemeClr val="accent2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Rain</a:t>
            </a:r>
            <a:r>
              <a:rPr kumimoji="1" lang="en-US" altLang="zh-CN" b="1" baseline="-25000" dirty="0">
                <a:solidFill>
                  <a:schemeClr val="accent2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_3h</a:t>
            </a:r>
            <a:r>
              <a:rPr kumimoji="1" lang="en-US" altLang="zh-CN" b="1" dirty="0">
                <a:solidFill>
                  <a:schemeClr val="accent2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 &gt; 50 mm</a:t>
            </a:r>
            <a:endParaRPr kumimoji="1" lang="zh-CN" altLang="en-US" b="1" dirty="0">
              <a:solidFill>
                <a:schemeClr val="accent2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2018/04/19</a:t>
            </a:r>
            <a:endParaRPr lang="en-US" altLang="zh-CN" dirty="0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 dirty="0"/>
          </a:p>
        </p:txBody>
      </p:sp>
      <p:sp>
        <p:nvSpPr>
          <p:cNvPr id="18" name="幻灯片编号占位符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75E529-413B-B64F-9B59-E997BA4199C4}" type="slidenum">
              <a:rPr lang="en-US" altLang="zh-CN" smtClean="0"/>
              <a:pPr>
                <a:defRPr/>
              </a:pPr>
              <a:t>5</a:t>
            </a:fld>
            <a:endParaRPr lang="en-US" altLang="zh-CN" dirty="0"/>
          </a:p>
        </p:txBody>
      </p:sp>
      <p:sp>
        <p:nvSpPr>
          <p:cNvPr id="19" name="矩形 18"/>
          <p:cNvSpPr/>
          <p:nvPr/>
        </p:nvSpPr>
        <p:spPr>
          <a:xfrm>
            <a:off x="3277964" y="1730771"/>
            <a:ext cx="16177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rgbClr val="00206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Nida (2016)</a:t>
            </a:r>
            <a:endParaRPr lang="en-US" altLang="zh-CN" sz="2000" b="1" dirty="0">
              <a:solidFill>
                <a:srgbClr val="002060"/>
              </a:solidFill>
              <a:effectLst/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676219" y="1411522"/>
            <a:ext cx="24704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>
                <a:solidFill>
                  <a:srgbClr val="00206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0900 </a:t>
            </a:r>
            <a:r>
              <a:rPr kumimoji="1" lang="mr-IN" altLang="zh-CN" sz="1600" dirty="0">
                <a:solidFill>
                  <a:srgbClr val="00206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–</a:t>
            </a:r>
            <a:r>
              <a:rPr kumimoji="1" lang="en-US" altLang="zh-CN" sz="1600" dirty="0">
                <a:solidFill>
                  <a:srgbClr val="00206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 1200 UTC 1 Aug</a:t>
            </a:r>
            <a:endParaRPr kumimoji="1" lang="zh-CN" altLang="en-US" sz="1600" dirty="0">
              <a:solidFill>
                <a:srgbClr val="002060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759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 20"/>
          <p:cNvGrpSpPr/>
          <p:nvPr/>
        </p:nvGrpSpPr>
        <p:grpSpPr>
          <a:xfrm>
            <a:off x="4522851" y="1153676"/>
            <a:ext cx="4542759" cy="4904568"/>
            <a:chOff x="4386666" y="1153676"/>
            <a:chExt cx="4542759" cy="4904568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18"/>
            <a:stretch/>
          </p:blipFill>
          <p:spPr>
            <a:xfrm>
              <a:off x="4386666" y="1153676"/>
              <a:ext cx="4542759" cy="4904568"/>
            </a:xfrm>
            <a:prstGeom prst="rect">
              <a:avLst/>
            </a:prstGeom>
          </p:spPr>
        </p:pic>
        <p:sp>
          <p:nvSpPr>
            <p:cNvPr id="7" name="矩形 6"/>
            <p:cNvSpPr/>
            <p:nvPr/>
          </p:nvSpPr>
          <p:spPr>
            <a:xfrm>
              <a:off x="5578599" y="1637070"/>
              <a:ext cx="115598" cy="123855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9" name="三角形 8"/>
            <p:cNvSpPr/>
            <p:nvPr/>
          </p:nvSpPr>
          <p:spPr>
            <a:xfrm>
              <a:off x="7203884" y="3748768"/>
              <a:ext cx="170028" cy="146576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3" name="三角形 12"/>
            <p:cNvSpPr/>
            <p:nvPr/>
          </p:nvSpPr>
          <p:spPr>
            <a:xfrm>
              <a:off x="6026914" y="2852977"/>
              <a:ext cx="170028" cy="146576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5375190" y="1729942"/>
              <a:ext cx="4812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600" b="1" dirty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QY</a:t>
              </a:r>
              <a:endParaRPr kumimoji="1" lang="zh-CN" altLang="en-US" sz="16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5797175" y="2971812"/>
              <a:ext cx="76495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600" b="1" dirty="0">
                  <a:latin typeface="Arial" charset="0"/>
                  <a:ea typeface="Arial" charset="0"/>
                  <a:cs typeface="Arial" charset="0"/>
                </a:rPr>
                <a:t>GZRD</a:t>
              </a:r>
              <a:endParaRPr kumimoji="1" lang="zh-CN" altLang="en-US" sz="1600" b="1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6957334" y="3863825"/>
              <a:ext cx="7409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600" b="1" dirty="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rPr>
                <a:t>SZRD</a:t>
              </a:r>
              <a:endParaRPr kumimoji="1" lang="zh-CN" altLang="en-US" sz="1600" b="1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Data and Method</a:t>
            </a:r>
            <a:endParaRPr kumimoji="1" lang="zh-CN" altLang="en-US" dirty="0">
              <a:solidFill>
                <a:schemeClr val="bg1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5" name="内容占位符 4"/>
          <p:cNvSpPr>
            <a:spLocks noGrp="1"/>
          </p:cNvSpPr>
          <p:nvPr>
            <p:ph idx="13"/>
          </p:nvPr>
        </p:nvSpPr>
        <p:spPr>
          <a:xfrm>
            <a:off x="685801" y="1523773"/>
            <a:ext cx="3921785" cy="4351338"/>
          </a:xfrm>
        </p:spPr>
        <p:txBody>
          <a:bodyPr/>
          <a:lstStyle/>
          <a:p>
            <a:pPr marL="0" indent="0" algn="just">
              <a:buNone/>
            </a:pPr>
            <a:r>
              <a:rPr kumimoji="1" lang="en-US" altLang="zh-CN" sz="1800" dirty="0">
                <a:ea typeface="Arial Rounded MT Bold" charset="0"/>
                <a:cs typeface="Arial Rounded MT Bold" charset="0"/>
              </a:rPr>
              <a:t>       S-band Polarimetric radar located at Guangzhou</a:t>
            </a:r>
          </a:p>
          <a:p>
            <a:pPr marL="0" indent="0" algn="just">
              <a:buNone/>
            </a:pPr>
            <a:r>
              <a:rPr kumimoji="1" lang="en-US" altLang="zh-CN" sz="1800" dirty="0">
                <a:ea typeface="Arial Rounded MT Bold" charset="0"/>
                <a:cs typeface="Arial Rounded MT Bold" charset="0"/>
              </a:rPr>
              <a:t>       S-band Doppler radar at Shenzhen</a:t>
            </a:r>
          </a:p>
          <a:p>
            <a:pPr marL="0" indent="0" algn="just">
              <a:buNone/>
            </a:pPr>
            <a:r>
              <a:rPr kumimoji="1" lang="en-US" altLang="zh-CN" sz="1600" dirty="0">
                <a:ea typeface="Arial Rounded MT Bold" charset="0"/>
                <a:cs typeface="Arial Rounded MT Bold" charset="0"/>
              </a:rPr>
              <a:t>   (0900</a:t>
            </a:r>
            <a:r>
              <a:rPr kumimoji="1" lang="mr-IN" altLang="zh-CN" sz="1600" dirty="0">
                <a:ea typeface="Arial Rounded MT Bold" charset="0"/>
                <a:cs typeface="Arial Rounded MT Bold" charset="0"/>
              </a:rPr>
              <a:t>–</a:t>
            </a:r>
            <a:r>
              <a:rPr kumimoji="1" lang="en-US" altLang="zh-CN" sz="1600" dirty="0">
                <a:ea typeface="Arial Rounded MT Bold" charset="0"/>
                <a:cs typeface="Arial Rounded MT Bold" charset="0"/>
              </a:rPr>
              <a:t>1200 and 1900-2000 UTC1 August)</a:t>
            </a:r>
          </a:p>
          <a:p>
            <a:pPr marL="0" indent="0" algn="just">
              <a:buNone/>
            </a:pPr>
            <a:r>
              <a:rPr lang="en-US" altLang="zh-CN" sz="1800" dirty="0">
                <a:ea typeface="Arial Rounded MT Bold" charset="0"/>
                <a:cs typeface="Arial Rounded MT Bold" charset="0"/>
              </a:rPr>
              <a:t>       A rawinsonde released at </a:t>
            </a:r>
            <a:r>
              <a:rPr lang="en-US" altLang="zh-CN" sz="1800" dirty="0" err="1">
                <a:ea typeface="Arial Rounded MT Bold" charset="0"/>
                <a:cs typeface="Arial Rounded MT Bold" charset="0"/>
              </a:rPr>
              <a:t>Qingyuan</a:t>
            </a:r>
            <a:r>
              <a:rPr lang="en-US" altLang="zh-CN" sz="1800" dirty="0">
                <a:ea typeface="Arial Rounded MT Bold" charset="0"/>
                <a:cs typeface="Arial Rounded MT Bold" charset="0"/>
              </a:rPr>
              <a:t> at 0600 UTC </a:t>
            </a:r>
          </a:p>
          <a:p>
            <a:pPr algn="just"/>
            <a:endParaRPr lang="en-US" altLang="zh-CN" sz="1800" dirty="0">
              <a:ea typeface="Arial Rounded MT Bold" charset="0"/>
              <a:cs typeface="Arial Rounded MT Bold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53545" y="2950657"/>
            <a:ext cx="115598" cy="12385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三角形 11"/>
          <p:cNvSpPr/>
          <p:nvPr/>
        </p:nvSpPr>
        <p:spPr>
          <a:xfrm>
            <a:off x="810681" y="1621686"/>
            <a:ext cx="170028" cy="146576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三角形 13"/>
          <p:cNvSpPr/>
          <p:nvPr/>
        </p:nvSpPr>
        <p:spPr>
          <a:xfrm>
            <a:off x="810681" y="2248432"/>
            <a:ext cx="170028" cy="146576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701192" y="3610679"/>
            <a:ext cx="4006293" cy="210845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717600" y="3630161"/>
            <a:ext cx="3989885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dirty="0"/>
              <a:t>Method:</a:t>
            </a:r>
          </a:p>
          <a:p>
            <a:pPr marL="285750" indent="-285750">
              <a:buFont typeface="Wingdings" charset="2"/>
              <a:buChar char="Ø"/>
            </a:pPr>
            <a:r>
              <a:rPr kumimoji="1" lang="en-US" altLang="zh-CN" dirty="0"/>
              <a:t>Dual-Doppler synthesis</a:t>
            </a:r>
          </a:p>
          <a:p>
            <a:r>
              <a:rPr kumimoji="1" lang="en-US" altLang="zh-CN" dirty="0"/>
              <a:t>      </a:t>
            </a:r>
            <a:r>
              <a:rPr kumimoji="1" lang="en-US" altLang="zh-CN" sz="1600" dirty="0"/>
              <a:t>(Ray et al., 1978; </a:t>
            </a:r>
            <a:r>
              <a:rPr lang="en-US" altLang="zh-CN" sz="1600" dirty="0" err="1"/>
              <a:t>Doviak</a:t>
            </a:r>
            <a:r>
              <a:rPr lang="en-US" altLang="zh-CN" sz="1600" dirty="0"/>
              <a:t> and </a:t>
            </a:r>
            <a:r>
              <a:rPr lang="en-US" altLang="zh-CN" sz="1600" dirty="0" err="1"/>
              <a:t>Zrnić</a:t>
            </a:r>
            <a:r>
              <a:rPr lang="en-US" altLang="zh-CN" sz="1600" dirty="0"/>
              <a:t> 1993)</a:t>
            </a:r>
            <a:endParaRPr lang="en-US" altLang="zh-CN" dirty="0"/>
          </a:p>
          <a:p>
            <a:pPr marL="285750" indent="-285750">
              <a:buFont typeface="Wingdings" charset="2"/>
              <a:buChar char="Ø"/>
            </a:pPr>
            <a:r>
              <a:rPr lang="en-US" altLang="zh-CN" dirty="0"/>
              <a:t>Hydrometeor Identification Algorithm</a:t>
            </a:r>
            <a:r>
              <a:rPr kumimoji="1" lang="en-US" altLang="zh-CN" dirty="0"/>
              <a:t> </a:t>
            </a:r>
            <a:r>
              <a:rPr kumimoji="1" lang="en-US" altLang="zh-CN" sz="1600" dirty="0"/>
              <a:t>(HID, Dolan et al., 2013)</a:t>
            </a:r>
            <a:endParaRPr lang="en-US" altLang="zh-CN" sz="1600" dirty="0"/>
          </a:p>
        </p:txBody>
      </p:sp>
      <p:sp>
        <p:nvSpPr>
          <p:cNvPr id="22" name="日期占位符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2018/04/19</a:t>
            </a:r>
            <a:endParaRPr lang="en-US" altLang="zh-CN" dirty="0"/>
          </a:p>
        </p:txBody>
      </p:sp>
      <p:sp>
        <p:nvSpPr>
          <p:cNvPr id="23" name="页脚占位符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 dirty="0"/>
          </a:p>
        </p:txBody>
      </p:sp>
      <p:sp>
        <p:nvSpPr>
          <p:cNvPr id="24" name="幻灯片编号占位符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75E529-413B-B64F-9B59-E997BA4199C4}" type="slidenum">
              <a:rPr lang="en-US" altLang="zh-CN" smtClean="0"/>
              <a:pPr>
                <a:defRPr/>
              </a:pPr>
              <a:t>6</a:t>
            </a:fld>
            <a:endParaRPr lang="en-US" altLang="zh-CN" dirty="0"/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4"/>
          <a:srcRect l="8711" t="4522"/>
          <a:stretch/>
        </p:blipFill>
        <p:spPr>
          <a:xfrm>
            <a:off x="912256" y="5265470"/>
            <a:ext cx="3710721" cy="36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9799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zh-CN" sz="2000" dirty="0">
                <a:solidFill>
                  <a:srgbClr val="00206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Convective cell identification and classification:</a:t>
            </a:r>
          </a:p>
          <a:p>
            <a:pPr marL="0" indent="0">
              <a:buNone/>
            </a:pPr>
            <a:r>
              <a:rPr kumimoji="1" lang="en-US" altLang="zh-CN" sz="1600" dirty="0">
                <a:solidFill>
                  <a:srgbClr val="00206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    -</a:t>
            </a:r>
            <a:r>
              <a:rPr lang="en-US" altLang="zh-CN" sz="1600" dirty="0">
                <a:solidFill>
                  <a:srgbClr val="00206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 based on vertical velocity (</a:t>
            </a:r>
            <a:r>
              <a:rPr lang="en-US" altLang="zh-CN" sz="1600" i="1" dirty="0">
                <a:solidFill>
                  <a:srgbClr val="00206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w</a:t>
            </a:r>
            <a:r>
              <a:rPr lang="en-US" altLang="zh-CN" sz="1600" dirty="0">
                <a:solidFill>
                  <a:srgbClr val="00206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) at 3 km altitude </a:t>
            </a:r>
            <a:r>
              <a:rPr lang="en-US" altLang="zh-CN" sz="1200" dirty="0">
                <a:solidFill>
                  <a:srgbClr val="00206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(following Moon and Nolan 2015)</a:t>
            </a:r>
          </a:p>
          <a:p>
            <a:pPr marL="0" indent="0">
              <a:buNone/>
            </a:pPr>
            <a:endParaRPr lang="en-US" altLang="zh-CN" sz="1800" dirty="0">
              <a:solidFill>
                <a:srgbClr val="002060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Data and Method</a:t>
            </a:r>
            <a:endParaRPr kumimoji="1" lang="zh-CN" altLang="en-US" dirty="0">
              <a:solidFill>
                <a:schemeClr val="bg1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34169" y="2454128"/>
            <a:ext cx="17450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206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Developing</a:t>
            </a:r>
          </a:p>
          <a:p>
            <a:r>
              <a:rPr lang="en-US" altLang="zh-CN" i="1" dirty="0">
                <a:solidFill>
                  <a:srgbClr val="00206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w</a:t>
            </a:r>
            <a:r>
              <a:rPr lang="en-US" altLang="zh-CN" dirty="0">
                <a:solidFill>
                  <a:srgbClr val="00206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 &lt; 3m s</a:t>
            </a:r>
            <a:r>
              <a:rPr lang="en-US" altLang="zh-CN" baseline="30000" dirty="0">
                <a:solidFill>
                  <a:srgbClr val="00206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-1</a:t>
            </a:r>
          </a:p>
          <a:p>
            <a:r>
              <a:rPr lang="en-US" altLang="zh-CN" dirty="0" err="1">
                <a:solidFill>
                  <a:srgbClr val="00206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n</a:t>
            </a:r>
            <a:r>
              <a:rPr lang="en-US" altLang="zh-CN" baseline="-25000" dirty="0" err="1">
                <a:solidFill>
                  <a:srgbClr val="00206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_developing</a:t>
            </a:r>
            <a:r>
              <a:rPr lang="en-US" altLang="zh-CN" dirty="0">
                <a:solidFill>
                  <a:srgbClr val="00206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 = 93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3673906" y="2454128"/>
            <a:ext cx="15910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206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Mature</a:t>
            </a:r>
          </a:p>
          <a:p>
            <a:r>
              <a:rPr lang="en-US" altLang="zh-CN" i="1" dirty="0">
                <a:solidFill>
                  <a:srgbClr val="00206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w</a:t>
            </a:r>
            <a:r>
              <a:rPr lang="en-US" altLang="zh-CN" dirty="0">
                <a:solidFill>
                  <a:srgbClr val="00206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 &gt;= 3 m s</a:t>
            </a:r>
            <a:r>
              <a:rPr lang="en-US" altLang="zh-CN" baseline="30000" dirty="0">
                <a:solidFill>
                  <a:srgbClr val="00206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-1</a:t>
            </a:r>
          </a:p>
          <a:p>
            <a:r>
              <a:rPr lang="en-US" altLang="zh-CN" dirty="0" err="1">
                <a:solidFill>
                  <a:srgbClr val="00206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n</a:t>
            </a:r>
            <a:r>
              <a:rPr lang="en-US" altLang="zh-CN" baseline="-25000" dirty="0" err="1">
                <a:solidFill>
                  <a:srgbClr val="00206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_mature</a:t>
            </a:r>
            <a:r>
              <a:rPr lang="en-US" altLang="zh-CN" dirty="0">
                <a:solidFill>
                  <a:srgbClr val="00206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 = 164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6534126" y="2436024"/>
            <a:ext cx="20179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206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Decaying</a:t>
            </a:r>
          </a:p>
          <a:p>
            <a:r>
              <a:rPr lang="en-US" altLang="zh-CN" i="1" dirty="0">
                <a:solidFill>
                  <a:srgbClr val="00206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w</a:t>
            </a:r>
            <a:r>
              <a:rPr lang="en-US" altLang="zh-CN" dirty="0">
                <a:solidFill>
                  <a:srgbClr val="00206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 &lt; 3 m s</a:t>
            </a:r>
            <a:r>
              <a:rPr lang="en-US" altLang="zh-CN" baseline="30000" dirty="0">
                <a:solidFill>
                  <a:srgbClr val="00206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-1</a:t>
            </a:r>
            <a:r>
              <a:rPr lang="en-US" altLang="zh-CN" dirty="0">
                <a:solidFill>
                  <a:srgbClr val="00206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 again</a:t>
            </a:r>
          </a:p>
          <a:p>
            <a:r>
              <a:rPr lang="en-US" altLang="zh-CN" dirty="0" err="1">
                <a:solidFill>
                  <a:srgbClr val="00206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n</a:t>
            </a:r>
            <a:r>
              <a:rPr lang="en-US" altLang="zh-CN" baseline="-25000" dirty="0" err="1">
                <a:solidFill>
                  <a:srgbClr val="00206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_decaying</a:t>
            </a:r>
            <a:r>
              <a:rPr lang="en-US" altLang="zh-CN" dirty="0">
                <a:solidFill>
                  <a:srgbClr val="00206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 = 69</a:t>
            </a:r>
          </a:p>
        </p:txBody>
      </p:sp>
      <p:grpSp>
        <p:nvGrpSpPr>
          <p:cNvPr id="18" name="组 17"/>
          <p:cNvGrpSpPr>
            <a:grpSpLocks noChangeAspect="1"/>
          </p:cNvGrpSpPr>
          <p:nvPr/>
        </p:nvGrpSpPr>
        <p:grpSpPr>
          <a:xfrm>
            <a:off x="156030" y="3450178"/>
            <a:ext cx="2945270" cy="2679922"/>
            <a:chOff x="310747" y="2253473"/>
            <a:chExt cx="3600000" cy="3275666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10"/>
            <a:stretch/>
          </p:blipFill>
          <p:spPr>
            <a:xfrm>
              <a:off x="310747" y="2253473"/>
              <a:ext cx="3600000" cy="3275666"/>
            </a:xfrm>
            <a:prstGeom prst="rect">
              <a:avLst/>
            </a:prstGeom>
          </p:spPr>
        </p:pic>
        <p:sp>
          <p:nvSpPr>
            <p:cNvPr id="13" name="任意形状 12"/>
            <p:cNvSpPr/>
            <p:nvPr/>
          </p:nvSpPr>
          <p:spPr>
            <a:xfrm>
              <a:off x="2351606" y="3556702"/>
              <a:ext cx="291495" cy="239285"/>
            </a:xfrm>
            <a:custGeom>
              <a:avLst/>
              <a:gdLst>
                <a:gd name="connsiteX0" fmla="*/ 90435 w 291495"/>
                <a:gd name="connsiteY0" fmla="*/ 160905 h 239285"/>
                <a:gd name="connsiteX1" fmla="*/ 35169 w 291495"/>
                <a:gd name="connsiteY1" fmla="*/ 125735 h 239285"/>
                <a:gd name="connsiteX2" fmla="*/ 10048 w 291495"/>
                <a:gd name="connsiteY2" fmla="*/ 80518 h 239285"/>
                <a:gd name="connsiteX3" fmla="*/ 0 w 291495"/>
                <a:gd name="connsiteY3" fmla="*/ 40324 h 239285"/>
                <a:gd name="connsiteX4" fmla="*/ 10048 w 291495"/>
                <a:gd name="connsiteY4" fmla="*/ 10179 h 239285"/>
                <a:gd name="connsiteX5" fmla="*/ 55266 w 291495"/>
                <a:gd name="connsiteY5" fmla="*/ 131 h 239285"/>
                <a:gd name="connsiteX6" fmla="*/ 90435 w 291495"/>
                <a:gd name="connsiteY6" fmla="*/ 5155 h 239285"/>
                <a:gd name="connsiteX7" fmla="*/ 130628 w 291495"/>
                <a:gd name="connsiteY7" fmla="*/ 15204 h 239285"/>
                <a:gd name="connsiteX8" fmla="*/ 185894 w 291495"/>
                <a:gd name="connsiteY8" fmla="*/ 25252 h 239285"/>
                <a:gd name="connsiteX9" fmla="*/ 246185 w 291495"/>
                <a:gd name="connsiteY9" fmla="*/ 75494 h 239285"/>
                <a:gd name="connsiteX10" fmla="*/ 286378 w 291495"/>
                <a:gd name="connsiteY10" fmla="*/ 125735 h 239285"/>
                <a:gd name="connsiteX11" fmla="*/ 286378 w 291495"/>
                <a:gd name="connsiteY11" fmla="*/ 150856 h 239285"/>
                <a:gd name="connsiteX12" fmla="*/ 291402 w 291495"/>
                <a:gd name="connsiteY12" fmla="*/ 201098 h 239285"/>
                <a:gd name="connsiteX13" fmla="*/ 281354 w 291495"/>
                <a:gd name="connsiteY13" fmla="*/ 236267 h 239285"/>
                <a:gd name="connsiteX14" fmla="*/ 241160 w 291495"/>
                <a:gd name="connsiteY14" fmla="*/ 236267 h 239285"/>
                <a:gd name="connsiteX15" fmla="*/ 195943 w 291495"/>
                <a:gd name="connsiteY15" fmla="*/ 226219 h 239285"/>
                <a:gd name="connsiteX16" fmla="*/ 175846 w 291495"/>
                <a:gd name="connsiteY16" fmla="*/ 221195 h 239285"/>
                <a:gd name="connsiteX17" fmla="*/ 175846 w 291495"/>
                <a:gd name="connsiteY17" fmla="*/ 221195 h 239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91495" h="239285">
                  <a:moveTo>
                    <a:pt x="90435" y="160905"/>
                  </a:moveTo>
                  <a:cubicBezTo>
                    <a:pt x="69501" y="150019"/>
                    <a:pt x="48567" y="139133"/>
                    <a:pt x="35169" y="125735"/>
                  </a:cubicBezTo>
                  <a:cubicBezTo>
                    <a:pt x="21771" y="112337"/>
                    <a:pt x="15910" y="94753"/>
                    <a:pt x="10048" y="80518"/>
                  </a:cubicBezTo>
                  <a:cubicBezTo>
                    <a:pt x="4186" y="66283"/>
                    <a:pt x="0" y="52047"/>
                    <a:pt x="0" y="40324"/>
                  </a:cubicBezTo>
                  <a:cubicBezTo>
                    <a:pt x="0" y="28601"/>
                    <a:pt x="837" y="16878"/>
                    <a:pt x="10048" y="10179"/>
                  </a:cubicBezTo>
                  <a:cubicBezTo>
                    <a:pt x="19259" y="3480"/>
                    <a:pt x="41868" y="968"/>
                    <a:pt x="55266" y="131"/>
                  </a:cubicBezTo>
                  <a:cubicBezTo>
                    <a:pt x="68664" y="-706"/>
                    <a:pt x="77875" y="2643"/>
                    <a:pt x="90435" y="5155"/>
                  </a:cubicBezTo>
                  <a:cubicBezTo>
                    <a:pt x="102995" y="7667"/>
                    <a:pt x="114718" y="11855"/>
                    <a:pt x="130628" y="15204"/>
                  </a:cubicBezTo>
                  <a:cubicBezTo>
                    <a:pt x="146538" y="18553"/>
                    <a:pt x="166635" y="15204"/>
                    <a:pt x="185894" y="25252"/>
                  </a:cubicBezTo>
                  <a:cubicBezTo>
                    <a:pt x="205153" y="35300"/>
                    <a:pt x="229438" y="58747"/>
                    <a:pt x="246185" y="75494"/>
                  </a:cubicBezTo>
                  <a:cubicBezTo>
                    <a:pt x="262932" y="92241"/>
                    <a:pt x="279679" y="113175"/>
                    <a:pt x="286378" y="125735"/>
                  </a:cubicBezTo>
                  <a:cubicBezTo>
                    <a:pt x="293077" y="138295"/>
                    <a:pt x="285541" y="138296"/>
                    <a:pt x="286378" y="150856"/>
                  </a:cubicBezTo>
                  <a:cubicBezTo>
                    <a:pt x="287215" y="163416"/>
                    <a:pt x="292239" y="186863"/>
                    <a:pt x="291402" y="201098"/>
                  </a:cubicBezTo>
                  <a:cubicBezTo>
                    <a:pt x="290565" y="215333"/>
                    <a:pt x="289728" y="230406"/>
                    <a:pt x="281354" y="236267"/>
                  </a:cubicBezTo>
                  <a:cubicBezTo>
                    <a:pt x="272980" y="242128"/>
                    <a:pt x="255395" y="237942"/>
                    <a:pt x="241160" y="236267"/>
                  </a:cubicBezTo>
                  <a:cubicBezTo>
                    <a:pt x="226925" y="234592"/>
                    <a:pt x="206829" y="228731"/>
                    <a:pt x="195943" y="226219"/>
                  </a:cubicBezTo>
                  <a:cubicBezTo>
                    <a:pt x="185057" y="223707"/>
                    <a:pt x="175846" y="221195"/>
                    <a:pt x="175846" y="221195"/>
                  </a:cubicBezTo>
                  <a:lnTo>
                    <a:pt x="175846" y="221195"/>
                  </a:lnTo>
                </a:path>
              </a:pathLst>
            </a:cu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rgbClr val="FFFF00"/>
                </a:solidFill>
              </a:endParaRPr>
            </a:p>
          </p:txBody>
        </p:sp>
      </p:grpSp>
      <p:grpSp>
        <p:nvGrpSpPr>
          <p:cNvPr id="19" name="组 18"/>
          <p:cNvGrpSpPr>
            <a:grpSpLocks noChangeAspect="1"/>
          </p:cNvGrpSpPr>
          <p:nvPr/>
        </p:nvGrpSpPr>
        <p:grpSpPr>
          <a:xfrm>
            <a:off x="3016250" y="3450177"/>
            <a:ext cx="2945270" cy="2679923"/>
            <a:chOff x="3910747" y="2253472"/>
            <a:chExt cx="3600000" cy="3275667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09"/>
            <a:stretch/>
          </p:blipFill>
          <p:spPr>
            <a:xfrm>
              <a:off x="3910747" y="2253472"/>
              <a:ext cx="3600000" cy="3275667"/>
            </a:xfrm>
            <a:prstGeom prst="rect">
              <a:avLst/>
            </a:prstGeom>
          </p:spPr>
        </p:pic>
        <p:sp>
          <p:nvSpPr>
            <p:cNvPr id="14" name="任意形状 13"/>
            <p:cNvSpPr/>
            <p:nvPr/>
          </p:nvSpPr>
          <p:spPr>
            <a:xfrm>
              <a:off x="5963866" y="3607075"/>
              <a:ext cx="226249" cy="103317"/>
            </a:xfrm>
            <a:custGeom>
              <a:avLst/>
              <a:gdLst>
                <a:gd name="connsiteX0" fmla="*/ 115678 w 226249"/>
                <a:gd name="connsiteY0" fmla="*/ 0 h 103317"/>
                <a:gd name="connsiteX1" fmla="*/ 55388 w 226249"/>
                <a:gd name="connsiteY1" fmla="*/ 10048 h 103317"/>
                <a:gd name="connsiteX2" fmla="*/ 30267 w 226249"/>
                <a:gd name="connsiteY2" fmla="*/ 10048 h 103317"/>
                <a:gd name="connsiteX3" fmla="*/ 122 w 226249"/>
                <a:gd name="connsiteY3" fmla="*/ 20097 h 103317"/>
                <a:gd name="connsiteX4" fmla="*/ 20219 w 226249"/>
                <a:gd name="connsiteY4" fmla="*/ 50242 h 103317"/>
                <a:gd name="connsiteX5" fmla="*/ 35292 w 226249"/>
                <a:gd name="connsiteY5" fmla="*/ 70338 h 103317"/>
                <a:gd name="connsiteX6" fmla="*/ 75485 w 226249"/>
                <a:gd name="connsiteY6" fmla="*/ 75362 h 103317"/>
                <a:gd name="connsiteX7" fmla="*/ 115678 w 226249"/>
                <a:gd name="connsiteY7" fmla="*/ 100483 h 103317"/>
                <a:gd name="connsiteX8" fmla="*/ 160896 w 226249"/>
                <a:gd name="connsiteY8" fmla="*/ 100483 h 103317"/>
                <a:gd name="connsiteX9" fmla="*/ 206114 w 226249"/>
                <a:gd name="connsiteY9" fmla="*/ 80387 h 103317"/>
                <a:gd name="connsiteX10" fmla="*/ 226210 w 226249"/>
                <a:gd name="connsiteY10" fmla="*/ 60290 h 103317"/>
                <a:gd name="connsiteX11" fmla="*/ 211138 w 226249"/>
                <a:gd name="connsiteY11" fmla="*/ 25121 h 103317"/>
                <a:gd name="connsiteX12" fmla="*/ 206114 w 226249"/>
                <a:gd name="connsiteY12" fmla="*/ 30145 h 103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6249" h="103317">
                  <a:moveTo>
                    <a:pt x="115678" y="0"/>
                  </a:moveTo>
                  <a:cubicBezTo>
                    <a:pt x="92650" y="4186"/>
                    <a:pt x="69623" y="8373"/>
                    <a:pt x="55388" y="10048"/>
                  </a:cubicBezTo>
                  <a:cubicBezTo>
                    <a:pt x="41153" y="11723"/>
                    <a:pt x="39478" y="8373"/>
                    <a:pt x="30267" y="10048"/>
                  </a:cubicBezTo>
                  <a:cubicBezTo>
                    <a:pt x="21056" y="11723"/>
                    <a:pt x="1797" y="13398"/>
                    <a:pt x="122" y="20097"/>
                  </a:cubicBezTo>
                  <a:cubicBezTo>
                    <a:pt x="-1553" y="26796"/>
                    <a:pt x="14357" y="41869"/>
                    <a:pt x="20219" y="50242"/>
                  </a:cubicBezTo>
                  <a:cubicBezTo>
                    <a:pt x="26081" y="58616"/>
                    <a:pt x="26081" y="66151"/>
                    <a:pt x="35292" y="70338"/>
                  </a:cubicBezTo>
                  <a:cubicBezTo>
                    <a:pt x="44503" y="74525"/>
                    <a:pt x="62087" y="70338"/>
                    <a:pt x="75485" y="75362"/>
                  </a:cubicBezTo>
                  <a:cubicBezTo>
                    <a:pt x="88883" y="80386"/>
                    <a:pt x="101443" y="96296"/>
                    <a:pt x="115678" y="100483"/>
                  </a:cubicBezTo>
                  <a:cubicBezTo>
                    <a:pt x="129913" y="104670"/>
                    <a:pt x="145823" y="103832"/>
                    <a:pt x="160896" y="100483"/>
                  </a:cubicBezTo>
                  <a:cubicBezTo>
                    <a:pt x="175969" y="97134"/>
                    <a:pt x="195228" y="87086"/>
                    <a:pt x="206114" y="80387"/>
                  </a:cubicBezTo>
                  <a:cubicBezTo>
                    <a:pt x="217000" y="73688"/>
                    <a:pt x="225373" y="69501"/>
                    <a:pt x="226210" y="60290"/>
                  </a:cubicBezTo>
                  <a:cubicBezTo>
                    <a:pt x="227047" y="51079"/>
                    <a:pt x="214487" y="30145"/>
                    <a:pt x="211138" y="25121"/>
                  </a:cubicBezTo>
                  <a:cubicBezTo>
                    <a:pt x="207789" y="20097"/>
                    <a:pt x="206951" y="25121"/>
                    <a:pt x="206114" y="30145"/>
                  </a:cubicBezTo>
                </a:path>
              </a:pathLst>
            </a:cu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5" name="任意形状 14"/>
            <p:cNvSpPr/>
            <p:nvPr/>
          </p:nvSpPr>
          <p:spPr>
            <a:xfrm>
              <a:off x="5746364" y="3450765"/>
              <a:ext cx="521239" cy="302755"/>
            </a:xfrm>
            <a:custGeom>
              <a:avLst/>
              <a:gdLst>
                <a:gd name="connsiteX0" fmla="*/ 478881 w 521239"/>
                <a:gd name="connsiteY0" fmla="*/ 286938 h 302755"/>
                <a:gd name="connsiteX1" fmla="*/ 519075 w 521239"/>
                <a:gd name="connsiteY1" fmla="*/ 241721 h 302755"/>
                <a:gd name="connsiteX2" fmla="*/ 514051 w 521239"/>
                <a:gd name="connsiteY2" fmla="*/ 216600 h 302755"/>
                <a:gd name="connsiteX3" fmla="*/ 498978 w 521239"/>
                <a:gd name="connsiteY3" fmla="*/ 186455 h 302755"/>
                <a:gd name="connsiteX4" fmla="*/ 478881 w 521239"/>
                <a:gd name="connsiteY4" fmla="*/ 166358 h 302755"/>
                <a:gd name="connsiteX5" fmla="*/ 433664 w 521239"/>
                <a:gd name="connsiteY5" fmla="*/ 151286 h 302755"/>
                <a:gd name="connsiteX6" fmla="*/ 378398 w 521239"/>
                <a:gd name="connsiteY6" fmla="*/ 106068 h 302755"/>
                <a:gd name="connsiteX7" fmla="*/ 318108 w 521239"/>
                <a:gd name="connsiteY7" fmla="*/ 90996 h 302755"/>
                <a:gd name="connsiteX8" fmla="*/ 242745 w 521239"/>
                <a:gd name="connsiteY8" fmla="*/ 55826 h 302755"/>
                <a:gd name="connsiteX9" fmla="*/ 192503 w 521239"/>
                <a:gd name="connsiteY9" fmla="*/ 20657 h 302755"/>
                <a:gd name="connsiteX10" fmla="*/ 157334 w 521239"/>
                <a:gd name="connsiteY10" fmla="*/ 560 h 302755"/>
                <a:gd name="connsiteX11" fmla="*/ 117141 w 521239"/>
                <a:gd name="connsiteY11" fmla="*/ 5585 h 302755"/>
                <a:gd name="connsiteX12" fmla="*/ 51827 w 521239"/>
                <a:gd name="connsiteY12" fmla="*/ 5585 h 302755"/>
                <a:gd name="connsiteX13" fmla="*/ 11633 w 521239"/>
                <a:gd name="connsiteY13" fmla="*/ 20657 h 302755"/>
                <a:gd name="connsiteX14" fmla="*/ 1585 w 521239"/>
                <a:gd name="connsiteY14" fmla="*/ 40754 h 302755"/>
                <a:gd name="connsiteX15" fmla="*/ 1585 w 521239"/>
                <a:gd name="connsiteY15" fmla="*/ 65875 h 302755"/>
                <a:gd name="connsiteX16" fmla="*/ 16657 w 521239"/>
                <a:gd name="connsiteY16" fmla="*/ 96020 h 302755"/>
                <a:gd name="connsiteX17" fmla="*/ 46802 w 521239"/>
                <a:gd name="connsiteY17" fmla="*/ 126165 h 302755"/>
                <a:gd name="connsiteX18" fmla="*/ 81972 w 521239"/>
                <a:gd name="connsiteY18" fmla="*/ 166358 h 302755"/>
                <a:gd name="connsiteX19" fmla="*/ 122165 w 521239"/>
                <a:gd name="connsiteY19" fmla="*/ 196503 h 302755"/>
                <a:gd name="connsiteX20" fmla="*/ 172407 w 521239"/>
                <a:gd name="connsiteY20" fmla="*/ 221624 h 302755"/>
                <a:gd name="connsiteX21" fmla="*/ 217624 w 521239"/>
                <a:gd name="connsiteY21" fmla="*/ 251769 h 302755"/>
                <a:gd name="connsiteX22" fmla="*/ 257818 w 521239"/>
                <a:gd name="connsiteY22" fmla="*/ 276890 h 302755"/>
                <a:gd name="connsiteX23" fmla="*/ 308059 w 521239"/>
                <a:gd name="connsiteY23" fmla="*/ 291963 h 302755"/>
                <a:gd name="connsiteX24" fmla="*/ 348253 w 521239"/>
                <a:gd name="connsiteY24" fmla="*/ 302011 h 302755"/>
                <a:gd name="connsiteX25" fmla="*/ 363325 w 521239"/>
                <a:gd name="connsiteY25" fmla="*/ 302011 h 302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21239" h="302755">
                  <a:moveTo>
                    <a:pt x="478881" y="286938"/>
                  </a:moveTo>
                  <a:cubicBezTo>
                    <a:pt x="496047" y="270191"/>
                    <a:pt x="513213" y="253444"/>
                    <a:pt x="519075" y="241721"/>
                  </a:cubicBezTo>
                  <a:cubicBezTo>
                    <a:pt x="524937" y="229998"/>
                    <a:pt x="517400" y="225811"/>
                    <a:pt x="514051" y="216600"/>
                  </a:cubicBezTo>
                  <a:cubicBezTo>
                    <a:pt x="510702" y="207389"/>
                    <a:pt x="504840" y="194829"/>
                    <a:pt x="498978" y="186455"/>
                  </a:cubicBezTo>
                  <a:cubicBezTo>
                    <a:pt x="493116" y="178081"/>
                    <a:pt x="489767" y="172220"/>
                    <a:pt x="478881" y="166358"/>
                  </a:cubicBezTo>
                  <a:cubicBezTo>
                    <a:pt x="467995" y="160496"/>
                    <a:pt x="450411" y="161334"/>
                    <a:pt x="433664" y="151286"/>
                  </a:cubicBezTo>
                  <a:cubicBezTo>
                    <a:pt x="416917" y="141238"/>
                    <a:pt x="397657" y="116116"/>
                    <a:pt x="378398" y="106068"/>
                  </a:cubicBezTo>
                  <a:cubicBezTo>
                    <a:pt x="359139" y="96020"/>
                    <a:pt x="340717" y="99370"/>
                    <a:pt x="318108" y="90996"/>
                  </a:cubicBezTo>
                  <a:cubicBezTo>
                    <a:pt x="295499" y="82622"/>
                    <a:pt x="263679" y="67549"/>
                    <a:pt x="242745" y="55826"/>
                  </a:cubicBezTo>
                  <a:cubicBezTo>
                    <a:pt x="221811" y="44103"/>
                    <a:pt x="206738" y="29868"/>
                    <a:pt x="192503" y="20657"/>
                  </a:cubicBezTo>
                  <a:cubicBezTo>
                    <a:pt x="178268" y="11446"/>
                    <a:pt x="169894" y="3072"/>
                    <a:pt x="157334" y="560"/>
                  </a:cubicBezTo>
                  <a:cubicBezTo>
                    <a:pt x="144774" y="-1952"/>
                    <a:pt x="134725" y="4748"/>
                    <a:pt x="117141" y="5585"/>
                  </a:cubicBezTo>
                  <a:cubicBezTo>
                    <a:pt x="99557" y="6422"/>
                    <a:pt x="69412" y="3073"/>
                    <a:pt x="51827" y="5585"/>
                  </a:cubicBezTo>
                  <a:cubicBezTo>
                    <a:pt x="34242" y="8097"/>
                    <a:pt x="20007" y="14796"/>
                    <a:pt x="11633" y="20657"/>
                  </a:cubicBezTo>
                  <a:cubicBezTo>
                    <a:pt x="3259" y="26518"/>
                    <a:pt x="3260" y="33218"/>
                    <a:pt x="1585" y="40754"/>
                  </a:cubicBezTo>
                  <a:cubicBezTo>
                    <a:pt x="-90" y="48290"/>
                    <a:pt x="-927" y="56664"/>
                    <a:pt x="1585" y="65875"/>
                  </a:cubicBezTo>
                  <a:cubicBezTo>
                    <a:pt x="4097" y="75086"/>
                    <a:pt x="9121" y="85972"/>
                    <a:pt x="16657" y="96020"/>
                  </a:cubicBezTo>
                  <a:cubicBezTo>
                    <a:pt x="24193" y="106068"/>
                    <a:pt x="35916" y="114442"/>
                    <a:pt x="46802" y="126165"/>
                  </a:cubicBezTo>
                  <a:cubicBezTo>
                    <a:pt x="57688" y="137888"/>
                    <a:pt x="69412" y="154635"/>
                    <a:pt x="81972" y="166358"/>
                  </a:cubicBezTo>
                  <a:cubicBezTo>
                    <a:pt x="94532" y="178081"/>
                    <a:pt x="107092" y="187292"/>
                    <a:pt x="122165" y="196503"/>
                  </a:cubicBezTo>
                  <a:cubicBezTo>
                    <a:pt x="137237" y="205714"/>
                    <a:pt x="156497" y="212413"/>
                    <a:pt x="172407" y="221624"/>
                  </a:cubicBezTo>
                  <a:cubicBezTo>
                    <a:pt x="188317" y="230835"/>
                    <a:pt x="203389" y="242558"/>
                    <a:pt x="217624" y="251769"/>
                  </a:cubicBezTo>
                  <a:cubicBezTo>
                    <a:pt x="231859" y="260980"/>
                    <a:pt x="242746" y="270191"/>
                    <a:pt x="257818" y="276890"/>
                  </a:cubicBezTo>
                  <a:cubicBezTo>
                    <a:pt x="272890" y="283589"/>
                    <a:pt x="292987" y="287776"/>
                    <a:pt x="308059" y="291963"/>
                  </a:cubicBezTo>
                  <a:cubicBezTo>
                    <a:pt x="323131" y="296150"/>
                    <a:pt x="339042" y="300336"/>
                    <a:pt x="348253" y="302011"/>
                  </a:cubicBezTo>
                  <a:cubicBezTo>
                    <a:pt x="357464" y="303686"/>
                    <a:pt x="363325" y="302011"/>
                    <a:pt x="363325" y="302011"/>
                  </a:cubicBezTo>
                </a:path>
              </a:pathLst>
            </a:cu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6" name="任意形状 15"/>
            <p:cNvSpPr/>
            <p:nvPr/>
          </p:nvSpPr>
          <p:spPr>
            <a:xfrm>
              <a:off x="5687568" y="3355704"/>
              <a:ext cx="637619" cy="444222"/>
            </a:xfrm>
            <a:custGeom>
              <a:avLst/>
              <a:gdLst>
                <a:gd name="connsiteX0" fmla="*/ 457291 w 637619"/>
                <a:gd name="connsiteY0" fmla="*/ 442289 h 444222"/>
                <a:gd name="connsiteX1" fmla="*/ 522605 w 637619"/>
                <a:gd name="connsiteY1" fmla="*/ 442289 h 444222"/>
                <a:gd name="connsiteX2" fmla="*/ 587919 w 637619"/>
                <a:gd name="connsiteY2" fmla="*/ 422193 h 444222"/>
                <a:gd name="connsiteX3" fmla="*/ 633137 w 637619"/>
                <a:gd name="connsiteY3" fmla="*/ 346830 h 444222"/>
                <a:gd name="connsiteX4" fmla="*/ 633137 w 637619"/>
                <a:gd name="connsiteY4" fmla="*/ 306637 h 444222"/>
                <a:gd name="connsiteX5" fmla="*/ 608016 w 637619"/>
                <a:gd name="connsiteY5" fmla="*/ 261419 h 444222"/>
                <a:gd name="connsiteX6" fmla="*/ 572847 w 637619"/>
                <a:gd name="connsiteY6" fmla="*/ 231274 h 444222"/>
                <a:gd name="connsiteX7" fmla="*/ 502508 w 637619"/>
                <a:gd name="connsiteY7" fmla="*/ 191081 h 444222"/>
                <a:gd name="connsiteX8" fmla="*/ 452266 w 637619"/>
                <a:gd name="connsiteY8" fmla="*/ 176008 h 444222"/>
                <a:gd name="connsiteX9" fmla="*/ 397001 w 637619"/>
                <a:gd name="connsiteY9" fmla="*/ 160936 h 444222"/>
                <a:gd name="connsiteX10" fmla="*/ 356807 w 637619"/>
                <a:gd name="connsiteY10" fmla="*/ 135815 h 444222"/>
                <a:gd name="connsiteX11" fmla="*/ 301541 w 637619"/>
                <a:gd name="connsiteY11" fmla="*/ 95621 h 444222"/>
                <a:gd name="connsiteX12" fmla="*/ 261348 w 637619"/>
                <a:gd name="connsiteY12" fmla="*/ 65476 h 444222"/>
                <a:gd name="connsiteX13" fmla="*/ 216130 w 637619"/>
                <a:gd name="connsiteY13" fmla="*/ 35331 h 444222"/>
                <a:gd name="connsiteX14" fmla="*/ 185985 w 637619"/>
                <a:gd name="connsiteY14" fmla="*/ 10210 h 444222"/>
                <a:gd name="connsiteX15" fmla="*/ 140768 w 637619"/>
                <a:gd name="connsiteY15" fmla="*/ 162 h 444222"/>
                <a:gd name="connsiteX16" fmla="*/ 115647 w 637619"/>
                <a:gd name="connsiteY16" fmla="*/ 5186 h 444222"/>
                <a:gd name="connsiteX17" fmla="*/ 95550 w 637619"/>
                <a:gd name="connsiteY17" fmla="*/ 20259 h 444222"/>
                <a:gd name="connsiteX18" fmla="*/ 65405 w 637619"/>
                <a:gd name="connsiteY18" fmla="*/ 35331 h 444222"/>
                <a:gd name="connsiteX19" fmla="*/ 35260 w 637619"/>
                <a:gd name="connsiteY19" fmla="*/ 45380 h 444222"/>
                <a:gd name="connsiteX20" fmla="*/ 10139 w 637619"/>
                <a:gd name="connsiteY20" fmla="*/ 75525 h 444222"/>
                <a:gd name="connsiteX21" fmla="*/ 91 w 637619"/>
                <a:gd name="connsiteY21" fmla="*/ 140839 h 444222"/>
                <a:gd name="connsiteX22" fmla="*/ 15163 w 637619"/>
                <a:gd name="connsiteY22" fmla="*/ 206153 h 444222"/>
                <a:gd name="connsiteX23" fmla="*/ 55357 w 637619"/>
                <a:gd name="connsiteY23" fmla="*/ 256395 h 444222"/>
                <a:gd name="connsiteX24" fmla="*/ 120671 w 637619"/>
                <a:gd name="connsiteY24" fmla="*/ 321709 h 444222"/>
                <a:gd name="connsiteX25" fmla="*/ 165888 w 637619"/>
                <a:gd name="connsiteY25" fmla="*/ 371951 h 444222"/>
                <a:gd name="connsiteX26" fmla="*/ 226179 w 637619"/>
                <a:gd name="connsiteY26" fmla="*/ 407120 h 444222"/>
                <a:gd name="connsiteX27" fmla="*/ 281444 w 637619"/>
                <a:gd name="connsiteY27" fmla="*/ 417169 h 444222"/>
                <a:gd name="connsiteX28" fmla="*/ 336710 w 637619"/>
                <a:gd name="connsiteY28" fmla="*/ 437265 h 444222"/>
                <a:gd name="connsiteX29" fmla="*/ 356807 w 637619"/>
                <a:gd name="connsiteY29" fmla="*/ 437265 h 444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37619" h="444222">
                  <a:moveTo>
                    <a:pt x="457291" y="442289"/>
                  </a:moveTo>
                  <a:cubicBezTo>
                    <a:pt x="479062" y="443963"/>
                    <a:pt x="500834" y="445638"/>
                    <a:pt x="522605" y="442289"/>
                  </a:cubicBezTo>
                  <a:cubicBezTo>
                    <a:pt x="544376" y="438940"/>
                    <a:pt x="569497" y="438103"/>
                    <a:pt x="587919" y="422193"/>
                  </a:cubicBezTo>
                  <a:cubicBezTo>
                    <a:pt x="606341" y="406283"/>
                    <a:pt x="625601" y="366089"/>
                    <a:pt x="633137" y="346830"/>
                  </a:cubicBezTo>
                  <a:cubicBezTo>
                    <a:pt x="640673" y="327571"/>
                    <a:pt x="637324" y="320872"/>
                    <a:pt x="633137" y="306637"/>
                  </a:cubicBezTo>
                  <a:cubicBezTo>
                    <a:pt x="628950" y="292402"/>
                    <a:pt x="618064" y="273980"/>
                    <a:pt x="608016" y="261419"/>
                  </a:cubicBezTo>
                  <a:cubicBezTo>
                    <a:pt x="597968" y="248858"/>
                    <a:pt x="590432" y="242997"/>
                    <a:pt x="572847" y="231274"/>
                  </a:cubicBezTo>
                  <a:cubicBezTo>
                    <a:pt x="555262" y="219551"/>
                    <a:pt x="522605" y="200292"/>
                    <a:pt x="502508" y="191081"/>
                  </a:cubicBezTo>
                  <a:cubicBezTo>
                    <a:pt x="482411" y="181870"/>
                    <a:pt x="469850" y="181032"/>
                    <a:pt x="452266" y="176008"/>
                  </a:cubicBezTo>
                  <a:cubicBezTo>
                    <a:pt x="434682" y="170984"/>
                    <a:pt x="412911" y="167635"/>
                    <a:pt x="397001" y="160936"/>
                  </a:cubicBezTo>
                  <a:cubicBezTo>
                    <a:pt x="381091" y="154237"/>
                    <a:pt x="372717" y="146701"/>
                    <a:pt x="356807" y="135815"/>
                  </a:cubicBezTo>
                  <a:cubicBezTo>
                    <a:pt x="340897" y="124929"/>
                    <a:pt x="317451" y="107344"/>
                    <a:pt x="301541" y="95621"/>
                  </a:cubicBezTo>
                  <a:cubicBezTo>
                    <a:pt x="285631" y="83898"/>
                    <a:pt x="275583" y="75524"/>
                    <a:pt x="261348" y="65476"/>
                  </a:cubicBezTo>
                  <a:cubicBezTo>
                    <a:pt x="247113" y="55428"/>
                    <a:pt x="228690" y="44542"/>
                    <a:pt x="216130" y="35331"/>
                  </a:cubicBezTo>
                  <a:cubicBezTo>
                    <a:pt x="203569" y="26120"/>
                    <a:pt x="198545" y="16071"/>
                    <a:pt x="185985" y="10210"/>
                  </a:cubicBezTo>
                  <a:cubicBezTo>
                    <a:pt x="173425" y="4348"/>
                    <a:pt x="152491" y="999"/>
                    <a:pt x="140768" y="162"/>
                  </a:cubicBezTo>
                  <a:cubicBezTo>
                    <a:pt x="129045" y="-675"/>
                    <a:pt x="123183" y="1837"/>
                    <a:pt x="115647" y="5186"/>
                  </a:cubicBezTo>
                  <a:cubicBezTo>
                    <a:pt x="108111" y="8535"/>
                    <a:pt x="103924" y="15235"/>
                    <a:pt x="95550" y="20259"/>
                  </a:cubicBezTo>
                  <a:cubicBezTo>
                    <a:pt x="87176" y="25283"/>
                    <a:pt x="75453" y="31144"/>
                    <a:pt x="65405" y="35331"/>
                  </a:cubicBezTo>
                  <a:cubicBezTo>
                    <a:pt x="55357" y="39518"/>
                    <a:pt x="44471" y="38681"/>
                    <a:pt x="35260" y="45380"/>
                  </a:cubicBezTo>
                  <a:cubicBezTo>
                    <a:pt x="26049" y="52079"/>
                    <a:pt x="16001" y="59615"/>
                    <a:pt x="10139" y="75525"/>
                  </a:cubicBezTo>
                  <a:cubicBezTo>
                    <a:pt x="4277" y="91435"/>
                    <a:pt x="-746" y="119068"/>
                    <a:pt x="91" y="140839"/>
                  </a:cubicBezTo>
                  <a:cubicBezTo>
                    <a:pt x="928" y="162610"/>
                    <a:pt x="5952" y="186894"/>
                    <a:pt x="15163" y="206153"/>
                  </a:cubicBezTo>
                  <a:cubicBezTo>
                    <a:pt x="24374" y="225412"/>
                    <a:pt x="37772" y="237136"/>
                    <a:pt x="55357" y="256395"/>
                  </a:cubicBezTo>
                  <a:cubicBezTo>
                    <a:pt x="72942" y="275654"/>
                    <a:pt x="102249" y="302450"/>
                    <a:pt x="120671" y="321709"/>
                  </a:cubicBezTo>
                  <a:cubicBezTo>
                    <a:pt x="139093" y="340968"/>
                    <a:pt x="148303" y="357716"/>
                    <a:pt x="165888" y="371951"/>
                  </a:cubicBezTo>
                  <a:cubicBezTo>
                    <a:pt x="183473" y="386186"/>
                    <a:pt x="206920" y="399584"/>
                    <a:pt x="226179" y="407120"/>
                  </a:cubicBezTo>
                  <a:cubicBezTo>
                    <a:pt x="245438" y="414656"/>
                    <a:pt x="263022" y="412145"/>
                    <a:pt x="281444" y="417169"/>
                  </a:cubicBezTo>
                  <a:cubicBezTo>
                    <a:pt x="299866" y="422193"/>
                    <a:pt x="324150" y="433916"/>
                    <a:pt x="336710" y="437265"/>
                  </a:cubicBezTo>
                  <a:cubicBezTo>
                    <a:pt x="349270" y="440614"/>
                    <a:pt x="356807" y="437265"/>
                    <a:pt x="356807" y="437265"/>
                  </a:cubicBezTo>
                </a:path>
              </a:pathLst>
            </a:cu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20" name="组 19"/>
          <p:cNvGrpSpPr>
            <a:grpSpLocks noChangeAspect="1"/>
          </p:cNvGrpSpPr>
          <p:nvPr/>
        </p:nvGrpSpPr>
        <p:grpSpPr>
          <a:xfrm>
            <a:off x="5912322" y="3450177"/>
            <a:ext cx="2945270" cy="2679924"/>
            <a:chOff x="7510747" y="2253472"/>
            <a:chExt cx="3600000" cy="3275668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09"/>
            <a:stretch/>
          </p:blipFill>
          <p:spPr>
            <a:xfrm>
              <a:off x="7510747" y="2253472"/>
              <a:ext cx="3600000" cy="3275668"/>
            </a:xfrm>
            <a:prstGeom prst="rect">
              <a:avLst/>
            </a:prstGeom>
          </p:spPr>
        </p:pic>
        <p:sp>
          <p:nvSpPr>
            <p:cNvPr id="17" name="任意形状 16"/>
            <p:cNvSpPr/>
            <p:nvPr/>
          </p:nvSpPr>
          <p:spPr>
            <a:xfrm>
              <a:off x="9575743" y="3581954"/>
              <a:ext cx="225342" cy="236702"/>
            </a:xfrm>
            <a:custGeom>
              <a:avLst/>
              <a:gdLst>
                <a:gd name="connsiteX0" fmla="*/ 206619 w 225342"/>
                <a:gd name="connsiteY0" fmla="*/ 115556 h 236702"/>
                <a:gd name="connsiteX1" fmla="*/ 221691 w 225342"/>
                <a:gd name="connsiteY1" fmla="*/ 185894 h 236702"/>
                <a:gd name="connsiteX2" fmla="*/ 146329 w 225342"/>
                <a:gd name="connsiteY2" fmla="*/ 236136 h 236702"/>
                <a:gd name="connsiteX3" fmla="*/ 55894 w 225342"/>
                <a:gd name="connsiteY3" fmla="*/ 211015 h 236702"/>
                <a:gd name="connsiteX4" fmla="*/ 15700 w 225342"/>
                <a:gd name="connsiteY4" fmla="*/ 180870 h 236702"/>
                <a:gd name="connsiteX5" fmla="*/ 628 w 225342"/>
                <a:gd name="connsiteY5" fmla="*/ 115556 h 236702"/>
                <a:gd name="connsiteX6" fmla="*/ 5652 w 225342"/>
                <a:gd name="connsiteY6" fmla="*/ 55266 h 236702"/>
                <a:gd name="connsiteX7" fmla="*/ 30773 w 225342"/>
                <a:gd name="connsiteY7" fmla="*/ 10048 h 236702"/>
                <a:gd name="connsiteX8" fmla="*/ 106135 w 225342"/>
                <a:gd name="connsiteY8" fmla="*/ 0 h 236702"/>
                <a:gd name="connsiteX9" fmla="*/ 156377 w 225342"/>
                <a:gd name="connsiteY9" fmla="*/ 10048 h 236702"/>
                <a:gd name="connsiteX10" fmla="*/ 156377 w 225342"/>
                <a:gd name="connsiteY10" fmla="*/ 15072 h 236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5342" h="236702">
                  <a:moveTo>
                    <a:pt x="206619" y="115556"/>
                  </a:moveTo>
                  <a:cubicBezTo>
                    <a:pt x="219179" y="140676"/>
                    <a:pt x="231739" y="165797"/>
                    <a:pt x="221691" y="185894"/>
                  </a:cubicBezTo>
                  <a:cubicBezTo>
                    <a:pt x="211643" y="205991"/>
                    <a:pt x="173962" y="231949"/>
                    <a:pt x="146329" y="236136"/>
                  </a:cubicBezTo>
                  <a:cubicBezTo>
                    <a:pt x="118696" y="240323"/>
                    <a:pt x="77665" y="220226"/>
                    <a:pt x="55894" y="211015"/>
                  </a:cubicBezTo>
                  <a:cubicBezTo>
                    <a:pt x="34123" y="201804"/>
                    <a:pt x="24911" y="196780"/>
                    <a:pt x="15700" y="180870"/>
                  </a:cubicBezTo>
                  <a:cubicBezTo>
                    <a:pt x="6489" y="164960"/>
                    <a:pt x="2303" y="136490"/>
                    <a:pt x="628" y="115556"/>
                  </a:cubicBezTo>
                  <a:cubicBezTo>
                    <a:pt x="-1047" y="94622"/>
                    <a:pt x="628" y="72851"/>
                    <a:pt x="5652" y="55266"/>
                  </a:cubicBezTo>
                  <a:cubicBezTo>
                    <a:pt x="10676" y="37681"/>
                    <a:pt x="14026" y="19259"/>
                    <a:pt x="30773" y="10048"/>
                  </a:cubicBezTo>
                  <a:cubicBezTo>
                    <a:pt x="47520" y="837"/>
                    <a:pt x="85201" y="0"/>
                    <a:pt x="106135" y="0"/>
                  </a:cubicBezTo>
                  <a:cubicBezTo>
                    <a:pt x="127069" y="0"/>
                    <a:pt x="148003" y="7536"/>
                    <a:pt x="156377" y="10048"/>
                  </a:cubicBezTo>
                  <a:cubicBezTo>
                    <a:pt x="164751" y="12560"/>
                    <a:pt x="156377" y="15072"/>
                    <a:pt x="156377" y="15072"/>
                  </a:cubicBezTo>
                </a:path>
              </a:pathLst>
            </a:cu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21" name="日期占位符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2018/04/19</a:t>
            </a:r>
            <a:endParaRPr lang="en-US" altLang="zh-CN" dirty="0"/>
          </a:p>
        </p:txBody>
      </p:sp>
      <p:sp>
        <p:nvSpPr>
          <p:cNvPr id="22" name="页脚占位符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 dirty="0"/>
          </a:p>
        </p:txBody>
      </p:sp>
      <p:sp>
        <p:nvSpPr>
          <p:cNvPr id="23" name="幻灯片编号占位符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75E529-413B-B64F-9B59-E997BA4199C4}" type="slidenum">
              <a:rPr lang="en-US" altLang="zh-CN" smtClean="0"/>
              <a:pPr>
                <a:defRPr/>
              </a:pPr>
              <a:t>7</a:t>
            </a:fld>
            <a:endParaRPr lang="en-US" altLang="zh-CN" dirty="0"/>
          </a:p>
        </p:txBody>
      </p:sp>
      <p:sp>
        <p:nvSpPr>
          <p:cNvPr id="24" name="文本框 23"/>
          <p:cNvSpPr txBox="1"/>
          <p:nvPr/>
        </p:nvSpPr>
        <p:spPr>
          <a:xfrm>
            <a:off x="1808423" y="4537723"/>
            <a:ext cx="2855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200" b="1" dirty="0">
                <a:latin typeface="Arial" charset="0"/>
                <a:ea typeface="Arial" charset="0"/>
                <a:cs typeface="Arial" charset="0"/>
              </a:rPr>
              <a:t>1</a:t>
            </a:r>
            <a:endParaRPr kumimoji="1" lang="zh-CN" altLang="en-US" sz="12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4681483" y="4604011"/>
            <a:ext cx="2855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200" b="1" dirty="0">
                <a:latin typeface="Arial" charset="0"/>
                <a:ea typeface="Arial" charset="0"/>
                <a:cs typeface="Arial" charset="0"/>
              </a:rPr>
              <a:t>1</a:t>
            </a:r>
            <a:endParaRPr kumimoji="1" lang="zh-CN" altLang="en-US" sz="12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4750063" y="4543051"/>
            <a:ext cx="2855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200" b="1" dirty="0">
                <a:latin typeface="Arial" charset="0"/>
                <a:ea typeface="Arial" charset="0"/>
                <a:cs typeface="Arial" charset="0"/>
              </a:rPr>
              <a:t>2</a:t>
            </a:r>
            <a:endParaRPr kumimoji="1" lang="zh-CN" altLang="en-US" sz="12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4689103" y="4428751"/>
            <a:ext cx="2855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200" b="1" dirty="0">
                <a:latin typeface="Arial" charset="0"/>
                <a:ea typeface="Arial" charset="0"/>
                <a:cs typeface="Arial" charset="0"/>
              </a:rPr>
              <a:t>3</a:t>
            </a:r>
            <a:endParaRPr kumimoji="1" lang="zh-CN" altLang="en-US" sz="12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7658411" y="4439241"/>
            <a:ext cx="2855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200" b="1" dirty="0">
                <a:latin typeface="Arial" charset="0"/>
                <a:ea typeface="Arial" charset="0"/>
                <a:cs typeface="Arial" charset="0"/>
              </a:rPr>
              <a:t>1</a:t>
            </a:r>
            <a:endParaRPr kumimoji="1" lang="zh-CN" altLang="en-US" sz="12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811859" y="3020688"/>
            <a:ext cx="7363298" cy="339428"/>
          </a:xfrm>
          <a:prstGeom prst="rect">
            <a:avLst/>
          </a:prstGeom>
          <a:noFill/>
          <a:ln w="3810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60358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内容占位符 5"/>
          <p:cNvPicPr>
            <a:picLocks noGrp="1" noChangeAspect="1"/>
          </p:cNvPicPr>
          <p:nvPr>
            <p:ph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094" y="1607267"/>
            <a:ext cx="6436354" cy="4351338"/>
          </a:xfr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Results</a:t>
            </a:r>
            <a:endParaRPr kumimoji="1" lang="zh-CN" altLang="en-US" dirty="0">
              <a:solidFill>
                <a:schemeClr val="bg1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56029" y="1200834"/>
            <a:ext cx="71924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Arial Rounded MT Bold" charset="0"/>
                <a:ea typeface="Arial Rounded MT Bold" charset="0"/>
                <a:cs typeface="Arial Rounded MT Bold" charset="0"/>
              </a:rPr>
              <a:t>a. Microphysical characteristics of mature convective cells</a:t>
            </a:r>
            <a:endParaRPr lang="en-US" altLang="zh-CN" dirty="0">
              <a:effectLst/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310213" y="5878480"/>
            <a:ext cx="6568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Arial" charset="0"/>
                <a:ea typeface="Arial" charset="0"/>
                <a:cs typeface="Arial" charset="0"/>
              </a:rPr>
              <a:t>An example of a mature convective cell at 1018 UTC 1 August.</a:t>
            </a:r>
            <a:endParaRPr lang="en-US" altLang="zh-CN" dirty="0"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2018/04/19</a:t>
            </a:r>
            <a:endParaRPr lang="en-US" altLang="zh-CN" dirty="0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 dirty="0"/>
          </a:p>
        </p:txBody>
      </p:sp>
      <p:sp>
        <p:nvSpPr>
          <p:cNvPr id="8" name="幻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75E529-413B-B64F-9B59-E997BA4199C4}" type="slidenum">
              <a:rPr lang="en-US" altLang="zh-CN" smtClean="0"/>
              <a:pPr>
                <a:defRPr/>
              </a:pPr>
              <a:t>8</a:t>
            </a:fld>
            <a:endParaRPr lang="en-US" altLang="zh-CN" dirty="0"/>
          </a:p>
        </p:txBody>
      </p:sp>
      <p:grpSp>
        <p:nvGrpSpPr>
          <p:cNvPr id="12" name="组 11"/>
          <p:cNvGrpSpPr/>
          <p:nvPr/>
        </p:nvGrpSpPr>
        <p:grpSpPr>
          <a:xfrm>
            <a:off x="1403674" y="4381153"/>
            <a:ext cx="3086817" cy="1577452"/>
            <a:chOff x="4913195" y="2714672"/>
            <a:chExt cx="3992220" cy="2216694"/>
          </a:xfrm>
        </p:grpSpPr>
        <p:pic>
          <p:nvPicPr>
            <p:cNvPr id="10" name="图片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3195" y="2714672"/>
              <a:ext cx="3992220" cy="2216694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文本框 10"/>
            <p:cNvSpPr txBox="1"/>
            <p:nvPr/>
          </p:nvSpPr>
          <p:spPr>
            <a:xfrm>
              <a:off x="6909306" y="2831157"/>
              <a:ext cx="1919791" cy="3239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1400" dirty="0">
                  <a:solidFill>
                    <a:srgbClr val="002060"/>
                  </a:solidFill>
                </a:rPr>
                <a:t>Yu and Tsai (2013)</a:t>
              </a:r>
            </a:p>
          </p:txBody>
        </p:sp>
      </p:grpSp>
      <p:sp>
        <p:nvSpPr>
          <p:cNvPr id="13" name="矩形 12"/>
          <p:cNvSpPr/>
          <p:nvPr/>
        </p:nvSpPr>
        <p:spPr>
          <a:xfrm>
            <a:off x="5038634" y="2506979"/>
            <a:ext cx="823658" cy="39624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3391491" y="5368389"/>
            <a:ext cx="901605" cy="39557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6" name="右箭头 25"/>
          <p:cNvSpPr/>
          <p:nvPr/>
        </p:nvSpPr>
        <p:spPr>
          <a:xfrm rot="18250195">
            <a:off x="5739912" y="2504116"/>
            <a:ext cx="693767" cy="71737"/>
          </a:xfrm>
          <a:prstGeom prst="rightArrow">
            <a:avLst>
              <a:gd name="adj1" fmla="val 50000"/>
              <a:gd name="adj2" fmla="val 117121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7" name="右箭头 26"/>
          <p:cNvSpPr/>
          <p:nvPr/>
        </p:nvSpPr>
        <p:spPr>
          <a:xfrm rot="15366712">
            <a:off x="2600969" y="5241095"/>
            <a:ext cx="879515" cy="154775"/>
          </a:xfrm>
          <a:prstGeom prst="rightArrow">
            <a:avLst>
              <a:gd name="adj1" fmla="val 50000"/>
              <a:gd name="adj2" fmla="val 82012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1806388" y="5504281"/>
            <a:ext cx="976929" cy="252020"/>
          </a:xfrm>
          <a:prstGeom prst="rect">
            <a:avLst/>
          </a:prstGeom>
          <a:noFill/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002060"/>
              </a:solidFill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6238629" y="2768253"/>
            <a:ext cx="445345" cy="134967"/>
          </a:xfrm>
          <a:prstGeom prst="rect">
            <a:avLst/>
          </a:prstGeom>
          <a:noFill/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31" name="直线连接符 30"/>
          <p:cNvCxnSpPr/>
          <p:nvPr/>
        </p:nvCxnSpPr>
        <p:spPr>
          <a:xfrm>
            <a:off x="4798243" y="3885521"/>
            <a:ext cx="257895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线连接符 32"/>
          <p:cNvCxnSpPr/>
          <p:nvPr/>
        </p:nvCxnSpPr>
        <p:spPr>
          <a:xfrm>
            <a:off x="4790494" y="5254538"/>
            <a:ext cx="257895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文本框 36"/>
          <p:cNvSpPr txBox="1"/>
          <p:nvPr/>
        </p:nvSpPr>
        <p:spPr>
          <a:xfrm>
            <a:off x="7628669" y="2232152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rgbClr val="00206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Z</a:t>
            </a:r>
            <a:r>
              <a:rPr kumimoji="1" lang="en-US" altLang="zh-CN" baseline="-25000" dirty="0">
                <a:solidFill>
                  <a:srgbClr val="00206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H</a:t>
            </a:r>
            <a:endParaRPr kumimoji="1" lang="zh-CN" altLang="en-US" baseline="-25000" dirty="0">
              <a:solidFill>
                <a:srgbClr val="002060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7628669" y="3566850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rgbClr val="00206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Z</a:t>
            </a:r>
            <a:r>
              <a:rPr kumimoji="1" lang="en-US" altLang="zh-CN" baseline="-25000" dirty="0">
                <a:solidFill>
                  <a:srgbClr val="00206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DR</a:t>
            </a:r>
            <a:endParaRPr kumimoji="1" lang="zh-CN" altLang="en-US" baseline="-25000" dirty="0">
              <a:solidFill>
                <a:srgbClr val="002060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7628669" y="4956475"/>
            <a:ext cx="57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>
                <a:solidFill>
                  <a:srgbClr val="00206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K</a:t>
            </a:r>
            <a:r>
              <a:rPr kumimoji="1" lang="en-US" altLang="zh-CN" baseline="-25000">
                <a:solidFill>
                  <a:srgbClr val="00206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DP</a:t>
            </a:r>
            <a:endParaRPr kumimoji="1" lang="zh-CN" altLang="en-US" baseline="-25000" dirty="0">
              <a:solidFill>
                <a:srgbClr val="002060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5866430" y="3922327"/>
            <a:ext cx="444870" cy="293822"/>
          </a:xfrm>
          <a:prstGeom prst="rect">
            <a:avLst/>
          </a:prstGeom>
          <a:noFill/>
          <a:ln w="3810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2" name="矩形 41"/>
          <p:cNvSpPr/>
          <p:nvPr/>
        </p:nvSpPr>
        <p:spPr>
          <a:xfrm>
            <a:off x="6016432" y="5306626"/>
            <a:ext cx="403824" cy="279967"/>
          </a:xfrm>
          <a:prstGeom prst="rect">
            <a:avLst/>
          </a:prstGeom>
          <a:noFill/>
          <a:ln w="3810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6" name="文本框 45"/>
          <p:cNvSpPr txBox="1"/>
          <p:nvPr/>
        </p:nvSpPr>
        <p:spPr>
          <a:xfrm>
            <a:off x="6858000" y="3558208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0˚C</a:t>
            </a:r>
            <a:endParaRPr kumimoji="1" lang="zh-CN" altLang="en-US" b="1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47" name="直线连接符 46"/>
          <p:cNvCxnSpPr/>
          <p:nvPr/>
        </p:nvCxnSpPr>
        <p:spPr>
          <a:xfrm>
            <a:off x="6316190" y="4089221"/>
            <a:ext cx="1591562" cy="43448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线连接符 47"/>
          <p:cNvCxnSpPr>
            <a:stCxn id="42" idx="3"/>
          </p:cNvCxnSpPr>
          <p:nvPr/>
        </p:nvCxnSpPr>
        <p:spPr>
          <a:xfrm flipV="1">
            <a:off x="6420256" y="4523704"/>
            <a:ext cx="1487496" cy="92290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文本框 55"/>
          <p:cNvSpPr txBox="1"/>
          <p:nvPr/>
        </p:nvSpPr>
        <p:spPr>
          <a:xfrm>
            <a:off x="7804923" y="4262094"/>
            <a:ext cx="928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400" dirty="0">
                <a:solidFill>
                  <a:srgbClr val="FF40FF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Large</a:t>
            </a:r>
          </a:p>
          <a:p>
            <a:pPr algn="ctr"/>
            <a:r>
              <a:rPr kumimoji="1" lang="en-US" altLang="zh-CN" sz="1400" dirty="0">
                <a:solidFill>
                  <a:srgbClr val="FF40FF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raindrop</a:t>
            </a:r>
            <a:endParaRPr kumimoji="1" lang="zh-CN" altLang="en-US" sz="1400" dirty="0">
              <a:solidFill>
                <a:srgbClr val="FF40FF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5662407" y="3665238"/>
            <a:ext cx="823658" cy="18705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8" name="矩形 57"/>
          <p:cNvSpPr/>
          <p:nvPr/>
        </p:nvSpPr>
        <p:spPr>
          <a:xfrm>
            <a:off x="5788976" y="5067485"/>
            <a:ext cx="823658" cy="18705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32" name="直线连接符 31">
            <a:extLst>
              <a:ext uri="{FF2B5EF4-FFF2-40B4-BE49-F238E27FC236}">
                <a16:creationId xmlns:a16="http://schemas.microsoft.com/office/drawing/2014/main" id="{230119C7-C1F4-2E4C-9208-D93C222310C9}"/>
              </a:ext>
            </a:extLst>
          </p:cNvPr>
          <p:cNvCxnSpPr>
            <a:cxnSpLocks/>
          </p:cNvCxnSpPr>
          <p:nvPr/>
        </p:nvCxnSpPr>
        <p:spPr>
          <a:xfrm flipV="1">
            <a:off x="6441547" y="3253099"/>
            <a:ext cx="1694552" cy="50209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线连接符 33">
            <a:extLst>
              <a:ext uri="{FF2B5EF4-FFF2-40B4-BE49-F238E27FC236}">
                <a16:creationId xmlns:a16="http://schemas.microsoft.com/office/drawing/2014/main" id="{A173CCC5-2AFD-C646-8E3F-89CB2963E9C6}"/>
              </a:ext>
            </a:extLst>
          </p:cNvPr>
          <p:cNvCxnSpPr>
            <a:cxnSpLocks/>
          </p:cNvCxnSpPr>
          <p:nvPr/>
        </p:nvCxnSpPr>
        <p:spPr>
          <a:xfrm flipV="1">
            <a:off x="6619832" y="3253099"/>
            <a:ext cx="1516267" cy="180936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文本框 42">
            <a:extLst>
              <a:ext uri="{FF2B5EF4-FFF2-40B4-BE49-F238E27FC236}">
                <a16:creationId xmlns:a16="http://schemas.microsoft.com/office/drawing/2014/main" id="{E80D8670-9960-C349-98B3-20E656ED3B23}"/>
              </a:ext>
            </a:extLst>
          </p:cNvPr>
          <p:cNvSpPr txBox="1"/>
          <p:nvPr/>
        </p:nvSpPr>
        <p:spPr>
          <a:xfrm>
            <a:off x="7941209" y="3076329"/>
            <a:ext cx="12037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FF40FF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“</a:t>
            </a:r>
            <a:r>
              <a:rPr kumimoji="1" lang="en-US" altLang="zh-CN" sz="1400" dirty="0">
                <a:solidFill>
                  <a:srgbClr val="FF40FF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column</a:t>
            </a:r>
            <a:r>
              <a:rPr kumimoji="1" lang="zh-CN" altLang="en-US" sz="1400" dirty="0">
                <a:solidFill>
                  <a:srgbClr val="FF40FF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”</a:t>
            </a:r>
            <a:endParaRPr kumimoji="1" lang="en-US" altLang="zh-CN" sz="1400" dirty="0">
              <a:solidFill>
                <a:srgbClr val="FF40FF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algn="ctr"/>
            <a:r>
              <a:rPr kumimoji="1" lang="en-US" altLang="zh-CN" sz="1400" dirty="0">
                <a:solidFill>
                  <a:srgbClr val="FF40FF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liquid</a:t>
            </a:r>
            <a:r>
              <a:rPr kumimoji="1" lang="zh-CN" altLang="en-US" sz="1400" dirty="0">
                <a:solidFill>
                  <a:srgbClr val="FF40FF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 </a:t>
            </a:r>
            <a:r>
              <a:rPr kumimoji="1" lang="en-US" altLang="zh-CN" sz="1400" dirty="0">
                <a:solidFill>
                  <a:srgbClr val="FF40FF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water</a:t>
            </a:r>
            <a:endParaRPr kumimoji="1" lang="zh-CN" altLang="en-US" sz="1400" dirty="0">
              <a:solidFill>
                <a:srgbClr val="FF40FF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87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41" grpId="0" animBg="1"/>
      <p:bldP spid="42" grpId="0" animBg="1"/>
      <p:bldP spid="56" grpId="0"/>
      <p:bldP spid="57" grpId="0" animBg="1"/>
      <p:bldP spid="58" grpId="0" animBg="1"/>
      <p:bldP spid="43" grpId="0"/>
    </p:bldLst>
  </p:timing>
</p:sld>
</file>

<file path=ppt/theme/theme1.xml><?xml version="1.0" encoding="utf-8"?>
<a:theme xmlns:a="http://schemas.openxmlformats.org/drawingml/2006/main" name="sti1">
  <a:themeElements>
    <a:clrScheme name="角度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视点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i1" id="{3209F4C8-40CB-7B48-90D8-3C4548E3ABCF}" vid="{AEF3128A-C71A-974A-8F06-8561EDE44CDC}"/>
    </a:ext>
  </a:extLst>
</a:theme>
</file>

<file path=ppt/theme/theme2.xml><?xml version="1.0" encoding="utf-8"?>
<a:theme xmlns:a="http://schemas.openxmlformats.org/drawingml/2006/main" name="7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8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sti1</Template>
  <TotalTime>11701</TotalTime>
  <Words>1020</Words>
  <Application>Microsoft Macintosh PowerPoint</Application>
  <PresentationFormat>全屏显示(4:3)</PresentationFormat>
  <Paragraphs>219</Paragraphs>
  <Slides>18</Slides>
  <Notes>13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18</vt:i4>
      </vt:variant>
    </vt:vector>
  </HeadingPairs>
  <TitlesOfParts>
    <vt:vector size="36" baseType="lpstr">
      <vt:lpstr>DengXian</vt:lpstr>
      <vt:lpstr>SimHei</vt:lpstr>
      <vt:lpstr>宋体</vt:lpstr>
      <vt:lpstr>微软雅黑</vt:lpstr>
      <vt:lpstr>PMingLiU</vt:lpstr>
      <vt:lpstr>Arial</vt:lpstr>
      <vt:lpstr>Arial Rounded MT Bold</vt:lpstr>
      <vt:lpstr>Calibri</vt:lpstr>
      <vt:lpstr>Calibri Light</vt:lpstr>
      <vt:lpstr>Cambria Math</vt:lpstr>
      <vt:lpstr>Helvetica</vt:lpstr>
      <vt:lpstr>Mangal</vt:lpstr>
      <vt:lpstr>Times New Roman</vt:lpstr>
      <vt:lpstr>Verdana</vt:lpstr>
      <vt:lpstr>Wingdings</vt:lpstr>
      <vt:lpstr>sti1</vt:lpstr>
      <vt:lpstr>7_Office 主题</vt:lpstr>
      <vt:lpstr>8_Office 主题</vt:lpstr>
      <vt:lpstr>Kinematics and Microphysics of Convection in the Outer Rainband of Typhoon Nida (2016) revealed by Polarimetric Radar</vt:lpstr>
      <vt:lpstr>Outlines</vt:lpstr>
      <vt:lpstr>Introduction</vt:lpstr>
      <vt:lpstr>Introduction</vt:lpstr>
      <vt:lpstr>Introduction</vt:lpstr>
      <vt:lpstr>Case Overview</vt:lpstr>
      <vt:lpstr>Data and Method</vt:lpstr>
      <vt:lpstr>Data and Method</vt:lpstr>
      <vt:lpstr>Results</vt:lpstr>
      <vt:lpstr>Results</vt:lpstr>
      <vt:lpstr>Results</vt:lpstr>
      <vt:lpstr>Results</vt:lpstr>
      <vt:lpstr>Results</vt:lpstr>
      <vt:lpstr>Results</vt:lpstr>
      <vt:lpstr>Results</vt:lpstr>
      <vt:lpstr>Results</vt:lpstr>
      <vt:lpstr>Summary</vt:lpstr>
      <vt:lpstr>PowerPoint 演示文稿</vt:lpstr>
    </vt:vector>
  </TitlesOfParts>
  <Company/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用户</dc:creator>
  <cp:lastModifiedBy>Microsoft Office User</cp:lastModifiedBy>
  <cp:revision>126</cp:revision>
  <dcterms:created xsi:type="dcterms:W3CDTF">2018-04-12T13:29:26Z</dcterms:created>
  <dcterms:modified xsi:type="dcterms:W3CDTF">2018-05-22T14:33:14Z</dcterms:modified>
</cp:coreProperties>
</file>