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65" r:id="rId2"/>
    <p:sldId id="369" r:id="rId3"/>
    <p:sldId id="313" r:id="rId4"/>
    <p:sldId id="371" r:id="rId5"/>
    <p:sldId id="259" r:id="rId6"/>
    <p:sldId id="354" r:id="rId7"/>
    <p:sldId id="372" r:id="rId8"/>
    <p:sldId id="334" r:id="rId9"/>
    <p:sldId id="384" r:id="rId10"/>
    <p:sldId id="355" r:id="rId11"/>
    <p:sldId id="374" r:id="rId12"/>
    <p:sldId id="385" r:id="rId13"/>
    <p:sldId id="356" r:id="rId14"/>
    <p:sldId id="375" r:id="rId15"/>
    <p:sldId id="377" r:id="rId16"/>
    <p:sldId id="277"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77" autoAdjust="0"/>
  </p:normalViewPr>
  <p:slideViewPr>
    <p:cSldViewPr>
      <p:cViewPr varScale="1">
        <p:scale>
          <a:sx n="71" d="100"/>
          <a:sy n="71" d="100"/>
        </p:scale>
        <p:origin x="-135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0D2F8-260E-48A8-A081-81FCFE42AACE}" type="datetimeFigureOut">
              <a:rPr lang="zh-CN" altLang="en-US" smtClean="0"/>
              <a:pPr/>
              <a:t>2018-5-23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5B978-C5C9-4CC9-A350-756C94FE59D3}" type="slidenum">
              <a:rPr lang="zh-CN" altLang="en-US" smtClean="0"/>
              <a:pPr/>
              <a:t>‹#›</a:t>
            </a:fld>
            <a:endParaRPr lang="zh-CN" altLang="en-US"/>
          </a:p>
        </p:txBody>
      </p:sp>
    </p:spTree>
    <p:extLst>
      <p:ext uri="{BB962C8B-B14F-4D97-AF65-F5344CB8AC3E}">
        <p14:creationId xmlns:p14="http://schemas.microsoft.com/office/powerpoint/2010/main" val="313043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35B978-C5C9-4CC9-A350-756C94FE59D3}" type="slidenum">
              <a:rPr lang="zh-CN" altLang="en-US" smtClean="0"/>
              <a:pPr/>
              <a:t>1</a:t>
            </a:fld>
            <a:endParaRPr lang="zh-CN" altLang="en-US"/>
          </a:p>
        </p:txBody>
      </p:sp>
    </p:spTree>
    <p:extLst>
      <p:ext uri="{BB962C8B-B14F-4D97-AF65-F5344CB8AC3E}">
        <p14:creationId xmlns:p14="http://schemas.microsoft.com/office/powerpoint/2010/main" val="32639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Research indicates that</a:t>
            </a:r>
            <a:r>
              <a:rPr lang="en-CA" baseline="0" dirty="0" smtClean="0"/>
              <a:t> i</a:t>
            </a:r>
            <a:r>
              <a:rPr lang="en-CA" dirty="0" smtClean="0"/>
              <a:t>ncreased temperatures</a:t>
            </a:r>
            <a:r>
              <a:rPr lang="en-CA" baseline="0" dirty="0" smtClean="0"/>
              <a:t> over the twentieth century have led to an increase in the moisture content of the atmosphere. </a:t>
            </a:r>
          </a:p>
          <a:p>
            <a:pPr marL="171450" indent="-171450">
              <a:buFont typeface="Arial" panose="020B0604020202020204" pitchFamily="34" charset="0"/>
              <a:buChar char="•"/>
            </a:pPr>
            <a:r>
              <a:rPr lang="en-CA" baseline="0" dirty="0" smtClean="0"/>
              <a:t>Trends calculated from various datasets based on station observations showed h</a:t>
            </a:r>
            <a:r>
              <a:rPr lang="en-CA" sz="1200" dirty="0" smtClean="0"/>
              <a:t>igh latitude precipitation increased. </a:t>
            </a:r>
          </a:p>
          <a:p>
            <a:pPr marL="171450" indent="-171450">
              <a:buFont typeface="Arial" panose="020B0604020202020204" pitchFamily="34" charset="0"/>
              <a:buChar char="•"/>
            </a:pPr>
            <a:r>
              <a:rPr lang="en-CA" sz="1200" dirty="0" smtClean="0"/>
              <a:t>Available</a:t>
            </a:r>
            <a:r>
              <a:rPr lang="en-CA" sz="1200" baseline="0" dirty="0" smtClean="0"/>
              <a:t> evidence suggests human induced global warming may be a contributing factor to the precipitation increase at high latitude. </a:t>
            </a:r>
            <a:endParaRPr lang="en-CA" sz="1200" dirty="0" smtClean="0"/>
          </a:p>
          <a:p>
            <a:pPr marL="171450" indent="-171450">
              <a:buFont typeface="Arial" panose="020B0604020202020204" pitchFamily="34" charset="0"/>
              <a:buChar char="•"/>
            </a:pPr>
            <a:r>
              <a:rPr lang="en-CA" sz="1200" dirty="0" smtClean="0"/>
              <a:t>A previous study from Min</a:t>
            </a:r>
            <a:r>
              <a:rPr lang="en-CA" sz="1200" baseline="0" dirty="0" smtClean="0"/>
              <a:t> and coauthors used observations from </a:t>
            </a:r>
            <a:r>
              <a:rPr lang="en-CA" sz="1200" baseline="0" dirty="0" err="1" smtClean="0"/>
              <a:t>GHCN+Canadian</a:t>
            </a:r>
            <a:r>
              <a:rPr lang="en-CA" sz="1200" baseline="0" dirty="0" smtClean="0"/>
              <a:t> adjusted precipitation datasets and cmip3 model simulations linked the observed intensification of Arctic precipitation </a:t>
            </a:r>
            <a:r>
              <a:rPr lang="en-CA" sz="1200" baseline="0" smtClean="0"/>
              <a:t>to human .</a:t>
            </a:r>
            <a:endParaRPr lang="en-CA" sz="1200" baseline="0" dirty="0" smtClean="0"/>
          </a:p>
          <a:p>
            <a:pPr marL="171450" indent="-171450">
              <a:buFont typeface="Arial" panose="020B0604020202020204" pitchFamily="34" charset="0"/>
              <a:buChar char="•"/>
            </a:pPr>
            <a:r>
              <a:rPr lang="en-CA" sz="1200" baseline="0" dirty="0" smtClean="0"/>
              <a:t>Better availability of Russian climate data in recent years and CMIP5 model simulations which cover more recent period, we think it is now appropriate to revisit the analysis. So the aim ….. </a:t>
            </a:r>
            <a:r>
              <a:rPr lang="en-CA" sz="1200" dirty="0" smtClean="0"/>
              <a:t>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92648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Research indicates that</a:t>
            </a:r>
            <a:r>
              <a:rPr lang="en-CA" baseline="0" dirty="0" smtClean="0"/>
              <a:t> i</a:t>
            </a:r>
            <a:r>
              <a:rPr lang="en-CA" dirty="0" smtClean="0"/>
              <a:t>ncreased temperatures</a:t>
            </a:r>
            <a:r>
              <a:rPr lang="en-CA" baseline="0" dirty="0" smtClean="0"/>
              <a:t> over the twentieth century have led to an increase in the moisture content of the atmosphere. </a:t>
            </a:r>
          </a:p>
          <a:p>
            <a:pPr marL="171450" indent="-171450">
              <a:buFont typeface="Arial" panose="020B0604020202020204" pitchFamily="34" charset="0"/>
              <a:buChar char="•"/>
            </a:pPr>
            <a:r>
              <a:rPr lang="en-CA" baseline="0" dirty="0" smtClean="0"/>
              <a:t>Trends calculated from various datasets based on station observations showed h</a:t>
            </a:r>
            <a:r>
              <a:rPr lang="en-CA" sz="1200" dirty="0" smtClean="0"/>
              <a:t>igh latitude precipitation increased. </a:t>
            </a:r>
          </a:p>
          <a:p>
            <a:pPr marL="171450" indent="-171450">
              <a:buFont typeface="Arial" panose="020B0604020202020204" pitchFamily="34" charset="0"/>
              <a:buChar char="•"/>
            </a:pPr>
            <a:r>
              <a:rPr lang="en-CA" sz="1200" dirty="0" smtClean="0"/>
              <a:t>Available</a:t>
            </a:r>
            <a:r>
              <a:rPr lang="en-CA" sz="1200" baseline="0" dirty="0" smtClean="0"/>
              <a:t> evidence suggests human induced global warming may be a contributing factor to the precipitation increase at high latitude. </a:t>
            </a:r>
            <a:endParaRPr lang="en-CA" sz="1200" dirty="0" smtClean="0"/>
          </a:p>
          <a:p>
            <a:pPr marL="171450" indent="-171450">
              <a:buFont typeface="Arial" panose="020B0604020202020204" pitchFamily="34" charset="0"/>
              <a:buChar char="•"/>
            </a:pPr>
            <a:r>
              <a:rPr lang="en-CA" sz="1200" dirty="0" smtClean="0"/>
              <a:t>A previous study from Min</a:t>
            </a:r>
            <a:r>
              <a:rPr lang="en-CA" sz="1200" baseline="0" dirty="0" smtClean="0"/>
              <a:t> and coauthors used observations from </a:t>
            </a:r>
            <a:r>
              <a:rPr lang="en-CA" sz="1200" baseline="0" dirty="0" err="1" smtClean="0"/>
              <a:t>GHCN+Canadian</a:t>
            </a:r>
            <a:r>
              <a:rPr lang="en-CA" sz="1200" baseline="0" dirty="0" smtClean="0"/>
              <a:t> adjusted precipitation datasets and cmip3 model simulations linked the observed intensification of Arctic precipitation </a:t>
            </a:r>
            <a:r>
              <a:rPr lang="en-CA" sz="1200" baseline="0" smtClean="0"/>
              <a:t>to human .</a:t>
            </a:r>
            <a:endParaRPr lang="en-CA" sz="1200" baseline="0" dirty="0" smtClean="0"/>
          </a:p>
          <a:p>
            <a:pPr marL="171450" indent="-171450">
              <a:buFont typeface="Arial" panose="020B0604020202020204" pitchFamily="34" charset="0"/>
              <a:buChar char="•"/>
            </a:pPr>
            <a:r>
              <a:rPr lang="en-CA" sz="1200" baseline="0" dirty="0" smtClean="0"/>
              <a:t>Better availability of Russian climate data in recent years and CMIP5 model simulations which cover more recent period, we think it is now appropriate to revisit the analysis. So the aim ….. </a:t>
            </a:r>
            <a:r>
              <a:rPr lang="en-CA" sz="1200" dirty="0" smtClean="0"/>
              <a:t>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926485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Rectangle 2"/>
          <p:cNvSpPr>
            <a:spLocks noGrp="1" noRot="1" noChangeAspect="1" noChangeArrowheads="1" noTextEdit="1"/>
          </p:cNvSpPr>
          <p:nvPr>
            <p:ph type="sldImg"/>
          </p:nvPr>
        </p:nvSpPr>
        <p:spPr>
          <a:xfrm>
            <a:off x="1143000" y="684213"/>
            <a:ext cx="4570413" cy="3429000"/>
          </a:xfrm>
          <a:ln/>
        </p:spPr>
      </p:sp>
      <p:sp>
        <p:nvSpPr>
          <p:cNvPr id="924675" name="Rectangle 3"/>
          <p:cNvSpPr>
            <a:spLocks noGrp="1" noChangeArrowheads="1"/>
          </p:cNvSpPr>
          <p:nvPr>
            <p:ph type="body" idx="1"/>
          </p:nvPr>
        </p:nvSpPr>
        <p:spPr>
          <a:xfrm>
            <a:off x="913805" y="4343703"/>
            <a:ext cx="5030391" cy="4115405"/>
          </a:xfrm>
        </p:spPr>
        <p:txBody>
          <a:bodyPr/>
          <a:lstStyle/>
          <a:p>
            <a:r>
              <a:rPr lang="en-CA" dirty="0" smtClean="0"/>
              <a:t>A detection and attribution</a:t>
            </a:r>
            <a:r>
              <a:rPr lang="en-CA" baseline="0" dirty="0" smtClean="0"/>
              <a:t> analysis typically involves the comparison of observed climate data with model simulated signals using a regression-based method. Y are the observations, and x is the climate response to the external forcing considered, which usually calculated from model simulations, Ɛ represents the internal climate variability and is assumed to be a Gaussian random variable. We usually uses fingerprints that vary in time and space, and a reduction or filtering in both of time and space are always used. Beta the scaling factor adjust the amplitude of signal patterns to best match the observed amplitude. If beta is above zero, we consider the signal is detected and if beta is a vector of units, we consider model simulated signal are consistent with observations.  </a:t>
            </a:r>
          </a:p>
          <a:p>
            <a:r>
              <a:rPr lang="en-CA" baseline="0" dirty="0" smtClean="0"/>
              <a:t>Regression. Signal from model. Error term. Covariance residual estimation limits on </a:t>
            </a:r>
            <a:r>
              <a:rPr lang="en-CA" baseline="0" dirty="0" err="1" smtClean="0"/>
              <a:t>dimention</a:t>
            </a:r>
            <a:r>
              <a:rPr lang="en-CA" baseline="0" dirty="0" smtClean="0"/>
              <a:t>. Ɛ needs two pieces of data</a:t>
            </a:r>
            <a:endParaRPr lang="en-US" dirty="0"/>
          </a:p>
        </p:txBody>
      </p:sp>
    </p:spTree>
    <p:extLst>
      <p:ext uri="{BB962C8B-B14F-4D97-AF65-F5344CB8AC3E}">
        <p14:creationId xmlns:p14="http://schemas.microsoft.com/office/powerpoint/2010/main" val="526247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2018-5-23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2018-5-23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2018-5-23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oleObject" Target="../embeddings/oleObject3.bin"/><Relationship Id="rId3" Type="http://schemas.openxmlformats.org/officeDocument/2006/relationships/notesSlide" Target="../notesSlides/notesSlide4.xml"/><Relationship Id="rId21" Type="http://schemas.openxmlformats.org/officeDocument/2006/relationships/image" Target="../media/image8.wmf"/><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6.wmf"/><Relationship Id="rId2" Type="http://schemas.openxmlformats.org/officeDocument/2006/relationships/slideLayout" Target="../slideLayouts/slideLayout7.xml"/><Relationship Id="rId16" Type="http://schemas.openxmlformats.org/officeDocument/2006/relationships/oleObject" Target="../embeddings/oleObject2.bin"/><Relationship Id="rId20" Type="http://schemas.openxmlformats.org/officeDocument/2006/relationships/oleObject" Target="../embeddings/oleObject4.bin"/><Relationship Id="rId1" Type="http://schemas.openxmlformats.org/officeDocument/2006/relationships/vmlDrawing" Target="../drawings/vmlDrawing1.v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5.wmf"/><Relationship Id="rId10" Type="http://schemas.openxmlformats.org/officeDocument/2006/relationships/image" Target="../media/image15.jpeg"/><Relationship Id="rId19" Type="http://schemas.openxmlformats.org/officeDocument/2006/relationships/image" Target="../media/image7.wmf"/><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oleObject" Target="../embeddings/oleObject1.bin"/><Relationship Id="rId2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标题 1"/>
          <p:cNvSpPr>
            <a:spLocks noGrp="1"/>
          </p:cNvSpPr>
          <p:nvPr>
            <p:ph type="ctrTitle" idx="4294967295"/>
          </p:nvPr>
        </p:nvSpPr>
        <p:spPr>
          <a:xfrm>
            <a:off x="685800" y="1887538"/>
            <a:ext cx="7772400" cy="1470025"/>
          </a:xfrm>
        </p:spPr>
        <p:txBody>
          <a:bodyPr/>
          <a:lstStyle/>
          <a:p>
            <a:endParaRPr lang="zh-CN" altLang="en-US" dirty="0"/>
          </a:p>
        </p:txBody>
      </p:sp>
      <p:sp>
        <p:nvSpPr>
          <p:cNvPr id="3" name="副标题 2"/>
          <p:cNvSpPr>
            <a:spLocks noGrp="1"/>
          </p:cNvSpPr>
          <p:nvPr>
            <p:ph type="subTitle" idx="4294967295"/>
          </p:nvPr>
        </p:nvSpPr>
        <p:spPr>
          <a:xfrm>
            <a:off x="1371600" y="3643313"/>
            <a:ext cx="6400800" cy="1752600"/>
          </a:xfrm>
        </p:spPr>
        <p:txBody>
          <a:bodyPr>
            <a:normAutofit/>
          </a:bodyPr>
          <a:lstStyle/>
          <a:p>
            <a:pPr marL="0" indent="0" algn="ctr" defTabSz="457200">
              <a:buFontTx/>
              <a:buNone/>
            </a:pPr>
            <a:endParaRPr lang="zh-CN" altLang="en-US">
              <a:solidFill>
                <a:srgbClr val="898989"/>
              </a:solidFill>
            </a:endParaRPr>
          </a:p>
        </p:txBody>
      </p:sp>
      <p:sp>
        <p:nvSpPr>
          <p:cNvPr id="278532" name="矩形 3"/>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a:effectLst/>
        </p:spPr>
        <p:txBody>
          <a:bodyPr wrap="none" anchor="ctr"/>
          <a:lstStyle/>
          <a:p>
            <a:endParaRPr lang="zh-CN" altLang="en-US"/>
          </a:p>
        </p:txBody>
      </p:sp>
      <p:sp>
        <p:nvSpPr>
          <p:cNvPr id="8" name="Rectangle 3"/>
          <p:cNvSpPr txBox="1">
            <a:spLocks noChangeArrowheads="1"/>
          </p:cNvSpPr>
          <p:nvPr/>
        </p:nvSpPr>
        <p:spPr bwMode="auto">
          <a:xfrm>
            <a:off x="323528" y="2636912"/>
            <a:ext cx="874903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ctr">
              <a:spcBef>
                <a:spcPct val="20000"/>
              </a:spcBef>
            </a:pPr>
            <a:r>
              <a:rPr lang="en-US" altLang="zh-CN" sz="3200" b="1" dirty="0">
                <a:solidFill>
                  <a:srgbClr val="FF0000"/>
                </a:solidFill>
                <a:latin typeface="微软雅黑" pitchFamily="34" charset="-122"/>
                <a:ea typeface="微软雅黑" pitchFamily="34" charset="-122"/>
              </a:rPr>
              <a:t>Detection of anthropogenic influence on fixed threshold indices of extreme temperature</a:t>
            </a:r>
            <a:endParaRPr lang="en-US" altLang="zh-CN" sz="3200" b="1" dirty="0" smtClean="0">
              <a:solidFill>
                <a:srgbClr val="FF0000"/>
              </a:solidFill>
              <a:latin typeface="微软雅黑" pitchFamily="34" charset="-122"/>
              <a:ea typeface="微软雅黑" pitchFamily="34" charset="-122"/>
            </a:endParaRPr>
          </a:p>
          <a:p>
            <a:pPr>
              <a:spcBef>
                <a:spcPct val="20000"/>
              </a:spcBef>
            </a:pPr>
            <a:endParaRPr lang="en-US" altLang="zh-CN" dirty="0">
              <a:solidFill>
                <a:srgbClr val="FF6600"/>
              </a:solidFill>
              <a:latin typeface="微软雅黑" pitchFamily="34" charset="-122"/>
              <a:ea typeface="微软雅黑" pitchFamily="34" charset="-122"/>
            </a:endParaRPr>
          </a:p>
          <a:p>
            <a:pPr algn="ctr">
              <a:spcBef>
                <a:spcPct val="20000"/>
              </a:spcBef>
            </a:pPr>
            <a:r>
              <a:rPr lang="en-US" altLang="zh-CN" sz="2400" b="1" dirty="0" smtClean="0">
                <a:latin typeface="微软雅黑" pitchFamily="34" charset="-122"/>
                <a:ea typeface="微软雅黑" pitchFamily="34" charset="-122"/>
              </a:rPr>
              <a:t>Hong Yin</a:t>
            </a:r>
          </a:p>
          <a:p>
            <a:pPr algn="ctr">
              <a:spcBef>
                <a:spcPct val="20000"/>
              </a:spcBef>
            </a:pPr>
            <a:endParaRPr lang="en-US" altLang="zh-CN" sz="2400" dirty="0" smtClean="0">
              <a:latin typeface="微软雅黑" pitchFamily="34" charset="-122"/>
              <a:ea typeface="微软雅黑" pitchFamily="34" charset="-122"/>
            </a:endParaRPr>
          </a:p>
          <a:p>
            <a:pPr algn="ctr">
              <a:spcBef>
                <a:spcPct val="20000"/>
              </a:spcBef>
            </a:pPr>
            <a:r>
              <a:rPr lang="en-US" altLang="zh-CN" sz="2600" dirty="0" smtClean="0">
                <a:latin typeface="微软雅黑" pitchFamily="34" charset="-122"/>
                <a:ea typeface="微软雅黑" pitchFamily="34" charset="-122"/>
              </a:rPr>
              <a:t>National Climate Center</a:t>
            </a:r>
            <a:r>
              <a:rPr lang="en-US" altLang="zh-CN" sz="2600" dirty="0">
                <a:latin typeface="微软雅黑" pitchFamily="34" charset="-122"/>
                <a:ea typeface="微软雅黑" pitchFamily="34" charset="-122"/>
              </a:rPr>
              <a:t>, China Meteorological </a:t>
            </a:r>
            <a:r>
              <a:rPr lang="en-US" altLang="zh-CN" sz="2600" dirty="0" smtClean="0">
                <a:latin typeface="微软雅黑" pitchFamily="34" charset="-122"/>
                <a:ea typeface="微软雅黑" pitchFamily="34" charset="-122"/>
              </a:rPr>
              <a:t>Administration</a:t>
            </a:r>
            <a:endParaRPr lang="en-US" altLang="zh-CN" sz="2600" dirty="0">
              <a:latin typeface="微软雅黑" pitchFamily="34" charset="-122"/>
              <a:ea typeface="微软雅黑" pitchFamily="34" charset="-122"/>
            </a:endParaRPr>
          </a:p>
          <a:p>
            <a:pPr algn="ctr">
              <a:spcBef>
                <a:spcPct val="20000"/>
              </a:spcBef>
            </a:pPr>
            <a:r>
              <a:rPr lang="en-US" altLang="zh-CN" sz="2600" dirty="0" smtClean="0">
                <a:latin typeface="微软雅黑" pitchFamily="34" charset="-122"/>
                <a:ea typeface="微软雅黑" pitchFamily="34" charset="-122"/>
              </a:rPr>
              <a:t>May, 23, 2018</a:t>
            </a:r>
            <a:endParaRPr lang="zh-CN" altLang="en-US" dirty="0">
              <a:latin typeface="微软雅黑" pitchFamily="34" charset="-122"/>
              <a:ea typeface="微软雅黑" pitchFamily="34" charset="-122"/>
            </a:endParaRPr>
          </a:p>
        </p:txBody>
      </p:sp>
      <p:grpSp>
        <p:nvGrpSpPr>
          <p:cNvPr id="9" name="组合 8"/>
          <p:cNvGrpSpPr/>
          <p:nvPr/>
        </p:nvGrpSpPr>
        <p:grpSpPr>
          <a:xfrm>
            <a:off x="-32" y="260648"/>
            <a:ext cx="9144000" cy="1966917"/>
            <a:chOff x="0" y="604827"/>
            <a:chExt cx="9144000" cy="1889136"/>
          </a:xfrm>
        </p:grpSpPr>
        <p:pic>
          <p:nvPicPr>
            <p:cNvPr id="278533" name="图片 4"/>
            <p:cNvPicPr>
              <a:picLocks noChangeAspect="1"/>
            </p:cNvPicPr>
            <p:nvPr/>
          </p:nvPicPr>
          <p:blipFill>
            <a:blip r:embed="rId3"/>
            <a:srcRect/>
            <a:stretch>
              <a:fillRect/>
            </a:stretch>
          </p:blipFill>
          <p:spPr bwMode="auto">
            <a:xfrm>
              <a:off x="0" y="604827"/>
              <a:ext cx="9144000" cy="1323975"/>
            </a:xfrm>
            <a:prstGeom prst="rect">
              <a:avLst/>
            </a:prstGeom>
            <a:noFill/>
            <a:ln w="9525">
              <a:noFill/>
              <a:miter lim="800000"/>
              <a:headEnd/>
              <a:tailEnd/>
            </a:ln>
          </p:spPr>
        </p:pic>
        <p:pic>
          <p:nvPicPr>
            <p:cNvPr id="278534" name="图片 8"/>
            <p:cNvPicPr>
              <a:picLocks noChangeAspect="1"/>
            </p:cNvPicPr>
            <p:nvPr/>
          </p:nvPicPr>
          <p:blipFill>
            <a:blip r:embed="rId4"/>
            <a:srcRect/>
            <a:stretch>
              <a:fillRect/>
            </a:stretch>
          </p:blipFill>
          <p:spPr bwMode="auto">
            <a:xfrm>
              <a:off x="0" y="1630363"/>
              <a:ext cx="9144000" cy="863600"/>
            </a:xfrm>
            <a:prstGeom prst="rect">
              <a:avLst/>
            </a:prstGeom>
            <a:noFill/>
            <a:ln w="9525">
              <a:noFill/>
              <a:miter lim="800000"/>
              <a:headEnd/>
              <a:tailEnd/>
            </a:ln>
          </p:spPr>
        </p:pic>
        <p:sp>
          <p:nvSpPr>
            <p:cNvPr id="278536" name="矩形 5"/>
            <p:cNvSpPr>
              <a:spLocks noChangeArrowheads="1"/>
            </p:cNvSpPr>
            <p:nvPr/>
          </p:nvSpPr>
          <p:spPr bwMode="auto">
            <a:xfrm>
              <a:off x="71406" y="1449988"/>
              <a:ext cx="9001188" cy="605992"/>
            </a:xfrm>
            <a:prstGeom prst="rect">
              <a:avLst/>
            </a:prstGeom>
            <a:noFill/>
            <a:ln w="9525">
              <a:noFill/>
              <a:miter lim="800000"/>
              <a:headEnd/>
              <a:tailEnd/>
            </a:ln>
          </p:spPr>
          <p:txBody>
            <a:bodyPr wrap="square">
              <a:spAutoFit/>
            </a:bodyPr>
            <a:lstStyle/>
            <a:p>
              <a:pPr algn="ctr"/>
              <a:endParaRPr lang="zh-CN" altLang="en-US" sz="3500" b="1" dirty="0">
                <a:solidFill>
                  <a:schemeClr val="bg1"/>
                </a:solidFill>
                <a:latin typeface="+mj-lt"/>
                <a:ea typeface="微软雅黑" pitchFamily="34" charset="-122"/>
              </a:endParaRPr>
            </a:p>
          </p:txBody>
        </p:sp>
      </p:grpSp>
    </p:spTree>
    <p:extLst>
      <p:ext uri="{BB962C8B-B14F-4D97-AF65-F5344CB8AC3E}">
        <p14:creationId xmlns:p14="http://schemas.microsoft.com/office/powerpoint/2010/main" val="1031606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C:\Documents and Settings\Administrator\Local Settings\Temporary Internet Files\Content.Word\ChinaDEX_year_trend_1961-2010_825_0.5x0.5deg_0612_all_zero_1960_2010_2.png"/>
          <p:cNvPicPr>
            <a:picLocks noChangeAspect="1"/>
          </p:cNvPicPr>
          <p:nvPr/>
        </p:nvPicPr>
        <p:blipFill rotWithShape="1">
          <a:blip r:embed="rId2" cstate="print">
            <a:extLst>
              <a:ext uri="{28A0092B-C50C-407E-A947-70E740481C1C}">
                <a14:useLocalDpi xmlns:a14="http://schemas.microsoft.com/office/drawing/2010/main" val="0"/>
              </a:ext>
            </a:extLst>
          </a:blip>
          <a:srcRect t="8731" b="19353"/>
          <a:stretch/>
        </p:blipFill>
        <p:spPr bwMode="auto">
          <a:xfrm>
            <a:off x="971600" y="823177"/>
            <a:ext cx="6827520" cy="4910079"/>
          </a:xfrm>
          <a:prstGeom prst="rect">
            <a:avLst/>
          </a:prstGeom>
          <a:noFill/>
          <a:ln>
            <a:noFill/>
          </a:ln>
          <a:extLst>
            <a:ext uri="{53640926-AAD7-44D8-BBD7-CCE9431645EC}">
              <a14:shadowObscured xmlns:a14="http://schemas.microsoft.com/office/drawing/2010/main"/>
            </a:ext>
          </a:extLst>
        </p:spPr>
      </p:pic>
      <p:sp>
        <p:nvSpPr>
          <p:cNvPr id="6" name="矩形 5"/>
          <p:cNvSpPr/>
          <p:nvPr/>
        </p:nvSpPr>
        <p:spPr>
          <a:xfrm>
            <a:off x="129244" y="5725705"/>
            <a:ext cx="8784976" cy="923330"/>
          </a:xfrm>
          <a:prstGeom prst="rect">
            <a:avLst/>
          </a:prstGeom>
        </p:spPr>
        <p:txBody>
          <a:bodyPr wrap="square">
            <a:spAutoFit/>
          </a:bodyPr>
          <a:lstStyle/>
          <a:p>
            <a:r>
              <a:rPr lang="en-US" altLang="zh-CN" b="1" dirty="0"/>
              <a:t>FIG. 1. Geographical distributions of the observed (left column) and the multi-model mean simulated trends under the ALL (middle column) and NAT (right column) </a:t>
            </a:r>
            <a:r>
              <a:rPr lang="en-US" altLang="zh-CN" b="1" dirty="0" err="1"/>
              <a:t>forcings</a:t>
            </a:r>
            <a:r>
              <a:rPr lang="en-US" altLang="zh-CN" b="1" dirty="0"/>
              <a:t> for four extreme temperature indices during 1961-2010. </a:t>
            </a:r>
            <a:endParaRPr lang="zh-CN" altLang="en-US" b="1" dirty="0"/>
          </a:p>
        </p:txBody>
      </p:sp>
      <p:sp>
        <p:nvSpPr>
          <p:cNvPr id="4" name="Title 1"/>
          <p:cNvSpPr txBox="1">
            <a:spLocks/>
          </p:cNvSpPr>
          <p:nvPr/>
        </p:nvSpPr>
        <p:spPr>
          <a:xfrm>
            <a:off x="323528" y="142852"/>
            <a:ext cx="8358246" cy="500066"/>
          </a:xfrm>
          <a:prstGeom prst="rect">
            <a:avLst/>
          </a:prstGeom>
        </p:spPr>
        <p:txBody>
          <a:bodyPr/>
          <a:lstStyle/>
          <a:p>
            <a:pPr lvl="0" algn="ctr">
              <a:spcBef>
                <a:spcPct val="0"/>
              </a:spcBef>
              <a:defRPr/>
            </a:pPr>
            <a:r>
              <a:rPr kumimoji="0" lang="en-US" sz="2500" b="1" i="0" u="none" strike="noStrike" kern="1200" cap="none" spc="0" normalizeH="0" baseline="0" noProof="0" dirty="0" smtClean="0">
                <a:ln>
                  <a:noFill/>
                </a:ln>
                <a:solidFill>
                  <a:srgbClr val="002060"/>
                </a:solidFill>
                <a:effectLst/>
                <a:uLnTx/>
                <a:uFillTx/>
                <a:latin typeface="+mj-lt"/>
                <a:ea typeface="+mj-ea"/>
                <a:cs typeface="+mj-cs"/>
              </a:rPr>
              <a:t> Observed </a:t>
            </a:r>
            <a:r>
              <a:rPr kumimoji="0" lang="en-US" altLang="zh-CN" sz="2500" b="1" i="0" u="none" strike="noStrike" kern="1200" cap="none" spc="0" normalizeH="0" baseline="0" noProof="0" dirty="0" smtClean="0">
                <a:ln>
                  <a:noFill/>
                </a:ln>
                <a:solidFill>
                  <a:srgbClr val="002060"/>
                </a:solidFill>
                <a:effectLst/>
                <a:uLnTx/>
                <a:uFillTx/>
                <a:latin typeface="+mj-lt"/>
                <a:ea typeface="+mj-ea"/>
                <a:cs typeface="+mj-cs"/>
              </a:rPr>
              <a:t>and simulated </a:t>
            </a:r>
            <a:r>
              <a:rPr kumimoji="0" lang="en-US" sz="2500" b="1" i="0" u="none" strike="noStrike" kern="1200" cap="none" spc="0" normalizeH="0" baseline="0" noProof="0" dirty="0" smtClean="0">
                <a:ln>
                  <a:noFill/>
                </a:ln>
                <a:solidFill>
                  <a:srgbClr val="002060"/>
                </a:solidFill>
                <a:effectLst/>
                <a:uLnTx/>
                <a:uFillTx/>
                <a:latin typeface="+mj-lt"/>
                <a:ea typeface="+mj-ea"/>
                <a:cs typeface="+mj-cs"/>
              </a:rPr>
              <a:t>trends in </a:t>
            </a:r>
            <a:r>
              <a:rPr lang="en-US" sz="2500" b="1" dirty="0">
                <a:solidFill>
                  <a:srgbClr val="002060"/>
                </a:solidFill>
                <a:latin typeface="+mj-lt"/>
                <a:ea typeface="+mj-ea"/>
                <a:cs typeface="+mj-cs"/>
              </a:rPr>
              <a:t>fixed extreme temperature indices </a:t>
            </a:r>
            <a:r>
              <a:rPr kumimoji="0" lang="en-US" sz="2500" b="1" i="0" u="none" strike="noStrike" kern="1200" cap="none" spc="0" normalizeH="0" baseline="0" noProof="0" dirty="0" smtClean="0">
                <a:ln>
                  <a:noFill/>
                </a:ln>
                <a:solidFill>
                  <a:srgbClr val="002060"/>
                </a:solidFill>
                <a:effectLst/>
                <a:uLnTx/>
                <a:uFillTx/>
                <a:latin typeface="+mj-lt"/>
                <a:ea typeface="+mj-ea"/>
                <a:cs typeface="+mj-cs"/>
              </a:rPr>
              <a:t>(</a:t>
            </a:r>
            <a:r>
              <a:rPr kumimoji="0" lang="en-US" sz="2500" b="1" i="0" u="none" strike="noStrike" kern="1200" cap="none" spc="0" normalizeH="0" baseline="0" noProof="0" dirty="0" smtClean="0">
                <a:ln>
                  <a:noFill/>
                </a:ln>
                <a:solidFill>
                  <a:srgbClr val="FF0000"/>
                </a:solidFill>
                <a:effectLst/>
                <a:uLnTx/>
                <a:uFillTx/>
                <a:latin typeface="+mj-lt"/>
                <a:ea typeface="+mj-ea"/>
                <a:cs typeface="+mj-cs"/>
              </a:rPr>
              <a:t>1961-2010</a:t>
            </a:r>
            <a:r>
              <a:rPr kumimoji="0" lang="en-US" sz="2500" b="1" i="0" u="none" strike="noStrike" kern="1200" cap="none" spc="0" normalizeH="0" baseline="0" noProof="0" dirty="0" smtClean="0">
                <a:ln>
                  <a:noFill/>
                </a:ln>
                <a:solidFill>
                  <a:srgbClr val="002060"/>
                </a:solidFill>
                <a:effectLst/>
                <a:uLnTx/>
                <a:uFillTx/>
                <a:latin typeface="+mj-lt"/>
                <a:ea typeface="+mj-ea"/>
                <a:cs typeface="+mj-cs"/>
              </a:rPr>
              <a:t>)</a:t>
            </a:r>
            <a:endParaRPr kumimoji="0" lang="en-US" sz="2500" b="1" i="0" u="none" strike="noStrike" kern="1200" cap="none" spc="0" normalizeH="0" baseline="0" noProof="0" dirty="0">
              <a:ln>
                <a:noFill/>
              </a:ln>
              <a:solidFill>
                <a:srgbClr val="002060"/>
              </a:solidFill>
              <a:effectLst/>
              <a:uLnTx/>
              <a:uFillTx/>
              <a:latin typeface="+mj-lt"/>
              <a:ea typeface="+mj-ea"/>
              <a:cs typeface="+mj-cs"/>
            </a:endParaRPr>
          </a:p>
        </p:txBody>
      </p:sp>
    </p:spTree>
    <p:extLst>
      <p:ext uri="{BB962C8B-B14F-4D97-AF65-F5344CB8AC3E}">
        <p14:creationId xmlns:p14="http://schemas.microsoft.com/office/powerpoint/2010/main" val="1629586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3"/>
          <p:cNvSpPr>
            <a:spLocks noChangeArrowheads="1"/>
          </p:cNvSpPr>
          <p:nvPr/>
        </p:nvSpPr>
        <p:spPr bwMode="auto">
          <a:xfrm>
            <a:off x="179512" y="4941168"/>
            <a:ext cx="8928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ALL” forcing (red line), “GHG” forcing (green line) and “NAT” forcing (blue line). Shading shows the 5-95% ranges of the individual model simulations</a:t>
            </a:r>
            <a:endParaRPr lang="zh-CN" altLang="zh-CN" dirty="0">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a:xfrm>
            <a:off x="107504" y="192630"/>
            <a:ext cx="8856984" cy="500066"/>
          </a:xfrm>
          <a:prstGeom prst="rect">
            <a:avLst/>
          </a:prstGeom>
        </p:spPr>
        <p:txBody>
          <a:bodyPr/>
          <a:lstStyle/>
          <a:p>
            <a:pPr marL="342900" lvl="0" indent="-342900" algn="ctr">
              <a:spcBef>
                <a:spcPct val="20000"/>
              </a:spcBef>
              <a:defRPr/>
            </a:pPr>
            <a:endParaRPr kumimoji="0" lang="zh-CN" altLang="en-US" sz="2000" b="1" i="0" u="none" strike="noStrike" kern="1200" cap="none" spc="0" normalizeH="0" baseline="0" noProof="0" dirty="0">
              <a:ln>
                <a:noFill/>
              </a:ln>
              <a:solidFill>
                <a:srgbClr val="0070C0"/>
              </a:solidFill>
              <a:effectLst/>
              <a:uLnTx/>
              <a:uFillTx/>
              <a:latin typeface="Arial" pitchFamily="34" charset="0"/>
              <a:ea typeface="微软雅黑" pitchFamily="34" charset="-122"/>
              <a:cs typeface="Arial" pitchFamily="34" charset="0"/>
            </a:endParaRPr>
          </a:p>
        </p:txBody>
      </p:sp>
      <p:pic>
        <p:nvPicPr>
          <p:cNvPr id="6" name="图片 5" descr="C:\Users\dell\Application Data\SSH\temp\ChinaDEX_trend_1961-2010_825_deg_0818_4.png"/>
          <p:cNvPicPr>
            <a:picLocks noChangeAspect="1"/>
          </p:cNvPicPr>
          <p:nvPr/>
        </p:nvPicPr>
        <p:blipFill rotWithShape="1">
          <a:blip r:embed="rId2">
            <a:extLst>
              <a:ext uri="{28A0092B-C50C-407E-A947-70E740481C1C}">
                <a14:useLocalDpi xmlns:a14="http://schemas.microsoft.com/office/drawing/2010/main" val="0"/>
              </a:ext>
            </a:extLst>
          </a:blip>
          <a:srcRect t="24608" b="15705"/>
          <a:stretch/>
        </p:blipFill>
        <p:spPr bwMode="auto">
          <a:xfrm>
            <a:off x="1366076" y="1124744"/>
            <a:ext cx="6339840" cy="3784060"/>
          </a:xfrm>
          <a:prstGeom prst="rect">
            <a:avLst/>
          </a:prstGeom>
          <a:noFill/>
          <a:ln>
            <a:noFill/>
          </a:ln>
          <a:extLst>
            <a:ext uri="{53640926-AAD7-44D8-BBD7-CCE9431645EC}">
              <a14:shadowObscured xmlns:a14="http://schemas.microsoft.com/office/drawing/2010/main"/>
            </a:ext>
          </a:extLst>
        </p:spPr>
      </p:pic>
      <p:sp>
        <p:nvSpPr>
          <p:cNvPr id="8" name="矩形 7"/>
          <p:cNvSpPr/>
          <p:nvPr/>
        </p:nvSpPr>
        <p:spPr>
          <a:xfrm>
            <a:off x="468822" y="369530"/>
            <a:ext cx="8280920" cy="646331"/>
          </a:xfrm>
          <a:prstGeom prst="rect">
            <a:avLst/>
          </a:prstGeom>
        </p:spPr>
        <p:txBody>
          <a:bodyPr wrap="square">
            <a:spAutoFit/>
          </a:bodyPr>
          <a:lstStyle/>
          <a:p>
            <a:pPr lvl="0" algn="ctr"/>
            <a:r>
              <a:rPr lang="en-US" altLang="zh-CN" b="1" dirty="0" smtClean="0"/>
              <a:t>Five-year </a:t>
            </a:r>
            <a:r>
              <a:rPr lang="en-US" altLang="zh-CN" b="1" dirty="0"/>
              <a:t>mean anomalies </a:t>
            </a:r>
            <a:r>
              <a:rPr lang="en-US" altLang="zh-CN" b="1" dirty="0" smtClean="0"/>
              <a:t>and trend of </a:t>
            </a:r>
            <a:r>
              <a:rPr lang="en-US" altLang="zh-CN" b="1" dirty="0"/>
              <a:t>the four </a:t>
            </a:r>
            <a:r>
              <a:rPr lang="en-US" altLang="zh-CN" b="1" dirty="0" smtClean="0"/>
              <a:t>indices ( relative to 1961–1990</a:t>
            </a:r>
            <a:r>
              <a:rPr lang="en-US" altLang="zh-CN" b="1" dirty="0"/>
              <a:t>)</a:t>
            </a:r>
            <a:r>
              <a:rPr lang="en-US" altLang="zh-CN" b="1" dirty="0" smtClean="0"/>
              <a:t> </a:t>
            </a:r>
            <a:r>
              <a:rPr lang="en-US" altLang="zh-CN" b="1" dirty="0"/>
              <a:t>from observations (black) and multi-model </a:t>
            </a:r>
            <a:r>
              <a:rPr lang="en-US" altLang="zh-CN" b="1" dirty="0" smtClean="0"/>
              <a:t>ensembles in </a:t>
            </a:r>
            <a:r>
              <a:rPr lang="en-US" altLang="zh-CN" b="1" dirty="0" smtClean="0">
                <a:solidFill>
                  <a:srgbClr val="FF0000"/>
                </a:solidFill>
              </a:rPr>
              <a:t>global</a:t>
            </a:r>
            <a:endParaRPr lang="en-US" altLang="zh-CN" b="1" dirty="0">
              <a:solidFill>
                <a:srgbClr val="FF0000"/>
              </a:solidFill>
            </a:endParaRPr>
          </a:p>
        </p:txBody>
      </p:sp>
    </p:spTree>
    <p:extLst>
      <p:ext uri="{BB962C8B-B14F-4D97-AF65-F5344CB8AC3E}">
        <p14:creationId xmlns:p14="http://schemas.microsoft.com/office/powerpoint/2010/main" val="3277444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桌面\美国会议\ChinaDEX_trend_1961-2010_825_deg_0818_4_7region.png"/>
          <p:cNvPicPr>
            <a:picLocks noChangeAspect="1" noChangeArrowheads="1"/>
          </p:cNvPicPr>
          <p:nvPr/>
        </p:nvPicPr>
        <p:blipFill rotWithShape="1">
          <a:blip r:embed="rId2">
            <a:extLst>
              <a:ext uri="{28A0092B-C50C-407E-A947-70E740481C1C}">
                <a14:useLocalDpi xmlns:a14="http://schemas.microsoft.com/office/drawing/2010/main" val="0"/>
              </a:ext>
            </a:extLst>
          </a:blip>
          <a:srcRect t="5441" b="6323"/>
          <a:stretch/>
        </p:blipFill>
        <p:spPr bwMode="auto">
          <a:xfrm>
            <a:off x="314854" y="1111970"/>
            <a:ext cx="5852160" cy="5163671"/>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23528" y="188640"/>
            <a:ext cx="8280920" cy="923330"/>
          </a:xfrm>
          <a:prstGeom prst="rect">
            <a:avLst/>
          </a:prstGeom>
        </p:spPr>
        <p:txBody>
          <a:bodyPr wrap="square">
            <a:spAutoFit/>
          </a:bodyPr>
          <a:lstStyle/>
          <a:p>
            <a:pPr algn="ctr"/>
            <a:r>
              <a:rPr lang="en-US" altLang="zh-CN" b="1" dirty="0"/>
              <a:t>Five-year mean anomalies of the four indices ( relative to 1961–1990, from 1961 to 2010) from observations (black) and multi-model </a:t>
            </a:r>
            <a:r>
              <a:rPr lang="en-US" altLang="zh-CN" b="1" dirty="0" smtClean="0"/>
              <a:t>ensembles for global, five continental and China</a:t>
            </a:r>
            <a:endParaRPr lang="en-US" altLang="zh-CN" b="1" dirty="0"/>
          </a:p>
        </p:txBody>
      </p:sp>
      <p:sp>
        <p:nvSpPr>
          <p:cNvPr id="3" name="矩形 2"/>
          <p:cNvSpPr/>
          <p:nvPr/>
        </p:nvSpPr>
        <p:spPr>
          <a:xfrm>
            <a:off x="6300192" y="1412776"/>
            <a:ext cx="2627784" cy="3416320"/>
          </a:xfrm>
          <a:prstGeom prst="rect">
            <a:avLst/>
          </a:prstGeom>
        </p:spPr>
        <p:txBody>
          <a:bodyPr wrap="square">
            <a:spAutoFit/>
          </a:bodyPr>
          <a:lstStyle/>
          <a:p>
            <a:r>
              <a:rPr lang="en-US" altLang="zh-CN" dirty="0"/>
              <a:t>the ALL results reproduce most of the observed changes, </a:t>
            </a:r>
            <a:r>
              <a:rPr lang="en-US" altLang="zh-CN" dirty="0">
                <a:solidFill>
                  <a:srgbClr val="FF0000"/>
                </a:solidFill>
              </a:rPr>
              <a:t>except in the Americas. </a:t>
            </a:r>
            <a:endParaRPr lang="en-US" altLang="zh-CN" dirty="0" smtClean="0">
              <a:solidFill>
                <a:srgbClr val="FF0000"/>
              </a:solidFill>
            </a:endParaRPr>
          </a:p>
          <a:p>
            <a:r>
              <a:rPr lang="en-US" altLang="zh-CN" dirty="0" smtClean="0"/>
              <a:t>Previous </a:t>
            </a:r>
            <a:r>
              <a:rPr lang="en-US" altLang="zh-CN" dirty="0"/>
              <a:t>studies (e.g., Knutson et al., 2017) have shown that the observed trends in some extreme temperatures in parts of the Americas are inconsistent with CMIP5 </a:t>
            </a:r>
            <a:r>
              <a:rPr lang="en-US" altLang="zh-CN" dirty="0" smtClean="0"/>
              <a:t>ALL forcing</a:t>
            </a:r>
            <a:endParaRPr lang="zh-CN" altLang="en-US" dirty="0"/>
          </a:p>
        </p:txBody>
      </p:sp>
      <p:sp>
        <p:nvSpPr>
          <p:cNvPr id="4" name="矩形 3"/>
          <p:cNvSpPr/>
          <p:nvPr/>
        </p:nvSpPr>
        <p:spPr>
          <a:xfrm>
            <a:off x="-18256" y="6275641"/>
            <a:ext cx="9558808" cy="646331"/>
          </a:xfrm>
          <a:prstGeom prst="rect">
            <a:avLst/>
          </a:prstGeom>
        </p:spPr>
        <p:txBody>
          <a:bodyPr wrap="square">
            <a:spAutoFit/>
          </a:bodyPr>
          <a:lstStyle/>
          <a:p>
            <a:r>
              <a:rPr lang="en-US" altLang="zh-CN" dirty="0"/>
              <a:t>the reason </a:t>
            </a:r>
            <a:r>
              <a:rPr lang="en-US" altLang="zh-CN" dirty="0" smtClean="0"/>
              <a:t>is </a:t>
            </a:r>
            <a:r>
              <a:rPr lang="en-US" altLang="zh-CN" dirty="0"/>
              <a:t>unknown, but it may be due to the effects of anthropogenic aerosols, atmospheric circulation, internal climate variability and changes in land use, among other factors. </a:t>
            </a:r>
          </a:p>
        </p:txBody>
      </p:sp>
    </p:spTree>
    <p:extLst>
      <p:ext uri="{BB962C8B-B14F-4D97-AF65-F5344CB8AC3E}">
        <p14:creationId xmlns:p14="http://schemas.microsoft.com/office/powerpoint/2010/main" val="2590559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C:\Documents and Settings\Administrator\Local Settings\Temporary Internet Files\Content.Word\Scaling_WC_All_GHG_ANT_NAT_58-12-5yr-20160221_6areas+China_1118_2018032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8843"/>
            <a:ext cx="4779264" cy="4779264"/>
          </a:xfrm>
          <a:prstGeom prst="rect">
            <a:avLst/>
          </a:prstGeom>
          <a:noFill/>
          <a:ln>
            <a:noFill/>
          </a:ln>
        </p:spPr>
      </p:pic>
      <p:sp>
        <p:nvSpPr>
          <p:cNvPr id="2" name="矩形 1"/>
          <p:cNvSpPr/>
          <p:nvPr/>
        </p:nvSpPr>
        <p:spPr>
          <a:xfrm>
            <a:off x="395536" y="188640"/>
            <a:ext cx="8019888" cy="461665"/>
          </a:xfrm>
          <a:prstGeom prst="rect">
            <a:avLst/>
          </a:prstGeom>
        </p:spPr>
        <p:txBody>
          <a:bodyPr wrap="none">
            <a:spAutoFit/>
          </a:bodyPr>
          <a:lstStyle/>
          <a:p>
            <a:r>
              <a:rPr lang="en-US" altLang="zh-CN" sz="2400" b="1" dirty="0" smtClean="0">
                <a:solidFill>
                  <a:schemeClr val="accent1"/>
                </a:solidFill>
              </a:rPr>
              <a:t>one-signal analyses based on </a:t>
            </a:r>
            <a:r>
              <a:rPr lang="en-CA" altLang="zh-CN" sz="2400" b="1" dirty="0">
                <a:solidFill>
                  <a:schemeClr val="accent1"/>
                </a:solidFill>
              </a:rPr>
              <a:t>Optimal Fingerprinting Method</a:t>
            </a:r>
            <a:r>
              <a:rPr lang="en-US" altLang="zh-CN" sz="2400" b="1" dirty="0" smtClean="0">
                <a:solidFill>
                  <a:schemeClr val="accent1"/>
                </a:solidFill>
              </a:rPr>
              <a:t> </a:t>
            </a:r>
            <a:endParaRPr lang="zh-CN" altLang="en-US" sz="2400" dirty="0">
              <a:solidFill>
                <a:schemeClr val="accent1"/>
              </a:solidFill>
            </a:endParaRPr>
          </a:p>
        </p:txBody>
      </p:sp>
      <p:sp>
        <p:nvSpPr>
          <p:cNvPr id="3" name="矩形 2"/>
          <p:cNvSpPr/>
          <p:nvPr/>
        </p:nvSpPr>
        <p:spPr>
          <a:xfrm>
            <a:off x="179512" y="5890046"/>
            <a:ext cx="8510026" cy="923330"/>
          </a:xfrm>
          <a:prstGeom prst="rect">
            <a:avLst/>
          </a:prstGeom>
        </p:spPr>
        <p:txBody>
          <a:bodyPr wrap="square">
            <a:spAutoFit/>
          </a:bodyPr>
          <a:lstStyle/>
          <a:p>
            <a:r>
              <a:rPr lang="en-US" altLang="zh-CN" b="1" dirty="0">
                <a:solidFill>
                  <a:schemeClr val="bg2">
                    <a:lumMod val="10000"/>
                  </a:schemeClr>
                </a:solidFill>
              </a:rPr>
              <a:t>FIG. 4. Best estimates of scaling factors and their 5–95% confidence intervals from single -signal analyses from 1961 to 2010 for the globe (GLB), Asia (ASI), Europe (EUR), North America (NAM), South America (SAM), Australia (AUS), and China (CHI).</a:t>
            </a:r>
            <a:endParaRPr lang="zh-CN" altLang="en-US" b="1" dirty="0">
              <a:solidFill>
                <a:schemeClr val="bg2">
                  <a:lumMod val="10000"/>
                </a:schemeClr>
              </a:solidFill>
            </a:endParaRPr>
          </a:p>
        </p:txBody>
      </p:sp>
      <p:sp>
        <p:nvSpPr>
          <p:cNvPr id="5" name="矩形 4"/>
          <p:cNvSpPr/>
          <p:nvPr/>
        </p:nvSpPr>
        <p:spPr>
          <a:xfrm>
            <a:off x="5364088" y="1124744"/>
            <a:ext cx="3645672" cy="3477875"/>
          </a:xfrm>
          <a:prstGeom prst="rect">
            <a:avLst/>
          </a:prstGeom>
        </p:spPr>
        <p:txBody>
          <a:bodyPr wrap="square">
            <a:spAutoFit/>
          </a:bodyPr>
          <a:lstStyle/>
          <a:p>
            <a:r>
              <a:rPr lang="en-US" altLang="zh-CN" sz="2000" b="1" dirty="0"/>
              <a:t>If the 90% confidence interval of the scaling </a:t>
            </a:r>
            <a:r>
              <a:rPr lang="en-US" altLang="zh-CN" sz="2000" b="1" dirty="0">
                <a:solidFill>
                  <a:srgbClr val="FF0000"/>
                </a:solidFill>
              </a:rPr>
              <a:t>factor is above zero</a:t>
            </a:r>
            <a:r>
              <a:rPr lang="en-US" altLang="zh-CN" sz="2000" b="1" dirty="0"/>
              <a:t>, the </a:t>
            </a:r>
            <a:r>
              <a:rPr lang="en-US" altLang="zh-CN" sz="2000" b="1" dirty="0">
                <a:solidFill>
                  <a:srgbClr val="FF0000"/>
                </a:solidFill>
              </a:rPr>
              <a:t>signals of the external </a:t>
            </a:r>
            <a:r>
              <a:rPr lang="en-US" altLang="zh-CN" sz="2000" b="1" dirty="0" err="1">
                <a:solidFill>
                  <a:srgbClr val="FF0000"/>
                </a:solidFill>
              </a:rPr>
              <a:t>forcings</a:t>
            </a:r>
            <a:r>
              <a:rPr lang="en-US" altLang="zh-CN" sz="2000" b="1" dirty="0">
                <a:solidFill>
                  <a:srgbClr val="FF0000"/>
                </a:solidFill>
              </a:rPr>
              <a:t> </a:t>
            </a:r>
            <a:r>
              <a:rPr lang="en-US" altLang="zh-CN" sz="2000" b="1" dirty="0"/>
              <a:t>are considered to be </a:t>
            </a:r>
            <a:r>
              <a:rPr lang="en-US" altLang="zh-CN" sz="2000" b="1" dirty="0">
                <a:solidFill>
                  <a:srgbClr val="FF0000"/>
                </a:solidFill>
              </a:rPr>
              <a:t>detected</a:t>
            </a:r>
            <a:r>
              <a:rPr lang="en-US" altLang="zh-CN" sz="2000" b="1" dirty="0"/>
              <a:t> in the observations</a:t>
            </a:r>
            <a:r>
              <a:rPr lang="en-US" altLang="zh-CN" sz="2000" b="1" dirty="0" smtClean="0"/>
              <a:t>.</a:t>
            </a:r>
          </a:p>
          <a:p>
            <a:endParaRPr lang="en-US" altLang="zh-CN" sz="2000" b="1" dirty="0"/>
          </a:p>
          <a:p>
            <a:r>
              <a:rPr lang="en-US" altLang="zh-CN" sz="2000" b="1" dirty="0" smtClean="0"/>
              <a:t> </a:t>
            </a:r>
            <a:r>
              <a:rPr lang="en-US" altLang="zh-CN" sz="2000" b="1" dirty="0"/>
              <a:t>If the 90% ranges of the scaling factors also </a:t>
            </a:r>
            <a:r>
              <a:rPr lang="en-US" altLang="zh-CN" sz="2000" b="1" dirty="0">
                <a:solidFill>
                  <a:srgbClr val="FF0000"/>
                </a:solidFill>
              </a:rPr>
              <a:t>include unity</a:t>
            </a:r>
            <a:r>
              <a:rPr lang="en-US" altLang="zh-CN" sz="2000" b="1" dirty="0"/>
              <a:t>, </a:t>
            </a:r>
            <a:r>
              <a:rPr lang="en-US" altLang="zh-CN" sz="2000" b="1" dirty="0" smtClean="0"/>
              <a:t>the </a:t>
            </a:r>
            <a:r>
              <a:rPr lang="en-US" altLang="zh-CN" sz="2000" b="1" dirty="0"/>
              <a:t>observed changes </a:t>
            </a:r>
            <a:r>
              <a:rPr lang="en-US" altLang="zh-CN" sz="2000" b="1" dirty="0">
                <a:solidFill>
                  <a:srgbClr val="FF0000"/>
                </a:solidFill>
              </a:rPr>
              <a:t>are consistent </a:t>
            </a:r>
            <a:r>
              <a:rPr lang="en-US" altLang="zh-CN" sz="2000" b="1" dirty="0"/>
              <a:t>with the response of the model simulations to external forcing.</a:t>
            </a:r>
            <a:endParaRPr lang="zh-CN" altLang="en-US" sz="2000" b="1" dirty="0"/>
          </a:p>
        </p:txBody>
      </p:sp>
    </p:spTree>
    <p:extLst>
      <p:ext uri="{BB962C8B-B14F-4D97-AF65-F5344CB8AC3E}">
        <p14:creationId xmlns:p14="http://schemas.microsoft.com/office/powerpoint/2010/main" val="2160328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Documents and Settings\Administrator\Local Settings\Temporary Internet Files\Content.Word\Scaling_WC_All_GHG_ANT_NAT_58-12-5yr-20160221_6areas_56-1-_2signal_China_1016_20180322.png"/>
          <p:cNvPicPr/>
          <p:nvPr/>
        </p:nvPicPr>
        <p:blipFill>
          <a:blip r:embed="rId2">
            <a:extLst>
              <a:ext uri="{28A0092B-C50C-407E-A947-70E740481C1C}">
                <a14:useLocalDpi xmlns:a14="http://schemas.microsoft.com/office/drawing/2010/main" val="0"/>
              </a:ext>
            </a:extLst>
          </a:blip>
          <a:srcRect/>
          <a:stretch>
            <a:fillRect/>
          </a:stretch>
        </p:blipFill>
        <p:spPr bwMode="auto">
          <a:xfrm>
            <a:off x="539552" y="687744"/>
            <a:ext cx="5274310" cy="5274310"/>
          </a:xfrm>
          <a:prstGeom prst="rect">
            <a:avLst/>
          </a:prstGeom>
          <a:noFill/>
          <a:ln>
            <a:noFill/>
          </a:ln>
        </p:spPr>
      </p:pic>
      <p:sp>
        <p:nvSpPr>
          <p:cNvPr id="5" name="矩形 4"/>
          <p:cNvSpPr/>
          <p:nvPr/>
        </p:nvSpPr>
        <p:spPr>
          <a:xfrm>
            <a:off x="395536" y="188640"/>
            <a:ext cx="8069197" cy="461665"/>
          </a:xfrm>
          <a:prstGeom prst="rect">
            <a:avLst/>
          </a:prstGeom>
        </p:spPr>
        <p:txBody>
          <a:bodyPr wrap="none">
            <a:spAutoFit/>
          </a:bodyPr>
          <a:lstStyle/>
          <a:p>
            <a:r>
              <a:rPr lang="en-US" altLang="zh-CN" sz="2400" b="1" dirty="0" smtClean="0">
                <a:solidFill>
                  <a:schemeClr val="accent1"/>
                </a:solidFill>
              </a:rPr>
              <a:t>Two-signal analyses based on </a:t>
            </a:r>
            <a:r>
              <a:rPr lang="en-CA" altLang="zh-CN" sz="2400" b="1" dirty="0">
                <a:solidFill>
                  <a:schemeClr val="accent1"/>
                </a:solidFill>
              </a:rPr>
              <a:t>Optimal Fingerprinting Method</a:t>
            </a:r>
            <a:r>
              <a:rPr lang="en-US" altLang="zh-CN" sz="2400" b="1" dirty="0" smtClean="0">
                <a:solidFill>
                  <a:schemeClr val="accent1"/>
                </a:solidFill>
              </a:rPr>
              <a:t> </a:t>
            </a:r>
            <a:endParaRPr lang="zh-CN" altLang="en-US" sz="2400" dirty="0">
              <a:solidFill>
                <a:schemeClr val="accent1"/>
              </a:solidFill>
            </a:endParaRPr>
          </a:p>
        </p:txBody>
      </p:sp>
      <p:sp>
        <p:nvSpPr>
          <p:cNvPr id="6" name="矩形 5"/>
          <p:cNvSpPr/>
          <p:nvPr/>
        </p:nvSpPr>
        <p:spPr>
          <a:xfrm>
            <a:off x="107504" y="5962054"/>
            <a:ext cx="8964488" cy="923330"/>
          </a:xfrm>
          <a:prstGeom prst="rect">
            <a:avLst/>
          </a:prstGeom>
        </p:spPr>
        <p:txBody>
          <a:bodyPr wrap="square">
            <a:spAutoFit/>
          </a:bodyPr>
          <a:lstStyle/>
          <a:p>
            <a:r>
              <a:rPr lang="en-US" altLang="zh-CN" b="1" dirty="0"/>
              <a:t>FIG. 5. Best estimates of the scaling factors and their 5–95% confidence intervals obtained using two-signal analyses for 1961-2010 for the globe (GLB), Asia (ASI), Europe (EUR), North America (NAM), South America (SAM), Australia (AUS), and China (CHI).</a:t>
            </a:r>
            <a:endParaRPr lang="zh-CN" altLang="en-US" b="1" dirty="0"/>
          </a:p>
        </p:txBody>
      </p:sp>
      <p:sp>
        <p:nvSpPr>
          <p:cNvPr id="3" name="矩形 2"/>
          <p:cNvSpPr/>
          <p:nvPr/>
        </p:nvSpPr>
        <p:spPr>
          <a:xfrm>
            <a:off x="5940152" y="2132856"/>
            <a:ext cx="2808312" cy="2308324"/>
          </a:xfrm>
          <a:prstGeom prst="rect">
            <a:avLst/>
          </a:prstGeom>
        </p:spPr>
        <p:txBody>
          <a:bodyPr wrap="square">
            <a:spAutoFit/>
          </a:bodyPr>
          <a:lstStyle/>
          <a:p>
            <a:r>
              <a:rPr lang="en-US" altLang="zh-CN" dirty="0"/>
              <a:t>All of these results show the strong effects of the human influence on the fixed threshold indices and confirm the robustness of the detection results obtained using </a:t>
            </a:r>
            <a:r>
              <a:rPr lang="en-US" altLang="zh-CN" dirty="0" smtClean="0"/>
              <a:t>one-signal </a:t>
            </a:r>
            <a:r>
              <a:rPr lang="en-US" altLang="zh-CN" dirty="0"/>
              <a:t>detection.</a:t>
            </a:r>
            <a:endParaRPr lang="zh-CN" altLang="zh-CN" dirty="0"/>
          </a:p>
        </p:txBody>
      </p:sp>
    </p:spTree>
    <p:extLst>
      <p:ext uri="{BB962C8B-B14F-4D97-AF65-F5344CB8AC3E}">
        <p14:creationId xmlns:p14="http://schemas.microsoft.com/office/powerpoint/2010/main" val="3874762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6856" y="-18256"/>
            <a:ext cx="8229600" cy="1143000"/>
          </a:xfrm>
        </p:spPr>
        <p:txBody>
          <a:bodyPr/>
          <a:lstStyle/>
          <a:p>
            <a:r>
              <a:rPr lang="en-US" altLang="zh-CN" dirty="0" smtClean="0"/>
              <a:t>Discussion and Conclusion</a:t>
            </a:r>
            <a:endParaRPr lang="zh-CN" altLang="en-US" dirty="0"/>
          </a:p>
        </p:txBody>
      </p:sp>
      <p:sp>
        <p:nvSpPr>
          <p:cNvPr id="3" name="内容占位符 2"/>
          <p:cNvSpPr>
            <a:spLocks noGrp="1"/>
          </p:cNvSpPr>
          <p:nvPr>
            <p:ph idx="1"/>
          </p:nvPr>
        </p:nvSpPr>
        <p:spPr>
          <a:xfrm>
            <a:off x="179512" y="764704"/>
            <a:ext cx="8712968" cy="5877272"/>
          </a:xfrm>
        </p:spPr>
        <p:txBody>
          <a:bodyPr>
            <a:noAutofit/>
          </a:bodyPr>
          <a:lstStyle/>
          <a:p>
            <a:r>
              <a:rPr lang="en-US" altLang="zh-CN" sz="1800" dirty="0"/>
              <a:t>Understanding the causes of observed climate changes and the underlying mechanisms provides an important basis for properly projecting future climate conditions and for making decisions to adapt to climate change. </a:t>
            </a:r>
            <a:endParaRPr lang="en-US" altLang="zh-CN" sz="1800" dirty="0" smtClean="0"/>
          </a:p>
          <a:p>
            <a:r>
              <a:rPr lang="en-US" altLang="zh-CN" sz="1800" dirty="0" smtClean="0"/>
              <a:t>This </a:t>
            </a:r>
            <a:r>
              <a:rPr lang="en-US" altLang="zh-CN" sz="1800" dirty="0"/>
              <a:t>study focuses on the detection of the fixed threshold indices of extreme temperature at the global scale, as well as over five of the continents and China, using the results of a multi-model ensemble for the first time</a:t>
            </a:r>
            <a:r>
              <a:rPr lang="en-US" altLang="zh-CN" sz="1800" dirty="0" smtClean="0"/>
              <a:t>.</a:t>
            </a:r>
          </a:p>
          <a:p>
            <a:r>
              <a:rPr lang="en-US" altLang="zh-CN" sz="1800" dirty="0" smtClean="0"/>
              <a:t> </a:t>
            </a:r>
            <a:r>
              <a:rPr lang="en-US" altLang="zh-CN" sz="1800" dirty="0"/>
              <a:t>The results show that </a:t>
            </a:r>
            <a:r>
              <a:rPr lang="en-US" altLang="zh-CN" sz="1800" b="1" dirty="0">
                <a:solidFill>
                  <a:srgbClr val="FF0000"/>
                </a:solidFill>
              </a:rPr>
              <a:t>the CMIP5 multi-model simulations generally reproduce the observed changes in the fixed threshold indices of extreme temperature</a:t>
            </a:r>
            <a:r>
              <a:rPr lang="en-US" altLang="zh-CN" sz="1800" dirty="0"/>
              <a:t>, both at the global scale and over most of the continents. </a:t>
            </a:r>
            <a:endParaRPr lang="en-US" altLang="zh-CN" sz="1800" dirty="0" smtClean="0"/>
          </a:p>
          <a:p>
            <a:r>
              <a:rPr lang="en-US" altLang="zh-CN" sz="1800" dirty="0" smtClean="0"/>
              <a:t>The </a:t>
            </a:r>
            <a:r>
              <a:rPr lang="en-US" altLang="zh-CN" sz="1800" dirty="0"/>
              <a:t>indices </a:t>
            </a:r>
            <a:r>
              <a:rPr lang="en-US" altLang="zh-CN" sz="1800" b="1" dirty="0">
                <a:solidFill>
                  <a:srgbClr val="FF0000"/>
                </a:solidFill>
              </a:rPr>
              <a:t>related to the daily maximum temperature in the Americas show some degree of inconsistency with the observations</a:t>
            </a:r>
            <a:r>
              <a:rPr lang="en-US" altLang="zh-CN" sz="1800" dirty="0"/>
              <a:t>; the reasons for this inconsistency are unknown. </a:t>
            </a:r>
            <a:endParaRPr lang="en-US" altLang="zh-CN" sz="1800" dirty="0" smtClean="0"/>
          </a:p>
          <a:p>
            <a:r>
              <a:rPr lang="en-US" altLang="zh-CN" sz="1800" dirty="0"/>
              <a:t>The ANT signal </a:t>
            </a:r>
            <a:r>
              <a:rPr lang="en-US" altLang="zh-CN" sz="1800" b="1" dirty="0">
                <a:solidFill>
                  <a:srgbClr val="FF0000"/>
                </a:solidFill>
              </a:rPr>
              <a:t>cannot be detected in the changes in summer days in the North and South Americas,</a:t>
            </a:r>
            <a:r>
              <a:rPr lang="en-US" altLang="zh-CN" sz="1800" dirty="0"/>
              <a:t> which lends additional support to the conclusion from the Fourth National Climate Assessment in the US (Knutson et al., 2017) that the anthropogenic forcing in temperature extremes in the US </a:t>
            </a:r>
            <a:r>
              <a:rPr lang="en-US" altLang="zh-CN" sz="1800" b="1" dirty="0">
                <a:solidFill>
                  <a:srgbClr val="FF0000"/>
                </a:solidFill>
              </a:rPr>
              <a:t>can be detected with only medium confidence. </a:t>
            </a:r>
            <a:endParaRPr lang="en-US" altLang="zh-CN" sz="1800" b="1" dirty="0" smtClean="0">
              <a:solidFill>
                <a:srgbClr val="FF0000"/>
              </a:solidFill>
            </a:endParaRPr>
          </a:p>
          <a:p>
            <a:r>
              <a:rPr lang="en-US" altLang="zh-CN" sz="1800" dirty="0"/>
              <a:t>The detection analyses show that an anthropogenic signal can </a:t>
            </a:r>
            <a:r>
              <a:rPr lang="en-US" altLang="zh-CN" sz="1800" b="1" dirty="0">
                <a:solidFill>
                  <a:srgbClr val="FF0000"/>
                </a:solidFill>
              </a:rPr>
              <a:t>be identified for most of the fixed threshold indices</a:t>
            </a:r>
            <a:r>
              <a:rPr lang="en-US" altLang="zh-CN" sz="1800" dirty="0"/>
              <a:t>, whereas the natural signal cannot be detected. </a:t>
            </a:r>
          </a:p>
          <a:p>
            <a:endParaRPr lang="zh-CN" altLang="en-US" sz="1800" dirty="0"/>
          </a:p>
        </p:txBody>
      </p:sp>
      <p:sp>
        <p:nvSpPr>
          <p:cNvPr id="5" name="TextBox 4"/>
          <p:cNvSpPr txBox="1"/>
          <p:nvPr/>
        </p:nvSpPr>
        <p:spPr>
          <a:xfrm>
            <a:off x="105344" y="6379767"/>
            <a:ext cx="6048672" cy="369332"/>
          </a:xfrm>
          <a:prstGeom prst="rect">
            <a:avLst/>
          </a:prstGeom>
          <a:noFill/>
        </p:spPr>
        <p:txBody>
          <a:bodyPr wrap="square" rtlCol="0">
            <a:spAutoFit/>
          </a:bodyPr>
          <a:lstStyle/>
          <a:p>
            <a:r>
              <a:rPr lang="en-US" altLang="zh-CN" b="1" dirty="0" smtClean="0"/>
              <a:t>Yin H et al.  Journal of Climate , accepted, 2018</a:t>
            </a:r>
            <a:endParaRPr lang="zh-CN" altLang="en-US" b="1" dirty="0"/>
          </a:p>
        </p:txBody>
      </p:sp>
    </p:spTree>
    <p:extLst>
      <p:ext uri="{BB962C8B-B14F-4D97-AF65-F5344CB8AC3E}">
        <p14:creationId xmlns:p14="http://schemas.microsoft.com/office/powerpoint/2010/main" val="3862929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标题 1"/>
          <p:cNvSpPr>
            <a:spLocks noGrp="1"/>
          </p:cNvSpPr>
          <p:nvPr>
            <p:ph type="ctrTitle" idx="4294967295"/>
          </p:nvPr>
        </p:nvSpPr>
        <p:spPr>
          <a:xfrm>
            <a:off x="685800" y="1887538"/>
            <a:ext cx="7772400" cy="1470025"/>
          </a:xfrm>
        </p:spPr>
        <p:txBody>
          <a:bodyPr/>
          <a:lstStyle/>
          <a:p>
            <a:endParaRPr lang="zh-CN" altLang="en-US" dirty="0"/>
          </a:p>
        </p:txBody>
      </p:sp>
      <p:sp>
        <p:nvSpPr>
          <p:cNvPr id="3" name="副标题 2"/>
          <p:cNvSpPr>
            <a:spLocks noGrp="1"/>
          </p:cNvSpPr>
          <p:nvPr>
            <p:ph type="subTitle" idx="4294967295"/>
          </p:nvPr>
        </p:nvSpPr>
        <p:spPr>
          <a:xfrm>
            <a:off x="1243034" y="3476625"/>
            <a:ext cx="6400800" cy="1752600"/>
          </a:xfrm>
        </p:spPr>
        <p:txBody>
          <a:bodyPr>
            <a:normAutofit/>
          </a:bodyPr>
          <a:lstStyle/>
          <a:p>
            <a:pPr marL="0" indent="0" algn="ctr" defTabSz="457200">
              <a:buFontTx/>
              <a:buNone/>
            </a:pPr>
            <a:endParaRPr lang="zh-CN" altLang="en-US">
              <a:solidFill>
                <a:srgbClr val="898989"/>
              </a:solidFill>
            </a:endParaRPr>
          </a:p>
        </p:txBody>
      </p:sp>
      <p:sp>
        <p:nvSpPr>
          <p:cNvPr id="279556" name="矩形 3"/>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a:effectLst/>
        </p:spPr>
        <p:txBody>
          <a:bodyPr wrap="none" anchor="ctr"/>
          <a:lstStyle/>
          <a:p>
            <a:endParaRPr lang="zh-CN" altLang="en-US"/>
          </a:p>
        </p:txBody>
      </p:sp>
      <p:pic>
        <p:nvPicPr>
          <p:cNvPr id="279557" name="图片 4"/>
          <p:cNvPicPr>
            <a:picLocks noChangeAspect="1"/>
          </p:cNvPicPr>
          <p:nvPr/>
        </p:nvPicPr>
        <p:blipFill>
          <a:blip r:embed="rId2"/>
          <a:srcRect/>
          <a:stretch>
            <a:fillRect/>
          </a:stretch>
        </p:blipFill>
        <p:spPr bwMode="auto">
          <a:xfrm>
            <a:off x="0" y="333375"/>
            <a:ext cx="9144000" cy="1323975"/>
          </a:xfrm>
          <a:prstGeom prst="rect">
            <a:avLst/>
          </a:prstGeom>
          <a:noFill/>
          <a:ln w="9525">
            <a:noFill/>
            <a:miter lim="800000"/>
            <a:headEnd/>
            <a:tailEnd/>
          </a:ln>
        </p:spPr>
      </p:pic>
      <p:sp>
        <p:nvSpPr>
          <p:cNvPr id="7" name="WordArt 9"/>
          <p:cNvSpPr>
            <a:spLocks noChangeArrowheads="1" noChangeShapeType="1" noTextEdit="1"/>
          </p:cNvSpPr>
          <p:nvPr/>
        </p:nvSpPr>
        <p:spPr bwMode="auto">
          <a:xfrm>
            <a:off x="611560" y="3429000"/>
            <a:ext cx="8064896" cy="936104"/>
          </a:xfrm>
          <a:prstGeom prst="rect">
            <a:avLst/>
          </a:prstGeom>
        </p:spPr>
        <p:txBody>
          <a:bodyPr wrap="none" fromWordArt="1">
            <a:prstTxWarp prst="textPlain">
              <a:avLst>
                <a:gd name="adj" fmla="val 50000"/>
              </a:avLst>
            </a:prstTxWarp>
          </a:bodyPr>
          <a:lstStyle/>
          <a:p>
            <a:pPr algn="ctr"/>
            <a:r>
              <a:rPr lang="en-US" altLang="zh-CN" sz="3600" kern="10" dirty="0" smtClean="0">
                <a:ln w="12700">
                  <a:solidFill>
                    <a:srgbClr val="FF0000"/>
                  </a:solidFill>
                  <a:round/>
                  <a:headEnd/>
                  <a:tailEnd/>
                </a:ln>
                <a:solidFill>
                  <a:srgbClr val="FF0000">
                    <a:alpha val="50000"/>
                  </a:srgbClr>
                </a:solidFill>
                <a:effectLst>
                  <a:outerShdw dist="45791" dir="2021404" algn="ctr" rotWithShape="0">
                    <a:srgbClr val="9999FF"/>
                  </a:outerShdw>
                </a:effectLst>
                <a:latin typeface="华文楷体"/>
                <a:ea typeface="华文楷体"/>
              </a:rPr>
              <a:t>Thanks for attentions!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2611452" y="404589"/>
            <a:ext cx="4103688" cy="792163"/>
          </a:xfrm>
        </p:spPr>
        <p:txBody>
          <a:bodyPr>
            <a:normAutofit/>
          </a:bodyPr>
          <a:lstStyle/>
          <a:p>
            <a:r>
              <a:rPr lang="en-US" altLang="zh-CN" sz="4200" b="1" dirty="0" smtClean="0">
                <a:solidFill>
                  <a:srgbClr val="002060"/>
                </a:solidFill>
                <a:ea typeface="微软雅黑" pitchFamily="34" charset="-122"/>
              </a:rPr>
              <a:t>Outline</a:t>
            </a:r>
            <a:endParaRPr lang="zh-CN" altLang="en-US" sz="4200" b="1" dirty="0">
              <a:solidFill>
                <a:srgbClr val="002060"/>
              </a:solidFill>
              <a:ea typeface="微软雅黑" pitchFamily="34" charset="-122"/>
            </a:endParaRPr>
          </a:p>
        </p:txBody>
      </p:sp>
      <p:sp>
        <p:nvSpPr>
          <p:cNvPr id="226308" name="Text Box 4"/>
          <p:cNvSpPr txBox="1">
            <a:spLocks noChangeArrowheads="1"/>
          </p:cNvSpPr>
          <p:nvPr/>
        </p:nvSpPr>
        <p:spPr bwMode="auto">
          <a:xfrm>
            <a:off x="467544" y="1615727"/>
            <a:ext cx="8280920" cy="4793620"/>
          </a:xfrm>
          <a:prstGeom prst="rect">
            <a:avLst/>
          </a:prstGeom>
          <a:noFill/>
          <a:ln w="9525" algn="ctr">
            <a:noFill/>
            <a:miter lim="800000"/>
            <a:headEnd/>
            <a:tailEnd/>
          </a:ln>
          <a:effectLst/>
        </p:spPr>
        <p:txBody>
          <a:bodyPr wrap="square">
            <a:spAutoFit/>
          </a:bodyPr>
          <a:lstStyle/>
          <a:p>
            <a:pPr marL="533400" indent="-533400" algn="l">
              <a:lnSpc>
                <a:spcPct val="130000"/>
              </a:lnSpc>
              <a:buFont typeface="Arial" panose="020B0604020202020204" pitchFamily="34" charset="0"/>
              <a:buChar char="•"/>
            </a:pPr>
            <a:r>
              <a:rPr lang="en-US" altLang="zh-CN" sz="3000" b="1" dirty="0" smtClean="0">
                <a:ea typeface="微软雅黑" pitchFamily="34" charset="-122"/>
              </a:rPr>
              <a:t>Introduction</a:t>
            </a:r>
          </a:p>
          <a:p>
            <a:pPr marL="533400" indent="-533400">
              <a:lnSpc>
                <a:spcPct val="130000"/>
              </a:lnSpc>
              <a:buFont typeface="Arial" panose="020B0604020202020204" pitchFamily="34" charset="0"/>
              <a:buChar char="•"/>
            </a:pPr>
            <a:r>
              <a:rPr lang="en-US" altLang="zh-CN" sz="3000" b="1" dirty="0" smtClean="0">
                <a:ea typeface="微软雅黑" pitchFamily="34" charset="-122"/>
              </a:rPr>
              <a:t>Data (</a:t>
            </a:r>
            <a:r>
              <a:rPr lang="en-US" sz="3000" b="1" dirty="0" smtClean="0"/>
              <a:t>homogenized observations; CMIP5 model simulations) </a:t>
            </a:r>
          </a:p>
          <a:p>
            <a:pPr marL="533400" indent="-533400">
              <a:lnSpc>
                <a:spcPct val="130000"/>
              </a:lnSpc>
              <a:buFont typeface="Arial" panose="020B0604020202020204" pitchFamily="34" charset="0"/>
              <a:buChar char="•"/>
            </a:pPr>
            <a:r>
              <a:rPr lang="en-US" altLang="zh-CN" sz="3000" b="1" dirty="0" smtClean="0">
                <a:ea typeface="微软雅黑" pitchFamily="34" charset="-122"/>
              </a:rPr>
              <a:t>Data processing</a:t>
            </a:r>
            <a:endParaRPr lang="en-US" sz="3000" b="1" dirty="0" smtClean="0"/>
          </a:p>
          <a:p>
            <a:pPr marL="533400" indent="-533400">
              <a:lnSpc>
                <a:spcPct val="130000"/>
              </a:lnSpc>
              <a:buFont typeface="Arial" panose="020B0604020202020204" pitchFamily="34" charset="0"/>
              <a:buChar char="•"/>
            </a:pPr>
            <a:r>
              <a:rPr lang="en-US" altLang="zh-CN" sz="3000" b="1" dirty="0">
                <a:ea typeface="微软雅黑" pitchFamily="34" charset="-122"/>
              </a:rPr>
              <a:t>Optimal detection </a:t>
            </a:r>
            <a:r>
              <a:rPr lang="en-US" altLang="zh-CN" sz="3000" b="1" dirty="0" smtClean="0">
                <a:ea typeface="微软雅黑" pitchFamily="34" charset="-122"/>
              </a:rPr>
              <a:t>method</a:t>
            </a:r>
          </a:p>
          <a:p>
            <a:pPr marL="533400" indent="-533400">
              <a:lnSpc>
                <a:spcPct val="130000"/>
              </a:lnSpc>
              <a:buFont typeface="Arial" panose="020B0604020202020204" pitchFamily="34" charset="0"/>
              <a:buChar char="•"/>
            </a:pPr>
            <a:r>
              <a:rPr lang="en-US" altLang="zh-CN" sz="3000" b="1" dirty="0" smtClean="0">
                <a:ea typeface="微软雅黑" pitchFamily="34" charset="-122"/>
              </a:rPr>
              <a:t>Detection and Attribution results</a:t>
            </a:r>
          </a:p>
          <a:p>
            <a:pPr marL="533400" indent="-533400">
              <a:lnSpc>
                <a:spcPct val="130000"/>
              </a:lnSpc>
              <a:buFont typeface="Arial" panose="020B0604020202020204" pitchFamily="34" charset="0"/>
              <a:buChar char="•"/>
            </a:pPr>
            <a:r>
              <a:rPr lang="en-US" altLang="zh-CN" sz="3000" b="1" dirty="0" smtClean="0">
                <a:solidFill>
                  <a:prstClr val="black"/>
                </a:solidFill>
                <a:ea typeface="微软雅黑" pitchFamily="34" charset="-122"/>
              </a:rPr>
              <a:t>Conclusions</a:t>
            </a:r>
          </a:p>
          <a:p>
            <a:pPr>
              <a:lnSpc>
                <a:spcPct val="130000"/>
              </a:lnSpc>
            </a:pPr>
            <a:endParaRPr lang="en-US" altLang="zh-CN" sz="2500" b="1" dirty="0" smtClean="0">
              <a:solidFill>
                <a:schemeClr val="accent5">
                  <a:lumMod val="75000"/>
                </a:schemeClr>
              </a:solidFill>
              <a:ea typeface="微软雅黑" pitchFamily="34" charset="-122"/>
            </a:endParaRPr>
          </a:p>
        </p:txBody>
      </p:sp>
      <p:sp>
        <p:nvSpPr>
          <p:cNvPr id="226310" name="Line 6"/>
          <p:cNvSpPr>
            <a:spLocks noChangeShapeType="1"/>
          </p:cNvSpPr>
          <p:nvPr/>
        </p:nvSpPr>
        <p:spPr bwMode="auto">
          <a:xfrm>
            <a:off x="0" y="1412875"/>
            <a:ext cx="9144000" cy="0"/>
          </a:xfrm>
          <a:prstGeom prst="line">
            <a:avLst/>
          </a:prstGeom>
          <a:noFill/>
          <a:ln w="44450">
            <a:solidFill>
              <a:srgbClr val="000080"/>
            </a:solidFill>
            <a:round/>
            <a:headEnd/>
            <a:tailEnd/>
          </a:ln>
          <a:effectLst/>
        </p:spPr>
        <p:txBody>
          <a:bodyPr wrap="none" anchor="ctr"/>
          <a:lstStyle/>
          <a:p>
            <a:endParaRPr lang="zh-CN" altLang="en-US"/>
          </a:p>
        </p:txBody>
      </p:sp>
      <p:pic>
        <p:nvPicPr>
          <p:cNvPr id="5" name="图片 1"/>
          <p:cNvPicPr>
            <a:picLocks noChangeAspect="1"/>
          </p:cNvPicPr>
          <p:nvPr/>
        </p:nvPicPr>
        <p:blipFill>
          <a:blip r:embed="rId2"/>
          <a:srcRect/>
          <a:stretch>
            <a:fillRect/>
          </a:stretch>
        </p:blipFill>
        <p:spPr bwMode="auto">
          <a:xfrm>
            <a:off x="250825" y="185738"/>
            <a:ext cx="1331913" cy="1082675"/>
          </a:xfrm>
          <a:prstGeom prst="rect">
            <a:avLst/>
          </a:prstGeom>
          <a:noFill/>
          <a:ln w="9525">
            <a:noFill/>
            <a:miter lim="800000"/>
            <a:headEnd/>
            <a:tailEnd/>
          </a:ln>
        </p:spPr>
      </p:pic>
    </p:spTree>
    <p:extLst>
      <p:ext uri="{BB962C8B-B14F-4D97-AF65-F5344CB8AC3E}">
        <p14:creationId xmlns:p14="http://schemas.microsoft.com/office/powerpoint/2010/main" val="3820852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1520" y="1196752"/>
            <a:ext cx="8640960" cy="5040560"/>
          </a:xfrm>
        </p:spPr>
        <p:txBody>
          <a:bodyPr>
            <a:noAutofit/>
          </a:bodyPr>
          <a:lstStyle/>
          <a:p>
            <a:pPr lvl="0" algn="just">
              <a:lnSpc>
                <a:spcPct val="130000"/>
              </a:lnSpc>
              <a:buClr>
                <a:srgbClr val="0066CC"/>
              </a:buClr>
              <a:buFont typeface="Wingdings" panose="05000000000000000000" pitchFamily="2" charset="2"/>
              <a:buChar char="§"/>
            </a:pPr>
            <a:r>
              <a:rPr lang="en-US" altLang="zh-CN" sz="2000" dirty="0">
                <a:solidFill>
                  <a:prstClr val="black"/>
                </a:solidFill>
              </a:rPr>
              <a:t>Over the last few decades, extreme temperature events have exhibited significant changes at global and regional scales, with more extreme warm events and less extreme cold events observed. </a:t>
            </a:r>
          </a:p>
          <a:p>
            <a:pPr>
              <a:lnSpc>
                <a:spcPct val="120000"/>
              </a:lnSpc>
              <a:buClr>
                <a:srgbClr val="0066CC"/>
              </a:buClr>
              <a:buFont typeface="Wingdings" panose="05000000000000000000" pitchFamily="2" charset="2"/>
              <a:buChar char="§"/>
            </a:pPr>
            <a:r>
              <a:rPr lang="en-US" altLang="zh-CN" sz="2000" dirty="0" smtClean="0"/>
              <a:t>The </a:t>
            </a:r>
            <a:r>
              <a:rPr lang="en-US" altLang="zh-CN" sz="2000" dirty="0"/>
              <a:t>ETCCDI (Expert Team on Climate Change Detection and Indices) defined a set of indices to describe different aspects of extreme events in the </a:t>
            </a:r>
            <a:r>
              <a:rPr lang="en-US" altLang="zh-CN" sz="2000" dirty="0" smtClean="0"/>
              <a:t>observations</a:t>
            </a:r>
            <a:r>
              <a:rPr lang="en-US" altLang="zh-CN" sz="2000" dirty="0"/>
              <a:t>, </a:t>
            </a:r>
            <a:r>
              <a:rPr lang="en-US" altLang="zh-CN" sz="2000" dirty="0" smtClean="0"/>
              <a:t>including intensity, percentile, </a:t>
            </a:r>
            <a:r>
              <a:rPr lang="en-US" altLang="zh-CN" sz="2000" dirty="0"/>
              <a:t>absolute, fixed threshold and duration indices, which can be used to assess different aspects of changes in climate extremes</a:t>
            </a:r>
            <a:endParaRPr lang="en-US" altLang="zh-CN" sz="2000" dirty="0" smtClean="0"/>
          </a:p>
          <a:p>
            <a:pPr>
              <a:lnSpc>
                <a:spcPct val="120000"/>
              </a:lnSpc>
              <a:buClr>
                <a:srgbClr val="0066CC"/>
              </a:buClr>
              <a:buFont typeface="Wingdings" panose="05000000000000000000" pitchFamily="2" charset="2"/>
              <a:buChar char="§"/>
            </a:pPr>
            <a:r>
              <a:rPr lang="en-US" altLang="zh-CN" sz="2000" dirty="0"/>
              <a:t>Previous </a:t>
            </a:r>
            <a:r>
              <a:rPr lang="en-US" altLang="zh-CN" sz="2000" dirty="0" smtClean="0"/>
              <a:t>many studies </a:t>
            </a:r>
            <a:r>
              <a:rPr lang="en-US" altLang="zh-CN" sz="2000" dirty="0"/>
              <a:t>have indicated detectable human influence in </a:t>
            </a:r>
            <a:r>
              <a:rPr lang="en-US" altLang="zh-CN" sz="2000" dirty="0" smtClean="0"/>
              <a:t>intensity </a:t>
            </a:r>
            <a:r>
              <a:rPr lang="en-US" altLang="zh-CN" sz="2000" dirty="0"/>
              <a:t>and </a:t>
            </a:r>
            <a:r>
              <a:rPr lang="en-US" altLang="zh-CN" sz="2000" dirty="0" smtClean="0"/>
              <a:t>percentile extreme </a:t>
            </a:r>
            <a:r>
              <a:rPr lang="en-US" altLang="zh-CN" sz="2000" dirty="0"/>
              <a:t>temperatures at the global, continental, and </a:t>
            </a:r>
            <a:r>
              <a:rPr lang="en-US" altLang="zh-CN" sz="2000" dirty="0" err="1"/>
              <a:t>subcontinental</a:t>
            </a:r>
            <a:r>
              <a:rPr lang="en-US" altLang="zh-CN" sz="2000" dirty="0"/>
              <a:t> scales</a:t>
            </a:r>
            <a:r>
              <a:rPr lang="en-US" altLang="zh-CN" sz="2000" dirty="0" smtClean="0"/>
              <a:t>.</a:t>
            </a:r>
          </a:p>
          <a:p>
            <a:pPr>
              <a:lnSpc>
                <a:spcPct val="120000"/>
              </a:lnSpc>
              <a:buClr>
                <a:srgbClr val="0066CC"/>
              </a:buClr>
              <a:buFont typeface="Wingdings" panose="05000000000000000000" pitchFamily="2" charset="2"/>
              <a:buChar char="§"/>
            </a:pPr>
            <a:r>
              <a:rPr lang="en-US" altLang="zh-CN" sz="2000" dirty="0"/>
              <a:t>However, these fixed threshold indices have received less attention than other indices in previous studies, although a few studies indicate that the fixed threshold indices display pronounced changes at the global and regional scales </a:t>
            </a:r>
          </a:p>
          <a:p>
            <a:pPr>
              <a:lnSpc>
                <a:spcPct val="120000"/>
              </a:lnSpc>
              <a:buClr>
                <a:srgbClr val="0066CC"/>
              </a:buClr>
              <a:buFont typeface="Wingdings" panose="05000000000000000000" pitchFamily="2" charset="2"/>
              <a:buChar char="§"/>
            </a:pPr>
            <a:endParaRPr lang="en-US" altLang="zh-CN" sz="2000" dirty="0" smtClean="0"/>
          </a:p>
        </p:txBody>
      </p:sp>
      <p:sp>
        <p:nvSpPr>
          <p:cNvPr id="5" name="Line 17"/>
          <p:cNvSpPr>
            <a:spLocks noChangeShapeType="1"/>
          </p:cNvSpPr>
          <p:nvPr/>
        </p:nvSpPr>
        <p:spPr bwMode="auto">
          <a:xfrm>
            <a:off x="0" y="1142984"/>
            <a:ext cx="9144000" cy="0"/>
          </a:xfrm>
          <a:prstGeom prst="line">
            <a:avLst/>
          </a:prstGeom>
          <a:noFill/>
          <a:ln w="44450">
            <a:solidFill>
              <a:srgbClr val="000080"/>
            </a:solidFill>
            <a:round/>
            <a:headEnd/>
            <a:tailEnd/>
          </a:ln>
          <a:effectLst/>
        </p:spPr>
        <p:txBody>
          <a:bodyPr wrap="none" anchor="ctr"/>
          <a:lstStyle/>
          <a:p>
            <a:endParaRPr lang="zh-CN" altLang="en-US"/>
          </a:p>
        </p:txBody>
      </p:sp>
      <p:pic>
        <p:nvPicPr>
          <p:cNvPr id="6" name="图片 1"/>
          <p:cNvPicPr>
            <a:picLocks noChangeAspect="1"/>
          </p:cNvPicPr>
          <p:nvPr/>
        </p:nvPicPr>
        <p:blipFill>
          <a:blip r:embed="rId3"/>
          <a:srcRect/>
          <a:stretch>
            <a:fillRect/>
          </a:stretch>
        </p:blipFill>
        <p:spPr bwMode="auto">
          <a:xfrm>
            <a:off x="250825" y="116632"/>
            <a:ext cx="1121021" cy="911247"/>
          </a:xfrm>
          <a:prstGeom prst="rect">
            <a:avLst/>
          </a:prstGeom>
          <a:noFill/>
          <a:ln w="9525">
            <a:noFill/>
            <a:miter lim="800000"/>
            <a:headEnd/>
            <a:tailEnd/>
          </a:ln>
        </p:spPr>
      </p:pic>
      <p:sp>
        <p:nvSpPr>
          <p:cNvPr id="7" name="Rectangle 16"/>
          <p:cNvSpPr>
            <a:spLocks noChangeArrowheads="1"/>
          </p:cNvSpPr>
          <p:nvPr/>
        </p:nvSpPr>
        <p:spPr bwMode="auto">
          <a:xfrm>
            <a:off x="2500298" y="199980"/>
            <a:ext cx="4143404" cy="765175"/>
          </a:xfrm>
          <a:prstGeom prst="rect">
            <a:avLst/>
          </a:prstGeom>
          <a:noFill/>
          <a:ln w="9525">
            <a:noFill/>
            <a:miter lim="800000"/>
            <a:headEnd/>
            <a:tailEnd/>
          </a:ln>
          <a:effectLst/>
        </p:spPr>
        <p:txBody>
          <a:bodyPr anchor="ctr"/>
          <a:lstStyle/>
          <a:p>
            <a:pPr algn="ctr"/>
            <a:r>
              <a:rPr lang="en-CA" sz="4400" b="1" dirty="0" smtClean="0">
                <a:solidFill>
                  <a:srgbClr val="002060"/>
                </a:solidFill>
              </a:rPr>
              <a:t>Introduction</a:t>
            </a:r>
            <a:endParaRPr lang="zh-CN" altLang="en-US" sz="4200" b="1" dirty="0">
              <a:solidFill>
                <a:srgbClr val="002060"/>
              </a:solidFill>
              <a:ea typeface="微软雅黑" pitchFamily="34" charset="-122"/>
            </a:endParaRPr>
          </a:p>
        </p:txBody>
      </p:sp>
    </p:spTree>
    <p:extLst>
      <p:ext uri="{BB962C8B-B14F-4D97-AF65-F5344CB8AC3E}">
        <p14:creationId xmlns:p14="http://schemas.microsoft.com/office/powerpoint/2010/main" val="521842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7504" y="1196752"/>
            <a:ext cx="8892480" cy="5040560"/>
          </a:xfrm>
        </p:spPr>
        <p:txBody>
          <a:bodyPr>
            <a:noAutofit/>
          </a:bodyPr>
          <a:lstStyle/>
          <a:p>
            <a:pPr lvl="0" algn="just">
              <a:lnSpc>
                <a:spcPct val="130000"/>
              </a:lnSpc>
              <a:buClr>
                <a:srgbClr val="0066CC"/>
              </a:buClr>
              <a:buFont typeface="Wingdings" panose="05000000000000000000" pitchFamily="2" charset="2"/>
              <a:buChar char="§"/>
            </a:pPr>
            <a:r>
              <a:rPr lang="en-US" altLang="zh-CN" sz="2000" b="1" dirty="0">
                <a:solidFill>
                  <a:prstClr val="black"/>
                </a:solidFill>
              </a:rPr>
              <a:t>In this study, we focus on the fixed threshold indices of extreme temperature, specifically </a:t>
            </a:r>
            <a:endParaRPr lang="en-US" altLang="zh-CN" sz="2000" b="1" dirty="0" smtClean="0">
              <a:solidFill>
                <a:prstClr val="black"/>
              </a:solidFill>
            </a:endParaRPr>
          </a:p>
          <a:p>
            <a:pPr lvl="0" algn="just">
              <a:lnSpc>
                <a:spcPct val="130000"/>
              </a:lnSpc>
              <a:buClr>
                <a:srgbClr val="0066CC"/>
              </a:buClr>
              <a:buFont typeface="Wingdings" panose="05000000000000000000" pitchFamily="2" charset="2"/>
              <a:buChar char="§"/>
            </a:pPr>
            <a:r>
              <a:rPr lang="en-US" altLang="zh-CN" sz="2000" b="1" dirty="0" smtClean="0">
                <a:solidFill>
                  <a:prstClr val="black"/>
                </a:solidFill>
              </a:rPr>
              <a:t>FD (</a:t>
            </a:r>
            <a:r>
              <a:rPr lang="en-US" altLang="zh-CN" sz="2000" b="1" dirty="0">
                <a:solidFill>
                  <a:srgbClr val="FF0000"/>
                </a:solidFill>
              </a:rPr>
              <a:t>frost days</a:t>
            </a:r>
            <a:r>
              <a:rPr lang="en-US" altLang="zh-CN" sz="2000" b="1" dirty="0">
                <a:solidFill>
                  <a:prstClr val="black"/>
                </a:solidFill>
              </a:rPr>
              <a:t>, FD</a:t>
            </a:r>
            <a:r>
              <a:rPr lang="en-US" altLang="zh-CN" sz="2000" b="1" dirty="0" smtClean="0">
                <a:solidFill>
                  <a:prstClr val="black"/>
                </a:solidFill>
              </a:rPr>
              <a:t>) : the </a:t>
            </a:r>
            <a:r>
              <a:rPr lang="en-US" altLang="zh-CN" sz="2000" b="1" dirty="0">
                <a:solidFill>
                  <a:prstClr val="black"/>
                </a:solidFill>
              </a:rPr>
              <a:t>annual </a:t>
            </a:r>
            <a:r>
              <a:rPr lang="en-US" altLang="zh-CN" sz="2000" b="1" dirty="0" smtClean="0">
                <a:solidFill>
                  <a:prstClr val="black"/>
                </a:solidFill>
              </a:rPr>
              <a:t>count when </a:t>
            </a:r>
            <a:r>
              <a:rPr lang="en-US" altLang="zh-CN" sz="2000" b="1" dirty="0">
                <a:solidFill>
                  <a:prstClr val="black"/>
                </a:solidFill>
              </a:rPr>
              <a:t>the daily minimum temperature is </a:t>
            </a:r>
            <a:r>
              <a:rPr lang="en-US" altLang="zh-CN" sz="2000" b="1" dirty="0" smtClean="0">
                <a:solidFill>
                  <a:prstClr val="black"/>
                </a:solidFill>
              </a:rPr>
              <a:t>&lt;0 °C </a:t>
            </a:r>
          </a:p>
          <a:p>
            <a:pPr lvl="0" algn="just">
              <a:lnSpc>
                <a:spcPct val="130000"/>
              </a:lnSpc>
              <a:buClr>
                <a:srgbClr val="0066CC"/>
              </a:buClr>
              <a:buFont typeface="Wingdings" panose="05000000000000000000" pitchFamily="2" charset="2"/>
              <a:buChar char="§"/>
            </a:pPr>
            <a:r>
              <a:rPr lang="en-US" altLang="zh-CN" sz="2000" b="1" dirty="0" smtClean="0">
                <a:solidFill>
                  <a:prstClr val="black"/>
                </a:solidFill>
              </a:rPr>
              <a:t>ID (</a:t>
            </a:r>
            <a:r>
              <a:rPr lang="en-US" altLang="zh-CN" sz="2000" b="1" dirty="0" smtClean="0">
                <a:solidFill>
                  <a:srgbClr val="FF0000"/>
                </a:solidFill>
              </a:rPr>
              <a:t>ice </a:t>
            </a:r>
            <a:r>
              <a:rPr lang="en-US" altLang="zh-CN" sz="2000" b="1" dirty="0">
                <a:solidFill>
                  <a:srgbClr val="FF0000"/>
                </a:solidFill>
              </a:rPr>
              <a:t>days</a:t>
            </a:r>
            <a:r>
              <a:rPr lang="en-US" altLang="zh-CN" sz="2000" b="1" dirty="0">
                <a:solidFill>
                  <a:prstClr val="black"/>
                </a:solidFill>
              </a:rPr>
              <a:t>, </a:t>
            </a:r>
            <a:r>
              <a:rPr lang="en-US" altLang="zh-CN" sz="2000" b="1" dirty="0" smtClean="0">
                <a:solidFill>
                  <a:prstClr val="black"/>
                </a:solidFill>
              </a:rPr>
              <a:t>ID): the </a:t>
            </a:r>
            <a:r>
              <a:rPr lang="en-US" altLang="zh-CN" sz="2000" b="1" dirty="0">
                <a:solidFill>
                  <a:prstClr val="black"/>
                </a:solidFill>
              </a:rPr>
              <a:t>annual </a:t>
            </a:r>
            <a:r>
              <a:rPr lang="en-US" altLang="zh-CN" sz="2000" b="1" dirty="0" smtClean="0">
                <a:solidFill>
                  <a:prstClr val="black"/>
                </a:solidFill>
              </a:rPr>
              <a:t>count when </a:t>
            </a:r>
            <a:r>
              <a:rPr lang="en-US" altLang="zh-CN" sz="2000" b="1" dirty="0">
                <a:solidFill>
                  <a:prstClr val="black"/>
                </a:solidFill>
              </a:rPr>
              <a:t>the daily maximum temperature is </a:t>
            </a:r>
            <a:r>
              <a:rPr lang="en-US" altLang="zh-CN" sz="2000" b="1" dirty="0" smtClean="0">
                <a:solidFill>
                  <a:prstClr val="black"/>
                </a:solidFill>
              </a:rPr>
              <a:t>&lt;0 </a:t>
            </a:r>
            <a:r>
              <a:rPr lang="en-US" altLang="zh-CN" sz="2000" b="1" dirty="0">
                <a:solidFill>
                  <a:prstClr val="black"/>
                </a:solidFill>
              </a:rPr>
              <a:t>°C </a:t>
            </a:r>
            <a:endParaRPr lang="en-US" altLang="zh-CN" sz="2000" b="1" dirty="0" smtClean="0">
              <a:solidFill>
                <a:prstClr val="black"/>
              </a:solidFill>
            </a:endParaRPr>
          </a:p>
          <a:p>
            <a:pPr lvl="0" algn="just">
              <a:lnSpc>
                <a:spcPct val="130000"/>
              </a:lnSpc>
              <a:buClr>
                <a:srgbClr val="0066CC"/>
              </a:buClr>
              <a:buFont typeface="Wingdings" panose="05000000000000000000" pitchFamily="2" charset="2"/>
              <a:buChar char="§"/>
            </a:pPr>
            <a:r>
              <a:rPr lang="en-US" altLang="zh-CN" sz="2000" b="1" dirty="0" smtClean="0">
                <a:solidFill>
                  <a:prstClr val="black"/>
                </a:solidFill>
              </a:rPr>
              <a:t>SU (</a:t>
            </a:r>
            <a:r>
              <a:rPr lang="en-US" altLang="zh-CN" sz="2000" b="1" dirty="0" smtClean="0">
                <a:solidFill>
                  <a:srgbClr val="FF0000"/>
                </a:solidFill>
              </a:rPr>
              <a:t>summer </a:t>
            </a:r>
            <a:r>
              <a:rPr lang="en-US" altLang="zh-CN" sz="2000" b="1" dirty="0">
                <a:solidFill>
                  <a:srgbClr val="FF0000"/>
                </a:solidFill>
              </a:rPr>
              <a:t>days</a:t>
            </a:r>
            <a:r>
              <a:rPr lang="en-US" altLang="zh-CN" sz="2000" b="1" dirty="0">
                <a:solidFill>
                  <a:prstClr val="black"/>
                </a:solidFill>
              </a:rPr>
              <a:t>, SU</a:t>
            </a:r>
            <a:r>
              <a:rPr lang="en-US" altLang="zh-CN" sz="2000" b="1" dirty="0" smtClean="0">
                <a:solidFill>
                  <a:prstClr val="black"/>
                </a:solidFill>
              </a:rPr>
              <a:t>): the annual count when </a:t>
            </a:r>
            <a:r>
              <a:rPr lang="en-US" altLang="zh-CN" sz="2000" b="1" dirty="0">
                <a:solidFill>
                  <a:prstClr val="black"/>
                </a:solidFill>
              </a:rPr>
              <a:t>the daily maximum temperature </a:t>
            </a:r>
            <a:r>
              <a:rPr lang="en-US" altLang="zh-CN" sz="2000" b="1" dirty="0" smtClean="0">
                <a:solidFill>
                  <a:prstClr val="black"/>
                </a:solidFill>
              </a:rPr>
              <a:t>&gt; </a:t>
            </a:r>
            <a:r>
              <a:rPr lang="en-US" altLang="zh-CN" sz="2000" b="1" dirty="0">
                <a:solidFill>
                  <a:prstClr val="black"/>
                </a:solidFill>
              </a:rPr>
              <a:t>25 °</a:t>
            </a:r>
            <a:r>
              <a:rPr lang="en-US" altLang="zh-CN" sz="2000" b="1" dirty="0" smtClean="0">
                <a:solidFill>
                  <a:prstClr val="black"/>
                </a:solidFill>
              </a:rPr>
              <a:t>C</a:t>
            </a:r>
          </a:p>
          <a:p>
            <a:pPr lvl="0" algn="just">
              <a:lnSpc>
                <a:spcPct val="130000"/>
              </a:lnSpc>
              <a:buClr>
                <a:srgbClr val="0066CC"/>
              </a:buClr>
              <a:buFont typeface="Wingdings" panose="05000000000000000000" pitchFamily="2" charset="2"/>
              <a:buChar char="§"/>
            </a:pPr>
            <a:r>
              <a:rPr lang="en-US" altLang="zh-CN" sz="2000" b="1" dirty="0">
                <a:solidFill>
                  <a:prstClr val="black"/>
                </a:solidFill>
              </a:rPr>
              <a:t>TR (</a:t>
            </a:r>
            <a:r>
              <a:rPr lang="en-US" altLang="zh-CN" sz="2000" b="1" dirty="0">
                <a:solidFill>
                  <a:srgbClr val="FF0000"/>
                </a:solidFill>
              </a:rPr>
              <a:t>tropical nights</a:t>
            </a:r>
            <a:r>
              <a:rPr lang="en-US" altLang="zh-CN" sz="2000" b="1" dirty="0">
                <a:solidFill>
                  <a:prstClr val="black"/>
                </a:solidFill>
              </a:rPr>
              <a:t>, TR</a:t>
            </a:r>
            <a:r>
              <a:rPr lang="en-US" altLang="zh-CN" sz="2000" b="1" dirty="0" smtClean="0">
                <a:solidFill>
                  <a:prstClr val="black"/>
                </a:solidFill>
              </a:rPr>
              <a:t>): the </a:t>
            </a:r>
            <a:r>
              <a:rPr lang="en-US" altLang="zh-CN" sz="2000" b="1" dirty="0">
                <a:solidFill>
                  <a:prstClr val="black"/>
                </a:solidFill>
              </a:rPr>
              <a:t>annual </a:t>
            </a:r>
            <a:r>
              <a:rPr lang="en-US" altLang="zh-CN" sz="2000" b="1" dirty="0" smtClean="0">
                <a:solidFill>
                  <a:prstClr val="black"/>
                </a:solidFill>
              </a:rPr>
              <a:t>count when </a:t>
            </a:r>
            <a:r>
              <a:rPr lang="en-US" altLang="zh-CN" sz="2000" b="1" dirty="0">
                <a:solidFill>
                  <a:prstClr val="black"/>
                </a:solidFill>
              </a:rPr>
              <a:t>the daily minimum temperature </a:t>
            </a:r>
            <a:r>
              <a:rPr lang="en-US" altLang="zh-CN" sz="2000" b="1" dirty="0" smtClean="0">
                <a:solidFill>
                  <a:prstClr val="black"/>
                </a:solidFill>
              </a:rPr>
              <a:t>&gt; </a:t>
            </a:r>
            <a:r>
              <a:rPr lang="en-US" altLang="zh-CN" sz="2000" b="1" dirty="0">
                <a:solidFill>
                  <a:prstClr val="black"/>
                </a:solidFill>
              </a:rPr>
              <a:t>20 °</a:t>
            </a:r>
            <a:r>
              <a:rPr lang="en-US" altLang="zh-CN" sz="2000" b="1" dirty="0" smtClean="0">
                <a:solidFill>
                  <a:prstClr val="black"/>
                </a:solidFill>
              </a:rPr>
              <a:t>C</a:t>
            </a:r>
          </a:p>
          <a:p>
            <a:pPr lvl="0" algn="just">
              <a:lnSpc>
                <a:spcPct val="130000"/>
              </a:lnSpc>
              <a:buClr>
                <a:srgbClr val="0066CC"/>
              </a:buClr>
              <a:buFont typeface="Wingdings" panose="05000000000000000000" pitchFamily="2" charset="2"/>
              <a:buChar char="§"/>
            </a:pPr>
            <a:r>
              <a:rPr lang="en-US" altLang="zh-CN" sz="2000" b="1" dirty="0">
                <a:solidFill>
                  <a:prstClr val="black"/>
                </a:solidFill>
              </a:rPr>
              <a:t>Whether the changes in these fixed threshold indices in </a:t>
            </a:r>
            <a:r>
              <a:rPr lang="en-US" altLang="zh-CN" sz="2000" b="1" dirty="0" smtClean="0">
                <a:solidFill>
                  <a:prstClr val="black"/>
                </a:solidFill>
              </a:rPr>
              <a:t>the regions </a:t>
            </a:r>
            <a:r>
              <a:rPr lang="en-US" altLang="zh-CN" sz="2000" b="1" dirty="0">
                <a:solidFill>
                  <a:prstClr val="black"/>
                </a:solidFill>
              </a:rPr>
              <a:t>of the world can be detected using the multi-model results is unclear. </a:t>
            </a:r>
            <a:endParaRPr lang="en-US" altLang="zh-CN" sz="2000" b="1" dirty="0" smtClean="0">
              <a:solidFill>
                <a:prstClr val="black"/>
              </a:solidFill>
            </a:endParaRPr>
          </a:p>
        </p:txBody>
      </p:sp>
      <p:sp>
        <p:nvSpPr>
          <p:cNvPr id="4" name="Rectangle 16"/>
          <p:cNvSpPr>
            <a:spLocks noChangeArrowheads="1"/>
          </p:cNvSpPr>
          <p:nvPr/>
        </p:nvSpPr>
        <p:spPr bwMode="auto">
          <a:xfrm>
            <a:off x="1619672" y="214290"/>
            <a:ext cx="7200800" cy="765175"/>
          </a:xfrm>
          <a:prstGeom prst="rect">
            <a:avLst/>
          </a:prstGeom>
          <a:noFill/>
          <a:ln w="9525">
            <a:noFill/>
            <a:miter lim="800000"/>
            <a:headEnd/>
            <a:tailEnd/>
          </a:ln>
          <a:effectLst/>
        </p:spPr>
        <p:txBody>
          <a:bodyPr anchor="ctr"/>
          <a:lstStyle/>
          <a:p>
            <a:pPr algn="ctr"/>
            <a:r>
              <a:rPr lang="en-CA" altLang="zh-CN" sz="4400" b="1" dirty="0" smtClean="0">
                <a:solidFill>
                  <a:srgbClr val="002060"/>
                </a:solidFill>
              </a:rPr>
              <a:t>Extreme temperature indices</a:t>
            </a:r>
            <a:endParaRPr lang="zh-CN" altLang="en-US" sz="4200" b="1" dirty="0">
              <a:solidFill>
                <a:srgbClr val="002060"/>
              </a:solidFill>
              <a:ea typeface="微软雅黑" pitchFamily="34" charset="-122"/>
            </a:endParaRPr>
          </a:p>
        </p:txBody>
      </p:sp>
      <p:sp>
        <p:nvSpPr>
          <p:cNvPr id="5" name="Line 17"/>
          <p:cNvSpPr>
            <a:spLocks noChangeShapeType="1"/>
          </p:cNvSpPr>
          <p:nvPr/>
        </p:nvSpPr>
        <p:spPr bwMode="auto">
          <a:xfrm>
            <a:off x="0" y="1142984"/>
            <a:ext cx="9144000" cy="0"/>
          </a:xfrm>
          <a:prstGeom prst="line">
            <a:avLst/>
          </a:prstGeom>
          <a:noFill/>
          <a:ln w="44450">
            <a:solidFill>
              <a:srgbClr val="000080"/>
            </a:solidFill>
            <a:round/>
            <a:headEnd/>
            <a:tailEnd/>
          </a:ln>
          <a:effectLst/>
        </p:spPr>
        <p:txBody>
          <a:bodyPr wrap="none" anchor="ctr"/>
          <a:lstStyle/>
          <a:p>
            <a:endParaRPr lang="zh-CN" altLang="en-US"/>
          </a:p>
        </p:txBody>
      </p:sp>
      <p:pic>
        <p:nvPicPr>
          <p:cNvPr id="6" name="图片 1"/>
          <p:cNvPicPr>
            <a:picLocks noChangeAspect="1"/>
          </p:cNvPicPr>
          <p:nvPr/>
        </p:nvPicPr>
        <p:blipFill>
          <a:blip r:embed="rId3"/>
          <a:srcRect/>
          <a:stretch>
            <a:fillRect/>
          </a:stretch>
        </p:blipFill>
        <p:spPr bwMode="auto">
          <a:xfrm>
            <a:off x="250825" y="116632"/>
            <a:ext cx="1121021" cy="911247"/>
          </a:xfrm>
          <a:prstGeom prst="rect">
            <a:avLst/>
          </a:prstGeom>
          <a:noFill/>
          <a:ln w="9525">
            <a:noFill/>
            <a:miter lim="800000"/>
            <a:headEnd/>
            <a:tailEnd/>
          </a:ln>
        </p:spPr>
      </p:pic>
    </p:spTree>
    <p:extLst>
      <p:ext uri="{BB962C8B-B14F-4D97-AF65-F5344CB8AC3E}">
        <p14:creationId xmlns:p14="http://schemas.microsoft.com/office/powerpoint/2010/main" val="753019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84" name="Rectangle 16"/>
          <p:cNvSpPr>
            <a:spLocks noChangeArrowheads="1"/>
          </p:cNvSpPr>
          <p:nvPr/>
        </p:nvSpPr>
        <p:spPr bwMode="auto">
          <a:xfrm>
            <a:off x="2521958" y="214290"/>
            <a:ext cx="4786346" cy="765175"/>
          </a:xfrm>
          <a:prstGeom prst="rect">
            <a:avLst/>
          </a:prstGeom>
          <a:noFill/>
          <a:ln w="9525">
            <a:noFill/>
            <a:miter lim="800000"/>
            <a:headEnd/>
            <a:tailEnd/>
          </a:ln>
          <a:effectLst/>
        </p:spPr>
        <p:txBody>
          <a:bodyPr anchor="ctr"/>
          <a:lstStyle/>
          <a:p>
            <a:pPr algn="ctr"/>
            <a:r>
              <a:rPr lang="en-US" altLang="zh-CN" sz="4200" b="1" dirty="0" smtClean="0">
                <a:solidFill>
                  <a:srgbClr val="002060"/>
                </a:solidFill>
                <a:ea typeface="微软雅黑" pitchFamily="34" charset="-122"/>
              </a:rPr>
              <a:t>Data</a:t>
            </a:r>
            <a:endParaRPr lang="zh-CN" altLang="en-US" sz="4200" b="1" dirty="0">
              <a:solidFill>
                <a:srgbClr val="002060"/>
              </a:solidFill>
              <a:ea typeface="微软雅黑" pitchFamily="34" charset="-122"/>
            </a:endParaRPr>
          </a:p>
        </p:txBody>
      </p:sp>
      <p:sp>
        <p:nvSpPr>
          <p:cNvPr id="288785" name="Line 17"/>
          <p:cNvSpPr>
            <a:spLocks noChangeShapeType="1"/>
          </p:cNvSpPr>
          <p:nvPr/>
        </p:nvSpPr>
        <p:spPr bwMode="auto">
          <a:xfrm>
            <a:off x="0" y="1142984"/>
            <a:ext cx="9144000" cy="0"/>
          </a:xfrm>
          <a:prstGeom prst="line">
            <a:avLst/>
          </a:prstGeom>
          <a:noFill/>
          <a:ln w="44450">
            <a:solidFill>
              <a:srgbClr val="000080"/>
            </a:solidFill>
            <a:round/>
            <a:headEnd/>
            <a:tailEnd/>
          </a:ln>
          <a:effectLst/>
        </p:spPr>
        <p:txBody>
          <a:bodyPr wrap="none" anchor="ctr"/>
          <a:lstStyle/>
          <a:p>
            <a:endParaRPr lang="zh-CN" altLang="en-US"/>
          </a:p>
        </p:txBody>
      </p:sp>
      <p:pic>
        <p:nvPicPr>
          <p:cNvPr id="288786" name="图片 1"/>
          <p:cNvPicPr>
            <a:picLocks noChangeAspect="1"/>
          </p:cNvPicPr>
          <p:nvPr/>
        </p:nvPicPr>
        <p:blipFill>
          <a:blip r:embed="rId2"/>
          <a:srcRect/>
          <a:stretch>
            <a:fillRect/>
          </a:stretch>
        </p:blipFill>
        <p:spPr bwMode="auto">
          <a:xfrm>
            <a:off x="250825" y="71414"/>
            <a:ext cx="1121021" cy="911247"/>
          </a:xfrm>
          <a:prstGeom prst="rect">
            <a:avLst/>
          </a:prstGeom>
          <a:noFill/>
          <a:ln w="9525">
            <a:noFill/>
            <a:miter lim="800000"/>
            <a:headEnd/>
            <a:tailEnd/>
          </a:ln>
        </p:spPr>
      </p:pic>
      <p:sp>
        <p:nvSpPr>
          <p:cNvPr id="10" name="Content Placeholder 2"/>
          <p:cNvSpPr txBox="1">
            <a:spLocks/>
          </p:cNvSpPr>
          <p:nvPr/>
        </p:nvSpPr>
        <p:spPr>
          <a:xfrm>
            <a:off x="467544" y="1340768"/>
            <a:ext cx="8352928" cy="5184576"/>
          </a:xfrm>
          <a:prstGeom prst="rect">
            <a:avLst/>
          </a:prstGeom>
        </p:spPr>
        <p:txBody>
          <a:bodyPr vert="horz" lIns="91440" tIns="45720" rIns="91440" bIns="45720" rtlCol="0">
            <a:normAutofit fontScale="70000" lnSpcReduction="20000"/>
          </a:bodyPr>
          <a:lstStyle/>
          <a:p>
            <a:pPr marL="0" marR="0" lvl="0" indent="0" algn="just" defTabSz="914400" rtl="0" eaLnBrk="1" fontAlgn="auto" latinLnBrk="0" hangingPunct="1">
              <a:lnSpc>
                <a:spcPct val="120000"/>
              </a:lnSpc>
              <a:spcBef>
                <a:spcPct val="20000"/>
              </a:spcBef>
              <a:spcAft>
                <a:spcPts val="0"/>
              </a:spcAft>
              <a:buClrTx/>
              <a:buSzTx/>
              <a:buFont typeface="Arial" pitchFamily="34" charset="0"/>
              <a:buNone/>
              <a:tabLst/>
              <a:defRPr/>
            </a:pPr>
            <a:r>
              <a:rPr kumimoji="0" lang="en-CA" sz="2800" b="1" i="0" u="none" strike="noStrike" kern="1200" cap="none" spc="0" normalizeH="0" baseline="0" noProof="0" dirty="0" smtClean="0">
                <a:ln>
                  <a:noFill/>
                </a:ln>
                <a:solidFill>
                  <a:srgbClr val="0066CC"/>
                </a:solidFill>
                <a:effectLst/>
                <a:uLnTx/>
                <a:uFillTx/>
                <a:latin typeface="+mn-lt"/>
                <a:ea typeface="+mn-ea"/>
                <a:cs typeface="+mn-cs"/>
              </a:rPr>
              <a:t>Observational data</a:t>
            </a:r>
          </a:p>
          <a:p>
            <a:pPr marL="342900" lvl="0" indent="-342900" algn="just">
              <a:lnSpc>
                <a:spcPct val="120000"/>
              </a:lnSpc>
              <a:spcBef>
                <a:spcPct val="20000"/>
              </a:spcBef>
              <a:buFont typeface="Arial" pitchFamily="34" charset="0"/>
              <a:buChar char="•"/>
              <a:defRPr/>
            </a:pPr>
            <a:r>
              <a:rPr lang="en-US" sz="2600" b="1" dirty="0" smtClean="0"/>
              <a:t>Homogenized</a:t>
            </a:r>
            <a:r>
              <a:rPr lang="en-CA" sz="2600" b="1" dirty="0" smtClean="0"/>
              <a:t> </a:t>
            </a:r>
            <a:r>
              <a:rPr kumimoji="0" lang="en-CA" sz="2600" b="1" i="0" u="none" strike="noStrike" kern="1200" cap="none" spc="0" normalizeH="0" baseline="0" noProof="0" dirty="0" smtClean="0">
                <a:ln>
                  <a:noFill/>
                </a:ln>
                <a:solidFill>
                  <a:schemeClr val="tx1"/>
                </a:solidFill>
                <a:effectLst/>
                <a:uLnTx/>
                <a:uFillTx/>
              </a:rPr>
              <a:t>extreme temperature indices (</a:t>
            </a:r>
            <a:r>
              <a:rPr kumimoji="0" lang="en-CA" sz="2600" b="1" i="0" u="none" strike="noStrike" kern="1200" cap="none" spc="0" normalizeH="0" baseline="0" noProof="0" dirty="0" smtClean="0">
                <a:ln>
                  <a:noFill/>
                </a:ln>
                <a:solidFill>
                  <a:srgbClr val="0070C0"/>
                </a:solidFill>
                <a:effectLst/>
                <a:uLnTx/>
                <a:uFillTx/>
              </a:rPr>
              <a:t>FD,</a:t>
            </a:r>
            <a:r>
              <a:rPr kumimoji="0" lang="en-CA" sz="2600" b="1" i="0" u="none" strike="noStrike" kern="1200" cap="none" spc="0" normalizeH="0" baseline="0" noProof="0" dirty="0" smtClean="0">
                <a:ln>
                  <a:noFill/>
                </a:ln>
                <a:solidFill>
                  <a:schemeClr val="tx1"/>
                </a:solidFill>
                <a:effectLst/>
                <a:uLnTx/>
                <a:uFillTx/>
              </a:rPr>
              <a:t> </a:t>
            </a:r>
            <a:r>
              <a:rPr kumimoji="0" lang="en-CA" sz="2600" b="1" i="0" u="none" strike="noStrike" kern="1200" cap="none" spc="0" normalizeH="0" baseline="0" noProof="0" dirty="0" smtClean="0">
                <a:ln>
                  <a:noFill/>
                </a:ln>
                <a:solidFill>
                  <a:srgbClr val="FF0000"/>
                </a:solidFill>
                <a:effectLst/>
                <a:uLnTx/>
                <a:uFillTx/>
              </a:rPr>
              <a:t>ID,</a:t>
            </a:r>
            <a:r>
              <a:rPr kumimoji="0" lang="en-CA" sz="2600" b="1" i="0" u="none" strike="noStrike" kern="1200" cap="none" spc="0" normalizeH="0" noProof="0" dirty="0" smtClean="0">
                <a:ln>
                  <a:noFill/>
                </a:ln>
                <a:solidFill>
                  <a:schemeClr val="tx1"/>
                </a:solidFill>
                <a:effectLst/>
                <a:uLnTx/>
                <a:uFillTx/>
              </a:rPr>
              <a:t> SU</a:t>
            </a:r>
            <a:r>
              <a:rPr kumimoji="0" lang="en-CA" sz="2600" b="1" i="0" u="none" strike="noStrike" kern="1200" cap="none" spc="0" normalizeH="0" noProof="0" dirty="0" smtClean="0">
                <a:ln>
                  <a:noFill/>
                </a:ln>
                <a:solidFill>
                  <a:srgbClr val="0070C0"/>
                </a:solidFill>
                <a:effectLst/>
                <a:uLnTx/>
                <a:uFillTx/>
              </a:rPr>
              <a:t>,</a:t>
            </a:r>
            <a:r>
              <a:rPr kumimoji="0" lang="en-CA" sz="2600" b="1" i="0" u="none" strike="noStrike" kern="1200" cap="none" spc="0" normalizeH="0" noProof="0" dirty="0" smtClean="0">
                <a:ln>
                  <a:noFill/>
                </a:ln>
                <a:solidFill>
                  <a:schemeClr val="tx1"/>
                </a:solidFill>
                <a:effectLst/>
                <a:uLnTx/>
                <a:uFillTx/>
              </a:rPr>
              <a:t> </a:t>
            </a:r>
            <a:r>
              <a:rPr kumimoji="0" lang="en-CA" sz="2600" b="1" i="0" u="none" strike="noStrike" kern="1200" cap="none" spc="0" normalizeH="0" noProof="0" dirty="0" smtClean="0">
                <a:ln>
                  <a:noFill/>
                </a:ln>
                <a:solidFill>
                  <a:srgbClr val="FF0000"/>
                </a:solidFill>
                <a:effectLst/>
                <a:uLnTx/>
                <a:uFillTx/>
              </a:rPr>
              <a:t>TR</a:t>
            </a:r>
            <a:r>
              <a:rPr kumimoji="0" lang="en-CA" sz="2600" b="1" i="0" u="none" strike="noStrike" kern="1200" cap="none" spc="0" normalizeH="0" noProof="0" dirty="0" smtClean="0">
                <a:ln>
                  <a:noFill/>
                </a:ln>
                <a:solidFill>
                  <a:schemeClr val="tx1"/>
                </a:solidFill>
                <a:effectLst/>
                <a:uLnTx/>
                <a:uFillTx/>
              </a:rPr>
              <a:t>)</a:t>
            </a:r>
            <a:r>
              <a:rPr kumimoji="0" lang="en-CA" sz="2600" b="1" i="0" u="none" strike="noStrike" kern="1200" cap="none" spc="0" normalizeH="0" baseline="0" noProof="0" dirty="0" smtClean="0">
                <a:ln>
                  <a:noFill/>
                </a:ln>
                <a:solidFill>
                  <a:schemeClr val="tx1"/>
                </a:solidFill>
                <a:effectLst/>
                <a:uLnTx/>
                <a:uFillTx/>
              </a:rPr>
              <a:t> data from </a:t>
            </a:r>
            <a:r>
              <a:rPr lang="en-CA" sz="2600" b="1" noProof="0" dirty="0" smtClean="0"/>
              <a:t>Hadex2</a:t>
            </a:r>
            <a:r>
              <a:rPr lang="en-CA" sz="2600" b="1" dirty="0"/>
              <a:t>. </a:t>
            </a:r>
            <a:r>
              <a:rPr lang="en-CA" sz="2600" b="1" dirty="0" smtClean="0"/>
              <a:t>Hadex2 </a:t>
            </a:r>
            <a:r>
              <a:rPr lang="en-US" sz="2600" b="1" dirty="0" smtClean="0"/>
              <a:t>is </a:t>
            </a:r>
            <a:r>
              <a:rPr lang="en-US" sz="2600" b="1" dirty="0"/>
              <a:t>the second generation of the global land extreme indices dataset developed by </a:t>
            </a:r>
            <a:r>
              <a:rPr lang="en-US" sz="2600" b="1" dirty="0" err="1"/>
              <a:t>Donat</a:t>
            </a:r>
            <a:r>
              <a:rPr lang="en-US" sz="2600" b="1" dirty="0"/>
              <a:t> et al. (2013) (https://www.climdex.org/gewocs.html).</a:t>
            </a:r>
            <a:endParaRPr kumimoji="0" lang="en-CA" sz="2600" b="1" i="0" u="none" strike="noStrike" kern="1200" cap="none" spc="0" normalizeH="0" baseline="0" noProof="0" dirty="0" smtClean="0">
              <a:ln>
                <a:noFill/>
              </a:ln>
              <a:solidFill>
                <a:schemeClr val="tx1"/>
              </a:solidFill>
              <a:effectLst/>
              <a:uLnTx/>
              <a:uFillTx/>
            </a:endParaRPr>
          </a:p>
          <a:p>
            <a:pPr marL="342900" lvl="0" indent="-342900" algn="just">
              <a:lnSpc>
                <a:spcPct val="120000"/>
              </a:lnSpc>
              <a:spcBef>
                <a:spcPct val="20000"/>
              </a:spcBef>
              <a:buFont typeface="Arial" pitchFamily="34" charset="0"/>
              <a:buChar char="•"/>
              <a:defRPr/>
            </a:pPr>
            <a:r>
              <a:rPr lang="en-US" sz="2800" b="1" dirty="0"/>
              <a:t>It is based on high-quality observations from over 7000 stations distributed over the global land area. The data cover the period of 1901-2010; however, we only use the information after 1961, given the good quality, better and more consistent data density/sampling of the data in that period.</a:t>
            </a:r>
          </a:p>
          <a:p>
            <a:pPr marL="342900" lvl="0" indent="-342900" algn="just">
              <a:lnSpc>
                <a:spcPct val="120000"/>
              </a:lnSpc>
              <a:spcBef>
                <a:spcPct val="20000"/>
              </a:spcBef>
              <a:buFont typeface="Arial" pitchFamily="34" charset="0"/>
              <a:buChar char="•"/>
              <a:defRPr/>
            </a:pPr>
            <a:r>
              <a:rPr kumimoji="0" lang="en-CA" sz="2800" b="1" i="0" u="none" strike="noStrike" kern="1200" cap="none" spc="0" normalizeH="0" baseline="0" noProof="0" dirty="0" smtClean="0">
                <a:ln>
                  <a:noFill/>
                </a:ln>
                <a:solidFill>
                  <a:srgbClr val="0066CC"/>
                </a:solidFill>
                <a:effectLst/>
                <a:uLnTx/>
                <a:uFillTx/>
                <a:latin typeface="+mn-lt"/>
                <a:ea typeface="+mn-ea"/>
                <a:cs typeface="+mn-cs"/>
              </a:rPr>
              <a:t>Climate model simulations (CMIP5</a:t>
            </a:r>
            <a:r>
              <a:rPr lang="en-CA" sz="2800" b="1" dirty="0" smtClean="0">
                <a:solidFill>
                  <a:srgbClr val="0066CC"/>
                </a:solidFill>
              </a:rPr>
              <a:t> simulations)</a:t>
            </a:r>
            <a:endParaRPr kumimoji="0" lang="en-CA" sz="2800" b="1" i="0" u="none" strike="noStrike" kern="1200" cap="none" spc="0" normalizeH="0" baseline="0" noProof="0" dirty="0" smtClean="0">
              <a:ln>
                <a:noFill/>
              </a:ln>
              <a:solidFill>
                <a:srgbClr val="0066CC"/>
              </a:solidFill>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CA" sz="2800" b="1" i="0" u="none" strike="noStrike" kern="1200" cap="none" spc="0" normalizeH="0" baseline="0" noProof="0" dirty="0" smtClean="0">
                <a:ln>
                  <a:noFill/>
                </a:ln>
                <a:solidFill>
                  <a:schemeClr val="tx1"/>
                </a:solidFill>
                <a:effectLst/>
                <a:uLnTx/>
                <a:uFillTx/>
                <a:latin typeface="+mn-lt"/>
                <a:ea typeface="+mn-ea"/>
                <a:cs typeface="+mn-cs"/>
              </a:rPr>
              <a:t>ALL: 96 runs (21 models); </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CA" sz="2800" b="1" i="0" u="none" strike="noStrike" kern="1200" cap="none" spc="0" normalizeH="0" baseline="0" noProof="0" dirty="0" smtClean="0">
                <a:ln>
                  <a:noFill/>
                </a:ln>
                <a:solidFill>
                  <a:schemeClr val="tx1"/>
                </a:solidFill>
                <a:effectLst/>
                <a:uLnTx/>
                <a:uFillTx/>
                <a:latin typeface="+mn-lt"/>
                <a:ea typeface="+mn-ea"/>
                <a:cs typeface="+mn-cs"/>
              </a:rPr>
              <a:t>NAT: 36 runs (9 models);        </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CA" sz="2800" b="1" i="0" u="none" strike="noStrike" kern="1200" cap="none" spc="0" normalizeH="0" baseline="0" noProof="0" dirty="0" smtClean="0">
                <a:ln>
                  <a:noFill/>
                </a:ln>
                <a:solidFill>
                  <a:schemeClr val="tx1"/>
                </a:solidFill>
                <a:effectLst/>
                <a:uLnTx/>
                <a:uFillTx/>
                <a:latin typeface="+mn-lt"/>
                <a:ea typeface="+mn-ea"/>
                <a:cs typeface="+mn-cs"/>
              </a:rPr>
              <a:t>GHG: 32 runs (9 models);</a:t>
            </a: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lang="en-CA" sz="2800" b="1" dirty="0" smtClean="0"/>
              <a:t>ANT: </a:t>
            </a:r>
            <a:r>
              <a:rPr lang="en-CA" sz="2800" b="1" dirty="0" smtClean="0"/>
              <a:t>ALL-NAT;</a:t>
            </a:r>
            <a:endParaRPr kumimoji="0" lang="en-CA"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en-CA" sz="2800" b="1" i="0" u="none" strike="noStrike" kern="1200" cap="none" spc="0" normalizeH="0" baseline="0" noProof="0" dirty="0" smtClean="0">
                <a:ln>
                  <a:noFill/>
                </a:ln>
                <a:solidFill>
                  <a:schemeClr val="tx1"/>
                </a:solidFill>
                <a:effectLst/>
                <a:uLnTx/>
                <a:uFillTx/>
                <a:latin typeface="+mn-lt"/>
                <a:ea typeface="+mn-ea"/>
                <a:cs typeface="+mn-cs"/>
              </a:rPr>
              <a:t>CTL: 28 models (230 chunks)</a:t>
            </a:r>
          </a:p>
        </p:txBody>
      </p:sp>
      <p:sp>
        <p:nvSpPr>
          <p:cNvPr id="2" name="右大括号 1"/>
          <p:cNvSpPr/>
          <p:nvPr/>
        </p:nvSpPr>
        <p:spPr>
          <a:xfrm>
            <a:off x="3563888" y="4653136"/>
            <a:ext cx="21602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TextBox 2"/>
          <p:cNvSpPr txBox="1"/>
          <p:nvPr/>
        </p:nvSpPr>
        <p:spPr>
          <a:xfrm>
            <a:off x="3923928" y="4653136"/>
            <a:ext cx="4464496" cy="923330"/>
          </a:xfrm>
          <a:prstGeom prst="rect">
            <a:avLst/>
          </a:prstGeom>
          <a:noFill/>
        </p:spPr>
        <p:txBody>
          <a:bodyPr wrap="square" rtlCol="0">
            <a:spAutoFit/>
          </a:bodyPr>
          <a:lstStyle/>
          <a:p>
            <a:r>
              <a:rPr lang="en-US" altLang="zh-CN" dirty="0"/>
              <a:t>estimate climate responses to external </a:t>
            </a:r>
            <a:r>
              <a:rPr lang="en-US" altLang="zh-CN" dirty="0" err="1"/>
              <a:t>forcings</a:t>
            </a:r>
            <a:r>
              <a:rPr lang="en-US" altLang="zh-CN" dirty="0"/>
              <a:t> and internal variability of the climate system</a:t>
            </a:r>
            <a:endParaRPr lang="zh-CN" altLang="en-US" dirty="0"/>
          </a:p>
        </p:txBody>
      </p:sp>
      <p:sp>
        <p:nvSpPr>
          <p:cNvPr id="4" name="右箭头 3"/>
          <p:cNvSpPr/>
          <p:nvPr/>
        </p:nvSpPr>
        <p:spPr>
          <a:xfrm>
            <a:off x="3998118" y="6104620"/>
            <a:ext cx="97840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flipH="1">
            <a:off x="5148064" y="5958572"/>
            <a:ext cx="3183999" cy="369332"/>
          </a:xfrm>
          <a:prstGeom prst="rect">
            <a:avLst/>
          </a:prstGeom>
          <a:noFill/>
        </p:spPr>
        <p:txBody>
          <a:bodyPr wrap="square" rtlCol="0">
            <a:spAutoFit/>
          </a:bodyPr>
          <a:lstStyle/>
          <a:p>
            <a:r>
              <a:rPr lang="en-US" altLang="zh-CN" dirty="0"/>
              <a:t>calculate the noise</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标题 1"/>
          <p:cNvSpPr>
            <a:spLocks noGrp="1"/>
          </p:cNvSpPr>
          <p:nvPr>
            <p:ph type="title"/>
          </p:nvPr>
        </p:nvSpPr>
        <p:spPr>
          <a:xfrm>
            <a:off x="457200" y="0"/>
            <a:ext cx="8229600" cy="620713"/>
          </a:xfrm>
        </p:spPr>
        <p:txBody>
          <a:bodyPr>
            <a:normAutofit fontScale="90000"/>
          </a:bodyPr>
          <a:lstStyle/>
          <a:p>
            <a:pPr eaLnBrk="1" hangingPunct="1"/>
            <a:r>
              <a:rPr lang="en-US" altLang="zh-CN" dirty="0" smtClean="0"/>
              <a:t>CMIP5 Simulations</a:t>
            </a:r>
            <a:endParaRPr lang="zh-CN" altLang="en-US" dirty="0" smtClean="0"/>
          </a:p>
        </p:txBody>
      </p:sp>
      <p:graphicFrame>
        <p:nvGraphicFramePr>
          <p:cNvPr id="4" name="表格 3"/>
          <p:cNvGraphicFramePr>
            <a:graphicFrameLocks noGrp="1"/>
          </p:cNvGraphicFramePr>
          <p:nvPr/>
        </p:nvGraphicFramePr>
        <p:xfrm>
          <a:off x="250825" y="620688"/>
          <a:ext cx="4176713" cy="6147765"/>
        </p:xfrm>
        <a:graphic>
          <a:graphicData uri="http://schemas.openxmlformats.org/drawingml/2006/table">
            <a:tbl>
              <a:tblPr firstRow="1" firstCol="1" bandRow="1">
                <a:tableStyleId>{5C22544A-7EE6-4342-B048-85BDC9FD1C3A}</a:tableStyleId>
              </a:tblPr>
              <a:tblGrid>
                <a:gridCol w="1473452"/>
                <a:gridCol w="952191"/>
                <a:gridCol w="879263"/>
                <a:gridCol w="871807"/>
              </a:tblGrid>
              <a:tr h="521020">
                <a:tc>
                  <a:txBody>
                    <a:bodyPr/>
                    <a:lstStyle/>
                    <a:p>
                      <a:pPr algn="l">
                        <a:spcAft>
                          <a:spcPts val="0"/>
                        </a:spcAft>
                      </a:pPr>
                      <a:r>
                        <a:rPr lang="en-US" sz="1200" kern="0" dirty="0">
                          <a:effectLst/>
                        </a:rPr>
                        <a:t>Model Name </a:t>
                      </a:r>
                      <a:endParaRPr lang="zh-CN" sz="1200" kern="100" dirty="0">
                        <a:effectLst/>
                      </a:endParaRPr>
                    </a:p>
                    <a:p>
                      <a:pPr algn="l">
                        <a:spcAft>
                          <a:spcPts val="0"/>
                        </a:spcAft>
                      </a:pPr>
                      <a:r>
                        <a:rPr lang="en-US" sz="1200" kern="0" dirty="0">
                          <a:effectLst/>
                        </a:rPr>
                        <a:t> </a:t>
                      </a:r>
                      <a:endParaRPr lang="zh-CN" sz="1200" kern="100" dirty="0">
                        <a:effectLst/>
                      </a:endParaRPr>
                    </a:p>
                    <a:p>
                      <a:pPr algn="l">
                        <a:spcAft>
                          <a:spcPts val="0"/>
                        </a:spcAft>
                      </a:pPr>
                      <a:r>
                        <a:rPr lang="en-US" sz="1200" kern="0" dirty="0">
                          <a:effectLst/>
                        </a:rPr>
                        <a:t> </a:t>
                      </a:r>
                      <a:endParaRPr lang="zh-CN" sz="1200" kern="100" dirty="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ALL(26)</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CTL</a:t>
                      </a:r>
                      <a:r>
                        <a:rPr lang="zh-CN" sz="1200" kern="0">
                          <a:effectLst/>
                        </a:rPr>
                        <a:t>（</a:t>
                      </a:r>
                      <a:r>
                        <a:rPr lang="en-US" sz="1200" kern="0">
                          <a:effectLst/>
                        </a:rPr>
                        <a:t>41</a:t>
                      </a:r>
                      <a:r>
                        <a:rPr lang="zh-CN" sz="1200" kern="0">
                          <a:effectLst/>
                        </a:rPr>
                        <a:t>）</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NAT (12)</a:t>
                      </a:r>
                      <a:endParaRPr lang="zh-CN" sz="1200" kern="100">
                        <a:effectLst/>
                        <a:latin typeface="Calibri"/>
                        <a:ea typeface="宋体"/>
                        <a:cs typeface="Times New Roman"/>
                      </a:endParaRPr>
                    </a:p>
                  </a:txBody>
                  <a:tcPr marL="39862" marR="39862" marT="0" marB="0" anchor="ctr"/>
                </a:tc>
              </a:tr>
              <a:tr h="223965">
                <a:tc>
                  <a:txBody>
                    <a:bodyPr/>
                    <a:lstStyle/>
                    <a:p>
                      <a:pPr algn="l">
                        <a:spcAft>
                          <a:spcPts val="0"/>
                        </a:spcAft>
                      </a:pPr>
                      <a:r>
                        <a:rPr lang="en-US" sz="1200" kern="0">
                          <a:effectLst/>
                        </a:rPr>
                        <a:t>ACCESS1-0</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c>
                  <a:txBody>
                    <a:bodyPr/>
                    <a:lstStyle/>
                    <a:p>
                      <a:pPr algn="ctr">
                        <a:spcAft>
                          <a:spcPts val="0"/>
                        </a:spcAft>
                      </a:pPr>
                      <a:r>
                        <a:rPr lang="en-US" sz="1200" kern="0">
                          <a:effectLst/>
                        </a:rPr>
                        <a:t>7</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r>
              <a:tr h="223965">
                <a:tc>
                  <a:txBody>
                    <a:bodyPr/>
                    <a:lstStyle/>
                    <a:p>
                      <a:pPr algn="l">
                        <a:spcAft>
                          <a:spcPts val="0"/>
                        </a:spcAft>
                      </a:pPr>
                      <a:r>
                        <a:rPr lang="en-US" sz="1200" kern="0">
                          <a:effectLst/>
                        </a:rPr>
                        <a:t>ACCESS1-3</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7</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r>
              <a:tr h="223965">
                <a:tc>
                  <a:txBody>
                    <a:bodyPr/>
                    <a:lstStyle/>
                    <a:p>
                      <a:pPr algn="l">
                        <a:spcAft>
                          <a:spcPts val="0"/>
                        </a:spcAft>
                      </a:pPr>
                      <a:r>
                        <a:rPr lang="en-US" sz="1200" kern="0">
                          <a:effectLst/>
                        </a:rPr>
                        <a:t>BCC-CSM1-1</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7</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r>
              <a:tr h="223965">
                <a:tc>
                  <a:txBody>
                    <a:bodyPr/>
                    <a:lstStyle/>
                    <a:p>
                      <a:pPr algn="l">
                        <a:spcAft>
                          <a:spcPts val="0"/>
                        </a:spcAft>
                      </a:pPr>
                      <a:r>
                        <a:rPr lang="en-US" sz="1200" kern="0">
                          <a:effectLst/>
                        </a:rPr>
                        <a:t>BCC-CSM1-1-m</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6</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r>
              <a:tr h="223965">
                <a:tc>
                  <a:txBody>
                    <a:bodyPr/>
                    <a:lstStyle/>
                    <a:p>
                      <a:pPr algn="l">
                        <a:spcAft>
                          <a:spcPts val="0"/>
                        </a:spcAft>
                      </a:pPr>
                      <a:r>
                        <a:rPr lang="en-US" sz="1200" kern="0">
                          <a:effectLst/>
                        </a:rPr>
                        <a:t>BNU-ESM</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c>
                  <a:txBody>
                    <a:bodyPr/>
                    <a:lstStyle/>
                    <a:p>
                      <a:pPr algn="ctr">
                        <a:spcAft>
                          <a:spcPts val="0"/>
                        </a:spcAft>
                      </a:pPr>
                      <a:r>
                        <a:rPr lang="en-US" sz="1200" kern="0">
                          <a:effectLst/>
                        </a:rPr>
                        <a:t>8</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r>
              <a:tr h="223965">
                <a:tc>
                  <a:txBody>
                    <a:bodyPr/>
                    <a:lstStyle/>
                    <a:p>
                      <a:pPr algn="l">
                        <a:spcAft>
                          <a:spcPts val="0"/>
                        </a:spcAft>
                      </a:pPr>
                      <a:r>
                        <a:rPr lang="en-US" sz="1200" kern="0">
                          <a:effectLst/>
                        </a:rPr>
                        <a:t>CanESM2</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5</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15</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5 (to 2012)</a:t>
                      </a:r>
                      <a:endParaRPr lang="zh-CN" sz="1200" kern="100">
                        <a:effectLst/>
                        <a:latin typeface="Calibri"/>
                        <a:ea typeface="宋体"/>
                        <a:cs typeface="Times New Roman"/>
                      </a:endParaRPr>
                    </a:p>
                  </a:txBody>
                  <a:tcPr marL="39862" marR="39862" marT="0" marB="0" anchor="ctr"/>
                </a:tc>
              </a:tr>
              <a:tr h="223965">
                <a:tc>
                  <a:txBody>
                    <a:bodyPr/>
                    <a:lstStyle/>
                    <a:p>
                      <a:pPr algn="l">
                        <a:spcAft>
                          <a:spcPts val="0"/>
                        </a:spcAft>
                      </a:pPr>
                      <a:r>
                        <a:rPr lang="en-US" sz="1200" kern="0">
                          <a:effectLst/>
                        </a:rPr>
                        <a:t>CCSM4</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6</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7</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dirty="0">
                          <a:effectLst/>
                        </a:rPr>
                        <a:t>4</a:t>
                      </a:r>
                      <a:endParaRPr lang="zh-CN" sz="1200" kern="100" dirty="0">
                        <a:effectLst/>
                        <a:latin typeface="Calibri"/>
                        <a:ea typeface="宋体"/>
                        <a:cs typeface="Times New Roman"/>
                      </a:endParaRPr>
                    </a:p>
                  </a:txBody>
                  <a:tcPr marL="39862" marR="39862" marT="0" marB="0" anchor="ctr"/>
                </a:tc>
              </a:tr>
              <a:tr h="223965">
                <a:tc>
                  <a:txBody>
                    <a:bodyPr/>
                    <a:lstStyle/>
                    <a:p>
                      <a:pPr algn="l">
                        <a:spcAft>
                          <a:spcPts val="0"/>
                        </a:spcAft>
                      </a:pPr>
                      <a:r>
                        <a:rPr lang="en-US" sz="1200" kern="0">
                          <a:effectLst/>
                        </a:rPr>
                        <a:t>CESM1-BGC</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c>
                  <a:txBody>
                    <a:bodyPr/>
                    <a:lstStyle/>
                    <a:p>
                      <a:pPr algn="ctr">
                        <a:spcAft>
                          <a:spcPts val="0"/>
                        </a:spcAft>
                      </a:pPr>
                      <a:r>
                        <a:rPr lang="en-US" sz="1200" kern="0">
                          <a:effectLst/>
                        </a:rPr>
                        <a:t>7</a:t>
                      </a:r>
                      <a:endParaRPr lang="zh-CN" sz="1200" kern="100">
                        <a:effectLst/>
                        <a:latin typeface="Calibri"/>
                        <a:ea typeface="宋体"/>
                        <a:cs typeface="Times New Roman"/>
                      </a:endParaRPr>
                    </a:p>
                  </a:txBody>
                  <a:tcPr marL="39862" marR="39862" marT="0" marB="0" anchor="ctr"/>
                </a:tc>
                <a:tc>
                  <a:txBody>
                    <a:bodyPr/>
                    <a:lstStyle/>
                    <a:p>
                      <a:endParaRPr lang="zh-CN" sz="1200" kern="100" dirty="0">
                        <a:effectLst/>
                        <a:latin typeface="Calibri"/>
                        <a:cs typeface="Times New Roman"/>
                      </a:endParaRPr>
                    </a:p>
                  </a:txBody>
                  <a:tcPr marL="39862" marR="39862" marT="0" marB="0" anchor="ctr"/>
                </a:tc>
              </a:tr>
              <a:tr h="223965">
                <a:tc>
                  <a:txBody>
                    <a:bodyPr/>
                    <a:lstStyle/>
                    <a:p>
                      <a:pPr algn="l">
                        <a:spcAft>
                          <a:spcPts val="0"/>
                        </a:spcAft>
                      </a:pPr>
                      <a:r>
                        <a:rPr lang="en-US" sz="1200" kern="0">
                          <a:effectLst/>
                        </a:rPr>
                        <a:t>CESM1-CAM5</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5</a:t>
                      </a:r>
                      <a:endParaRPr lang="zh-CN" sz="1200" kern="100">
                        <a:effectLst/>
                        <a:latin typeface="Calibri"/>
                        <a:ea typeface="宋体"/>
                        <a:cs typeface="Times New Roman"/>
                      </a:endParaRPr>
                    </a:p>
                  </a:txBody>
                  <a:tcPr marL="39862" marR="39862" marT="0" marB="0" anchor="ctr"/>
                </a:tc>
                <a:tc>
                  <a:txBody>
                    <a:bodyPr/>
                    <a:lstStyle/>
                    <a:p>
                      <a:endParaRPr lang="zh-CN" sz="1200" kern="100" dirty="0">
                        <a:effectLst/>
                        <a:latin typeface="Calibri"/>
                        <a:cs typeface="Times New Roman"/>
                      </a:endParaRPr>
                    </a:p>
                  </a:txBody>
                  <a:tcPr marL="39862" marR="39862" marT="0" marB="0" anchor="ctr"/>
                </a:tc>
              </a:tr>
              <a:tr h="223965">
                <a:tc>
                  <a:txBody>
                    <a:bodyPr/>
                    <a:lstStyle/>
                    <a:p>
                      <a:pPr algn="l">
                        <a:spcAft>
                          <a:spcPts val="0"/>
                        </a:spcAft>
                      </a:pPr>
                      <a:r>
                        <a:rPr lang="en-US" sz="1200" kern="0">
                          <a:effectLst/>
                        </a:rPr>
                        <a:t>CESM1-CAM5-1-FV2</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4</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c>
                  <a:txBody>
                    <a:bodyPr/>
                    <a:lstStyle/>
                    <a:p>
                      <a:endParaRPr lang="zh-CN" sz="1200" kern="100" dirty="0">
                        <a:effectLst/>
                        <a:latin typeface="Calibri"/>
                        <a:cs typeface="Times New Roman"/>
                      </a:endParaRPr>
                    </a:p>
                  </a:txBody>
                  <a:tcPr marL="39862" marR="39862" marT="0" marB="0" anchor="ctr"/>
                </a:tc>
              </a:tr>
              <a:tr h="223965">
                <a:tc>
                  <a:txBody>
                    <a:bodyPr/>
                    <a:lstStyle/>
                    <a:p>
                      <a:pPr algn="l">
                        <a:spcAft>
                          <a:spcPts val="0"/>
                        </a:spcAft>
                      </a:pPr>
                      <a:r>
                        <a:rPr lang="en-US" sz="1200" kern="0">
                          <a:effectLst/>
                        </a:rPr>
                        <a:t>CESM1-FASTCHEM</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2" marR="39862" marT="0" marB="0" anchor="ctr"/>
                </a:tc>
                <a:tc>
                  <a:txBody>
                    <a:bodyPr/>
                    <a:lstStyle/>
                    <a:p>
                      <a:endParaRPr lang="zh-CN" sz="1200" kern="100" dirty="0">
                        <a:effectLst/>
                        <a:latin typeface="Calibri"/>
                        <a:cs typeface="Times New Roman"/>
                      </a:endParaRPr>
                    </a:p>
                  </a:txBody>
                  <a:tcPr marL="39862" marR="39862" marT="0" marB="0" anchor="ctr"/>
                </a:tc>
              </a:tr>
              <a:tr h="223965">
                <a:tc>
                  <a:txBody>
                    <a:bodyPr/>
                    <a:lstStyle/>
                    <a:p>
                      <a:pPr algn="l">
                        <a:spcAft>
                          <a:spcPts val="0"/>
                        </a:spcAft>
                      </a:pPr>
                      <a:r>
                        <a:rPr lang="en-US" sz="1200" kern="0">
                          <a:effectLst/>
                        </a:rPr>
                        <a:t>CESM1-WACCM</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2" marR="39862" marT="0" marB="0" anchor="ctr"/>
                </a:tc>
                <a:tc>
                  <a:txBody>
                    <a:bodyPr/>
                    <a:lstStyle/>
                    <a:p>
                      <a:endParaRPr lang="zh-CN" sz="1200" kern="100" dirty="0">
                        <a:effectLst/>
                        <a:latin typeface="Calibri"/>
                        <a:cs typeface="Times New Roman"/>
                      </a:endParaRPr>
                    </a:p>
                  </a:txBody>
                  <a:tcPr marL="39862" marR="39862" marT="0" marB="0" anchor="ctr"/>
                </a:tc>
              </a:tr>
              <a:tr h="223965">
                <a:tc>
                  <a:txBody>
                    <a:bodyPr/>
                    <a:lstStyle/>
                    <a:p>
                      <a:pPr algn="l">
                        <a:spcAft>
                          <a:spcPts val="0"/>
                        </a:spcAft>
                      </a:pPr>
                      <a:r>
                        <a:rPr lang="en-US" sz="1200" kern="0">
                          <a:effectLst/>
                        </a:rPr>
                        <a:t>CMCC-CESM</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c>
                  <a:txBody>
                    <a:bodyPr/>
                    <a:lstStyle/>
                    <a:p>
                      <a:pPr algn="ctr">
                        <a:spcAft>
                          <a:spcPts val="0"/>
                        </a:spcAft>
                      </a:pPr>
                      <a:r>
                        <a:rPr lang="en-US" sz="1200" kern="0">
                          <a:effectLst/>
                        </a:rPr>
                        <a:t>4</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r>
              <a:tr h="223965">
                <a:tc>
                  <a:txBody>
                    <a:bodyPr/>
                    <a:lstStyle/>
                    <a:p>
                      <a:pPr algn="l">
                        <a:spcAft>
                          <a:spcPts val="0"/>
                        </a:spcAft>
                      </a:pPr>
                      <a:r>
                        <a:rPr lang="en-US" sz="1200" kern="0">
                          <a:effectLst/>
                        </a:rPr>
                        <a:t>CMCC-CM</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c>
                  <a:txBody>
                    <a:bodyPr/>
                    <a:lstStyle/>
                    <a:p>
                      <a:pPr algn="ctr">
                        <a:spcAft>
                          <a:spcPts val="0"/>
                        </a:spcAft>
                      </a:pPr>
                      <a:r>
                        <a:rPr lang="en-US" sz="1200" kern="0">
                          <a:effectLst/>
                        </a:rPr>
                        <a:t>5</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r>
              <a:tr h="223965">
                <a:tc>
                  <a:txBody>
                    <a:bodyPr/>
                    <a:lstStyle/>
                    <a:p>
                      <a:pPr algn="l">
                        <a:spcAft>
                          <a:spcPts val="0"/>
                        </a:spcAft>
                      </a:pPr>
                      <a:r>
                        <a:rPr lang="en-US" sz="1200" kern="0">
                          <a:effectLst/>
                        </a:rPr>
                        <a:t>CMCC-CMS</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c>
                  <a:txBody>
                    <a:bodyPr/>
                    <a:lstStyle/>
                    <a:p>
                      <a:pPr algn="ctr">
                        <a:spcAft>
                          <a:spcPts val="0"/>
                        </a:spcAft>
                      </a:pPr>
                      <a:r>
                        <a:rPr lang="en-US" sz="1200" kern="0">
                          <a:effectLst/>
                        </a:rPr>
                        <a:t>7</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r>
              <a:tr h="223965">
                <a:tc>
                  <a:txBody>
                    <a:bodyPr/>
                    <a:lstStyle/>
                    <a:p>
                      <a:pPr algn="l">
                        <a:spcAft>
                          <a:spcPts val="0"/>
                        </a:spcAft>
                      </a:pPr>
                      <a:r>
                        <a:rPr lang="en-US" sz="1200" kern="0">
                          <a:effectLst/>
                        </a:rPr>
                        <a:t>CNRM-CM5</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10</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13</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dirty="0">
                          <a:effectLst/>
                        </a:rPr>
                        <a:t>6 (to 2012)</a:t>
                      </a:r>
                      <a:endParaRPr lang="zh-CN" sz="1200" kern="100" dirty="0">
                        <a:effectLst/>
                        <a:latin typeface="Calibri"/>
                        <a:ea typeface="宋体"/>
                        <a:cs typeface="Times New Roman"/>
                      </a:endParaRPr>
                    </a:p>
                  </a:txBody>
                  <a:tcPr marL="39862" marR="39862" marT="0" marB="0" anchor="ctr"/>
                </a:tc>
              </a:tr>
              <a:tr h="223965">
                <a:tc>
                  <a:txBody>
                    <a:bodyPr/>
                    <a:lstStyle/>
                    <a:p>
                      <a:pPr algn="l">
                        <a:spcAft>
                          <a:spcPts val="0"/>
                        </a:spcAft>
                      </a:pPr>
                      <a:r>
                        <a:rPr lang="en-US" sz="1200" kern="0">
                          <a:effectLst/>
                        </a:rPr>
                        <a:t>CSIRO-Mk3-6-0</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9</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7</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5 (to 2012)</a:t>
                      </a:r>
                      <a:endParaRPr lang="zh-CN" sz="1200" kern="100">
                        <a:effectLst/>
                        <a:latin typeface="Calibri"/>
                        <a:ea typeface="宋体"/>
                        <a:cs typeface="Times New Roman"/>
                      </a:endParaRPr>
                    </a:p>
                  </a:txBody>
                  <a:tcPr marL="39862" marR="39862" marT="0" marB="0" anchor="ctr"/>
                </a:tc>
              </a:tr>
              <a:tr h="223965">
                <a:tc>
                  <a:txBody>
                    <a:bodyPr/>
                    <a:lstStyle/>
                    <a:p>
                      <a:pPr algn="l">
                        <a:spcAft>
                          <a:spcPts val="0"/>
                        </a:spcAft>
                      </a:pPr>
                      <a:r>
                        <a:rPr lang="en-US" sz="1200" kern="0">
                          <a:effectLst/>
                        </a:rPr>
                        <a:t>EC-EARTH</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c>
                  <a:txBody>
                    <a:bodyPr/>
                    <a:lstStyle/>
                    <a:p>
                      <a:pPr algn="ctr">
                        <a:spcAft>
                          <a:spcPts val="0"/>
                        </a:spcAft>
                      </a:pPr>
                      <a:r>
                        <a:rPr lang="en-US" sz="1200" kern="0">
                          <a:effectLst/>
                        </a:rPr>
                        <a:t>7</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r>
              <a:tr h="223965">
                <a:tc>
                  <a:txBody>
                    <a:bodyPr/>
                    <a:lstStyle/>
                    <a:p>
                      <a:pPr algn="l">
                        <a:spcAft>
                          <a:spcPts val="0"/>
                        </a:spcAft>
                      </a:pPr>
                      <a:r>
                        <a:rPr lang="en-US" sz="1200" kern="0">
                          <a:effectLst/>
                        </a:rPr>
                        <a:t>FGOALS-g2</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c>
                  <a:txBody>
                    <a:bodyPr/>
                    <a:lstStyle/>
                    <a:p>
                      <a:pPr algn="ctr">
                        <a:spcAft>
                          <a:spcPts val="0"/>
                        </a:spcAft>
                      </a:pPr>
                      <a:r>
                        <a:rPr lang="en-US" sz="1200" kern="0">
                          <a:effectLst/>
                        </a:rPr>
                        <a:t>11</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2" marR="39862" marT="0" marB="0" anchor="ctr"/>
                </a:tc>
              </a:tr>
              <a:tr h="223965">
                <a:tc>
                  <a:txBody>
                    <a:bodyPr/>
                    <a:lstStyle/>
                    <a:p>
                      <a:pPr algn="l">
                        <a:spcAft>
                          <a:spcPts val="0"/>
                        </a:spcAft>
                      </a:pPr>
                      <a:r>
                        <a:rPr lang="en-US" sz="1200" kern="0">
                          <a:effectLst/>
                        </a:rPr>
                        <a:t>FIO-ESM</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12</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tc>
              </a:tr>
              <a:tr h="223965">
                <a:tc>
                  <a:txBody>
                    <a:bodyPr/>
                    <a:lstStyle/>
                    <a:p>
                      <a:pPr algn="l">
                        <a:spcAft>
                          <a:spcPts val="0"/>
                        </a:spcAft>
                      </a:pPr>
                      <a:r>
                        <a:rPr lang="en-US" sz="1200" kern="0">
                          <a:effectLst/>
                        </a:rPr>
                        <a:t>GFDL-CM2p1</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10</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tc>
              </a:tr>
              <a:tr h="223965">
                <a:tc>
                  <a:txBody>
                    <a:bodyPr/>
                    <a:lstStyle/>
                    <a:p>
                      <a:pPr algn="l">
                        <a:spcAft>
                          <a:spcPts val="0"/>
                        </a:spcAft>
                      </a:pPr>
                      <a:r>
                        <a:rPr lang="en-US" sz="1200" kern="0">
                          <a:effectLst/>
                        </a:rPr>
                        <a:t>GFDL-CM3</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5</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7</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2" marR="39862" marT="0" marB="0" anchor="ctr"/>
                </a:tc>
              </a:tr>
              <a:tr h="223965">
                <a:tc>
                  <a:txBody>
                    <a:bodyPr/>
                    <a:lstStyle/>
                    <a:p>
                      <a:pPr algn="l">
                        <a:spcAft>
                          <a:spcPts val="0"/>
                        </a:spcAft>
                      </a:pPr>
                      <a:r>
                        <a:rPr lang="en-US" sz="1200" kern="0">
                          <a:effectLst/>
                        </a:rPr>
                        <a:t>GFDL-ESM2G</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7</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r>
              <a:tr h="223965">
                <a:tc>
                  <a:txBody>
                    <a:bodyPr/>
                    <a:lstStyle/>
                    <a:p>
                      <a:pPr algn="l">
                        <a:spcAft>
                          <a:spcPts val="0"/>
                        </a:spcAft>
                      </a:pPr>
                      <a:r>
                        <a:rPr lang="en-US" sz="1200" kern="0">
                          <a:effectLst/>
                        </a:rPr>
                        <a:t>GFDL-ESM2M</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c>
                  <a:txBody>
                    <a:bodyPr/>
                    <a:lstStyle/>
                    <a:p>
                      <a:pPr algn="ctr">
                        <a:spcAft>
                          <a:spcPts val="0"/>
                        </a:spcAft>
                      </a:pPr>
                      <a:r>
                        <a:rPr lang="en-US" sz="1200" kern="0">
                          <a:effectLst/>
                        </a:rPr>
                        <a:t>7</a:t>
                      </a:r>
                      <a:endParaRPr lang="zh-CN" sz="1200" kern="100">
                        <a:effectLst/>
                        <a:latin typeface="Calibri"/>
                        <a:ea typeface="宋体"/>
                        <a:cs typeface="Times New Roman"/>
                      </a:endParaRPr>
                    </a:p>
                  </a:txBody>
                  <a:tcPr marL="39862" marR="39862" marT="0" marB="0" anchor="ctr"/>
                </a:tc>
                <a:tc>
                  <a:txBody>
                    <a:bodyPr/>
                    <a:lstStyle/>
                    <a:p>
                      <a:endParaRPr lang="zh-CN" sz="1200" kern="100">
                        <a:effectLst/>
                        <a:latin typeface="Calibri"/>
                        <a:cs typeface="Times New Roman"/>
                      </a:endParaRPr>
                    </a:p>
                  </a:txBody>
                  <a:tcPr marL="39862" marR="39862" marT="0" marB="0" anchor="ctr"/>
                </a:tc>
              </a:tr>
              <a:tr h="223965">
                <a:tc>
                  <a:txBody>
                    <a:bodyPr/>
                    <a:lstStyle/>
                    <a:p>
                      <a:pPr algn="l">
                        <a:spcAft>
                          <a:spcPts val="0"/>
                        </a:spcAft>
                      </a:pPr>
                      <a:r>
                        <a:rPr lang="en-US" sz="1200" kern="0">
                          <a:effectLst/>
                        </a:rPr>
                        <a:t>GISS-E2-H</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6</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a:effectLst/>
                        </a:rPr>
                        <a:t>8</a:t>
                      </a:r>
                      <a:endParaRPr lang="zh-CN" sz="1200" kern="100">
                        <a:effectLst/>
                        <a:latin typeface="Calibri"/>
                        <a:ea typeface="宋体"/>
                        <a:cs typeface="Times New Roman"/>
                      </a:endParaRPr>
                    </a:p>
                  </a:txBody>
                  <a:tcPr marL="39862" marR="39862" marT="0" marB="0" anchor="ctr"/>
                </a:tc>
                <a:tc>
                  <a:txBody>
                    <a:bodyPr/>
                    <a:lstStyle/>
                    <a:p>
                      <a:pPr algn="ctr">
                        <a:spcAft>
                          <a:spcPts val="0"/>
                        </a:spcAft>
                      </a:pPr>
                      <a:r>
                        <a:rPr lang="en-US" sz="1200" kern="0" dirty="0">
                          <a:effectLst/>
                        </a:rPr>
                        <a:t>5 (to 2012)</a:t>
                      </a:r>
                      <a:endParaRPr lang="zh-CN" sz="1200" kern="100" dirty="0">
                        <a:effectLst/>
                        <a:latin typeface="Calibri"/>
                        <a:ea typeface="宋体"/>
                        <a:cs typeface="Times New Roman"/>
                      </a:endParaRPr>
                    </a:p>
                  </a:txBody>
                  <a:tcPr marL="39862" marR="39862" marT="0" marB="0" anchor="ctr"/>
                </a:tc>
              </a:tr>
            </a:tbl>
          </a:graphicData>
        </a:graphic>
      </p:graphicFrame>
      <p:graphicFrame>
        <p:nvGraphicFramePr>
          <p:cNvPr id="5" name="表格 4"/>
          <p:cNvGraphicFramePr>
            <a:graphicFrameLocks noGrp="1"/>
          </p:cNvGraphicFramePr>
          <p:nvPr/>
        </p:nvGraphicFramePr>
        <p:xfrm>
          <a:off x="4572000" y="730250"/>
          <a:ext cx="4392612" cy="6011858"/>
        </p:xfrm>
        <a:graphic>
          <a:graphicData uri="http://schemas.openxmlformats.org/drawingml/2006/table">
            <a:tbl>
              <a:tblPr firstRow="1" firstCol="1" bandRow="1">
                <a:tableStyleId>{5C22544A-7EE6-4342-B048-85BDC9FD1C3A}</a:tableStyleId>
              </a:tblPr>
              <a:tblGrid>
                <a:gridCol w="1514694"/>
                <a:gridCol w="1036333"/>
                <a:gridCol w="924713"/>
                <a:gridCol w="916872"/>
              </a:tblGrid>
              <a:tr h="548717">
                <a:tc>
                  <a:txBody>
                    <a:bodyPr/>
                    <a:lstStyle/>
                    <a:p>
                      <a:pPr algn="l">
                        <a:spcAft>
                          <a:spcPts val="0"/>
                        </a:spcAft>
                      </a:pPr>
                      <a:r>
                        <a:rPr lang="en-US" sz="1200" kern="0" dirty="0">
                          <a:effectLst/>
                        </a:rPr>
                        <a:t>Model Name </a:t>
                      </a:r>
                      <a:endParaRPr lang="zh-CN" sz="1200" kern="100" dirty="0">
                        <a:effectLst/>
                      </a:endParaRPr>
                    </a:p>
                    <a:p>
                      <a:pPr algn="l">
                        <a:spcAft>
                          <a:spcPts val="0"/>
                        </a:spcAft>
                      </a:pPr>
                      <a:r>
                        <a:rPr lang="en-US" sz="1200" kern="0" dirty="0">
                          <a:effectLst/>
                        </a:rPr>
                        <a:t> </a:t>
                      </a:r>
                      <a:endParaRPr lang="zh-CN" sz="1200" kern="100" dirty="0">
                        <a:effectLst/>
                      </a:endParaRPr>
                    </a:p>
                    <a:p>
                      <a:pPr algn="l">
                        <a:spcAft>
                          <a:spcPts val="0"/>
                        </a:spcAft>
                      </a:pPr>
                      <a:r>
                        <a:rPr lang="en-US" sz="1200" kern="0" dirty="0">
                          <a:effectLst/>
                        </a:rPr>
                        <a:t> </a:t>
                      </a:r>
                      <a:endParaRPr lang="zh-CN" sz="1200" kern="100" dirty="0">
                        <a:effectLst/>
                        <a:latin typeface="Calibri"/>
                        <a:ea typeface="宋体"/>
                        <a:cs typeface="Times New Roman"/>
                      </a:endParaRPr>
                    </a:p>
                  </a:txBody>
                  <a:tcPr marL="39861" marR="39861" marT="0" marB="0" anchor="ctr"/>
                </a:tc>
                <a:tc>
                  <a:txBody>
                    <a:bodyPr/>
                    <a:lstStyle/>
                    <a:p>
                      <a:pPr algn="ctr">
                        <a:spcAft>
                          <a:spcPts val="0"/>
                        </a:spcAft>
                      </a:pPr>
                      <a:r>
                        <a:rPr lang="en-US" sz="1200" kern="0" dirty="0">
                          <a:effectLst/>
                        </a:rPr>
                        <a:t>ALL(26)</a:t>
                      </a:r>
                      <a:endParaRPr lang="zh-CN" sz="1200" kern="100" dirty="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CTL</a:t>
                      </a:r>
                      <a:r>
                        <a:rPr lang="zh-CN" sz="1200" kern="0">
                          <a:effectLst/>
                        </a:rPr>
                        <a:t>（</a:t>
                      </a:r>
                      <a:r>
                        <a:rPr lang="en-US" sz="1200" kern="0">
                          <a:effectLst/>
                        </a:rPr>
                        <a:t>41</a:t>
                      </a:r>
                      <a:r>
                        <a:rPr lang="zh-CN" sz="1200" kern="0">
                          <a:effectLst/>
                        </a:rPr>
                        <a:t>）</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NAT (12)</a:t>
                      </a:r>
                      <a:endParaRPr lang="zh-CN" sz="1200" kern="100">
                        <a:effectLst/>
                        <a:latin typeface="Calibri"/>
                        <a:ea typeface="宋体"/>
                        <a:cs typeface="Times New Roman"/>
                      </a:endParaRPr>
                    </a:p>
                  </a:txBody>
                  <a:tcPr marL="39861" marR="39861" marT="0" marB="0" anchor="ctr"/>
                </a:tc>
              </a:tr>
              <a:tr h="257915">
                <a:tc>
                  <a:txBody>
                    <a:bodyPr/>
                    <a:lstStyle/>
                    <a:p>
                      <a:pPr algn="l">
                        <a:spcAft>
                          <a:spcPts val="0"/>
                        </a:spcAft>
                      </a:pPr>
                      <a:r>
                        <a:rPr lang="en-US" sz="1200" kern="0" dirty="0">
                          <a:effectLst/>
                        </a:rPr>
                        <a:t>GISS-E2-H-CC</a:t>
                      </a:r>
                      <a:endParaRPr lang="zh-CN" sz="1200" kern="100" dirty="0">
                        <a:effectLst/>
                        <a:latin typeface="Calibri"/>
                        <a:ea typeface="宋体"/>
                        <a:cs typeface="Times New Roman"/>
                      </a:endParaRPr>
                    </a:p>
                  </a:txBody>
                  <a:tcPr marL="39861" marR="39861" marT="0" marB="0" anchor="ctr"/>
                </a:tc>
                <a:tc>
                  <a:txBody>
                    <a:bodyPr/>
                    <a:lstStyle/>
                    <a:p>
                      <a:endParaRPr lang="zh-CN" sz="1200" kern="100">
                        <a:effectLst/>
                        <a:latin typeface="Calibri"/>
                        <a:cs typeface="Times New Roman"/>
                      </a:endParaRPr>
                    </a:p>
                  </a:txBody>
                  <a:tcPr marL="39861" marR="39861" marT="0" marB="0" anchor="ctr"/>
                </a:tc>
                <a:tc>
                  <a:txBody>
                    <a:bodyPr/>
                    <a:lstStyle/>
                    <a:p>
                      <a:pPr algn="ctr">
                        <a:spcAft>
                          <a:spcPts val="0"/>
                        </a:spcAft>
                      </a:pPr>
                      <a:r>
                        <a:rPr lang="en-US" sz="1200" kern="0" dirty="0">
                          <a:effectLst/>
                        </a:rPr>
                        <a:t>3</a:t>
                      </a:r>
                      <a:endParaRPr lang="zh-CN" sz="1200" kern="100" dirty="0">
                        <a:effectLst/>
                        <a:latin typeface="Calibri"/>
                        <a:ea typeface="宋体"/>
                        <a:cs typeface="Times New Roman"/>
                      </a:endParaRPr>
                    </a:p>
                  </a:txBody>
                  <a:tcPr marL="39861" marR="39861" marT="0" marB="0" anchor="ctr"/>
                </a:tc>
                <a:tc>
                  <a:txBody>
                    <a:bodyPr/>
                    <a:lstStyle/>
                    <a:p>
                      <a:endParaRPr lang="zh-CN" sz="1200" kern="100">
                        <a:effectLst/>
                        <a:latin typeface="Calibri"/>
                        <a:cs typeface="Times New Roman"/>
                      </a:endParaRPr>
                    </a:p>
                  </a:txBody>
                  <a:tcPr marL="39861" marR="39861" marT="0" marB="0" anchor="ctr"/>
                </a:tc>
              </a:tr>
              <a:tr h="257915">
                <a:tc>
                  <a:txBody>
                    <a:bodyPr/>
                    <a:lstStyle/>
                    <a:p>
                      <a:pPr algn="l">
                        <a:spcAft>
                          <a:spcPts val="0"/>
                        </a:spcAft>
                      </a:pPr>
                      <a:r>
                        <a:rPr lang="en-US" sz="1200" kern="0">
                          <a:effectLst/>
                        </a:rPr>
                        <a:t>GISS-E2-R</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6</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dirty="0">
                          <a:effectLst/>
                        </a:rPr>
                        <a:t>8</a:t>
                      </a:r>
                      <a:endParaRPr lang="zh-CN" sz="1200" kern="100" dirty="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5 (to 2012)</a:t>
                      </a:r>
                      <a:endParaRPr lang="zh-CN" sz="1200" kern="100">
                        <a:effectLst/>
                        <a:latin typeface="Calibri"/>
                        <a:ea typeface="宋体"/>
                        <a:cs typeface="Times New Roman"/>
                      </a:endParaRPr>
                    </a:p>
                  </a:txBody>
                  <a:tcPr marL="39861" marR="39861" marT="0" marB="0" anchor="ctr"/>
                </a:tc>
              </a:tr>
              <a:tr h="257915">
                <a:tc>
                  <a:txBody>
                    <a:bodyPr/>
                    <a:lstStyle/>
                    <a:p>
                      <a:pPr algn="l">
                        <a:spcAft>
                          <a:spcPts val="0"/>
                        </a:spcAft>
                      </a:pPr>
                      <a:r>
                        <a:rPr lang="en-US" sz="1200" kern="0">
                          <a:effectLst/>
                        </a:rPr>
                        <a:t>GISS-E2-R-CC</a:t>
                      </a:r>
                      <a:endParaRPr lang="zh-CN" sz="1200" kern="100">
                        <a:effectLst/>
                        <a:latin typeface="Calibri"/>
                        <a:ea typeface="宋体"/>
                        <a:cs typeface="Times New Roman"/>
                      </a:endParaRPr>
                    </a:p>
                  </a:txBody>
                  <a:tcPr marL="39861" marR="39861" marT="0" marB="0" anchor="ctr"/>
                </a:tc>
                <a:tc>
                  <a:txBody>
                    <a:bodyPr/>
                    <a:lstStyle/>
                    <a:p>
                      <a:endParaRPr lang="zh-CN" sz="1200" kern="100">
                        <a:effectLst/>
                        <a:latin typeface="Calibri"/>
                        <a:cs typeface="Times New Roman"/>
                      </a:endParaRPr>
                    </a:p>
                  </a:txBody>
                  <a:tcPr marL="39861" marR="39861" marT="0" marB="0" anchor="ctr"/>
                </a:tc>
                <a:tc>
                  <a:txBody>
                    <a:bodyPr/>
                    <a:lstStyle/>
                    <a:p>
                      <a:pPr algn="ctr">
                        <a:spcAft>
                          <a:spcPts val="0"/>
                        </a:spcAft>
                      </a:pPr>
                      <a:r>
                        <a:rPr lang="en-US" sz="1200" kern="0" dirty="0">
                          <a:effectLst/>
                        </a:rPr>
                        <a:t>3</a:t>
                      </a:r>
                      <a:endParaRPr lang="zh-CN" sz="1200" kern="100" dirty="0">
                        <a:effectLst/>
                        <a:latin typeface="Calibri"/>
                        <a:ea typeface="宋体"/>
                        <a:cs typeface="Times New Roman"/>
                      </a:endParaRPr>
                    </a:p>
                  </a:txBody>
                  <a:tcPr marL="39861" marR="39861" marT="0" marB="0" anchor="ctr"/>
                </a:tc>
                <a:tc>
                  <a:txBody>
                    <a:bodyPr/>
                    <a:lstStyle/>
                    <a:p>
                      <a:endParaRPr lang="zh-CN" sz="1200" kern="100">
                        <a:effectLst/>
                        <a:latin typeface="Calibri"/>
                        <a:cs typeface="Times New Roman"/>
                      </a:endParaRPr>
                    </a:p>
                  </a:txBody>
                  <a:tcPr marL="39861" marR="39861" marT="0" marB="0"/>
                </a:tc>
              </a:tr>
              <a:tr h="257915">
                <a:tc>
                  <a:txBody>
                    <a:bodyPr/>
                    <a:lstStyle/>
                    <a:p>
                      <a:pPr algn="l">
                        <a:spcAft>
                          <a:spcPts val="0"/>
                        </a:spcAft>
                      </a:pPr>
                      <a:r>
                        <a:rPr lang="en-US" sz="1200" kern="0">
                          <a:effectLst/>
                        </a:rPr>
                        <a:t>HadCM3</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10</a:t>
                      </a:r>
                      <a:endParaRPr lang="zh-CN" sz="1200" kern="100">
                        <a:effectLst/>
                        <a:latin typeface="Calibri"/>
                        <a:ea typeface="宋体"/>
                        <a:cs typeface="Times New Roman"/>
                      </a:endParaRPr>
                    </a:p>
                  </a:txBody>
                  <a:tcPr marL="39861" marR="39861" marT="0" marB="0" anchor="ctr"/>
                </a:tc>
                <a:tc>
                  <a:txBody>
                    <a:bodyPr/>
                    <a:lstStyle/>
                    <a:p>
                      <a:endParaRPr lang="zh-CN" sz="1200" kern="100" dirty="0">
                        <a:effectLst/>
                        <a:latin typeface="Calibri"/>
                        <a:cs typeface="Times New Roman"/>
                      </a:endParaRPr>
                    </a:p>
                  </a:txBody>
                  <a:tcPr marL="39861" marR="39861" marT="0" marB="0"/>
                </a:tc>
                <a:tc>
                  <a:txBody>
                    <a:bodyPr/>
                    <a:lstStyle/>
                    <a:p>
                      <a:endParaRPr lang="zh-CN" sz="1200" kern="100">
                        <a:effectLst/>
                        <a:latin typeface="Calibri"/>
                        <a:cs typeface="Times New Roman"/>
                      </a:endParaRPr>
                    </a:p>
                  </a:txBody>
                  <a:tcPr marL="39861" marR="39861" marT="0" marB="0"/>
                </a:tc>
              </a:tr>
              <a:tr h="257915">
                <a:tc>
                  <a:txBody>
                    <a:bodyPr/>
                    <a:lstStyle/>
                    <a:p>
                      <a:pPr algn="l">
                        <a:spcAft>
                          <a:spcPts val="0"/>
                        </a:spcAft>
                      </a:pPr>
                      <a:r>
                        <a:rPr lang="en-US" sz="1200" kern="0">
                          <a:effectLst/>
                        </a:rPr>
                        <a:t>HadGEM2-CC</a:t>
                      </a:r>
                      <a:endParaRPr lang="zh-CN" sz="1200" kern="100">
                        <a:effectLst/>
                        <a:latin typeface="Calibri"/>
                        <a:ea typeface="宋体"/>
                        <a:cs typeface="Times New Roman"/>
                      </a:endParaRPr>
                    </a:p>
                  </a:txBody>
                  <a:tcPr marL="39861" marR="39861" marT="0" marB="0" anchor="ctr"/>
                </a:tc>
                <a:tc>
                  <a:txBody>
                    <a:bodyPr/>
                    <a:lstStyle/>
                    <a:p>
                      <a:endParaRPr lang="zh-CN" sz="1200" kern="100">
                        <a:effectLst/>
                        <a:latin typeface="Calibri"/>
                        <a:cs typeface="Times New Roman"/>
                      </a:endParaRPr>
                    </a:p>
                  </a:txBody>
                  <a:tcPr marL="39861" marR="39861"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1" marR="39861" marT="0" marB="0" anchor="ctr"/>
                </a:tc>
                <a:tc>
                  <a:txBody>
                    <a:bodyPr/>
                    <a:lstStyle/>
                    <a:p>
                      <a:endParaRPr lang="zh-CN" sz="1200" kern="100" dirty="0">
                        <a:effectLst/>
                        <a:latin typeface="Calibri"/>
                        <a:cs typeface="Times New Roman"/>
                      </a:endParaRPr>
                    </a:p>
                  </a:txBody>
                  <a:tcPr marL="39861" marR="39861" marT="0" marB="0"/>
                </a:tc>
              </a:tr>
              <a:tr h="257915">
                <a:tc>
                  <a:txBody>
                    <a:bodyPr/>
                    <a:lstStyle/>
                    <a:p>
                      <a:pPr algn="l">
                        <a:spcAft>
                          <a:spcPts val="0"/>
                        </a:spcAft>
                      </a:pPr>
                      <a:r>
                        <a:rPr lang="en-US" sz="1200" kern="0">
                          <a:effectLst/>
                        </a:rPr>
                        <a:t>HadGEM2-ES</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4</a:t>
                      </a:r>
                      <a:endParaRPr lang="zh-CN" sz="1200" kern="100">
                        <a:effectLst/>
                        <a:latin typeface="Calibri"/>
                        <a:ea typeface="宋体"/>
                        <a:cs typeface="Times New Roman"/>
                      </a:endParaRPr>
                    </a:p>
                  </a:txBody>
                  <a:tcPr marL="39861" marR="39861" marT="0" marB="0" anchor="ctr"/>
                </a:tc>
                <a:tc>
                  <a:txBody>
                    <a:bodyPr/>
                    <a:lstStyle/>
                    <a:p>
                      <a:endParaRPr lang="zh-CN" sz="1200" kern="100">
                        <a:effectLst/>
                        <a:latin typeface="Calibri"/>
                        <a:cs typeface="Times New Roman"/>
                      </a:endParaRPr>
                    </a:p>
                  </a:txBody>
                  <a:tcPr marL="39861" marR="39861" marT="0" marB="0" anchor="ctr"/>
                </a:tc>
                <a:tc>
                  <a:txBody>
                    <a:bodyPr/>
                    <a:lstStyle/>
                    <a:p>
                      <a:pPr algn="ctr">
                        <a:spcAft>
                          <a:spcPts val="0"/>
                        </a:spcAft>
                      </a:pPr>
                      <a:r>
                        <a:rPr lang="en-US" sz="1200" kern="0">
                          <a:effectLst/>
                        </a:rPr>
                        <a:t>4 (to 2012)</a:t>
                      </a:r>
                      <a:endParaRPr lang="zh-CN" sz="1200" kern="100">
                        <a:effectLst/>
                        <a:latin typeface="Calibri"/>
                        <a:ea typeface="宋体"/>
                        <a:cs typeface="Times New Roman"/>
                      </a:endParaRPr>
                    </a:p>
                  </a:txBody>
                  <a:tcPr marL="39861" marR="39861" marT="0" marB="0" anchor="ctr"/>
                </a:tc>
              </a:tr>
              <a:tr h="257915">
                <a:tc>
                  <a:txBody>
                    <a:bodyPr/>
                    <a:lstStyle/>
                    <a:p>
                      <a:pPr algn="l">
                        <a:spcAft>
                          <a:spcPts val="0"/>
                        </a:spcAft>
                      </a:pPr>
                      <a:r>
                        <a:rPr lang="en-US" sz="1200" kern="0">
                          <a:effectLst/>
                        </a:rPr>
                        <a:t>INMCM4</a:t>
                      </a:r>
                      <a:endParaRPr lang="zh-CN" sz="1200" kern="100">
                        <a:effectLst/>
                        <a:latin typeface="Calibri"/>
                        <a:ea typeface="宋体"/>
                        <a:cs typeface="Times New Roman"/>
                      </a:endParaRPr>
                    </a:p>
                  </a:txBody>
                  <a:tcPr marL="39861" marR="39861" marT="0" marB="0" anchor="ctr"/>
                </a:tc>
                <a:tc>
                  <a:txBody>
                    <a:bodyPr/>
                    <a:lstStyle/>
                    <a:p>
                      <a:endParaRPr lang="zh-CN" sz="1200" kern="100">
                        <a:effectLst/>
                        <a:latin typeface="Calibri"/>
                        <a:cs typeface="Times New Roman"/>
                      </a:endParaRPr>
                    </a:p>
                  </a:txBody>
                  <a:tcPr marL="39861" marR="39861" marT="0" marB="0" anchor="ctr"/>
                </a:tc>
                <a:tc>
                  <a:txBody>
                    <a:bodyPr/>
                    <a:lstStyle/>
                    <a:p>
                      <a:pPr algn="ctr">
                        <a:spcAft>
                          <a:spcPts val="0"/>
                        </a:spcAft>
                      </a:pPr>
                      <a:r>
                        <a:rPr lang="en-US" sz="1200" kern="0">
                          <a:effectLst/>
                        </a:rPr>
                        <a:t>7</a:t>
                      </a:r>
                      <a:endParaRPr lang="zh-CN" sz="1200" kern="100">
                        <a:effectLst/>
                        <a:latin typeface="Calibri"/>
                        <a:ea typeface="宋体"/>
                        <a:cs typeface="Times New Roman"/>
                      </a:endParaRPr>
                    </a:p>
                  </a:txBody>
                  <a:tcPr marL="39861" marR="39861" marT="0" marB="0" anchor="ctr"/>
                </a:tc>
                <a:tc>
                  <a:txBody>
                    <a:bodyPr/>
                    <a:lstStyle/>
                    <a:p>
                      <a:endParaRPr lang="zh-CN" sz="1200" kern="100" dirty="0">
                        <a:effectLst/>
                        <a:latin typeface="Calibri"/>
                        <a:cs typeface="Times New Roman"/>
                      </a:endParaRPr>
                    </a:p>
                  </a:txBody>
                  <a:tcPr marL="39861" marR="39861" marT="0" marB="0" anchor="ctr"/>
                </a:tc>
              </a:tr>
              <a:tr h="257915">
                <a:tc>
                  <a:txBody>
                    <a:bodyPr/>
                    <a:lstStyle/>
                    <a:p>
                      <a:pPr algn="l">
                        <a:spcAft>
                          <a:spcPts val="0"/>
                        </a:spcAft>
                      </a:pPr>
                      <a:r>
                        <a:rPr lang="en-US" sz="1200" kern="0">
                          <a:effectLst/>
                        </a:rPr>
                        <a:t>IPSL-CM5A-LR</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6</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15</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dirty="0">
                          <a:effectLst/>
                        </a:rPr>
                        <a:t>3 (to 2012)</a:t>
                      </a:r>
                      <a:endParaRPr lang="zh-CN" sz="1200" kern="100" dirty="0">
                        <a:effectLst/>
                        <a:latin typeface="Calibri"/>
                        <a:ea typeface="宋体"/>
                        <a:cs typeface="Times New Roman"/>
                      </a:endParaRPr>
                    </a:p>
                  </a:txBody>
                  <a:tcPr marL="39861" marR="39861" marT="0" marB="0" anchor="ctr"/>
                </a:tc>
              </a:tr>
              <a:tr h="257915">
                <a:tc>
                  <a:txBody>
                    <a:bodyPr/>
                    <a:lstStyle/>
                    <a:p>
                      <a:pPr algn="l">
                        <a:spcAft>
                          <a:spcPts val="0"/>
                        </a:spcAft>
                      </a:pPr>
                      <a:r>
                        <a:rPr lang="en-US" sz="1200" kern="0">
                          <a:effectLst/>
                        </a:rPr>
                        <a:t>IPSL-CM5A-MR</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4</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dirty="0">
                          <a:effectLst/>
                        </a:rPr>
                        <a:t>3 (to 2012)</a:t>
                      </a:r>
                      <a:endParaRPr lang="zh-CN" sz="1200" kern="100" dirty="0">
                        <a:effectLst/>
                        <a:latin typeface="Calibri"/>
                        <a:ea typeface="宋体"/>
                        <a:cs typeface="Times New Roman"/>
                      </a:endParaRPr>
                    </a:p>
                  </a:txBody>
                  <a:tcPr marL="39861" marR="39861" marT="0" marB="0" anchor="ctr"/>
                </a:tc>
              </a:tr>
              <a:tr h="257915">
                <a:tc>
                  <a:txBody>
                    <a:bodyPr/>
                    <a:lstStyle/>
                    <a:p>
                      <a:pPr algn="l">
                        <a:spcAft>
                          <a:spcPts val="0"/>
                        </a:spcAft>
                      </a:pPr>
                      <a:r>
                        <a:rPr lang="en-US" sz="1200" kern="0">
                          <a:effectLst/>
                        </a:rPr>
                        <a:t>IPSL-CM5B-LR</a:t>
                      </a:r>
                      <a:endParaRPr lang="zh-CN" sz="1200" kern="100">
                        <a:effectLst/>
                        <a:latin typeface="Calibri"/>
                        <a:ea typeface="宋体"/>
                        <a:cs typeface="Times New Roman"/>
                      </a:endParaRPr>
                    </a:p>
                  </a:txBody>
                  <a:tcPr marL="39861" marR="39861" marT="0" marB="0" anchor="ctr"/>
                </a:tc>
                <a:tc>
                  <a:txBody>
                    <a:bodyPr/>
                    <a:lstStyle/>
                    <a:p>
                      <a:endParaRPr lang="zh-CN" sz="1200" kern="100">
                        <a:effectLst/>
                        <a:latin typeface="Calibri"/>
                        <a:cs typeface="Times New Roman"/>
                      </a:endParaRPr>
                    </a:p>
                  </a:txBody>
                  <a:tcPr marL="39861" marR="39861" marT="0" marB="0" anchor="ctr"/>
                </a:tc>
                <a:tc>
                  <a:txBody>
                    <a:bodyPr/>
                    <a:lstStyle/>
                    <a:p>
                      <a:pPr algn="ctr">
                        <a:spcAft>
                          <a:spcPts val="0"/>
                        </a:spcAft>
                      </a:pPr>
                      <a:r>
                        <a:rPr lang="en-US" sz="1200" kern="0">
                          <a:effectLst/>
                        </a:rPr>
                        <a:t>4</a:t>
                      </a:r>
                      <a:endParaRPr lang="zh-CN" sz="1200" kern="100">
                        <a:effectLst/>
                        <a:latin typeface="Calibri"/>
                        <a:ea typeface="宋体"/>
                        <a:cs typeface="Times New Roman"/>
                      </a:endParaRPr>
                    </a:p>
                  </a:txBody>
                  <a:tcPr marL="39861" marR="39861" marT="0" marB="0" anchor="ctr"/>
                </a:tc>
                <a:tc>
                  <a:txBody>
                    <a:bodyPr/>
                    <a:lstStyle/>
                    <a:p>
                      <a:endParaRPr lang="zh-CN" sz="1200" kern="100" dirty="0">
                        <a:effectLst/>
                        <a:latin typeface="Calibri"/>
                        <a:cs typeface="Times New Roman"/>
                      </a:endParaRPr>
                    </a:p>
                  </a:txBody>
                  <a:tcPr marL="39861" marR="39861" marT="0" marB="0" anchor="ctr"/>
                </a:tc>
              </a:tr>
              <a:tr h="257915">
                <a:tc>
                  <a:txBody>
                    <a:bodyPr/>
                    <a:lstStyle/>
                    <a:p>
                      <a:pPr algn="l">
                        <a:spcAft>
                          <a:spcPts val="0"/>
                        </a:spcAft>
                      </a:pPr>
                      <a:r>
                        <a:rPr lang="en-US" sz="1200" kern="0">
                          <a:effectLst/>
                        </a:rPr>
                        <a:t>MIROC-ESM</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10</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dirty="0">
                          <a:effectLst/>
                        </a:rPr>
                        <a:t>3</a:t>
                      </a:r>
                      <a:endParaRPr lang="zh-CN" sz="1200" kern="100" dirty="0">
                        <a:effectLst/>
                        <a:latin typeface="Calibri"/>
                        <a:ea typeface="宋体"/>
                        <a:cs typeface="Times New Roman"/>
                      </a:endParaRPr>
                    </a:p>
                  </a:txBody>
                  <a:tcPr marL="39861" marR="39861" marT="0" marB="0" anchor="ctr"/>
                </a:tc>
              </a:tr>
              <a:tr h="257915">
                <a:tc>
                  <a:txBody>
                    <a:bodyPr/>
                    <a:lstStyle/>
                    <a:p>
                      <a:pPr algn="l">
                        <a:spcAft>
                          <a:spcPts val="0"/>
                        </a:spcAft>
                      </a:pPr>
                      <a:r>
                        <a:rPr lang="en-US" sz="1200" kern="0">
                          <a:effectLst/>
                        </a:rPr>
                        <a:t>MIROC-ESM-CHEM</a:t>
                      </a:r>
                      <a:endParaRPr lang="zh-CN" sz="1200" kern="100">
                        <a:effectLst/>
                        <a:latin typeface="Calibri"/>
                        <a:ea typeface="宋体"/>
                        <a:cs typeface="Times New Roman"/>
                      </a:endParaRPr>
                    </a:p>
                  </a:txBody>
                  <a:tcPr marL="39861" marR="39861" marT="0" marB="0" anchor="ctr"/>
                </a:tc>
                <a:tc>
                  <a:txBody>
                    <a:bodyPr/>
                    <a:lstStyle/>
                    <a:p>
                      <a:endParaRPr lang="zh-CN" sz="1200" kern="100">
                        <a:effectLst/>
                        <a:latin typeface="Calibri"/>
                        <a:cs typeface="Times New Roman"/>
                      </a:endParaRPr>
                    </a:p>
                  </a:txBody>
                  <a:tcPr marL="39861" marR="39861" marT="0" marB="0" anchor="ctr"/>
                </a:tc>
                <a:tc>
                  <a:txBody>
                    <a:bodyPr/>
                    <a:lstStyle/>
                    <a:p>
                      <a:pPr algn="ctr">
                        <a:spcAft>
                          <a:spcPts val="0"/>
                        </a:spcAft>
                      </a:pPr>
                      <a:r>
                        <a:rPr lang="en-US" sz="1200" kern="0">
                          <a:effectLst/>
                        </a:rPr>
                        <a:t>4</a:t>
                      </a:r>
                      <a:endParaRPr lang="zh-CN" sz="1200" kern="100">
                        <a:effectLst/>
                        <a:latin typeface="Calibri"/>
                        <a:ea typeface="宋体"/>
                        <a:cs typeface="Times New Roman"/>
                      </a:endParaRPr>
                    </a:p>
                  </a:txBody>
                  <a:tcPr marL="39861" marR="39861" marT="0" marB="0" anchor="ctr"/>
                </a:tc>
                <a:tc>
                  <a:txBody>
                    <a:bodyPr/>
                    <a:lstStyle/>
                    <a:p>
                      <a:endParaRPr lang="zh-CN" sz="1200" kern="100" dirty="0">
                        <a:effectLst/>
                        <a:latin typeface="Calibri"/>
                        <a:cs typeface="Times New Roman"/>
                      </a:endParaRPr>
                    </a:p>
                  </a:txBody>
                  <a:tcPr marL="39861" marR="39861" marT="0" marB="0"/>
                </a:tc>
              </a:tr>
              <a:tr h="257915">
                <a:tc>
                  <a:txBody>
                    <a:bodyPr/>
                    <a:lstStyle/>
                    <a:p>
                      <a:pPr algn="l">
                        <a:spcAft>
                          <a:spcPts val="0"/>
                        </a:spcAft>
                      </a:pPr>
                      <a:r>
                        <a:rPr lang="en-US" sz="1200" kern="0">
                          <a:effectLst/>
                        </a:rPr>
                        <a:t>MIROC4h</a:t>
                      </a:r>
                      <a:endParaRPr lang="zh-CN" sz="1200" kern="100">
                        <a:effectLst/>
                        <a:latin typeface="Calibri"/>
                        <a:ea typeface="宋体"/>
                        <a:cs typeface="Times New Roman"/>
                      </a:endParaRPr>
                    </a:p>
                  </a:txBody>
                  <a:tcPr marL="39861" marR="39861" marT="0" marB="0" anchor="ctr"/>
                </a:tc>
                <a:tc>
                  <a:txBody>
                    <a:bodyPr/>
                    <a:lstStyle/>
                    <a:p>
                      <a:endParaRPr lang="zh-CN" sz="1200" kern="100">
                        <a:effectLst/>
                        <a:latin typeface="Calibri"/>
                        <a:cs typeface="Times New Roman"/>
                      </a:endParaRPr>
                    </a:p>
                  </a:txBody>
                  <a:tcPr marL="39861" marR="39861" marT="0" marB="0" anchor="ctr"/>
                </a:tc>
                <a:tc>
                  <a:txBody>
                    <a:bodyPr/>
                    <a:lstStyle/>
                    <a:p>
                      <a:pPr algn="ctr">
                        <a:spcAft>
                          <a:spcPts val="0"/>
                        </a:spcAft>
                      </a:pPr>
                      <a:r>
                        <a:rPr lang="en-US" sz="1200" kern="0">
                          <a:effectLst/>
                        </a:rPr>
                        <a:t>1</a:t>
                      </a:r>
                      <a:endParaRPr lang="zh-CN" sz="1200" kern="100">
                        <a:effectLst/>
                        <a:latin typeface="Calibri"/>
                        <a:ea typeface="宋体"/>
                        <a:cs typeface="Times New Roman"/>
                      </a:endParaRPr>
                    </a:p>
                  </a:txBody>
                  <a:tcPr marL="39861" marR="39861" marT="0" marB="0" anchor="ctr"/>
                </a:tc>
                <a:tc>
                  <a:txBody>
                    <a:bodyPr/>
                    <a:lstStyle/>
                    <a:p>
                      <a:endParaRPr lang="zh-CN" sz="1200" kern="100">
                        <a:effectLst/>
                        <a:latin typeface="Calibri"/>
                        <a:cs typeface="Times New Roman"/>
                      </a:endParaRPr>
                    </a:p>
                  </a:txBody>
                  <a:tcPr marL="39861" marR="39861" marT="0" marB="0"/>
                </a:tc>
              </a:tr>
              <a:tr h="257915">
                <a:tc>
                  <a:txBody>
                    <a:bodyPr/>
                    <a:lstStyle/>
                    <a:p>
                      <a:pPr algn="l">
                        <a:spcAft>
                          <a:spcPts val="0"/>
                        </a:spcAft>
                      </a:pPr>
                      <a:r>
                        <a:rPr lang="en-US" sz="1200" kern="0">
                          <a:effectLst/>
                        </a:rPr>
                        <a:t>MIROC5</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5</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10</a:t>
                      </a:r>
                      <a:endParaRPr lang="zh-CN" sz="1200" kern="100">
                        <a:effectLst/>
                        <a:latin typeface="Calibri"/>
                        <a:ea typeface="宋体"/>
                        <a:cs typeface="Times New Roman"/>
                      </a:endParaRPr>
                    </a:p>
                  </a:txBody>
                  <a:tcPr marL="39861" marR="39861" marT="0" marB="0" anchor="ctr"/>
                </a:tc>
                <a:tc>
                  <a:txBody>
                    <a:bodyPr/>
                    <a:lstStyle/>
                    <a:p>
                      <a:endParaRPr lang="zh-CN" sz="1200" kern="100" dirty="0">
                        <a:effectLst/>
                        <a:latin typeface="Calibri"/>
                        <a:cs typeface="Times New Roman"/>
                      </a:endParaRPr>
                    </a:p>
                  </a:txBody>
                  <a:tcPr marL="39861" marR="39861" marT="0" marB="0"/>
                </a:tc>
              </a:tr>
              <a:tr h="257915">
                <a:tc>
                  <a:txBody>
                    <a:bodyPr/>
                    <a:lstStyle/>
                    <a:p>
                      <a:pPr algn="l">
                        <a:spcAft>
                          <a:spcPts val="0"/>
                        </a:spcAft>
                      </a:pPr>
                      <a:r>
                        <a:rPr lang="en-US" sz="1200" kern="0">
                          <a:effectLst/>
                        </a:rPr>
                        <a:t>MPI-ESM-MR</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15</a:t>
                      </a:r>
                      <a:endParaRPr lang="zh-CN" sz="1200" kern="100">
                        <a:effectLst/>
                        <a:latin typeface="Calibri"/>
                        <a:ea typeface="宋体"/>
                        <a:cs typeface="Times New Roman"/>
                      </a:endParaRPr>
                    </a:p>
                  </a:txBody>
                  <a:tcPr marL="39861" marR="39861" marT="0" marB="0" anchor="ctr"/>
                </a:tc>
                <a:tc>
                  <a:txBody>
                    <a:bodyPr/>
                    <a:lstStyle/>
                    <a:p>
                      <a:endParaRPr lang="zh-CN" sz="1200" kern="100" dirty="0">
                        <a:effectLst/>
                        <a:latin typeface="Calibri"/>
                        <a:cs typeface="Times New Roman"/>
                      </a:endParaRPr>
                    </a:p>
                  </a:txBody>
                  <a:tcPr marL="39861" marR="39861" marT="0" marB="0"/>
                </a:tc>
              </a:tr>
              <a:tr h="257915">
                <a:tc>
                  <a:txBody>
                    <a:bodyPr/>
                    <a:lstStyle/>
                    <a:p>
                      <a:pPr algn="l">
                        <a:spcAft>
                          <a:spcPts val="0"/>
                        </a:spcAft>
                      </a:pPr>
                      <a:r>
                        <a:rPr lang="en-US" sz="1200" kern="0">
                          <a:effectLst/>
                        </a:rPr>
                        <a:t>MPI-ESM-LR</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15</a:t>
                      </a:r>
                      <a:endParaRPr lang="zh-CN" sz="1200" kern="100">
                        <a:effectLst/>
                        <a:latin typeface="Calibri"/>
                        <a:ea typeface="宋体"/>
                        <a:cs typeface="Times New Roman"/>
                      </a:endParaRPr>
                    </a:p>
                  </a:txBody>
                  <a:tcPr marL="39861" marR="39861" marT="0" marB="0" anchor="ctr"/>
                </a:tc>
                <a:tc>
                  <a:txBody>
                    <a:bodyPr/>
                    <a:lstStyle/>
                    <a:p>
                      <a:endParaRPr lang="zh-CN" sz="1200" kern="100" dirty="0">
                        <a:effectLst/>
                        <a:latin typeface="Calibri"/>
                        <a:cs typeface="Times New Roman"/>
                      </a:endParaRPr>
                    </a:p>
                  </a:txBody>
                  <a:tcPr marL="39861" marR="39861" marT="0" marB="0"/>
                </a:tc>
              </a:tr>
              <a:tr h="257915">
                <a:tc>
                  <a:txBody>
                    <a:bodyPr/>
                    <a:lstStyle/>
                    <a:p>
                      <a:pPr algn="l">
                        <a:spcAft>
                          <a:spcPts val="0"/>
                        </a:spcAft>
                      </a:pPr>
                      <a:r>
                        <a:rPr lang="en-US" sz="1200" kern="0">
                          <a:effectLst/>
                        </a:rPr>
                        <a:t>MPI-ESM-P</a:t>
                      </a:r>
                      <a:endParaRPr lang="zh-CN" sz="1200" kern="100">
                        <a:effectLst/>
                        <a:latin typeface="Calibri"/>
                        <a:ea typeface="宋体"/>
                        <a:cs typeface="Times New Roman"/>
                      </a:endParaRPr>
                    </a:p>
                  </a:txBody>
                  <a:tcPr marL="39861" marR="39861" marT="0" marB="0" anchor="ctr"/>
                </a:tc>
                <a:tc>
                  <a:txBody>
                    <a:bodyPr/>
                    <a:lstStyle/>
                    <a:p>
                      <a:endParaRPr lang="zh-CN" sz="1200" kern="100">
                        <a:effectLst/>
                        <a:latin typeface="Calibri"/>
                        <a:cs typeface="Times New Roman"/>
                      </a:endParaRPr>
                    </a:p>
                  </a:txBody>
                  <a:tcPr marL="39861" marR="39861" marT="0" marB="0" anchor="ctr"/>
                </a:tc>
                <a:tc>
                  <a:txBody>
                    <a:bodyPr/>
                    <a:lstStyle/>
                    <a:p>
                      <a:pPr algn="ctr">
                        <a:spcAft>
                          <a:spcPts val="0"/>
                        </a:spcAft>
                      </a:pPr>
                      <a:r>
                        <a:rPr lang="en-US" sz="1200" kern="0">
                          <a:effectLst/>
                        </a:rPr>
                        <a:t>18</a:t>
                      </a:r>
                      <a:endParaRPr lang="zh-CN" sz="1200" kern="100">
                        <a:effectLst/>
                        <a:latin typeface="Calibri"/>
                        <a:ea typeface="宋体"/>
                        <a:cs typeface="Times New Roman"/>
                      </a:endParaRPr>
                    </a:p>
                  </a:txBody>
                  <a:tcPr marL="39861" marR="39861" marT="0" marB="0" anchor="ctr"/>
                </a:tc>
                <a:tc>
                  <a:txBody>
                    <a:bodyPr/>
                    <a:lstStyle/>
                    <a:p>
                      <a:endParaRPr lang="zh-CN" sz="1200" kern="100" dirty="0">
                        <a:effectLst/>
                        <a:latin typeface="Calibri"/>
                        <a:cs typeface="Times New Roman"/>
                      </a:endParaRPr>
                    </a:p>
                  </a:txBody>
                  <a:tcPr marL="39861" marR="39861" marT="0" marB="0"/>
                </a:tc>
              </a:tr>
              <a:tr h="257915">
                <a:tc>
                  <a:txBody>
                    <a:bodyPr/>
                    <a:lstStyle/>
                    <a:p>
                      <a:pPr algn="l">
                        <a:spcAft>
                          <a:spcPts val="0"/>
                        </a:spcAft>
                      </a:pPr>
                      <a:r>
                        <a:rPr lang="en-US" sz="1200" kern="0">
                          <a:effectLst/>
                        </a:rPr>
                        <a:t>MRI-CGCM3</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7</a:t>
                      </a:r>
                      <a:endParaRPr lang="zh-CN" sz="1200" kern="100">
                        <a:effectLst/>
                        <a:latin typeface="Calibri"/>
                        <a:ea typeface="宋体"/>
                        <a:cs typeface="Times New Roman"/>
                      </a:endParaRPr>
                    </a:p>
                  </a:txBody>
                  <a:tcPr marL="39861" marR="39861" marT="0" marB="0" anchor="ctr"/>
                </a:tc>
                <a:tc>
                  <a:txBody>
                    <a:bodyPr/>
                    <a:lstStyle/>
                    <a:p>
                      <a:endParaRPr lang="zh-CN" sz="1200" kern="100" dirty="0">
                        <a:effectLst/>
                        <a:latin typeface="Calibri"/>
                        <a:cs typeface="Times New Roman"/>
                      </a:endParaRPr>
                    </a:p>
                  </a:txBody>
                  <a:tcPr marL="39861" marR="39861" marT="0" marB="0"/>
                </a:tc>
              </a:tr>
              <a:tr h="257915">
                <a:tc>
                  <a:txBody>
                    <a:bodyPr/>
                    <a:lstStyle/>
                    <a:p>
                      <a:pPr algn="l">
                        <a:spcAft>
                          <a:spcPts val="0"/>
                        </a:spcAft>
                      </a:pPr>
                      <a:r>
                        <a:rPr lang="en-US" sz="1200" kern="0">
                          <a:effectLst/>
                        </a:rPr>
                        <a:t>NorESM1-M</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3</a:t>
                      </a:r>
                      <a:endParaRPr lang="zh-CN" sz="1200" kern="100">
                        <a:effectLst/>
                        <a:latin typeface="Calibri"/>
                        <a:ea typeface="宋体"/>
                        <a:cs typeface="Times New Roman"/>
                      </a:endParaRPr>
                    </a:p>
                  </a:txBody>
                  <a:tcPr marL="39861" marR="39861" marT="0" marB="0" anchor="ctr"/>
                </a:tc>
                <a:tc>
                  <a:txBody>
                    <a:bodyPr/>
                    <a:lstStyle/>
                    <a:p>
                      <a:pPr algn="ctr">
                        <a:spcAft>
                          <a:spcPts val="0"/>
                        </a:spcAft>
                      </a:pPr>
                      <a:r>
                        <a:rPr lang="en-US" sz="1200" kern="0">
                          <a:effectLst/>
                        </a:rPr>
                        <a:t>7</a:t>
                      </a:r>
                      <a:endParaRPr lang="zh-CN" sz="1200" kern="100">
                        <a:effectLst/>
                        <a:latin typeface="Calibri"/>
                        <a:ea typeface="宋体"/>
                        <a:cs typeface="Times New Roman"/>
                      </a:endParaRPr>
                    </a:p>
                  </a:txBody>
                  <a:tcPr marL="39861" marR="39861" marT="0" marB="0" anchor="ctr"/>
                </a:tc>
                <a:tc>
                  <a:txBody>
                    <a:bodyPr/>
                    <a:lstStyle/>
                    <a:p>
                      <a:endParaRPr lang="zh-CN" sz="1200" kern="100" dirty="0">
                        <a:effectLst/>
                        <a:latin typeface="Calibri"/>
                        <a:cs typeface="Times New Roman"/>
                      </a:endParaRPr>
                    </a:p>
                  </a:txBody>
                  <a:tcPr marL="39861" marR="39861" marT="0" marB="0"/>
                </a:tc>
              </a:tr>
              <a:tr h="257915">
                <a:tc>
                  <a:txBody>
                    <a:bodyPr/>
                    <a:lstStyle/>
                    <a:p>
                      <a:pPr algn="l">
                        <a:spcAft>
                          <a:spcPts val="0"/>
                        </a:spcAft>
                      </a:pPr>
                      <a:r>
                        <a:rPr lang="en-US" sz="1200" kern="0">
                          <a:effectLst/>
                        </a:rPr>
                        <a:t>NorESM1-ME</a:t>
                      </a:r>
                      <a:endParaRPr lang="zh-CN" sz="1200" kern="100">
                        <a:effectLst/>
                        <a:latin typeface="Calibri"/>
                        <a:ea typeface="宋体"/>
                        <a:cs typeface="Times New Roman"/>
                      </a:endParaRPr>
                    </a:p>
                  </a:txBody>
                  <a:tcPr marL="39861" marR="39861" marT="0" marB="0" anchor="ctr"/>
                </a:tc>
                <a:tc>
                  <a:txBody>
                    <a:bodyPr/>
                    <a:lstStyle/>
                    <a:p>
                      <a:endParaRPr lang="zh-CN" sz="1200" kern="100">
                        <a:effectLst/>
                        <a:latin typeface="Calibri"/>
                        <a:cs typeface="Times New Roman"/>
                      </a:endParaRPr>
                    </a:p>
                  </a:txBody>
                  <a:tcPr marL="39861" marR="39861" marT="0" marB="0" anchor="ctr"/>
                </a:tc>
                <a:tc>
                  <a:txBody>
                    <a:bodyPr/>
                    <a:lstStyle/>
                    <a:p>
                      <a:pPr algn="ctr">
                        <a:spcAft>
                          <a:spcPts val="0"/>
                        </a:spcAft>
                      </a:pPr>
                      <a:r>
                        <a:rPr lang="en-US" sz="1200" kern="0">
                          <a:effectLst/>
                        </a:rPr>
                        <a:t>4</a:t>
                      </a:r>
                      <a:endParaRPr lang="zh-CN" sz="1200" kern="100">
                        <a:effectLst/>
                        <a:latin typeface="Calibri"/>
                        <a:ea typeface="宋体"/>
                        <a:cs typeface="Times New Roman"/>
                      </a:endParaRPr>
                    </a:p>
                  </a:txBody>
                  <a:tcPr marL="39861" marR="39861" marT="0" marB="0" anchor="ctr"/>
                </a:tc>
                <a:tc>
                  <a:txBody>
                    <a:bodyPr/>
                    <a:lstStyle/>
                    <a:p>
                      <a:endParaRPr lang="zh-CN" sz="1200" kern="100" dirty="0">
                        <a:effectLst/>
                        <a:latin typeface="Calibri"/>
                        <a:cs typeface="Times New Roman"/>
                      </a:endParaRPr>
                    </a:p>
                  </a:txBody>
                  <a:tcPr marL="39861" marR="39861" marT="0" marB="0"/>
                </a:tc>
              </a:tr>
              <a:tr h="304841">
                <a:tc>
                  <a:txBody>
                    <a:bodyPr/>
                    <a:lstStyle/>
                    <a:p>
                      <a:pPr algn="l">
                        <a:spcAft>
                          <a:spcPts val="0"/>
                        </a:spcAft>
                      </a:pPr>
                      <a:r>
                        <a:rPr lang="en-US" sz="1200" kern="0" dirty="0">
                          <a:effectLst/>
                        </a:rPr>
                        <a:t>SUM(models)</a:t>
                      </a:r>
                      <a:endParaRPr lang="zh-CN" sz="1200" kern="100" dirty="0">
                        <a:effectLst/>
                        <a:latin typeface="Calibri"/>
                        <a:ea typeface="宋体"/>
                        <a:cs typeface="Times New Roman"/>
                      </a:endParaRPr>
                    </a:p>
                  </a:txBody>
                  <a:tcPr marL="39861" marR="39861" marT="0" marB="0" anchor="ctr"/>
                </a:tc>
                <a:tc>
                  <a:txBody>
                    <a:bodyPr/>
                    <a:lstStyle/>
                    <a:p>
                      <a:pPr algn="ctr">
                        <a:spcAft>
                          <a:spcPts val="0"/>
                        </a:spcAft>
                      </a:pPr>
                      <a:r>
                        <a:rPr lang="en-US" sz="2000" b="1" kern="0" dirty="0">
                          <a:solidFill>
                            <a:srgbClr val="C00000"/>
                          </a:solidFill>
                          <a:effectLst/>
                        </a:rPr>
                        <a:t>125(26)</a:t>
                      </a:r>
                      <a:endParaRPr lang="zh-CN" sz="2000" b="1" kern="100" dirty="0">
                        <a:solidFill>
                          <a:srgbClr val="C00000"/>
                        </a:solidFill>
                        <a:effectLst/>
                        <a:latin typeface="Calibri"/>
                        <a:ea typeface="宋体"/>
                        <a:cs typeface="Times New Roman"/>
                      </a:endParaRPr>
                    </a:p>
                  </a:txBody>
                  <a:tcPr marL="39861" marR="39861" marT="0" marB="0" anchor="ctr"/>
                </a:tc>
                <a:tc>
                  <a:txBody>
                    <a:bodyPr/>
                    <a:lstStyle/>
                    <a:p>
                      <a:pPr algn="ctr">
                        <a:spcAft>
                          <a:spcPts val="0"/>
                        </a:spcAft>
                      </a:pPr>
                      <a:r>
                        <a:rPr lang="en-US" sz="2000" b="1" kern="0" dirty="0">
                          <a:solidFill>
                            <a:srgbClr val="C00000"/>
                          </a:solidFill>
                          <a:effectLst/>
                        </a:rPr>
                        <a:t>308(41)</a:t>
                      </a:r>
                      <a:endParaRPr lang="zh-CN" sz="2000" b="1" kern="100" dirty="0">
                        <a:solidFill>
                          <a:srgbClr val="C00000"/>
                        </a:solidFill>
                        <a:effectLst/>
                        <a:latin typeface="Calibri"/>
                        <a:ea typeface="宋体"/>
                        <a:cs typeface="Times New Roman"/>
                      </a:endParaRPr>
                    </a:p>
                  </a:txBody>
                  <a:tcPr marL="39861" marR="39861" marT="0" marB="0" anchor="ctr"/>
                </a:tc>
                <a:tc>
                  <a:txBody>
                    <a:bodyPr/>
                    <a:lstStyle/>
                    <a:p>
                      <a:pPr algn="ctr">
                        <a:spcAft>
                          <a:spcPts val="0"/>
                        </a:spcAft>
                      </a:pPr>
                      <a:r>
                        <a:rPr lang="en-US" sz="2000" b="1" kern="0" dirty="0">
                          <a:solidFill>
                            <a:srgbClr val="C00000"/>
                          </a:solidFill>
                          <a:effectLst/>
                        </a:rPr>
                        <a:t>49(12)</a:t>
                      </a:r>
                      <a:endParaRPr lang="zh-CN" sz="2000" b="1" kern="100" dirty="0">
                        <a:solidFill>
                          <a:srgbClr val="C00000"/>
                        </a:solidFill>
                        <a:effectLst/>
                        <a:latin typeface="Calibri"/>
                        <a:ea typeface="宋体"/>
                        <a:cs typeface="Times New Roman"/>
                      </a:endParaRPr>
                    </a:p>
                  </a:txBody>
                  <a:tcPr marL="39861" marR="39861" marT="0" marB="0"/>
                </a:tc>
              </a:tr>
            </a:tbl>
          </a:graphicData>
        </a:graphic>
      </p:graphicFrame>
    </p:spTree>
    <p:extLst>
      <p:ext uri="{BB962C8B-B14F-4D97-AF65-F5344CB8AC3E}">
        <p14:creationId xmlns:p14="http://schemas.microsoft.com/office/powerpoint/2010/main" val="608787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26" t="4058" r="64458" b="73518"/>
          <a:stretch/>
        </p:blipFill>
        <p:spPr bwMode="auto">
          <a:xfrm>
            <a:off x="1835696" y="1212010"/>
            <a:ext cx="5082131" cy="2721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51520" y="4082296"/>
            <a:ext cx="8496944" cy="2554545"/>
          </a:xfrm>
          <a:prstGeom prst="rect">
            <a:avLst/>
          </a:prstGeom>
        </p:spPr>
        <p:txBody>
          <a:bodyPr wrap="square">
            <a:spAutoFit/>
          </a:bodyPr>
          <a:lstStyle/>
          <a:p>
            <a:r>
              <a:rPr lang="en-US" altLang="zh-CN" sz="2000" dirty="0"/>
              <a:t>In this study, detection and attribution are conducted for the </a:t>
            </a:r>
            <a:r>
              <a:rPr lang="en-US" altLang="zh-CN" sz="2000" b="1" dirty="0"/>
              <a:t>globe</a:t>
            </a:r>
            <a:r>
              <a:rPr lang="en-US" altLang="zh-CN" sz="2000" dirty="0"/>
              <a:t> (GLB) and five continental regions defined by </a:t>
            </a:r>
            <a:r>
              <a:rPr lang="en-US" altLang="zh-CN" sz="2000" dirty="0" err="1"/>
              <a:t>Giorgi</a:t>
            </a:r>
            <a:r>
              <a:rPr lang="en-US" altLang="zh-CN" sz="2000" dirty="0"/>
              <a:t> and Francisco (2000), specifically </a:t>
            </a:r>
            <a:r>
              <a:rPr lang="en-US" altLang="zh-CN" sz="2000" b="1" dirty="0"/>
              <a:t>Europe</a:t>
            </a:r>
            <a:r>
              <a:rPr lang="en-US" altLang="zh-CN" sz="2000" dirty="0"/>
              <a:t> (EUR; 30°-75°N, 10°W-40°E), </a:t>
            </a:r>
            <a:r>
              <a:rPr lang="en-US" altLang="zh-CN" sz="2000" b="1" dirty="0"/>
              <a:t>Asia</a:t>
            </a:r>
            <a:r>
              <a:rPr lang="en-US" altLang="zh-CN" sz="2000" dirty="0"/>
              <a:t> (ASI; 20°-70°N, 40°E-180°), </a:t>
            </a:r>
            <a:r>
              <a:rPr lang="en-US" altLang="zh-CN" sz="2000" b="1" dirty="0"/>
              <a:t>Australia</a:t>
            </a:r>
            <a:r>
              <a:rPr lang="en-US" altLang="zh-CN" sz="2000" dirty="0"/>
              <a:t> (AUS; 45°-11°S, 110°–155°E), </a:t>
            </a:r>
            <a:r>
              <a:rPr lang="en-US" altLang="zh-CN" sz="2000" b="1" dirty="0"/>
              <a:t>North America </a:t>
            </a:r>
            <a:r>
              <a:rPr lang="en-US" altLang="zh-CN" sz="2000" dirty="0"/>
              <a:t>(NAM; 25°-72°N, 170°-50°W) and </a:t>
            </a:r>
            <a:r>
              <a:rPr lang="en-US" altLang="zh-CN" sz="2000" b="1" dirty="0"/>
              <a:t>South America </a:t>
            </a:r>
            <a:r>
              <a:rPr lang="en-US" altLang="zh-CN" sz="2000" dirty="0"/>
              <a:t>(SAM; 56°S-25°N, 116°-40°W) (boxes in Fig. 1). </a:t>
            </a:r>
            <a:r>
              <a:rPr lang="en-US" altLang="zh-CN" sz="2000" b="1" dirty="0"/>
              <a:t>China</a:t>
            </a:r>
            <a:r>
              <a:rPr lang="en-US" altLang="zh-CN" sz="2000" dirty="0"/>
              <a:t> (CHI) is also used as a study region, since we have a strong interest in changes in extreme temperatures . The black dots in the figure indicate land grid boxes where observations are not available..</a:t>
            </a:r>
            <a:endParaRPr lang="zh-CN" altLang="en-US" sz="2000" dirty="0"/>
          </a:p>
        </p:txBody>
      </p:sp>
      <p:sp>
        <p:nvSpPr>
          <p:cNvPr id="6" name="标题 1"/>
          <p:cNvSpPr>
            <a:spLocks noGrp="1"/>
          </p:cNvSpPr>
          <p:nvPr>
            <p:ph type="title"/>
          </p:nvPr>
        </p:nvSpPr>
        <p:spPr>
          <a:xfrm>
            <a:off x="107504" y="288007"/>
            <a:ext cx="8229600" cy="620713"/>
          </a:xfrm>
        </p:spPr>
        <p:txBody>
          <a:bodyPr>
            <a:normAutofit fontScale="90000"/>
          </a:bodyPr>
          <a:lstStyle/>
          <a:p>
            <a:r>
              <a:rPr lang="en-US" altLang="zh-CN" dirty="0"/>
              <a:t>S</a:t>
            </a:r>
            <a:r>
              <a:rPr lang="en-US" altLang="zh-CN" dirty="0" smtClean="0"/>
              <a:t>tudy Regions</a:t>
            </a:r>
            <a:endParaRPr lang="zh-CN" altLang="en-US" dirty="0" smtClean="0"/>
          </a:p>
        </p:txBody>
      </p:sp>
    </p:spTree>
    <p:extLst>
      <p:ext uri="{BB962C8B-B14F-4D97-AF65-F5344CB8AC3E}">
        <p14:creationId xmlns:p14="http://schemas.microsoft.com/office/powerpoint/2010/main" val="2523833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2121" y="4869160"/>
            <a:ext cx="2841625" cy="1692771"/>
            <a:chOff x="1277953" y="4771956"/>
            <a:chExt cx="2316148" cy="1692771"/>
          </a:xfrm>
        </p:grpSpPr>
        <p:sp>
          <p:nvSpPr>
            <p:cNvPr id="923651" name="Line 3"/>
            <p:cNvSpPr>
              <a:spLocks noChangeShapeType="1"/>
            </p:cNvSpPr>
            <p:nvPr/>
          </p:nvSpPr>
          <p:spPr bwMode="auto">
            <a:xfrm flipH="1">
              <a:off x="3036888" y="5858669"/>
              <a:ext cx="557213" cy="0"/>
            </a:xfrm>
            <a:prstGeom prst="line">
              <a:avLst/>
            </a:prstGeom>
            <a:noFill/>
            <a:ln w="38100">
              <a:solidFill>
                <a:schemeClr val="tx1"/>
              </a:solidFill>
              <a:round/>
              <a:headEnd/>
              <a:tailEnd type="triangle" w="med" len="med"/>
            </a:ln>
            <a:effectLst/>
          </p:spPr>
          <p:txBody>
            <a:bodyPr wrap="none" anchor="ctr"/>
            <a:lstStyle/>
            <a:p>
              <a:endParaRPr lang="en-CA"/>
            </a:p>
          </p:txBody>
        </p:sp>
        <p:sp>
          <p:nvSpPr>
            <p:cNvPr id="923652" name="Text Box 4"/>
            <p:cNvSpPr txBox="1">
              <a:spLocks noChangeArrowheads="1"/>
            </p:cNvSpPr>
            <p:nvPr/>
          </p:nvSpPr>
          <p:spPr bwMode="auto">
            <a:xfrm>
              <a:off x="1277953" y="4771956"/>
              <a:ext cx="1758935" cy="1692771"/>
            </a:xfrm>
            <a:prstGeom prst="rect">
              <a:avLst/>
            </a:prstGeom>
            <a:solidFill>
              <a:srgbClr val="FFFF99"/>
            </a:solidFill>
            <a:ln w="9525">
              <a:noFill/>
              <a:miter lim="800000"/>
              <a:headEnd/>
              <a:tailEnd/>
            </a:ln>
            <a:effectLst/>
          </p:spPr>
          <p:txBody>
            <a:bodyPr wrap="square">
              <a:spAutoFit/>
            </a:bodyPr>
            <a:lstStyle/>
            <a:p>
              <a:pPr algn="ctr"/>
              <a:r>
                <a:rPr lang="en-CA" altLang="en-US" sz="2600" b="1" dirty="0" smtClean="0">
                  <a:solidFill>
                    <a:srgbClr val="FF0000"/>
                  </a:solidFill>
                </a:rPr>
                <a:t>Scaling factors Evaluate </a:t>
              </a:r>
            </a:p>
            <a:p>
              <a:pPr algn="ctr"/>
              <a:r>
                <a:rPr lang="en-CA" altLang="en-US" sz="2600" b="1" dirty="0" smtClean="0">
                  <a:solidFill>
                    <a:srgbClr val="FF0000"/>
                  </a:solidFill>
                </a:rPr>
                <a:t>amplitude</a:t>
              </a:r>
              <a:r>
                <a:rPr lang="en-US" altLang="en-US" sz="2600" b="1" dirty="0" smtClean="0">
                  <a:solidFill>
                    <a:srgbClr val="FF0000"/>
                  </a:solidFill>
                </a:rPr>
                <a:t> </a:t>
              </a:r>
            </a:p>
            <a:p>
              <a:pPr algn="ctr"/>
              <a:r>
                <a:rPr lang="en-CA" altLang="en-US" sz="2600" b="1" dirty="0" smtClean="0">
                  <a:solidFill>
                    <a:srgbClr val="FF0000"/>
                  </a:solidFill>
                </a:rPr>
                <a:t>estimates</a:t>
              </a:r>
              <a:endParaRPr lang="en-CA" altLang="en-US" sz="2600" b="1" dirty="0"/>
            </a:p>
          </p:txBody>
        </p:sp>
      </p:grpSp>
      <p:grpSp>
        <p:nvGrpSpPr>
          <p:cNvPr id="3" name="Group 2"/>
          <p:cNvGrpSpPr/>
          <p:nvPr/>
        </p:nvGrpSpPr>
        <p:grpSpPr>
          <a:xfrm>
            <a:off x="446058" y="857232"/>
            <a:ext cx="8375650" cy="2428875"/>
            <a:chOff x="457200" y="233363"/>
            <a:chExt cx="8375650" cy="2609850"/>
          </a:xfrm>
        </p:grpSpPr>
        <p:grpSp>
          <p:nvGrpSpPr>
            <p:cNvPr id="5" name="Group 5"/>
            <p:cNvGrpSpPr>
              <a:grpSpLocks/>
            </p:cNvGrpSpPr>
            <p:nvPr/>
          </p:nvGrpSpPr>
          <p:grpSpPr bwMode="auto">
            <a:xfrm>
              <a:off x="457200" y="233363"/>
              <a:ext cx="8375650" cy="1760537"/>
              <a:chOff x="288" y="147"/>
              <a:chExt cx="5276" cy="1109"/>
            </a:xfrm>
          </p:grpSpPr>
          <p:sp>
            <p:nvSpPr>
              <p:cNvPr id="923654" name="Text Box 6"/>
              <p:cNvSpPr txBox="1">
                <a:spLocks noChangeArrowheads="1"/>
              </p:cNvSpPr>
              <p:nvPr/>
            </p:nvSpPr>
            <p:spPr bwMode="auto">
              <a:xfrm>
                <a:off x="660" y="147"/>
                <a:ext cx="1138" cy="250"/>
              </a:xfrm>
              <a:prstGeom prst="rect">
                <a:avLst/>
              </a:prstGeom>
              <a:noFill/>
              <a:ln w="9525">
                <a:noFill/>
                <a:miter lim="800000"/>
                <a:headEnd/>
                <a:tailEnd/>
              </a:ln>
              <a:effectLst/>
            </p:spPr>
            <p:txBody>
              <a:bodyPr wrap="none">
                <a:spAutoFit/>
              </a:bodyPr>
              <a:lstStyle/>
              <a:p>
                <a:pPr algn="l"/>
                <a:r>
                  <a:rPr lang="en-US" altLang="en-US" sz="2000" b="1"/>
                  <a:t>Observations</a:t>
                </a:r>
                <a:endParaRPr lang="en-US" altLang="en-US" sz="1600" b="1"/>
              </a:p>
            </p:txBody>
          </p:sp>
          <p:grpSp>
            <p:nvGrpSpPr>
              <p:cNvPr id="6" name="Group 7"/>
              <p:cNvGrpSpPr>
                <a:grpSpLocks/>
              </p:cNvGrpSpPr>
              <p:nvPr/>
            </p:nvGrpSpPr>
            <p:grpSpPr bwMode="auto">
              <a:xfrm>
                <a:off x="288" y="147"/>
                <a:ext cx="5276" cy="1109"/>
                <a:chOff x="288" y="147"/>
                <a:chExt cx="5276" cy="1109"/>
              </a:xfrm>
            </p:grpSpPr>
            <p:grpSp>
              <p:nvGrpSpPr>
                <p:cNvPr id="7" name="Group 8"/>
                <p:cNvGrpSpPr>
                  <a:grpSpLocks/>
                </p:cNvGrpSpPr>
                <p:nvPr/>
              </p:nvGrpSpPr>
              <p:grpSpPr bwMode="auto">
                <a:xfrm>
                  <a:off x="288" y="261"/>
                  <a:ext cx="3662" cy="995"/>
                  <a:chOff x="288" y="261"/>
                  <a:chExt cx="3662" cy="995"/>
                </a:xfrm>
              </p:grpSpPr>
              <p:sp>
                <p:nvSpPr>
                  <p:cNvPr id="923657" name="Text Box 9"/>
                  <p:cNvSpPr txBox="1">
                    <a:spLocks noChangeArrowheads="1"/>
                  </p:cNvSpPr>
                  <p:nvPr/>
                </p:nvSpPr>
                <p:spPr bwMode="auto">
                  <a:xfrm>
                    <a:off x="2616" y="261"/>
                    <a:ext cx="585" cy="212"/>
                  </a:xfrm>
                  <a:prstGeom prst="rect">
                    <a:avLst/>
                  </a:prstGeom>
                  <a:noFill/>
                  <a:ln w="9525">
                    <a:noFill/>
                    <a:miter lim="800000"/>
                    <a:headEnd/>
                    <a:tailEnd/>
                  </a:ln>
                  <a:effectLst/>
                </p:spPr>
                <p:txBody>
                  <a:bodyPr wrap="none">
                    <a:spAutoFit/>
                  </a:bodyPr>
                  <a:lstStyle/>
                  <a:p>
                    <a:pPr algn="l"/>
                    <a:r>
                      <a:rPr lang="en-US" altLang="en-US" sz="1600" b="1" dirty="0"/>
                      <a:t>1946-56</a:t>
                    </a:r>
                    <a:endParaRPr lang="en-US" altLang="en-US" sz="1400" b="1" dirty="0"/>
                  </a:p>
                </p:txBody>
              </p:sp>
              <p:sp>
                <p:nvSpPr>
                  <p:cNvPr id="923658" name="Line 10"/>
                  <p:cNvSpPr>
                    <a:spLocks noChangeShapeType="1"/>
                  </p:cNvSpPr>
                  <p:nvPr/>
                </p:nvSpPr>
                <p:spPr bwMode="auto">
                  <a:xfrm flipH="1">
                    <a:off x="1964" y="463"/>
                    <a:ext cx="1986" cy="0"/>
                  </a:xfrm>
                  <a:prstGeom prst="line">
                    <a:avLst/>
                  </a:prstGeom>
                  <a:noFill/>
                  <a:ln w="28575">
                    <a:solidFill>
                      <a:schemeClr val="tx1"/>
                    </a:solidFill>
                    <a:round/>
                    <a:headEnd type="triangle" w="med" len="med"/>
                    <a:tailEnd type="triangle" w="med" len="med"/>
                  </a:ln>
                  <a:effectLst/>
                </p:spPr>
                <p:txBody>
                  <a:bodyPr wrap="none" anchor="ctr"/>
                  <a:lstStyle/>
                  <a:p>
                    <a:endParaRPr lang="en-CA"/>
                  </a:p>
                </p:txBody>
              </p:sp>
              <p:pic>
                <p:nvPicPr>
                  <p:cNvPr id="923659" name="Picture 11" descr="o_46"/>
                  <p:cNvPicPr>
                    <a:picLocks noChangeAspect="1" noChangeArrowheads="1"/>
                  </p:cNvPicPr>
                  <p:nvPr/>
                </p:nvPicPr>
                <p:blipFill>
                  <a:blip r:embed="rId4" cstate="print"/>
                  <a:srcRect/>
                  <a:stretch>
                    <a:fillRect/>
                  </a:stretch>
                </p:blipFill>
                <p:spPr bwMode="auto">
                  <a:xfrm>
                    <a:off x="288" y="394"/>
                    <a:ext cx="1645" cy="862"/>
                  </a:xfrm>
                  <a:prstGeom prst="rect">
                    <a:avLst/>
                  </a:prstGeom>
                  <a:noFill/>
                </p:spPr>
              </p:pic>
            </p:grpSp>
            <p:grpSp>
              <p:nvGrpSpPr>
                <p:cNvPr id="8" name="Group 12"/>
                <p:cNvGrpSpPr>
                  <a:grpSpLocks/>
                </p:cNvGrpSpPr>
                <p:nvPr/>
              </p:nvGrpSpPr>
              <p:grpSpPr bwMode="auto">
                <a:xfrm>
                  <a:off x="3919" y="147"/>
                  <a:ext cx="1645" cy="1109"/>
                  <a:chOff x="3919" y="147"/>
                  <a:chExt cx="1645" cy="1109"/>
                </a:xfrm>
              </p:grpSpPr>
              <p:sp>
                <p:nvSpPr>
                  <p:cNvPr id="923661" name="Text Box 13"/>
                  <p:cNvSpPr txBox="1">
                    <a:spLocks noChangeArrowheads="1"/>
                  </p:cNvSpPr>
                  <p:nvPr/>
                </p:nvSpPr>
                <p:spPr bwMode="auto">
                  <a:xfrm>
                    <a:off x="4461" y="147"/>
                    <a:ext cx="578" cy="250"/>
                  </a:xfrm>
                  <a:prstGeom prst="rect">
                    <a:avLst/>
                  </a:prstGeom>
                  <a:noFill/>
                  <a:ln w="9525">
                    <a:noFill/>
                    <a:miter lim="800000"/>
                    <a:headEnd/>
                    <a:tailEnd/>
                  </a:ln>
                  <a:effectLst/>
                </p:spPr>
                <p:txBody>
                  <a:bodyPr wrap="none">
                    <a:spAutoFit/>
                  </a:bodyPr>
                  <a:lstStyle/>
                  <a:p>
                    <a:pPr algn="l"/>
                    <a:r>
                      <a:rPr lang="en-US" altLang="en-US" sz="2000" b="1"/>
                      <a:t>Model</a:t>
                    </a:r>
                    <a:endParaRPr lang="en-US" altLang="en-US" sz="1600" b="1"/>
                  </a:p>
                </p:txBody>
              </p:sp>
              <p:pic>
                <p:nvPicPr>
                  <p:cNvPr id="923662" name="Picture 14" descr="m_46"/>
                  <p:cNvPicPr>
                    <a:picLocks noChangeAspect="1" noChangeArrowheads="1"/>
                  </p:cNvPicPr>
                  <p:nvPr/>
                </p:nvPicPr>
                <p:blipFill>
                  <a:blip r:embed="rId5" cstate="print"/>
                  <a:srcRect/>
                  <a:stretch>
                    <a:fillRect/>
                  </a:stretch>
                </p:blipFill>
                <p:spPr bwMode="auto">
                  <a:xfrm>
                    <a:off x="3919" y="394"/>
                    <a:ext cx="1645" cy="862"/>
                  </a:xfrm>
                  <a:prstGeom prst="rect">
                    <a:avLst/>
                  </a:prstGeom>
                  <a:noFill/>
                </p:spPr>
              </p:pic>
            </p:grpSp>
          </p:grpSp>
        </p:grpSp>
        <p:grpSp>
          <p:nvGrpSpPr>
            <p:cNvPr id="9" name="Group 15"/>
            <p:cNvGrpSpPr>
              <a:grpSpLocks/>
            </p:cNvGrpSpPr>
            <p:nvPr/>
          </p:nvGrpSpPr>
          <p:grpSpPr bwMode="auto">
            <a:xfrm>
              <a:off x="703263" y="844550"/>
              <a:ext cx="7981950" cy="1373188"/>
              <a:chOff x="443" y="532"/>
              <a:chExt cx="5028" cy="865"/>
            </a:xfrm>
          </p:grpSpPr>
          <p:grpSp>
            <p:nvGrpSpPr>
              <p:cNvPr id="10" name="Group 16"/>
              <p:cNvGrpSpPr>
                <a:grpSpLocks/>
              </p:cNvGrpSpPr>
              <p:nvPr/>
            </p:nvGrpSpPr>
            <p:grpSpPr bwMode="auto">
              <a:xfrm>
                <a:off x="443" y="532"/>
                <a:ext cx="3383" cy="862"/>
                <a:chOff x="443" y="532"/>
                <a:chExt cx="3383" cy="862"/>
              </a:xfrm>
            </p:grpSpPr>
            <p:sp>
              <p:nvSpPr>
                <p:cNvPr id="923665" name="Line 17"/>
                <p:cNvSpPr>
                  <a:spLocks noChangeShapeType="1"/>
                </p:cNvSpPr>
                <p:nvPr/>
              </p:nvSpPr>
              <p:spPr bwMode="auto">
                <a:xfrm flipH="1">
                  <a:off x="2088" y="595"/>
                  <a:ext cx="1738" cy="0"/>
                </a:xfrm>
                <a:prstGeom prst="line">
                  <a:avLst/>
                </a:prstGeom>
                <a:noFill/>
                <a:ln w="28575">
                  <a:solidFill>
                    <a:schemeClr val="tx1"/>
                  </a:solidFill>
                  <a:round/>
                  <a:headEnd type="triangle" w="med" len="med"/>
                  <a:tailEnd type="triangle" w="med" len="med"/>
                </a:ln>
                <a:effectLst/>
              </p:spPr>
              <p:txBody>
                <a:bodyPr wrap="none" anchor="ctr"/>
                <a:lstStyle/>
                <a:p>
                  <a:endParaRPr lang="en-CA"/>
                </a:p>
              </p:txBody>
            </p:sp>
            <p:pic>
              <p:nvPicPr>
                <p:cNvPr id="923666" name="Picture 18" descr="o_56"/>
                <p:cNvPicPr>
                  <a:picLocks noChangeAspect="1" noChangeArrowheads="1"/>
                </p:cNvPicPr>
                <p:nvPr/>
              </p:nvPicPr>
              <p:blipFill>
                <a:blip r:embed="rId6" cstate="print"/>
                <a:srcRect/>
                <a:stretch>
                  <a:fillRect/>
                </a:stretch>
              </p:blipFill>
              <p:spPr bwMode="auto">
                <a:xfrm>
                  <a:off x="443" y="532"/>
                  <a:ext cx="1645" cy="862"/>
                </a:xfrm>
                <a:prstGeom prst="rect">
                  <a:avLst/>
                </a:prstGeom>
                <a:noFill/>
              </p:spPr>
            </p:pic>
          </p:grpSp>
          <p:pic>
            <p:nvPicPr>
              <p:cNvPr id="923667" name="Picture 19" descr="m_56"/>
              <p:cNvPicPr>
                <a:picLocks noChangeAspect="1" noChangeArrowheads="1"/>
              </p:cNvPicPr>
              <p:nvPr/>
            </p:nvPicPr>
            <p:blipFill>
              <a:blip r:embed="rId7" cstate="print"/>
              <a:srcRect/>
              <a:stretch>
                <a:fillRect/>
              </a:stretch>
            </p:blipFill>
            <p:spPr bwMode="auto">
              <a:xfrm>
                <a:off x="3826" y="532"/>
                <a:ext cx="1645" cy="865"/>
              </a:xfrm>
              <a:prstGeom prst="rect">
                <a:avLst/>
              </a:prstGeom>
              <a:noFill/>
            </p:spPr>
          </p:pic>
        </p:grpSp>
        <p:grpSp>
          <p:nvGrpSpPr>
            <p:cNvPr id="11" name="Group 20"/>
            <p:cNvGrpSpPr>
              <a:grpSpLocks/>
            </p:cNvGrpSpPr>
            <p:nvPr/>
          </p:nvGrpSpPr>
          <p:grpSpPr bwMode="auto">
            <a:xfrm>
              <a:off x="900113" y="1049338"/>
              <a:ext cx="7588250" cy="1373187"/>
              <a:chOff x="567" y="661"/>
              <a:chExt cx="4780" cy="865"/>
            </a:xfrm>
          </p:grpSpPr>
          <p:grpSp>
            <p:nvGrpSpPr>
              <p:cNvPr id="12" name="Group 21"/>
              <p:cNvGrpSpPr>
                <a:grpSpLocks/>
              </p:cNvGrpSpPr>
              <p:nvPr/>
            </p:nvGrpSpPr>
            <p:grpSpPr bwMode="auto">
              <a:xfrm>
                <a:off x="567" y="661"/>
                <a:ext cx="3135" cy="865"/>
                <a:chOff x="567" y="661"/>
                <a:chExt cx="3135" cy="865"/>
              </a:xfrm>
            </p:grpSpPr>
            <p:sp>
              <p:nvSpPr>
                <p:cNvPr id="923670" name="Line 22"/>
                <p:cNvSpPr>
                  <a:spLocks noChangeShapeType="1"/>
                </p:cNvSpPr>
                <p:nvPr/>
              </p:nvSpPr>
              <p:spPr bwMode="auto">
                <a:xfrm flipH="1">
                  <a:off x="2212" y="727"/>
                  <a:ext cx="1490" cy="0"/>
                </a:xfrm>
                <a:prstGeom prst="line">
                  <a:avLst/>
                </a:prstGeom>
                <a:noFill/>
                <a:ln w="28575">
                  <a:solidFill>
                    <a:schemeClr val="tx1"/>
                  </a:solidFill>
                  <a:round/>
                  <a:headEnd type="triangle" w="med" len="med"/>
                  <a:tailEnd type="triangle" w="med" len="med"/>
                </a:ln>
                <a:effectLst/>
              </p:spPr>
              <p:txBody>
                <a:bodyPr wrap="none" anchor="ctr"/>
                <a:lstStyle/>
                <a:p>
                  <a:endParaRPr lang="en-CA"/>
                </a:p>
              </p:txBody>
            </p:sp>
            <p:pic>
              <p:nvPicPr>
                <p:cNvPr id="923671" name="Picture 23" descr="o_66"/>
                <p:cNvPicPr>
                  <a:picLocks noChangeAspect="1" noChangeArrowheads="1"/>
                </p:cNvPicPr>
                <p:nvPr/>
              </p:nvPicPr>
              <p:blipFill>
                <a:blip r:embed="rId8" cstate="print"/>
                <a:srcRect/>
                <a:stretch>
                  <a:fillRect/>
                </a:stretch>
              </p:blipFill>
              <p:spPr bwMode="auto">
                <a:xfrm>
                  <a:off x="567" y="661"/>
                  <a:ext cx="1645" cy="865"/>
                </a:xfrm>
                <a:prstGeom prst="rect">
                  <a:avLst/>
                </a:prstGeom>
                <a:noFill/>
              </p:spPr>
            </p:pic>
          </p:grpSp>
          <p:pic>
            <p:nvPicPr>
              <p:cNvPr id="923672" name="Picture 24" descr="m_66"/>
              <p:cNvPicPr>
                <a:picLocks noChangeAspect="1" noChangeArrowheads="1"/>
              </p:cNvPicPr>
              <p:nvPr/>
            </p:nvPicPr>
            <p:blipFill>
              <a:blip r:embed="rId9" cstate="print"/>
              <a:srcRect/>
              <a:stretch>
                <a:fillRect/>
              </a:stretch>
            </p:blipFill>
            <p:spPr bwMode="auto">
              <a:xfrm>
                <a:off x="3702" y="661"/>
                <a:ext cx="1645" cy="863"/>
              </a:xfrm>
              <a:prstGeom prst="rect">
                <a:avLst/>
              </a:prstGeom>
              <a:noFill/>
            </p:spPr>
          </p:pic>
        </p:grpSp>
        <p:grpSp>
          <p:nvGrpSpPr>
            <p:cNvPr id="13" name="Group 25"/>
            <p:cNvGrpSpPr>
              <a:grpSpLocks/>
            </p:cNvGrpSpPr>
            <p:nvPr/>
          </p:nvGrpSpPr>
          <p:grpSpPr bwMode="auto">
            <a:xfrm>
              <a:off x="1096963" y="1263650"/>
              <a:ext cx="7194550" cy="1373188"/>
              <a:chOff x="691" y="796"/>
              <a:chExt cx="4532" cy="865"/>
            </a:xfrm>
          </p:grpSpPr>
          <p:grpSp>
            <p:nvGrpSpPr>
              <p:cNvPr id="14" name="Group 26"/>
              <p:cNvGrpSpPr>
                <a:grpSpLocks/>
              </p:cNvGrpSpPr>
              <p:nvPr/>
            </p:nvGrpSpPr>
            <p:grpSpPr bwMode="auto">
              <a:xfrm>
                <a:off x="691" y="796"/>
                <a:ext cx="2887" cy="863"/>
                <a:chOff x="691" y="796"/>
                <a:chExt cx="2887" cy="863"/>
              </a:xfrm>
            </p:grpSpPr>
            <p:sp>
              <p:nvSpPr>
                <p:cNvPr id="923675" name="Line 27"/>
                <p:cNvSpPr>
                  <a:spLocks noChangeShapeType="1"/>
                </p:cNvSpPr>
                <p:nvPr/>
              </p:nvSpPr>
              <p:spPr bwMode="auto">
                <a:xfrm flipH="1">
                  <a:off x="2336" y="860"/>
                  <a:ext cx="1242" cy="0"/>
                </a:xfrm>
                <a:prstGeom prst="line">
                  <a:avLst/>
                </a:prstGeom>
                <a:noFill/>
                <a:ln w="28575">
                  <a:solidFill>
                    <a:schemeClr val="tx1"/>
                  </a:solidFill>
                  <a:round/>
                  <a:headEnd type="triangle" w="med" len="med"/>
                  <a:tailEnd type="triangle" w="med" len="med"/>
                </a:ln>
                <a:effectLst/>
              </p:spPr>
              <p:txBody>
                <a:bodyPr wrap="none" anchor="ctr"/>
                <a:lstStyle/>
                <a:p>
                  <a:endParaRPr lang="en-CA"/>
                </a:p>
              </p:txBody>
            </p:sp>
            <p:pic>
              <p:nvPicPr>
                <p:cNvPr id="923676" name="Picture 28" descr="o_76"/>
                <p:cNvPicPr>
                  <a:picLocks noChangeAspect="1" noChangeArrowheads="1"/>
                </p:cNvPicPr>
                <p:nvPr/>
              </p:nvPicPr>
              <p:blipFill>
                <a:blip r:embed="rId10" cstate="print"/>
                <a:srcRect/>
                <a:stretch>
                  <a:fillRect/>
                </a:stretch>
              </p:blipFill>
              <p:spPr bwMode="auto">
                <a:xfrm>
                  <a:off x="691" y="796"/>
                  <a:ext cx="1645" cy="863"/>
                </a:xfrm>
                <a:prstGeom prst="rect">
                  <a:avLst/>
                </a:prstGeom>
                <a:noFill/>
              </p:spPr>
            </p:pic>
          </p:grpSp>
          <p:pic>
            <p:nvPicPr>
              <p:cNvPr id="923677" name="Picture 29" descr="m_76"/>
              <p:cNvPicPr>
                <a:picLocks noChangeAspect="1" noChangeArrowheads="1"/>
              </p:cNvPicPr>
              <p:nvPr/>
            </p:nvPicPr>
            <p:blipFill>
              <a:blip r:embed="rId11" cstate="print"/>
              <a:srcRect/>
              <a:stretch>
                <a:fillRect/>
              </a:stretch>
            </p:blipFill>
            <p:spPr bwMode="auto">
              <a:xfrm>
                <a:off x="3578" y="796"/>
                <a:ext cx="1645" cy="865"/>
              </a:xfrm>
              <a:prstGeom prst="rect">
                <a:avLst/>
              </a:prstGeom>
              <a:noFill/>
            </p:spPr>
          </p:pic>
        </p:grpSp>
        <p:grpSp>
          <p:nvGrpSpPr>
            <p:cNvPr id="15" name="Group 30"/>
            <p:cNvGrpSpPr>
              <a:grpSpLocks/>
            </p:cNvGrpSpPr>
            <p:nvPr/>
          </p:nvGrpSpPr>
          <p:grpSpPr bwMode="auto">
            <a:xfrm>
              <a:off x="1293813" y="1470025"/>
              <a:ext cx="6765925" cy="1373188"/>
              <a:chOff x="815" y="926"/>
              <a:chExt cx="4262" cy="865"/>
            </a:xfrm>
          </p:grpSpPr>
          <p:grpSp>
            <p:nvGrpSpPr>
              <p:cNvPr id="16" name="Group 31"/>
              <p:cNvGrpSpPr>
                <a:grpSpLocks/>
              </p:cNvGrpSpPr>
              <p:nvPr/>
            </p:nvGrpSpPr>
            <p:grpSpPr bwMode="auto">
              <a:xfrm>
                <a:off x="815" y="926"/>
                <a:ext cx="2639" cy="865"/>
                <a:chOff x="815" y="926"/>
                <a:chExt cx="2639" cy="865"/>
              </a:xfrm>
            </p:grpSpPr>
            <p:sp>
              <p:nvSpPr>
                <p:cNvPr id="923680" name="Line 32"/>
                <p:cNvSpPr>
                  <a:spLocks noChangeShapeType="1"/>
                </p:cNvSpPr>
                <p:nvPr/>
              </p:nvSpPr>
              <p:spPr bwMode="auto">
                <a:xfrm flipH="1">
                  <a:off x="2460" y="992"/>
                  <a:ext cx="994" cy="0"/>
                </a:xfrm>
                <a:prstGeom prst="line">
                  <a:avLst/>
                </a:prstGeom>
                <a:noFill/>
                <a:ln w="28575">
                  <a:solidFill>
                    <a:schemeClr val="tx1"/>
                  </a:solidFill>
                  <a:round/>
                  <a:headEnd type="triangle" w="med" len="med"/>
                  <a:tailEnd type="triangle" w="med" len="med"/>
                </a:ln>
                <a:effectLst/>
              </p:spPr>
              <p:txBody>
                <a:bodyPr wrap="none" anchor="ctr"/>
                <a:lstStyle/>
                <a:p>
                  <a:endParaRPr lang="en-CA"/>
                </a:p>
              </p:txBody>
            </p:sp>
            <p:sp>
              <p:nvSpPr>
                <p:cNvPr id="923681" name="Text Box 33"/>
                <p:cNvSpPr txBox="1">
                  <a:spLocks noChangeArrowheads="1"/>
                </p:cNvSpPr>
                <p:nvPr/>
              </p:nvSpPr>
              <p:spPr bwMode="auto">
                <a:xfrm>
                  <a:off x="2616" y="959"/>
                  <a:ext cx="585" cy="212"/>
                </a:xfrm>
                <a:prstGeom prst="rect">
                  <a:avLst/>
                </a:prstGeom>
                <a:noFill/>
                <a:ln w="9525">
                  <a:noFill/>
                  <a:miter lim="800000"/>
                  <a:headEnd/>
                  <a:tailEnd/>
                </a:ln>
                <a:effectLst/>
              </p:spPr>
              <p:txBody>
                <a:bodyPr wrap="none">
                  <a:spAutoFit/>
                </a:bodyPr>
                <a:lstStyle/>
                <a:p>
                  <a:pPr algn="l"/>
                  <a:r>
                    <a:rPr lang="en-US" altLang="en-US" sz="1600" b="1" dirty="0"/>
                    <a:t>1986-96</a:t>
                  </a:r>
                </a:p>
              </p:txBody>
            </p:sp>
            <p:pic>
              <p:nvPicPr>
                <p:cNvPr id="923682" name="Picture 34" descr="o_86"/>
                <p:cNvPicPr>
                  <a:picLocks noChangeAspect="1" noChangeArrowheads="1"/>
                </p:cNvPicPr>
                <p:nvPr/>
              </p:nvPicPr>
              <p:blipFill>
                <a:blip r:embed="rId12" cstate="print"/>
                <a:srcRect/>
                <a:stretch>
                  <a:fillRect/>
                </a:stretch>
              </p:blipFill>
              <p:spPr bwMode="auto">
                <a:xfrm>
                  <a:off x="815" y="926"/>
                  <a:ext cx="1645" cy="865"/>
                </a:xfrm>
                <a:prstGeom prst="rect">
                  <a:avLst/>
                </a:prstGeom>
                <a:noFill/>
              </p:spPr>
            </p:pic>
          </p:grpSp>
          <p:pic>
            <p:nvPicPr>
              <p:cNvPr id="923683" name="Picture 35" descr="m_86"/>
              <p:cNvPicPr>
                <a:picLocks noChangeAspect="1" noChangeArrowheads="1"/>
              </p:cNvPicPr>
              <p:nvPr/>
            </p:nvPicPr>
            <p:blipFill>
              <a:blip r:embed="rId13" cstate="print"/>
              <a:srcRect/>
              <a:stretch>
                <a:fillRect/>
              </a:stretch>
            </p:blipFill>
            <p:spPr bwMode="auto">
              <a:xfrm>
                <a:off x="3432" y="926"/>
                <a:ext cx="1645" cy="865"/>
              </a:xfrm>
              <a:prstGeom prst="rect">
                <a:avLst/>
              </a:prstGeom>
              <a:noFill/>
            </p:spPr>
          </p:pic>
        </p:grpSp>
      </p:grpSp>
      <p:grpSp>
        <p:nvGrpSpPr>
          <p:cNvPr id="17" name="Group 36"/>
          <p:cNvGrpSpPr>
            <a:grpSpLocks/>
          </p:cNvGrpSpPr>
          <p:nvPr/>
        </p:nvGrpSpPr>
        <p:grpSpPr bwMode="auto">
          <a:xfrm>
            <a:off x="285720" y="2428721"/>
            <a:ext cx="8510588" cy="2422525"/>
            <a:chOff x="218" y="1394"/>
            <a:chExt cx="5361" cy="1526"/>
          </a:xfrm>
        </p:grpSpPr>
        <p:grpSp>
          <p:nvGrpSpPr>
            <p:cNvPr id="18" name="Group 37"/>
            <p:cNvGrpSpPr>
              <a:grpSpLocks/>
            </p:cNvGrpSpPr>
            <p:nvPr/>
          </p:nvGrpSpPr>
          <p:grpSpPr bwMode="auto">
            <a:xfrm>
              <a:off x="1397" y="2294"/>
              <a:ext cx="4082" cy="626"/>
              <a:chOff x="1397" y="2294"/>
              <a:chExt cx="4082" cy="626"/>
            </a:xfrm>
          </p:grpSpPr>
          <p:sp>
            <p:nvSpPr>
              <p:cNvPr id="923687" name="Freeform 39"/>
              <p:cNvSpPr>
                <a:spLocks/>
              </p:cNvSpPr>
              <p:nvPr/>
            </p:nvSpPr>
            <p:spPr bwMode="auto">
              <a:xfrm>
                <a:off x="1397" y="2357"/>
                <a:ext cx="867" cy="375"/>
              </a:xfrm>
              <a:custGeom>
                <a:avLst/>
                <a:gdLst/>
                <a:ahLst/>
                <a:cxnLst>
                  <a:cxn ang="0">
                    <a:pos x="0" y="0"/>
                  </a:cxn>
                  <a:cxn ang="0">
                    <a:pos x="133" y="202"/>
                  </a:cxn>
                  <a:cxn ang="0">
                    <a:pos x="670" y="272"/>
                  </a:cxn>
                </a:cxnLst>
                <a:rect l="0" t="0" r="r" b="b"/>
                <a:pathLst>
                  <a:path w="670" h="272">
                    <a:moveTo>
                      <a:pt x="0" y="0"/>
                    </a:moveTo>
                    <a:cubicBezTo>
                      <a:pt x="10" y="78"/>
                      <a:pt x="21" y="157"/>
                      <a:pt x="133" y="202"/>
                    </a:cubicBezTo>
                    <a:cubicBezTo>
                      <a:pt x="245" y="247"/>
                      <a:pt x="581" y="260"/>
                      <a:pt x="670" y="272"/>
                    </a:cubicBezTo>
                  </a:path>
                </a:pathLst>
              </a:custGeom>
              <a:noFill/>
              <a:ln w="38100" cmpd="sng">
                <a:solidFill>
                  <a:schemeClr val="tx1"/>
                </a:solidFill>
                <a:round/>
                <a:headEnd type="none" w="med" len="med"/>
                <a:tailEnd type="triangle" w="med" len="med"/>
              </a:ln>
              <a:effectLst/>
            </p:spPr>
            <p:txBody>
              <a:bodyPr wrap="none" anchor="ctr"/>
              <a:lstStyle/>
              <a:p>
                <a:endParaRPr lang="en-CA"/>
              </a:p>
            </p:txBody>
          </p:sp>
          <p:sp>
            <p:nvSpPr>
              <p:cNvPr id="923688" name="Freeform 40"/>
              <p:cNvSpPr>
                <a:spLocks/>
              </p:cNvSpPr>
              <p:nvPr/>
            </p:nvSpPr>
            <p:spPr bwMode="auto">
              <a:xfrm>
                <a:off x="3008" y="2294"/>
                <a:ext cx="1440" cy="225"/>
              </a:xfrm>
              <a:custGeom>
                <a:avLst/>
                <a:gdLst/>
                <a:ahLst/>
                <a:cxnLst>
                  <a:cxn ang="0">
                    <a:pos x="997" y="0"/>
                  </a:cxn>
                  <a:cxn ang="0">
                    <a:pos x="919" y="102"/>
                  </a:cxn>
                  <a:cxn ang="0">
                    <a:pos x="623" y="102"/>
                  </a:cxn>
                  <a:cxn ang="0">
                    <a:pos x="179" y="32"/>
                  </a:cxn>
                  <a:cxn ang="0">
                    <a:pos x="0" y="133"/>
                  </a:cxn>
                </a:cxnLst>
                <a:rect l="0" t="0" r="r" b="b"/>
                <a:pathLst>
                  <a:path w="997" h="133">
                    <a:moveTo>
                      <a:pt x="997" y="0"/>
                    </a:moveTo>
                    <a:cubicBezTo>
                      <a:pt x="989" y="42"/>
                      <a:pt x="981" y="85"/>
                      <a:pt x="919" y="102"/>
                    </a:cubicBezTo>
                    <a:cubicBezTo>
                      <a:pt x="857" y="119"/>
                      <a:pt x="746" y="114"/>
                      <a:pt x="623" y="102"/>
                    </a:cubicBezTo>
                    <a:cubicBezTo>
                      <a:pt x="500" y="90"/>
                      <a:pt x="283" y="27"/>
                      <a:pt x="179" y="32"/>
                    </a:cubicBezTo>
                    <a:cubicBezTo>
                      <a:pt x="75" y="37"/>
                      <a:pt x="37" y="85"/>
                      <a:pt x="0" y="133"/>
                    </a:cubicBezTo>
                  </a:path>
                </a:pathLst>
              </a:custGeom>
              <a:noFill/>
              <a:ln w="38100" cmpd="sng">
                <a:solidFill>
                  <a:schemeClr val="tx1"/>
                </a:solidFill>
                <a:round/>
                <a:headEnd type="none" w="med" len="med"/>
                <a:tailEnd type="triangle" w="med" len="med"/>
              </a:ln>
              <a:effectLst/>
            </p:spPr>
            <p:txBody>
              <a:bodyPr wrap="none" anchor="ctr"/>
              <a:lstStyle/>
              <a:p>
                <a:endParaRPr lang="en-CA"/>
              </a:p>
            </p:txBody>
          </p:sp>
          <p:sp>
            <p:nvSpPr>
              <p:cNvPr id="923689" name="Text Box 41"/>
              <p:cNvSpPr txBox="1">
                <a:spLocks noChangeArrowheads="1"/>
              </p:cNvSpPr>
              <p:nvPr/>
            </p:nvSpPr>
            <p:spPr bwMode="auto">
              <a:xfrm>
                <a:off x="3613" y="2554"/>
                <a:ext cx="1866" cy="366"/>
              </a:xfrm>
              <a:prstGeom prst="rect">
                <a:avLst/>
              </a:prstGeom>
              <a:noFill/>
              <a:ln w="9525">
                <a:noFill/>
                <a:miter lim="800000"/>
                <a:headEnd/>
                <a:tailEnd/>
              </a:ln>
              <a:effectLst/>
            </p:spPr>
            <p:txBody>
              <a:bodyPr wrap="none">
                <a:spAutoFit/>
              </a:bodyPr>
              <a:lstStyle/>
              <a:p>
                <a:pPr algn="ctr"/>
                <a:r>
                  <a:rPr lang="en-US" altLang="en-US" sz="1600"/>
                  <a:t>Total least squares regression </a:t>
                </a:r>
              </a:p>
              <a:p>
                <a:pPr algn="ctr"/>
                <a:r>
                  <a:rPr lang="en-US" altLang="en-US" sz="1600"/>
                  <a:t>in reduced dimension space</a:t>
                </a:r>
              </a:p>
            </p:txBody>
          </p:sp>
        </p:grpSp>
        <p:grpSp>
          <p:nvGrpSpPr>
            <p:cNvPr id="19" name="Group 42"/>
            <p:cNvGrpSpPr>
              <a:grpSpLocks/>
            </p:cNvGrpSpPr>
            <p:nvPr/>
          </p:nvGrpSpPr>
          <p:grpSpPr bwMode="auto">
            <a:xfrm>
              <a:off x="4426" y="1394"/>
              <a:ext cx="1153" cy="934"/>
              <a:chOff x="4426" y="1394"/>
              <a:chExt cx="1153" cy="934"/>
            </a:xfrm>
          </p:grpSpPr>
          <p:sp>
            <p:nvSpPr>
              <p:cNvPr id="923691" name="Line 43"/>
              <p:cNvSpPr>
                <a:spLocks noChangeShapeType="1"/>
              </p:cNvSpPr>
              <p:nvPr/>
            </p:nvSpPr>
            <p:spPr bwMode="auto">
              <a:xfrm flipH="1">
                <a:off x="4808" y="1394"/>
                <a:ext cx="771" cy="732"/>
              </a:xfrm>
              <a:prstGeom prst="line">
                <a:avLst/>
              </a:prstGeom>
              <a:noFill/>
              <a:ln w="38100">
                <a:solidFill>
                  <a:schemeClr val="tx1"/>
                </a:solidFill>
                <a:round/>
                <a:headEnd/>
                <a:tailEnd type="triangle" w="med" len="med"/>
              </a:ln>
              <a:effectLst/>
            </p:spPr>
            <p:txBody>
              <a:bodyPr wrap="none" anchor="ctr"/>
              <a:lstStyle/>
              <a:p>
                <a:endParaRPr lang="en-CA"/>
              </a:p>
            </p:txBody>
          </p:sp>
          <p:graphicFrame>
            <p:nvGraphicFramePr>
              <p:cNvPr id="923692" name="Object 44"/>
              <p:cNvGraphicFramePr>
                <a:graphicFrameLocks noChangeAspect="1"/>
              </p:cNvGraphicFramePr>
              <p:nvPr/>
            </p:nvGraphicFramePr>
            <p:xfrm>
              <a:off x="4426" y="1970"/>
              <a:ext cx="336" cy="358"/>
            </p:xfrm>
            <a:graphic>
              <a:graphicData uri="http://schemas.openxmlformats.org/presentationml/2006/ole">
                <mc:AlternateContent xmlns:mc="http://schemas.openxmlformats.org/markup-compatibility/2006">
                  <mc:Choice xmlns:v="urn:schemas-microsoft-com:vml" Requires="v">
                    <p:oleObj spid="_x0000_s3031" name="Equation" r:id="rId14" imgW="164885" imgH="164885" progId="Equation.3">
                      <p:embed/>
                    </p:oleObj>
                  </mc:Choice>
                  <mc:Fallback>
                    <p:oleObj name="Equation" r:id="rId14" imgW="164885" imgH="164885"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26" y="1970"/>
                            <a:ext cx="336" cy="3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 name="Group 45"/>
            <p:cNvGrpSpPr>
              <a:grpSpLocks/>
            </p:cNvGrpSpPr>
            <p:nvPr/>
          </p:nvGrpSpPr>
          <p:grpSpPr bwMode="auto">
            <a:xfrm>
              <a:off x="218" y="1394"/>
              <a:ext cx="1258" cy="1247"/>
              <a:chOff x="218" y="1394"/>
              <a:chExt cx="1258" cy="1247"/>
            </a:xfrm>
          </p:grpSpPr>
          <p:sp>
            <p:nvSpPr>
              <p:cNvPr id="923694" name="Line 46"/>
              <p:cNvSpPr>
                <a:spLocks noChangeShapeType="1"/>
              </p:cNvSpPr>
              <p:nvPr/>
            </p:nvSpPr>
            <p:spPr bwMode="auto">
              <a:xfrm>
                <a:off x="288" y="1394"/>
                <a:ext cx="767" cy="732"/>
              </a:xfrm>
              <a:prstGeom prst="line">
                <a:avLst/>
              </a:prstGeom>
              <a:noFill/>
              <a:ln w="38100">
                <a:solidFill>
                  <a:schemeClr val="tx1"/>
                </a:solidFill>
                <a:round/>
                <a:headEnd/>
                <a:tailEnd type="triangle" w="med" len="med"/>
              </a:ln>
              <a:effectLst/>
            </p:spPr>
            <p:txBody>
              <a:bodyPr wrap="none" anchor="ctr"/>
              <a:lstStyle/>
              <a:p>
                <a:endParaRPr lang="en-CA"/>
              </a:p>
            </p:txBody>
          </p:sp>
          <p:graphicFrame>
            <p:nvGraphicFramePr>
              <p:cNvPr id="923695" name="Object 47"/>
              <p:cNvGraphicFramePr>
                <a:graphicFrameLocks noChangeAspect="1"/>
              </p:cNvGraphicFramePr>
              <p:nvPr/>
            </p:nvGraphicFramePr>
            <p:xfrm>
              <a:off x="1140" y="1970"/>
              <a:ext cx="336" cy="358"/>
            </p:xfrm>
            <a:graphic>
              <a:graphicData uri="http://schemas.openxmlformats.org/presentationml/2006/ole">
                <mc:AlternateContent xmlns:mc="http://schemas.openxmlformats.org/markup-compatibility/2006">
                  <mc:Choice xmlns:v="urn:schemas-microsoft-com:vml" Requires="v">
                    <p:oleObj spid="_x0000_s3032" name="Equation" r:id="rId16" imgW="164885" imgH="164885" progId="Equation.3">
                      <p:embed/>
                    </p:oleObj>
                  </mc:Choice>
                  <mc:Fallback>
                    <p:oleObj name="Equation" r:id="rId16" imgW="164885" imgH="164885"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0" y="1970"/>
                            <a:ext cx="336" cy="3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3696" name="Text Box 48"/>
              <p:cNvSpPr txBox="1">
                <a:spLocks noChangeArrowheads="1"/>
              </p:cNvSpPr>
              <p:nvPr/>
            </p:nvSpPr>
            <p:spPr bwMode="auto">
              <a:xfrm>
                <a:off x="218" y="1967"/>
                <a:ext cx="1075" cy="674"/>
              </a:xfrm>
              <a:prstGeom prst="rect">
                <a:avLst/>
              </a:prstGeom>
              <a:noFill/>
              <a:ln w="9525">
                <a:noFill/>
                <a:miter lim="800000"/>
                <a:headEnd/>
                <a:tailEnd/>
              </a:ln>
              <a:effectLst/>
            </p:spPr>
            <p:txBody>
              <a:bodyPr wrap="none">
                <a:spAutoFit/>
              </a:bodyPr>
              <a:lstStyle/>
              <a:p>
                <a:pPr algn="l"/>
                <a:r>
                  <a:rPr lang="en-US" altLang="en-US" sz="1600"/>
                  <a:t>Filtering </a:t>
                </a:r>
              </a:p>
              <a:p>
                <a:pPr algn="l"/>
                <a:r>
                  <a:rPr lang="en-US" altLang="en-US" sz="1600"/>
                  <a:t>and  projection </a:t>
                </a:r>
              </a:p>
              <a:p>
                <a:pPr algn="l"/>
                <a:r>
                  <a:rPr lang="en-US" altLang="en-US" sz="1600"/>
                  <a:t>onto reduced</a:t>
                </a:r>
              </a:p>
              <a:p>
                <a:pPr algn="l"/>
                <a:r>
                  <a:rPr lang="en-US" altLang="en-US" sz="1600"/>
                  <a:t>dimension space</a:t>
                </a:r>
                <a:endParaRPr lang="en-US" altLang="en-US" sz="1200"/>
              </a:p>
            </p:txBody>
          </p:sp>
        </p:grpSp>
      </p:grpSp>
      <p:grpSp>
        <p:nvGrpSpPr>
          <p:cNvPr id="21" name="Group 49"/>
          <p:cNvGrpSpPr>
            <a:grpSpLocks/>
          </p:cNvGrpSpPr>
          <p:nvPr/>
        </p:nvGrpSpPr>
        <p:grpSpPr bwMode="auto">
          <a:xfrm>
            <a:off x="5888008" y="5249708"/>
            <a:ext cx="3062287" cy="1212642"/>
            <a:chOff x="3747" y="3171"/>
            <a:chExt cx="1929" cy="865"/>
          </a:xfrm>
        </p:grpSpPr>
        <p:sp>
          <p:nvSpPr>
            <p:cNvPr id="923698" name="Text Box 50"/>
            <p:cNvSpPr txBox="1">
              <a:spLocks noChangeArrowheads="1"/>
            </p:cNvSpPr>
            <p:nvPr/>
          </p:nvSpPr>
          <p:spPr bwMode="auto">
            <a:xfrm>
              <a:off x="4068" y="3171"/>
              <a:ext cx="1608" cy="865"/>
            </a:xfrm>
            <a:prstGeom prst="rect">
              <a:avLst/>
            </a:prstGeom>
            <a:solidFill>
              <a:srgbClr val="FFFF99"/>
            </a:solidFill>
            <a:ln w="9525">
              <a:noFill/>
              <a:miter lim="800000"/>
              <a:headEnd/>
              <a:tailEnd/>
            </a:ln>
            <a:effectLst/>
          </p:spPr>
          <p:txBody>
            <a:bodyPr>
              <a:spAutoFit/>
            </a:bodyPr>
            <a:lstStyle/>
            <a:p>
              <a:pPr algn="ctr"/>
              <a:r>
                <a:rPr lang="en-US" altLang="en-US" sz="2800" b="1" dirty="0">
                  <a:solidFill>
                    <a:srgbClr val="FF0000"/>
                  </a:solidFill>
                </a:rPr>
                <a:t>Evaluate goodness of fit</a:t>
              </a:r>
              <a:endParaRPr lang="en-US" altLang="en-US" sz="2800" b="1" dirty="0"/>
            </a:p>
          </p:txBody>
        </p:sp>
        <p:sp>
          <p:nvSpPr>
            <p:cNvPr id="923699" name="Line 51"/>
            <p:cNvSpPr>
              <a:spLocks noChangeShapeType="1"/>
            </p:cNvSpPr>
            <p:nvPr/>
          </p:nvSpPr>
          <p:spPr bwMode="auto">
            <a:xfrm>
              <a:off x="3747" y="3691"/>
              <a:ext cx="263" cy="0"/>
            </a:xfrm>
            <a:prstGeom prst="line">
              <a:avLst/>
            </a:prstGeom>
            <a:noFill/>
            <a:ln w="38100">
              <a:solidFill>
                <a:schemeClr val="tx1"/>
              </a:solidFill>
              <a:round/>
              <a:headEnd/>
              <a:tailEnd type="triangle" w="med" len="med"/>
            </a:ln>
            <a:effectLst/>
          </p:spPr>
          <p:txBody>
            <a:bodyPr/>
            <a:lstStyle/>
            <a:p>
              <a:endParaRPr lang="en-CA"/>
            </a:p>
          </p:txBody>
        </p:sp>
      </p:grpSp>
      <p:grpSp>
        <p:nvGrpSpPr>
          <p:cNvPr id="22" name="Group 52"/>
          <p:cNvGrpSpPr>
            <a:grpSpLocks/>
          </p:cNvGrpSpPr>
          <p:nvPr/>
        </p:nvGrpSpPr>
        <p:grpSpPr bwMode="auto">
          <a:xfrm>
            <a:off x="3597245" y="4786157"/>
            <a:ext cx="2290763" cy="1657350"/>
            <a:chOff x="2304" y="2879"/>
            <a:chExt cx="1443" cy="1044"/>
          </a:xfrm>
        </p:grpSpPr>
        <p:graphicFrame>
          <p:nvGraphicFramePr>
            <p:cNvPr id="923701" name="Object 53"/>
            <p:cNvGraphicFramePr>
              <a:graphicFrameLocks noChangeAspect="1"/>
            </p:cNvGraphicFramePr>
            <p:nvPr/>
          </p:nvGraphicFramePr>
          <p:xfrm>
            <a:off x="2304" y="3458"/>
            <a:ext cx="274" cy="465"/>
          </p:xfrm>
          <a:graphic>
            <a:graphicData uri="http://schemas.openxmlformats.org/presentationml/2006/ole">
              <mc:AlternateContent xmlns:mc="http://schemas.openxmlformats.org/markup-compatibility/2006">
                <mc:Choice xmlns:v="urn:schemas-microsoft-com:vml" Requires="v">
                  <p:oleObj spid="_x0000_s3033" name="Equation" r:id="rId18" imgW="152334" imgH="241195" progId="Equation.3">
                    <p:embed/>
                  </p:oleObj>
                </mc:Choice>
                <mc:Fallback>
                  <p:oleObj name="Equation" r:id="rId18" imgW="152334" imgH="241195"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04" y="3458"/>
                          <a:ext cx="274" cy="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3702" name="Line 54"/>
            <p:cNvSpPr>
              <a:spLocks noChangeShapeType="1"/>
            </p:cNvSpPr>
            <p:nvPr/>
          </p:nvSpPr>
          <p:spPr bwMode="auto">
            <a:xfrm flipH="1">
              <a:off x="2513" y="2879"/>
              <a:ext cx="585" cy="630"/>
            </a:xfrm>
            <a:prstGeom prst="line">
              <a:avLst/>
            </a:prstGeom>
            <a:noFill/>
            <a:ln w="38100">
              <a:solidFill>
                <a:schemeClr val="tx1"/>
              </a:solidFill>
              <a:round/>
              <a:headEnd/>
              <a:tailEnd type="triangle" w="med" len="med"/>
            </a:ln>
            <a:effectLst/>
          </p:spPr>
          <p:txBody>
            <a:bodyPr/>
            <a:lstStyle/>
            <a:p>
              <a:endParaRPr lang="en-CA"/>
            </a:p>
          </p:txBody>
        </p:sp>
        <p:graphicFrame>
          <p:nvGraphicFramePr>
            <p:cNvPr id="923703" name="Object 55"/>
            <p:cNvGraphicFramePr>
              <a:graphicFrameLocks noChangeAspect="1"/>
            </p:cNvGraphicFramePr>
            <p:nvPr/>
          </p:nvGraphicFramePr>
          <p:xfrm>
            <a:off x="3519" y="3507"/>
            <a:ext cx="228" cy="367"/>
          </p:xfrm>
          <a:graphic>
            <a:graphicData uri="http://schemas.openxmlformats.org/presentationml/2006/ole">
              <mc:AlternateContent xmlns:mc="http://schemas.openxmlformats.org/markup-compatibility/2006">
                <mc:Choice xmlns:v="urn:schemas-microsoft-com:vml" Requires="v">
                  <p:oleObj spid="_x0000_s3034" name="Equation" r:id="rId20" imgW="126890" imgH="190335" progId="Equation.3">
                    <p:embed/>
                  </p:oleObj>
                </mc:Choice>
                <mc:Fallback>
                  <p:oleObj name="Equation" r:id="rId20" imgW="126890" imgH="190335"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19" y="3507"/>
                          <a:ext cx="228" cy="3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3704" name="Line 56"/>
            <p:cNvSpPr>
              <a:spLocks noChangeShapeType="1"/>
            </p:cNvSpPr>
            <p:nvPr/>
          </p:nvSpPr>
          <p:spPr bwMode="auto">
            <a:xfrm>
              <a:off x="3617" y="2879"/>
              <a:ext cx="29" cy="644"/>
            </a:xfrm>
            <a:prstGeom prst="line">
              <a:avLst/>
            </a:prstGeom>
            <a:noFill/>
            <a:ln w="38100">
              <a:solidFill>
                <a:schemeClr val="tx1"/>
              </a:solidFill>
              <a:round/>
              <a:headEnd/>
              <a:tailEnd type="triangle" w="med" len="med"/>
            </a:ln>
            <a:effectLst/>
          </p:spPr>
          <p:txBody>
            <a:bodyPr/>
            <a:lstStyle/>
            <a:p>
              <a:endParaRPr lang="en-CA"/>
            </a:p>
          </p:txBody>
        </p:sp>
      </p:grpSp>
      <p:sp>
        <p:nvSpPr>
          <p:cNvPr id="923705" name="Text Box 57"/>
          <p:cNvSpPr txBox="1">
            <a:spLocks noChangeArrowheads="1"/>
          </p:cNvSpPr>
          <p:nvPr/>
        </p:nvSpPr>
        <p:spPr bwMode="auto">
          <a:xfrm>
            <a:off x="3643306" y="6429396"/>
            <a:ext cx="2280432" cy="338554"/>
          </a:xfrm>
          <a:prstGeom prst="rect">
            <a:avLst/>
          </a:prstGeom>
          <a:solidFill>
            <a:srgbClr val="DDDDDD"/>
          </a:solidFill>
          <a:ln w="9525">
            <a:noFill/>
            <a:miter lim="800000"/>
            <a:headEnd/>
            <a:tailEnd/>
          </a:ln>
          <a:effectLst/>
        </p:spPr>
        <p:txBody>
          <a:bodyPr wrap="none">
            <a:spAutoFit/>
          </a:bodyPr>
          <a:lstStyle/>
          <a:p>
            <a:pPr algn="ctr"/>
            <a:r>
              <a:rPr lang="en-US" sz="1600" dirty="0"/>
              <a:t>Weaver and </a:t>
            </a:r>
            <a:r>
              <a:rPr lang="en-US" sz="1600" dirty="0" err="1"/>
              <a:t>Zwiers</a:t>
            </a:r>
            <a:r>
              <a:rPr lang="en-US" sz="1600" dirty="0"/>
              <a:t>, 2000</a:t>
            </a:r>
          </a:p>
        </p:txBody>
      </p:sp>
      <p:sp>
        <p:nvSpPr>
          <p:cNvPr id="4" name="Title 3"/>
          <p:cNvSpPr>
            <a:spLocks noGrp="1"/>
          </p:cNvSpPr>
          <p:nvPr>
            <p:ph type="title" idx="4294967295"/>
          </p:nvPr>
        </p:nvSpPr>
        <p:spPr>
          <a:xfrm>
            <a:off x="285720" y="71414"/>
            <a:ext cx="8001056" cy="727098"/>
          </a:xfrm>
        </p:spPr>
        <p:txBody>
          <a:bodyPr>
            <a:normAutofit fontScale="90000"/>
          </a:bodyPr>
          <a:lstStyle/>
          <a:p>
            <a:r>
              <a:rPr lang="en-CA" b="1" dirty="0" smtClean="0">
                <a:latin typeface="+mn-lt"/>
              </a:rPr>
              <a:t>      Optimal Fingerprinting Method</a:t>
            </a:r>
            <a:endParaRPr lang="en-US" b="1" dirty="0">
              <a:latin typeface="+mn-lt"/>
            </a:endParaRPr>
          </a:p>
        </p:txBody>
      </p:sp>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035" name="Picture 11"/>
          <p:cNvPicPr>
            <a:picLocks noChangeAspect="1" noChangeArrowheads="1"/>
          </p:cNvPicPr>
          <p:nvPr/>
        </p:nvPicPr>
        <p:blipFill>
          <a:blip r:embed="rId22">
            <a:clrChange>
              <a:clrFrom>
                <a:srgbClr val="FFFFFF"/>
              </a:clrFrom>
              <a:clrTo>
                <a:srgbClr val="FFFFFF">
                  <a:alpha val="0"/>
                </a:srgbClr>
              </a:clrTo>
            </a:clrChange>
          </a:blip>
          <a:srcRect/>
          <a:stretch>
            <a:fillRect/>
          </a:stretch>
        </p:blipFill>
        <p:spPr bwMode="auto">
          <a:xfrm>
            <a:off x="3643306" y="4286256"/>
            <a:ext cx="2160894" cy="428604"/>
          </a:xfrm>
          <a:prstGeom prst="rect">
            <a:avLst/>
          </a:prstGeom>
          <a:noFill/>
        </p:spPr>
      </p:pic>
    </p:spTree>
    <p:extLst>
      <p:ext uri="{BB962C8B-B14F-4D97-AF65-F5344CB8AC3E}">
        <p14:creationId xmlns:p14="http://schemas.microsoft.com/office/powerpoint/2010/main" val="1430833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7"/>
          <p:cNvSpPr>
            <a:spLocks noChangeShapeType="1"/>
          </p:cNvSpPr>
          <p:nvPr/>
        </p:nvSpPr>
        <p:spPr bwMode="auto">
          <a:xfrm>
            <a:off x="0" y="836712"/>
            <a:ext cx="9144000" cy="0"/>
          </a:xfrm>
          <a:prstGeom prst="line">
            <a:avLst/>
          </a:prstGeom>
          <a:noFill/>
          <a:ln w="44450">
            <a:solidFill>
              <a:srgbClr val="000080"/>
            </a:solidFill>
            <a:round/>
            <a:headEnd/>
            <a:tailEnd/>
          </a:ln>
          <a:effectLst/>
        </p:spPr>
        <p:txBody>
          <a:bodyPr wrap="none" anchor="ctr"/>
          <a:lstStyle/>
          <a:p>
            <a:endParaRPr lang="zh-CN" altLang="en-US"/>
          </a:p>
        </p:txBody>
      </p:sp>
      <p:sp>
        <p:nvSpPr>
          <p:cNvPr id="3" name="Title 1"/>
          <p:cNvSpPr txBox="1">
            <a:spLocks/>
          </p:cNvSpPr>
          <p:nvPr/>
        </p:nvSpPr>
        <p:spPr>
          <a:xfrm>
            <a:off x="500034" y="142852"/>
            <a:ext cx="8153400" cy="714380"/>
          </a:xfrm>
          <a:prstGeom prst="rect">
            <a:avLst/>
          </a:prstGeom>
        </p:spPr>
        <p:txBody>
          <a:bodyPr/>
          <a:lstStyle/>
          <a:p>
            <a:pPr lvl="0" algn="ctr">
              <a:spcBef>
                <a:spcPct val="0"/>
              </a:spcBef>
            </a:pPr>
            <a:r>
              <a:rPr lang="en-CA" sz="3600" b="1" dirty="0" smtClean="0">
                <a:solidFill>
                  <a:srgbClr val="002060"/>
                </a:solidFill>
              </a:rPr>
              <a:t>Data Processing</a:t>
            </a:r>
            <a:endParaRPr kumimoji="0" lang="en-US" sz="3600" b="1" i="0" u="none" strike="noStrike" kern="1200" cap="none" spc="0" normalizeH="0" baseline="0" noProof="0" dirty="0">
              <a:ln>
                <a:noFill/>
              </a:ln>
              <a:solidFill>
                <a:srgbClr val="002060"/>
              </a:solidFill>
              <a:effectLst/>
              <a:uLnTx/>
              <a:uFillTx/>
              <a:latin typeface="+mj-lt"/>
              <a:ea typeface="+mj-ea"/>
              <a:cs typeface="+mj-cs"/>
            </a:endParaRPr>
          </a:p>
        </p:txBody>
      </p:sp>
      <p:sp>
        <p:nvSpPr>
          <p:cNvPr id="4" name="Content Placeholder 2"/>
          <p:cNvSpPr txBox="1">
            <a:spLocks/>
          </p:cNvSpPr>
          <p:nvPr/>
        </p:nvSpPr>
        <p:spPr>
          <a:xfrm>
            <a:off x="142844" y="836712"/>
            <a:ext cx="8858312" cy="554065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smtClean="0">
                <a:ln>
                  <a:noFill/>
                </a:ln>
                <a:solidFill>
                  <a:srgbClr val="0070C0"/>
                </a:solidFill>
                <a:effectLst/>
                <a:uLnTx/>
                <a:uFillTx/>
                <a:latin typeface="+mn-lt"/>
                <a:ea typeface="+mn-ea"/>
                <a:cs typeface="+mn-cs"/>
              </a:rPr>
              <a:t>Observations:</a:t>
            </a:r>
          </a:p>
          <a:p>
            <a:pPr marL="742950" lvl="1" indent="-285750">
              <a:spcBef>
                <a:spcPct val="20000"/>
              </a:spcBef>
              <a:buFont typeface="Wingdings" pitchFamily="2" charset="2"/>
              <a:buChar char="ü"/>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Hadex2 gridded</a:t>
            </a:r>
            <a:r>
              <a:rPr kumimoji="0" lang="en-CA" sz="2000" b="0" i="0" u="none" strike="noStrike" kern="1200" cap="none" spc="0" normalizeH="0" noProof="0" dirty="0" smtClean="0">
                <a:ln>
                  <a:noFill/>
                </a:ln>
                <a:solidFill>
                  <a:schemeClr val="tx1"/>
                </a:solidFill>
                <a:effectLst/>
                <a:uLnTx/>
                <a:uFillTx/>
                <a:latin typeface="+mn-lt"/>
                <a:ea typeface="+mn-ea"/>
                <a:cs typeface="+mn-cs"/>
              </a:rPr>
              <a:t> </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anomalies were computed relative to the 1961-1990 mean at </a:t>
            </a:r>
            <a:r>
              <a:rPr lang="en-CA" sz="2000" dirty="0"/>
              <a:t>each 3.75° x2. 5° </a:t>
            </a:r>
            <a:r>
              <a:rPr lang="en-CA" sz="2000" dirty="0" smtClean="0"/>
              <a:t>latitude-longitude grid box.</a:t>
            </a: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Font typeface="Wingdings" pitchFamily="2" charset="2"/>
              <a:buChar char="ü"/>
              <a:defRPr/>
            </a:pPr>
            <a:r>
              <a:rPr lang="en-CA" sz="2000" dirty="0" smtClean="0"/>
              <a:t>Computing area-weighted </a:t>
            </a:r>
            <a:r>
              <a:rPr lang="en-CA" sz="2000" dirty="0"/>
              <a:t>averages </a:t>
            </a:r>
            <a:r>
              <a:rPr lang="en-CA" sz="2000" dirty="0" smtClean="0"/>
              <a:t>for Global, five continental and China to </a:t>
            </a:r>
            <a:r>
              <a:rPr lang="en-US" sz="2000" dirty="0" smtClean="0"/>
              <a:t>to reduce space dimension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742950" lvl="1" indent="-285750">
              <a:spcBef>
                <a:spcPct val="20000"/>
              </a:spcBef>
              <a:buFont typeface="Wingdings" pitchFamily="2" charset="2"/>
              <a:buChar char="ü"/>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Non-overlapping 5-yr / 3-yr mean annual anomalies to reduce</a:t>
            </a:r>
            <a:r>
              <a:rPr kumimoji="0" lang="en-CA" sz="2000" b="0" i="0" u="none" strike="noStrike" kern="1200" cap="none" spc="0" normalizeH="0" noProof="0" dirty="0" smtClean="0">
                <a:ln>
                  <a:noFill/>
                </a:ln>
                <a:solidFill>
                  <a:schemeClr val="tx1"/>
                </a:solidFill>
                <a:effectLst/>
                <a:uLnTx/>
                <a:uFillTx/>
                <a:latin typeface="+mn-lt"/>
                <a:ea typeface="+mn-ea"/>
                <a:cs typeface="+mn-cs"/>
              </a:rPr>
              <a:t> </a:t>
            </a:r>
            <a:r>
              <a:rPr lang="en-CA" sz="2000" dirty="0"/>
              <a:t>temporal dimension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smtClean="0">
                <a:ln>
                  <a:noFill/>
                </a:ln>
                <a:solidFill>
                  <a:srgbClr val="0070C0"/>
                </a:solidFill>
                <a:effectLst/>
                <a:uLnTx/>
                <a:uFillTx/>
                <a:latin typeface="+mn-lt"/>
                <a:ea typeface="+mn-ea"/>
                <a:cs typeface="+mn-cs"/>
              </a:rPr>
              <a:t>Model simulations:</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Interpolated to 3.7</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5° x2. 5° </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grid</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Masked with observations and then calculated </a:t>
            </a:r>
            <a:r>
              <a:rPr lang="en-CA" sz="2000" dirty="0" smtClean="0"/>
              <a:t>regional mean</a:t>
            </a:r>
            <a:r>
              <a:rPr kumimoji="0" lang="en-CA" sz="2000" b="0" i="0" u="none" strike="noStrike" kern="1200" cap="none" spc="0" normalizeH="0" noProof="0" dirty="0" smtClean="0">
                <a:ln>
                  <a:noFill/>
                </a:ln>
                <a:solidFill>
                  <a:schemeClr val="tx1"/>
                </a:solidFill>
                <a:effectLst/>
                <a:uLnTx/>
                <a:uFillTx/>
                <a:latin typeface="+mn-lt"/>
                <a:ea typeface="+mn-ea"/>
                <a:cs typeface="+mn-cs"/>
              </a:rPr>
              <a:t> temperature extreme indices</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 anomalies</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Ensemble average to estimate signals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3200" b="0" i="0" u="none" strike="noStrike" kern="1200" cap="none" spc="0" normalizeH="0" baseline="0" noProof="0" dirty="0" smtClean="0">
                <a:ln>
                  <a:noFill/>
                </a:ln>
                <a:solidFill>
                  <a:srgbClr val="0070C0"/>
                </a:solidFill>
                <a:effectLst/>
                <a:uLnTx/>
                <a:uFillTx/>
                <a:latin typeface="+mn-lt"/>
                <a:ea typeface="+mn-ea"/>
                <a:cs typeface="+mn-cs"/>
              </a:rPr>
              <a:t>Construct 2 samples of noise data</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CA" sz="1900" b="0" i="0" u="none" strike="noStrike" kern="1200" cap="none" spc="0" normalizeH="0" baseline="0" noProof="0" dirty="0" smtClean="0">
                <a:ln>
                  <a:noFill/>
                </a:ln>
                <a:solidFill>
                  <a:schemeClr val="tx1"/>
                </a:solidFill>
                <a:effectLst/>
                <a:uLnTx/>
                <a:uFillTx/>
                <a:latin typeface="+mn-lt"/>
                <a:ea typeface="+mn-ea"/>
                <a:cs typeface="+mn-cs"/>
              </a:rPr>
              <a:t>Externally forced runs (ALL, GHG,</a:t>
            </a:r>
            <a:r>
              <a:rPr kumimoji="0" lang="en-CA" sz="1900" b="0" i="0" u="none" strike="noStrike" kern="1200" cap="none" spc="0" normalizeH="0" noProof="0" dirty="0" smtClean="0">
                <a:ln>
                  <a:noFill/>
                </a:ln>
                <a:solidFill>
                  <a:schemeClr val="tx1"/>
                </a:solidFill>
                <a:effectLst/>
                <a:uLnTx/>
                <a:uFillTx/>
                <a:latin typeface="+mn-lt"/>
                <a:ea typeface="+mn-ea"/>
                <a:cs typeface="+mn-cs"/>
              </a:rPr>
              <a:t> NAT)</a:t>
            </a:r>
            <a:r>
              <a:rPr kumimoji="0" lang="en-CA" sz="1900" b="0" i="0" u="none" strike="noStrike" kern="1200" cap="none" spc="0" normalizeH="0" baseline="0" noProof="0" dirty="0" smtClean="0">
                <a:ln>
                  <a:noFill/>
                </a:ln>
                <a:solidFill>
                  <a:schemeClr val="tx1"/>
                </a:solidFill>
                <a:effectLst/>
                <a:uLnTx/>
                <a:uFillTx/>
                <a:latin typeface="+mn-lt"/>
                <a:ea typeface="+mn-ea"/>
                <a:cs typeface="+mn-cs"/>
              </a:rPr>
              <a:t>: two chunks each, 1961-2010, 1910-1950</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Control runs: organize into 50-yr “chunks” </a:t>
            </a:r>
          </a:p>
        </p:txBody>
      </p:sp>
    </p:spTree>
    <p:extLst>
      <p:ext uri="{BB962C8B-B14F-4D97-AF65-F5344CB8AC3E}">
        <p14:creationId xmlns:p14="http://schemas.microsoft.com/office/powerpoint/2010/main" val="1111929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16532</TotalTime>
  <Words>2028</Words>
  <Application>Microsoft Office PowerPoint</Application>
  <PresentationFormat>全屏显示(4:3)</PresentationFormat>
  <Paragraphs>246</Paragraphs>
  <Slides>16</Slides>
  <Notes>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18" baseType="lpstr">
      <vt:lpstr>Office 主题</vt:lpstr>
      <vt:lpstr>Equation</vt:lpstr>
      <vt:lpstr>PowerPoint 演示文稿</vt:lpstr>
      <vt:lpstr>Outline</vt:lpstr>
      <vt:lpstr>PowerPoint 演示文稿</vt:lpstr>
      <vt:lpstr>PowerPoint 演示文稿</vt:lpstr>
      <vt:lpstr>PowerPoint 演示文稿</vt:lpstr>
      <vt:lpstr>CMIP5 Simulations</vt:lpstr>
      <vt:lpstr>Study Regions</vt:lpstr>
      <vt:lpstr>      Optimal Fingerprinting Method</vt:lpstr>
      <vt:lpstr>PowerPoint 演示文稿</vt:lpstr>
      <vt:lpstr>PowerPoint 演示文稿</vt:lpstr>
      <vt:lpstr>PowerPoint 演示文稿</vt:lpstr>
      <vt:lpstr>PowerPoint 演示文稿</vt:lpstr>
      <vt:lpstr>PowerPoint 演示文稿</vt:lpstr>
      <vt:lpstr>PowerPoint 演示文稿</vt:lpstr>
      <vt:lpstr>Discussion and Conclusion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alex</dc:creator>
  <cp:lastModifiedBy>微软用户</cp:lastModifiedBy>
  <cp:revision>642</cp:revision>
  <dcterms:created xsi:type="dcterms:W3CDTF">2013-12-22T06:19:18Z</dcterms:created>
  <dcterms:modified xsi:type="dcterms:W3CDTF">2018-05-22T19:38:13Z</dcterms:modified>
</cp:coreProperties>
</file>