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  <p:sldId id="277" r:id="rId9"/>
    <p:sldId id="279" r:id="rId10"/>
    <p:sldId id="278" r:id="rId11"/>
    <p:sldId id="281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79" autoAdjust="0"/>
    <p:restoredTop sz="94671"/>
  </p:normalViewPr>
  <p:slideViewPr>
    <p:cSldViewPr snapToGrid="0" snapToObjects="1">
      <p:cViewPr varScale="1">
        <p:scale>
          <a:sx n="164" d="100"/>
          <a:sy n="164" d="100"/>
        </p:scale>
        <p:origin x="81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3725D-B0FC-8040-81BE-AD6633BD877C}" type="datetimeFigureOut">
              <a:rPr lang="en-US" smtClean="0"/>
              <a:t>5/22/18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56585-0AC9-E646-8DB8-2EE83C527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66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8971-D48A-164F-8713-3D50FBAA2A7E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7EEE-83B4-FE44-8CC3-97A55A494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8971-D48A-164F-8713-3D50FBAA2A7E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7EEE-83B4-FE44-8CC3-97A55A494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8971-D48A-164F-8713-3D50FBAA2A7E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7EEE-83B4-FE44-8CC3-97A55A494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8971-D48A-164F-8713-3D50FBAA2A7E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7EEE-83B4-FE44-8CC3-97A55A494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8971-D48A-164F-8713-3D50FBAA2A7E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7EEE-83B4-FE44-8CC3-97A55A494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8971-D48A-164F-8713-3D50FBAA2A7E}" type="datetimeFigureOut">
              <a:rPr lang="en-US" smtClean="0"/>
              <a:t>5/22/18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7EEE-83B4-FE44-8CC3-97A55A494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8971-D48A-164F-8713-3D50FBAA2A7E}" type="datetimeFigureOut">
              <a:rPr lang="en-US" smtClean="0"/>
              <a:t>5/22/18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7EEE-83B4-FE44-8CC3-97A55A494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8971-D48A-164F-8713-3D50FBAA2A7E}" type="datetimeFigureOut">
              <a:rPr lang="en-US" smtClean="0"/>
              <a:t>5/22/18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7EEE-83B4-FE44-8CC3-97A55A494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8971-D48A-164F-8713-3D50FBAA2A7E}" type="datetimeFigureOut">
              <a:rPr lang="en-US" smtClean="0"/>
              <a:t>5/22/18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7EEE-83B4-FE44-8CC3-97A55A494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8971-D48A-164F-8713-3D50FBAA2A7E}" type="datetimeFigureOut">
              <a:rPr lang="en-US" smtClean="0"/>
              <a:t>5/22/18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7EEE-83B4-FE44-8CC3-97A55A494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8971-D48A-164F-8713-3D50FBAA2A7E}" type="datetimeFigureOut">
              <a:rPr lang="en-US" smtClean="0"/>
              <a:t>5/22/18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7EEE-83B4-FE44-8CC3-97A55A494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F8971-D48A-164F-8713-3D50FBAA2A7E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7EEE-83B4-FE44-8CC3-97A55A494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4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38374" y="2183856"/>
            <a:ext cx="78969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/>
              <a:t>Parallel algorithm for the EnKF</a:t>
            </a:r>
            <a:endParaRPr lang="en-US" altLang="zh-CN" sz="4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642244" y="3526459"/>
            <a:ext cx="5764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2400" dirty="0">
                <a:latin typeface="Arial"/>
                <a:cs typeface="Arial"/>
              </a:rPr>
              <a:t>Yue (Michael) Ying    and   </a:t>
            </a:r>
            <a:r>
              <a:rPr lang="en-US" altLang="zh-CN" sz="2400" dirty="0" err="1">
                <a:latin typeface="Arial"/>
                <a:cs typeface="Arial"/>
              </a:rPr>
              <a:t>Fuqing</a:t>
            </a:r>
            <a:r>
              <a:rPr lang="en-US" altLang="zh-CN" sz="2400" dirty="0">
                <a:latin typeface="Arial"/>
                <a:cs typeface="Arial"/>
              </a:rPr>
              <a:t> Zhang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0909" y="4798335"/>
            <a:ext cx="380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Arial"/>
                <a:cs typeface="Arial"/>
              </a:rPr>
              <a:t>Group meeting, May, 2018</a:t>
            </a:r>
          </a:p>
        </p:txBody>
      </p:sp>
    </p:spTree>
    <p:extLst>
      <p:ext uri="{BB962C8B-B14F-4D97-AF65-F5344CB8AC3E}">
        <p14:creationId xmlns:p14="http://schemas.microsoft.com/office/powerpoint/2010/main" val="409701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095" y="148393"/>
            <a:ext cx="8059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0" dirty="0">
                <a:solidFill>
                  <a:schemeClr val="accent2">
                    <a:lumMod val="75000"/>
                  </a:schemeClr>
                </a:solidFill>
                <a:latin typeface="Helvetica"/>
                <a:cs typeface="Helvetica"/>
              </a:rPr>
              <a:t>Choreographed inter-processor exchanges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3A60EF-BA7C-2341-8EEE-1B0293497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771" y="2513619"/>
            <a:ext cx="5018297" cy="416000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40E4872-C871-2D49-81CC-825E3A0E9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416" y="671613"/>
            <a:ext cx="4745008" cy="18420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15CAB0-B09B-B44C-8AA0-58CA2C409FF0}"/>
              </a:ext>
            </a:extLst>
          </p:cNvPr>
          <p:cNvSpPr txBox="1"/>
          <p:nvPr/>
        </p:nvSpPr>
        <p:spPr>
          <a:xfrm>
            <a:off x="5873939" y="5037826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prevents deadlocks!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654C31D-08B0-C141-AD5A-DD1336D20108}"/>
              </a:ext>
            </a:extLst>
          </p:cNvPr>
          <p:cNvSpPr/>
          <p:nvPr/>
        </p:nvSpPr>
        <p:spPr>
          <a:xfrm>
            <a:off x="781103" y="1149893"/>
            <a:ext cx="152213" cy="138651"/>
          </a:xfrm>
          <a:prstGeom prst="ellipse">
            <a:avLst/>
          </a:prstGeom>
          <a:solidFill>
            <a:srgbClr val="0070C0">
              <a:alpha val="51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5E3656C-EA29-8F47-99A2-B2695D28CC85}"/>
              </a:ext>
            </a:extLst>
          </p:cNvPr>
          <p:cNvSpPr/>
          <p:nvPr/>
        </p:nvSpPr>
        <p:spPr>
          <a:xfrm>
            <a:off x="1941803" y="959357"/>
            <a:ext cx="152213" cy="138651"/>
          </a:xfrm>
          <a:prstGeom prst="ellipse">
            <a:avLst/>
          </a:prstGeom>
          <a:solidFill>
            <a:srgbClr val="0070C0">
              <a:alpha val="51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D87A3B0-DDF8-434C-8047-FF3224DE4CF4}"/>
              </a:ext>
            </a:extLst>
          </p:cNvPr>
          <p:cNvSpPr/>
          <p:nvPr/>
        </p:nvSpPr>
        <p:spPr>
          <a:xfrm>
            <a:off x="781103" y="1523290"/>
            <a:ext cx="152213" cy="138651"/>
          </a:xfrm>
          <a:prstGeom prst="ellipse">
            <a:avLst/>
          </a:prstGeom>
          <a:solidFill>
            <a:srgbClr val="00B050">
              <a:alpha val="57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6DEE86A-68E5-D746-9FB3-437A6F97558E}"/>
              </a:ext>
            </a:extLst>
          </p:cNvPr>
          <p:cNvSpPr/>
          <p:nvPr/>
        </p:nvSpPr>
        <p:spPr>
          <a:xfrm>
            <a:off x="4230303" y="963005"/>
            <a:ext cx="152213" cy="138651"/>
          </a:xfrm>
          <a:prstGeom prst="ellipse">
            <a:avLst/>
          </a:prstGeom>
          <a:solidFill>
            <a:srgbClr val="00B050">
              <a:alpha val="57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76D8A9D-1C26-E648-B61A-4BF86D973A4D}"/>
              </a:ext>
            </a:extLst>
          </p:cNvPr>
          <p:cNvSpPr/>
          <p:nvPr/>
        </p:nvSpPr>
        <p:spPr>
          <a:xfrm>
            <a:off x="3077427" y="955502"/>
            <a:ext cx="152213" cy="138651"/>
          </a:xfrm>
          <a:prstGeom prst="ellipse">
            <a:avLst/>
          </a:prstGeom>
          <a:solidFill>
            <a:srgbClr val="C00000">
              <a:alpha val="57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63207E8-CB38-8949-B74D-8C60B88F6B4D}"/>
              </a:ext>
            </a:extLst>
          </p:cNvPr>
          <p:cNvSpPr/>
          <p:nvPr/>
        </p:nvSpPr>
        <p:spPr>
          <a:xfrm>
            <a:off x="784297" y="1340276"/>
            <a:ext cx="152213" cy="138651"/>
          </a:xfrm>
          <a:prstGeom prst="ellipse">
            <a:avLst/>
          </a:prstGeom>
          <a:solidFill>
            <a:srgbClr val="C00000">
              <a:alpha val="57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23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B0ADF4F-790A-114D-BD05-7825D600BCAB}"/>
              </a:ext>
            </a:extLst>
          </p:cNvPr>
          <p:cNvSpPr txBox="1"/>
          <p:nvPr/>
        </p:nvSpPr>
        <p:spPr>
          <a:xfrm>
            <a:off x="230095" y="148393"/>
            <a:ext cx="8059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0" dirty="0">
                <a:solidFill>
                  <a:schemeClr val="accent2">
                    <a:lumMod val="75000"/>
                  </a:schemeClr>
                </a:solidFill>
                <a:latin typeface="Helvetica"/>
                <a:cs typeface="Helvetica"/>
              </a:rPr>
              <a:t>Performance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358C0E-F72B-284D-9E67-A14F5E5D93F7}"/>
              </a:ext>
            </a:extLst>
          </p:cNvPr>
          <p:cNvSpPr txBox="1"/>
          <p:nvPr/>
        </p:nvSpPr>
        <p:spPr>
          <a:xfrm>
            <a:off x="230095" y="946703"/>
            <a:ext cx="84497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Reportedly ~10x speed up compared to an older version.</a:t>
            </a:r>
          </a:p>
          <a:p>
            <a:endParaRPr lang="en-US" sz="2000" dirty="0"/>
          </a:p>
          <a:p>
            <a:r>
              <a:rPr lang="en-US" sz="2000" dirty="0"/>
              <a:t>Enabled all kinds of crazy data assimilation application later in our group.</a:t>
            </a:r>
          </a:p>
        </p:txBody>
      </p:sp>
      <p:grpSp>
        <p:nvGrpSpPr>
          <p:cNvPr id="6" name="组合 3">
            <a:extLst>
              <a:ext uri="{FF2B5EF4-FFF2-40B4-BE49-F238E27FC236}">
                <a16:creationId xmlns:a16="http://schemas.microsoft.com/office/drawing/2014/main" id="{1B3D1261-1E00-0B48-A26C-9DF9EA7F03BC}"/>
              </a:ext>
            </a:extLst>
          </p:cNvPr>
          <p:cNvGrpSpPr/>
          <p:nvPr/>
        </p:nvGrpSpPr>
        <p:grpSpPr>
          <a:xfrm>
            <a:off x="1150943" y="2683001"/>
            <a:ext cx="5242588" cy="3048806"/>
            <a:chOff x="654129" y="3140786"/>
            <a:chExt cx="5242588" cy="3048806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BE6FECF-E91E-F648-ADDE-83CF3228D0D7}"/>
                </a:ext>
              </a:extLst>
            </p:cNvPr>
            <p:cNvCxnSpPr/>
            <p:nvPr/>
          </p:nvCxnSpPr>
          <p:spPr>
            <a:xfrm>
              <a:off x="1995662" y="5395892"/>
              <a:ext cx="3313372" cy="954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2EC1C87-64E8-7041-A0EB-8A318714D9E9}"/>
                </a:ext>
              </a:extLst>
            </p:cNvPr>
            <p:cNvCxnSpPr/>
            <p:nvPr/>
          </p:nvCxnSpPr>
          <p:spPr>
            <a:xfrm flipV="1">
              <a:off x="2148062" y="3199804"/>
              <a:ext cx="0" cy="23484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908CC28-3368-264E-9A06-F817EB017B44}"/>
                </a:ext>
              </a:extLst>
            </p:cNvPr>
            <p:cNvSpPr txBox="1"/>
            <p:nvPr/>
          </p:nvSpPr>
          <p:spPr>
            <a:xfrm>
              <a:off x="3413632" y="5820260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ncpus</a:t>
              </a:r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8559DFB-B21C-D740-A9C1-C03CD182C2C7}"/>
                </a:ext>
              </a:extLst>
            </p:cNvPr>
            <p:cNvSpPr txBox="1"/>
            <p:nvPr/>
          </p:nvSpPr>
          <p:spPr>
            <a:xfrm>
              <a:off x="654129" y="3140786"/>
              <a:ext cx="13415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Computation</a:t>
              </a:r>
            </a:p>
            <a:p>
              <a:r>
                <a:rPr lang="en-US" dirty="0"/>
                <a:t>Speed</a:t>
              </a: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2A3F98EE-992D-6C4C-BE53-CD1B201CD434}"/>
                </a:ext>
              </a:extLst>
            </p:cNvPr>
            <p:cNvSpPr/>
            <p:nvPr/>
          </p:nvSpPr>
          <p:spPr>
            <a:xfrm>
              <a:off x="2148440" y="3247545"/>
              <a:ext cx="2530385" cy="1661389"/>
            </a:xfrm>
            <a:custGeom>
              <a:avLst/>
              <a:gdLst>
                <a:gd name="connsiteX0" fmla="*/ 0 w 2530385"/>
                <a:gd name="connsiteY0" fmla="*/ 1661389 h 1661389"/>
                <a:gd name="connsiteX1" fmla="*/ 2530385 w 2530385"/>
                <a:gd name="connsiteY1" fmla="*/ 0 h 1661389"/>
                <a:gd name="connsiteX2" fmla="*/ 2530385 w 2530385"/>
                <a:gd name="connsiteY2" fmla="*/ 0 h 1661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30385" h="1661389">
                  <a:moveTo>
                    <a:pt x="0" y="1661389"/>
                  </a:moveTo>
                  <a:lnTo>
                    <a:pt x="2530385" y="0"/>
                  </a:lnTo>
                  <a:lnTo>
                    <a:pt x="2530385" y="0"/>
                  </a:lnTo>
                </a:path>
              </a:pathLst>
            </a:cu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67DAAC58-4488-F840-8B70-D9E13CA6513F}"/>
                </a:ext>
              </a:extLst>
            </p:cNvPr>
            <p:cNvSpPr/>
            <p:nvPr/>
          </p:nvSpPr>
          <p:spPr>
            <a:xfrm>
              <a:off x="2138892" y="4049595"/>
              <a:ext cx="2625871" cy="849790"/>
            </a:xfrm>
            <a:custGeom>
              <a:avLst/>
              <a:gdLst>
                <a:gd name="connsiteX0" fmla="*/ 0 w 2625871"/>
                <a:gd name="connsiteY0" fmla="*/ 849790 h 849790"/>
                <a:gd name="connsiteX1" fmla="*/ 515625 w 2625871"/>
                <a:gd name="connsiteY1" fmla="*/ 601537 h 849790"/>
                <a:gd name="connsiteX2" fmla="*/ 1193577 w 2625871"/>
                <a:gd name="connsiteY2" fmla="*/ 295994 h 849790"/>
                <a:gd name="connsiteX3" fmla="*/ 2024308 w 2625871"/>
                <a:gd name="connsiteY3" fmla="*/ 66837 h 849790"/>
                <a:gd name="connsiteX4" fmla="*/ 2625871 w 2625871"/>
                <a:gd name="connsiteY4" fmla="*/ 0 h 84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5871" h="849790">
                  <a:moveTo>
                    <a:pt x="0" y="849790"/>
                  </a:moveTo>
                  <a:cubicBezTo>
                    <a:pt x="158348" y="771813"/>
                    <a:pt x="316696" y="693836"/>
                    <a:pt x="515625" y="601537"/>
                  </a:cubicBezTo>
                  <a:cubicBezTo>
                    <a:pt x="714554" y="509238"/>
                    <a:pt x="942130" y="385111"/>
                    <a:pt x="1193577" y="295994"/>
                  </a:cubicBezTo>
                  <a:cubicBezTo>
                    <a:pt x="1445024" y="206877"/>
                    <a:pt x="1785592" y="116169"/>
                    <a:pt x="2024308" y="66837"/>
                  </a:cubicBezTo>
                  <a:cubicBezTo>
                    <a:pt x="2263024" y="17505"/>
                    <a:pt x="2444447" y="8752"/>
                    <a:pt x="2625871" y="0"/>
                  </a:cubicBezTo>
                </a:path>
              </a:pathLst>
            </a:custGeom>
            <a:ln w="508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3EA19BC-B51A-3D4D-B5AB-A5317EB21824}"/>
                </a:ext>
              </a:extLst>
            </p:cNvPr>
            <p:cNvSpPr txBox="1"/>
            <p:nvPr/>
          </p:nvSpPr>
          <p:spPr>
            <a:xfrm>
              <a:off x="4812503" y="3982759"/>
              <a:ext cx="1084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saturation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6ECF601-98F1-BD4F-8856-CB7E7F5DD268}"/>
                </a:ext>
              </a:extLst>
            </p:cNvPr>
            <p:cNvSpPr txBox="1"/>
            <p:nvPr/>
          </p:nvSpPr>
          <p:spPr>
            <a:xfrm>
              <a:off x="1995662" y="5450928"/>
              <a:ext cx="2389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        10          100 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7965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095" y="148393"/>
            <a:ext cx="6103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0" dirty="0">
                <a:solidFill>
                  <a:schemeClr val="accent2">
                    <a:lumMod val="75000"/>
                  </a:schemeClr>
                </a:solidFill>
                <a:latin typeface="Helvetica"/>
                <a:cs typeface="Helvetica"/>
              </a:rPr>
              <a:t>Future improvements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36AFE4-2B1D-BB4D-AC9A-27652047628F}"/>
              </a:ext>
            </a:extLst>
          </p:cNvPr>
          <p:cNvSpPr txBox="1"/>
          <p:nvPr/>
        </p:nvSpPr>
        <p:spPr>
          <a:xfrm>
            <a:off x="230095" y="948905"/>
            <a:ext cx="849796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Current algorithm and parallel strategy scales well when: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number of observation p is relatively small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localization ROI is large</a:t>
            </a:r>
          </a:p>
          <a:p>
            <a:endParaRPr lang="en-US" sz="2000" dirty="0"/>
          </a:p>
          <a:p>
            <a:r>
              <a:rPr lang="en-US" sz="2000" dirty="0"/>
              <a:t>For high-density observation with more local impact: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LETKF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Simultaneously assimilate batches of observations (Wang et al. 2013)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431479-2E75-044E-B61C-8E1CC68534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806" y="3195674"/>
            <a:ext cx="3594543" cy="351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9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83BCF3C2-33E7-424A-A8AE-D64DD5B81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109" y="658818"/>
            <a:ext cx="4507388" cy="605253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0095" y="148393"/>
            <a:ext cx="7240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0" dirty="0">
                <a:solidFill>
                  <a:schemeClr val="accent2">
                    <a:lumMod val="75000"/>
                  </a:schemeClr>
                </a:solidFill>
                <a:latin typeface="Helvetica"/>
                <a:cs typeface="Helvetica"/>
              </a:rPr>
              <a:t>A serial square root EnKF algorithm: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399069-1D5B-CD44-9514-92BD6C9FB8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572"/>
          <a:stretch/>
        </p:blipFill>
        <p:spPr>
          <a:xfrm>
            <a:off x="4900168" y="5016028"/>
            <a:ext cx="2898801" cy="9387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64F74A-94ED-4E49-B8BF-2A405BB5DCF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6804"/>
          <a:stretch/>
        </p:blipFill>
        <p:spPr>
          <a:xfrm>
            <a:off x="1956351" y="5407925"/>
            <a:ext cx="2783135" cy="31670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F4C3EEF-BC79-5B43-8648-5C3EEE83DB6F}"/>
              </a:ext>
            </a:extLst>
          </p:cNvPr>
          <p:cNvSpPr txBox="1"/>
          <p:nvPr/>
        </p:nvSpPr>
        <p:spPr>
          <a:xfrm>
            <a:off x="3653047" y="78813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ea typeface="Nanum Pen Script" panose="03040600000000000000" pitchFamily="66" charset="-127"/>
                <a:cs typeface="Arial" panose="020B0604020202020204" pitchFamily="34" charset="0"/>
              </a:rPr>
              <a:t>loop over observations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331EFD-803E-044D-B18A-952972470B93}"/>
              </a:ext>
            </a:extLst>
          </p:cNvPr>
          <p:cNvCxnSpPr>
            <a:cxnSpLocks/>
            <a:stCxn id="10" idx="1"/>
            <a:endCxn id="13" idx="6"/>
          </p:cNvCxnSpPr>
          <p:nvPr/>
        </p:nvCxnSpPr>
        <p:spPr>
          <a:xfrm flipH="1">
            <a:off x="2518913" y="972799"/>
            <a:ext cx="1134134" cy="47464"/>
          </a:xfrm>
          <a:prstGeom prst="line">
            <a:avLst/>
          </a:prstGeom>
          <a:ln w="22225">
            <a:solidFill>
              <a:srgbClr val="0070C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0865A9B3-C79B-9C41-9025-C23DD2E0F4AC}"/>
              </a:ext>
            </a:extLst>
          </p:cNvPr>
          <p:cNvSpPr/>
          <p:nvPr/>
        </p:nvSpPr>
        <p:spPr>
          <a:xfrm>
            <a:off x="843154" y="897448"/>
            <a:ext cx="1675759" cy="245629"/>
          </a:xfrm>
          <a:prstGeom prst="ellipse">
            <a:avLst/>
          </a:prstGeom>
          <a:solidFill>
            <a:srgbClr val="0070C0">
              <a:alpha val="28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067BF59-05A8-8C40-A739-9D6CEED0D375}"/>
              </a:ext>
            </a:extLst>
          </p:cNvPr>
          <p:cNvSpPr/>
          <p:nvPr/>
        </p:nvSpPr>
        <p:spPr>
          <a:xfrm>
            <a:off x="1877307" y="1920531"/>
            <a:ext cx="1430655" cy="269780"/>
          </a:xfrm>
          <a:prstGeom prst="ellipse">
            <a:avLst/>
          </a:prstGeom>
          <a:solidFill>
            <a:srgbClr val="C00000">
              <a:alpha val="19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8ABF98-4949-4F4A-A3E8-96797867670F}"/>
              </a:ext>
            </a:extLst>
          </p:cNvPr>
          <p:cNvSpPr txBox="1"/>
          <p:nvPr/>
        </p:nvSpPr>
        <p:spPr>
          <a:xfrm>
            <a:off x="3382411" y="1834573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ea typeface="Nanum Pen Script" panose="03040600000000000000" pitchFamily="66" charset="-127"/>
                <a:cs typeface="Arial" panose="020B0604020202020204" pitchFamily="34" charset="0"/>
              </a:rPr>
              <a:t>calculate observation priors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4EAF6D-C739-9E47-ABA2-723FF574B3BF}"/>
              </a:ext>
            </a:extLst>
          </p:cNvPr>
          <p:cNvSpPr txBox="1"/>
          <p:nvPr/>
        </p:nvSpPr>
        <p:spPr>
          <a:xfrm>
            <a:off x="4285087" y="4674729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Nanum Pen Script" panose="03040600000000000000" pitchFamily="66" charset="-127"/>
                <a:cs typeface="Arial" panose="020B0604020202020204" pitchFamily="34" charset="0"/>
              </a:rPr>
              <a:t>update equations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4FFC946-E99B-104D-BEA7-4AA8B58434AB}"/>
              </a:ext>
            </a:extLst>
          </p:cNvPr>
          <p:cNvCxnSpPr>
            <a:cxnSpLocks/>
          </p:cNvCxnSpPr>
          <p:nvPr/>
        </p:nvCxnSpPr>
        <p:spPr>
          <a:xfrm flipH="1">
            <a:off x="4485736" y="4994368"/>
            <a:ext cx="280612" cy="475577"/>
          </a:xfrm>
          <a:prstGeom prst="line">
            <a:avLst/>
          </a:prstGeom>
          <a:ln w="22225">
            <a:solidFill>
              <a:schemeClr val="accent6">
                <a:lumMod val="7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328AB944-5399-3C4E-B0FF-6E7B553179A3}"/>
              </a:ext>
            </a:extLst>
          </p:cNvPr>
          <p:cNvSpPr/>
          <p:nvPr/>
        </p:nvSpPr>
        <p:spPr>
          <a:xfrm>
            <a:off x="1825781" y="5408571"/>
            <a:ext cx="2999089" cy="316060"/>
          </a:xfrm>
          <a:prstGeom prst="ellipse">
            <a:avLst/>
          </a:prstGeom>
          <a:solidFill>
            <a:schemeClr val="accent6">
              <a:lumMod val="75000"/>
              <a:alpha val="2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D3FD5001-5DA1-7248-B909-CD69FFE739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3949" y="4896418"/>
            <a:ext cx="2555631" cy="311468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7794BBEF-3481-0747-A7A8-45BB20A77674}"/>
              </a:ext>
            </a:extLst>
          </p:cNvPr>
          <p:cNvSpPr/>
          <p:nvPr/>
        </p:nvSpPr>
        <p:spPr>
          <a:xfrm>
            <a:off x="1385320" y="4904233"/>
            <a:ext cx="2401748" cy="292225"/>
          </a:xfrm>
          <a:prstGeom prst="ellipse">
            <a:avLst/>
          </a:prstGeom>
          <a:solidFill>
            <a:schemeClr val="accent6">
              <a:lumMod val="75000"/>
              <a:alpha val="2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EDC11D7-B09E-F248-90A8-5E8B77590C66}"/>
              </a:ext>
            </a:extLst>
          </p:cNvPr>
          <p:cNvCxnSpPr>
            <a:cxnSpLocks/>
          </p:cNvCxnSpPr>
          <p:nvPr/>
        </p:nvCxnSpPr>
        <p:spPr>
          <a:xfrm flipH="1">
            <a:off x="3767925" y="4918720"/>
            <a:ext cx="565176" cy="132833"/>
          </a:xfrm>
          <a:prstGeom prst="line">
            <a:avLst/>
          </a:prstGeom>
          <a:ln w="22225">
            <a:solidFill>
              <a:schemeClr val="accent6">
                <a:lumMod val="7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42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EDFD18C-7514-ED42-879B-9F3E63B4A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109" y="658818"/>
            <a:ext cx="4507388" cy="605253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0095" y="148393"/>
            <a:ext cx="6103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0" dirty="0">
                <a:solidFill>
                  <a:schemeClr val="accent2">
                    <a:lumMod val="75000"/>
                  </a:schemeClr>
                </a:solidFill>
                <a:latin typeface="Helvetica"/>
                <a:cs typeface="Helvetica"/>
              </a:rPr>
              <a:t>Modification to h(x) calculation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5473B9-862A-C147-B6AE-3C34C36C05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459"/>
          <a:stretch/>
        </p:blipFill>
        <p:spPr>
          <a:xfrm>
            <a:off x="1951059" y="5409535"/>
            <a:ext cx="2783135" cy="32563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CD8E468-0773-A64D-BBBA-C8A3099FA94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493" r="38081" b="60029"/>
          <a:stretch/>
        </p:blipFill>
        <p:spPr>
          <a:xfrm>
            <a:off x="5641781" y="847159"/>
            <a:ext cx="3142776" cy="35918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D39822-A43E-FD40-AA39-8525B10CD5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0816" y="4924004"/>
            <a:ext cx="455378" cy="23967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0FCB301-9879-3144-82EF-5D445E10F01F}"/>
              </a:ext>
            </a:extLst>
          </p:cNvPr>
          <p:cNvSpPr txBox="1"/>
          <p:nvPr/>
        </p:nvSpPr>
        <p:spPr>
          <a:xfrm>
            <a:off x="6055718" y="442989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BF668BD-D4FA-0041-A313-AE6905557BF4}"/>
              </a:ext>
            </a:extLst>
          </p:cNvPr>
          <p:cNvSpPr/>
          <p:nvPr/>
        </p:nvSpPr>
        <p:spPr>
          <a:xfrm>
            <a:off x="1302589" y="1104085"/>
            <a:ext cx="2173856" cy="2337855"/>
          </a:xfrm>
          <a:prstGeom prst="roundRect">
            <a:avLst/>
          </a:prstGeom>
          <a:solidFill>
            <a:schemeClr val="accent4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1849DB-FE18-6649-B4FB-12AC78D36A1C}"/>
              </a:ext>
            </a:extLst>
          </p:cNvPr>
          <p:cNvSpPr txBox="1"/>
          <p:nvPr/>
        </p:nvSpPr>
        <p:spPr>
          <a:xfrm>
            <a:off x="3602043" y="2027858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ea typeface="Nanum Pen Script" panose="03040600000000000000" pitchFamily="66" charset="-127"/>
                <a:cs typeface="Arial" panose="020B0604020202020204" pitchFamily="34" charset="0"/>
              </a:rPr>
              <a:t>move out of the</a:t>
            </a:r>
          </a:p>
          <a:p>
            <a:r>
              <a:rPr lang="en-US" i="1" dirty="0">
                <a:latin typeface="Arial" panose="020B0604020202020204" pitchFamily="34" charset="0"/>
                <a:ea typeface="Nanum Pen Script" panose="03040600000000000000" pitchFamily="66" charset="-127"/>
                <a:cs typeface="Arial" panose="020B0604020202020204" pitchFamily="34" charset="0"/>
              </a:rPr>
              <a:t>observation loop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A589F84-05F2-D44D-BB06-EA1CBF7BC368}"/>
              </a:ext>
            </a:extLst>
          </p:cNvPr>
          <p:cNvCxnSpPr>
            <a:cxnSpLocks/>
          </p:cNvCxnSpPr>
          <p:nvPr/>
        </p:nvCxnSpPr>
        <p:spPr>
          <a:xfrm flipH="1">
            <a:off x="3476445" y="2674189"/>
            <a:ext cx="2113580" cy="250166"/>
          </a:xfrm>
          <a:prstGeom prst="line">
            <a:avLst/>
          </a:prstGeom>
          <a:ln w="22225">
            <a:solidFill>
              <a:schemeClr val="accent4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266B0E08-B188-0249-BC57-74831BC3E138}"/>
              </a:ext>
            </a:extLst>
          </p:cNvPr>
          <p:cNvSpPr/>
          <p:nvPr/>
        </p:nvSpPr>
        <p:spPr>
          <a:xfrm>
            <a:off x="5590025" y="1104086"/>
            <a:ext cx="2873934" cy="3106596"/>
          </a:xfrm>
          <a:prstGeom prst="roundRect">
            <a:avLst/>
          </a:prstGeom>
          <a:solidFill>
            <a:schemeClr val="accent4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72E264E-76AE-DC4C-A3A9-9458487337E1}"/>
              </a:ext>
            </a:extLst>
          </p:cNvPr>
          <p:cNvSpPr/>
          <p:nvPr/>
        </p:nvSpPr>
        <p:spPr>
          <a:xfrm>
            <a:off x="843154" y="897448"/>
            <a:ext cx="1675759" cy="245629"/>
          </a:xfrm>
          <a:prstGeom prst="ellipse">
            <a:avLst/>
          </a:prstGeom>
          <a:solidFill>
            <a:srgbClr val="0070C0">
              <a:alpha val="28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3FB2978-1B7E-294F-8538-2B81267FB02B}"/>
              </a:ext>
            </a:extLst>
          </p:cNvPr>
          <p:cNvSpPr/>
          <p:nvPr/>
        </p:nvSpPr>
        <p:spPr>
          <a:xfrm>
            <a:off x="5673182" y="4210681"/>
            <a:ext cx="1675759" cy="245629"/>
          </a:xfrm>
          <a:prstGeom prst="ellipse">
            <a:avLst/>
          </a:prstGeom>
          <a:solidFill>
            <a:srgbClr val="0070C0">
              <a:alpha val="28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7A527C7-7E8B-6F4B-9B15-65221A9554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3949" y="4896418"/>
            <a:ext cx="2555631" cy="31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06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AA28B9CF-9F75-0943-B9F3-804301444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637" y="778570"/>
            <a:ext cx="6193240" cy="60794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0095" y="148393"/>
            <a:ext cx="6103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0" dirty="0">
                <a:solidFill>
                  <a:schemeClr val="accent2">
                    <a:lumMod val="75000"/>
                  </a:schemeClr>
                </a:solidFill>
                <a:latin typeface="Helvetica"/>
                <a:cs typeface="Helvetica"/>
              </a:rPr>
              <a:t>Modification to h(x) calculation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DAE564-38D9-B24C-BDC0-5D5FB7FC4E89}"/>
              </a:ext>
            </a:extLst>
          </p:cNvPr>
          <p:cNvSpPr txBox="1"/>
          <p:nvPr/>
        </p:nvSpPr>
        <p:spPr>
          <a:xfrm>
            <a:off x="332632" y="1622416"/>
            <a:ext cx="3005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ea typeface="Nanum Pen Script" panose="03040600000000000000" pitchFamily="66" charset="-127"/>
                <a:cs typeface="Arial" panose="020B0604020202020204" pitchFamily="34" charset="0"/>
              </a:rPr>
              <a:t>Inside the observation loop,</a:t>
            </a:r>
          </a:p>
          <a:p>
            <a:endParaRPr lang="en-US" i="1" dirty="0">
              <a:latin typeface="Arial" panose="020B0604020202020204" pitchFamily="34" charset="0"/>
              <a:ea typeface="Nanum Pen Script" panose="03040600000000000000" pitchFamily="66" charset="-127"/>
              <a:cs typeface="Arial" panose="020B0604020202020204" pitchFamily="34" charset="0"/>
            </a:endParaRPr>
          </a:p>
          <a:p>
            <a:r>
              <a:rPr lang="en-US" i="1" dirty="0">
                <a:latin typeface="Arial" panose="020B0604020202020204" pitchFamily="34" charset="0"/>
                <a:ea typeface="Nanum Pen Script" panose="03040600000000000000" pitchFamily="66" charset="-127"/>
                <a:cs typeface="Arial" panose="020B0604020202020204" pitchFamily="34" charset="0"/>
              </a:rPr>
              <a:t>The observations </a:t>
            </a:r>
            <a:r>
              <a:rPr lang="en-US" b="1" dirty="0">
                <a:latin typeface="Arial" panose="020B0604020202020204" pitchFamily="34" charset="0"/>
                <a:ea typeface="Nanum Pen Script" panose="03040600000000000000" pitchFamily="66" charset="-127"/>
                <a:cs typeface="Arial" panose="020B0604020202020204" pitchFamily="34" charset="0"/>
              </a:rPr>
              <a:t>y</a:t>
            </a:r>
            <a:r>
              <a:rPr lang="en-US" i="1" dirty="0">
                <a:latin typeface="Arial" panose="020B0604020202020204" pitchFamily="34" charset="0"/>
                <a:ea typeface="Nanum Pen Script" panose="03040600000000000000" pitchFamily="66" charset="-127"/>
                <a:cs typeface="Arial" panose="020B0604020202020204" pitchFamily="34" charset="0"/>
              </a:rPr>
              <a:t> are updated as well as the states </a:t>
            </a:r>
            <a:r>
              <a:rPr lang="en-US" b="1" dirty="0">
                <a:latin typeface="Arial" panose="020B0604020202020204" pitchFamily="34" charset="0"/>
                <a:ea typeface="Nanum Pen Script" panose="03040600000000000000" pitchFamily="66" charset="-127"/>
                <a:cs typeface="Arial" panose="020B0604020202020204" pitchFamily="34" charset="0"/>
              </a:rPr>
              <a:t>x</a:t>
            </a:r>
            <a:r>
              <a:rPr lang="en-US" i="1" dirty="0">
                <a:latin typeface="Arial" panose="020B0604020202020204" pitchFamily="34" charset="0"/>
                <a:ea typeface="Nanum Pen Script" panose="03040600000000000000" pitchFamily="66" charset="-127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DD3C1C5-EC3A-4242-A98C-AB7C8EE544F4}"/>
              </a:ext>
            </a:extLst>
          </p:cNvPr>
          <p:cNvCxnSpPr>
            <a:cxnSpLocks/>
          </p:cNvCxnSpPr>
          <p:nvPr/>
        </p:nvCxnSpPr>
        <p:spPr>
          <a:xfrm flipH="1" flipV="1">
            <a:off x="2829464" y="2708693"/>
            <a:ext cx="1176836" cy="543466"/>
          </a:xfrm>
          <a:prstGeom prst="line">
            <a:avLst/>
          </a:prstGeom>
          <a:ln w="22225">
            <a:solidFill>
              <a:schemeClr val="accent4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9DD96A0-6544-B04F-BC84-E6EFC8D54892}"/>
              </a:ext>
            </a:extLst>
          </p:cNvPr>
          <p:cNvSpPr/>
          <p:nvPr/>
        </p:nvSpPr>
        <p:spPr>
          <a:xfrm>
            <a:off x="3980420" y="2587923"/>
            <a:ext cx="3593573" cy="1155941"/>
          </a:xfrm>
          <a:prstGeom prst="roundRect">
            <a:avLst/>
          </a:prstGeom>
          <a:solidFill>
            <a:schemeClr val="accent4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0319FA1-6C5B-0147-8248-9356139198FD}"/>
              </a:ext>
            </a:extLst>
          </p:cNvPr>
          <p:cNvCxnSpPr>
            <a:cxnSpLocks/>
          </p:cNvCxnSpPr>
          <p:nvPr/>
        </p:nvCxnSpPr>
        <p:spPr>
          <a:xfrm flipH="1" flipV="1">
            <a:off x="2372264" y="2915728"/>
            <a:ext cx="2142996" cy="2507411"/>
          </a:xfrm>
          <a:prstGeom prst="line">
            <a:avLst/>
          </a:prstGeom>
          <a:ln w="22225">
            <a:solidFill>
              <a:schemeClr val="accent4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5EE9B5B-CA48-F54C-8081-5E05367383EE}"/>
              </a:ext>
            </a:extLst>
          </p:cNvPr>
          <p:cNvSpPr/>
          <p:nvPr/>
        </p:nvSpPr>
        <p:spPr>
          <a:xfrm>
            <a:off x="4515259" y="4879673"/>
            <a:ext cx="3817858" cy="1227829"/>
          </a:xfrm>
          <a:prstGeom prst="roundRect">
            <a:avLst/>
          </a:prstGeom>
          <a:solidFill>
            <a:schemeClr val="accent4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9275024-0EEE-1849-AD69-40F5657CDAFD}"/>
              </a:ext>
            </a:extLst>
          </p:cNvPr>
          <p:cNvSpPr/>
          <p:nvPr/>
        </p:nvSpPr>
        <p:spPr>
          <a:xfrm>
            <a:off x="3338424" y="778571"/>
            <a:ext cx="1675759" cy="245629"/>
          </a:xfrm>
          <a:prstGeom prst="ellipse">
            <a:avLst/>
          </a:prstGeom>
          <a:solidFill>
            <a:srgbClr val="0070C0">
              <a:alpha val="28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50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095" y="148393"/>
            <a:ext cx="6103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0" dirty="0">
                <a:solidFill>
                  <a:schemeClr val="accent2">
                    <a:lumMod val="75000"/>
                  </a:schemeClr>
                </a:solidFill>
                <a:latin typeface="Helvetica"/>
                <a:cs typeface="Helvetica"/>
              </a:rPr>
              <a:t>Parallelization strategy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B31A56-E5E5-114B-ABCF-A441B3F22807}"/>
              </a:ext>
            </a:extLst>
          </p:cNvPr>
          <p:cNvSpPr txBox="1"/>
          <p:nvPr/>
        </p:nvSpPr>
        <p:spPr>
          <a:xfrm>
            <a:off x="230095" y="845389"/>
            <a:ext cx="8523487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 structure for state vector </a:t>
            </a:r>
            <a:r>
              <a:rPr lang="en-US" sz="2400" b="1" dirty="0"/>
              <a:t>x</a:t>
            </a:r>
          </a:p>
          <a:p>
            <a:r>
              <a:rPr lang="en-US" sz="2800" dirty="0"/>
              <a:t>	</a:t>
            </a:r>
            <a:r>
              <a:rPr lang="en-US" sz="2000" b="1" dirty="0">
                <a:latin typeface="Courier" pitchFamily="2" charset="0"/>
              </a:rPr>
              <a:t>x(ix+1, jx+1, </a:t>
            </a:r>
            <a:r>
              <a:rPr lang="en-US" sz="2000" b="1" dirty="0" err="1">
                <a:latin typeface="Courier" pitchFamily="2" charset="0"/>
              </a:rPr>
              <a:t>nk</a:t>
            </a:r>
            <a:r>
              <a:rPr lang="en-US" sz="2000" b="1" dirty="0">
                <a:latin typeface="Courier" pitchFamily="2" charset="0"/>
              </a:rPr>
              <a:t>, </a:t>
            </a:r>
            <a:r>
              <a:rPr lang="en-US" sz="2000" b="1" dirty="0" err="1">
                <a:latin typeface="Courier" pitchFamily="2" charset="0"/>
              </a:rPr>
              <a:t>nv</a:t>
            </a:r>
            <a:r>
              <a:rPr lang="en-US" sz="2000" b="1" dirty="0">
                <a:latin typeface="Courier" pitchFamily="2" charset="0"/>
              </a:rPr>
              <a:t>, nens+1)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separate work load along the ensemble dimension </a:t>
            </a:r>
            <a:r>
              <a:rPr lang="en-US" sz="2000" b="1" dirty="0">
                <a:latin typeface="Courier" pitchFamily="2" charset="0"/>
              </a:rPr>
              <a:t>nens+1</a:t>
            </a:r>
          </a:p>
          <a:p>
            <a:pPr marL="457200" indent="-457200">
              <a:buAutoNum type="arabicPeriod"/>
            </a:pPr>
            <a:endParaRPr lang="en-US" sz="2400" dirty="0">
              <a:latin typeface="+mj-lt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+mj-lt"/>
              </a:rPr>
              <a:t>decompose the domain into horizontal slabs </a:t>
            </a:r>
            <a:r>
              <a:rPr lang="en-US" sz="2000" b="1" dirty="0">
                <a:latin typeface="Courier" pitchFamily="2" charset="0"/>
              </a:rPr>
              <a:t>(ix+1,jx+1)</a:t>
            </a:r>
            <a:endParaRPr lang="en-US" sz="2400" b="1" dirty="0">
              <a:latin typeface="+mj-lt"/>
            </a:endParaRPr>
          </a:p>
          <a:p>
            <a:pPr marL="457200" indent="-457200">
              <a:buAutoNum type="arabicPeriod"/>
            </a:pPr>
            <a:endParaRPr lang="en-US" sz="2400" b="1" dirty="0">
              <a:latin typeface="+mj-lt"/>
            </a:endParaRPr>
          </a:p>
          <a:p>
            <a:pPr marL="457200" indent="-457200">
              <a:buAutoNum type="arabicPeriod"/>
            </a:pPr>
            <a:endParaRPr lang="en-US" sz="2400" b="1" dirty="0">
              <a:latin typeface="+mj-lt"/>
            </a:endParaRPr>
          </a:p>
          <a:p>
            <a:pPr marL="457200" indent="-457200">
              <a:buAutoNum type="arabicPeriod"/>
            </a:pPr>
            <a:r>
              <a:rPr lang="en-US" sz="2400" b="1" i="1" dirty="0">
                <a:latin typeface="+mj-lt"/>
              </a:rPr>
              <a:t>why no decomposing in observation dimension?</a:t>
            </a:r>
            <a:endParaRPr lang="en-US" sz="2000" b="1" i="1" dirty="0">
              <a:latin typeface="Courier" pitchFamily="2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742C101-FB7D-054F-A986-A4937017E80C}"/>
              </a:ext>
            </a:extLst>
          </p:cNvPr>
          <p:cNvSpPr/>
          <p:nvPr/>
        </p:nvSpPr>
        <p:spPr>
          <a:xfrm>
            <a:off x="1395245" y="1371900"/>
            <a:ext cx="2379891" cy="310250"/>
          </a:xfrm>
          <a:prstGeom prst="ellipse">
            <a:avLst/>
          </a:prstGeom>
          <a:solidFill>
            <a:srgbClr val="1F2EDF">
              <a:alpha val="27843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72CAD8-B238-8947-814C-D272D80E8066}"/>
              </a:ext>
            </a:extLst>
          </p:cNvPr>
          <p:cNvSpPr/>
          <p:nvPr/>
        </p:nvSpPr>
        <p:spPr>
          <a:xfrm>
            <a:off x="3898327" y="1380526"/>
            <a:ext cx="428446" cy="310250"/>
          </a:xfrm>
          <a:prstGeom prst="ellipse">
            <a:avLst/>
          </a:prstGeom>
          <a:solidFill>
            <a:schemeClr val="accent2">
              <a:alpha val="28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4724F26-7383-3E4C-B30A-3803DE071D75}"/>
              </a:ext>
            </a:extLst>
          </p:cNvPr>
          <p:cNvSpPr/>
          <p:nvPr/>
        </p:nvSpPr>
        <p:spPr>
          <a:xfrm>
            <a:off x="4481234" y="1371900"/>
            <a:ext cx="1082805" cy="310250"/>
          </a:xfrm>
          <a:prstGeom prst="ellipse">
            <a:avLst/>
          </a:prstGeom>
          <a:solidFill>
            <a:schemeClr val="accent6">
              <a:alpha val="28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68AE61-F6BF-8841-96FD-19630F4B9E4A}"/>
              </a:ext>
            </a:extLst>
          </p:cNvPr>
          <p:cNvSpPr txBox="1"/>
          <p:nvPr/>
        </p:nvSpPr>
        <p:spPr>
          <a:xfrm>
            <a:off x="1102262" y="1802378"/>
            <a:ext cx="3005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F2EDF"/>
                </a:solidFill>
              </a:rPr>
              <a:t>zonal, meridional, vertical</a:t>
            </a:r>
          </a:p>
          <a:p>
            <a:r>
              <a:rPr lang="en-US" b="1" dirty="0">
                <a:solidFill>
                  <a:srgbClr val="1F2EDF"/>
                </a:solidFill>
              </a:rPr>
              <a:t>dimensions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EE6E3B-A0D4-5D47-B68D-57FCC4071AF2}"/>
              </a:ext>
            </a:extLst>
          </p:cNvPr>
          <p:cNvSpPr txBox="1"/>
          <p:nvPr/>
        </p:nvSpPr>
        <p:spPr>
          <a:xfrm>
            <a:off x="3775136" y="2129857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number of</a:t>
            </a:r>
          </a:p>
          <a:p>
            <a:r>
              <a:rPr lang="en-US" b="1" dirty="0">
                <a:solidFill>
                  <a:schemeClr val="accent2"/>
                </a:solidFill>
              </a:rPr>
              <a:t>variables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49FB2B-87FF-B444-A055-915040799DCE}"/>
              </a:ext>
            </a:extLst>
          </p:cNvPr>
          <p:cNvSpPr txBox="1"/>
          <p:nvPr/>
        </p:nvSpPr>
        <p:spPr>
          <a:xfrm>
            <a:off x="4800410" y="1720947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ensemble size</a:t>
            </a:r>
          </a:p>
        </p:txBody>
      </p:sp>
    </p:spTree>
    <p:extLst>
      <p:ext uri="{BB962C8B-B14F-4D97-AF65-F5344CB8AC3E}">
        <p14:creationId xmlns:p14="http://schemas.microsoft.com/office/powerpoint/2010/main" val="2790845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095" y="148393"/>
            <a:ext cx="6103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0" dirty="0">
                <a:solidFill>
                  <a:schemeClr val="accent2">
                    <a:lumMod val="75000"/>
                  </a:schemeClr>
                </a:solidFill>
                <a:latin typeface="Helvetica"/>
                <a:cs typeface="Helvetica"/>
              </a:rPr>
              <a:t>The MPI environment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6BE675-736D-5544-8CAD-63A1983A5F07}"/>
              </a:ext>
            </a:extLst>
          </p:cNvPr>
          <p:cNvSpPr/>
          <p:nvPr/>
        </p:nvSpPr>
        <p:spPr>
          <a:xfrm>
            <a:off x="2017008" y="5260005"/>
            <a:ext cx="30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" pitchFamily="2" charset="0"/>
              </a:rPr>
              <a:t>x(</a:t>
            </a:r>
            <a:r>
              <a:rPr lang="en-US" b="1" dirty="0" err="1">
                <a:latin typeface="Courier" pitchFamily="2" charset="0"/>
              </a:rPr>
              <a:t>ni</a:t>
            </a:r>
            <a:r>
              <a:rPr lang="en-US" b="1" dirty="0">
                <a:latin typeface="Courier" pitchFamily="2" charset="0"/>
              </a:rPr>
              <a:t>, </a:t>
            </a:r>
            <a:r>
              <a:rPr lang="en-US" b="1" dirty="0" err="1">
                <a:latin typeface="Courier" pitchFamily="2" charset="0"/>
              </a:rPr>
              <a:t>nj</a:t>
            </a:r>
            <a:r>
              <a:rPr lang="en-US" b="1" dirty="0">
                <a:latin typeface="Courier" pitchFamily="2" charset="0"/>
              </a:rPr>
              <a:t>, </a:t>
            </a:r>
            <a:r>
              <a:rPr lang="en-US" b="1" dirty="0" err="1">
                <a:latin typeface="Courier" pitchFamily="2" charset="0"/>
              </a:rPr>
              <a:t>nk</a:t>
            </a:r>
            <a:r>
              <a:rPr lang="en-US" b="1" dirty="0">
                <a:latin typeface="Courier" pitchFamily="2" charset="0"/>
              </a:rPr>
              <a:t>, </a:t>
            </a:r>
            <a:r>
              <a:rPr lang="en-US" b="1" dirty="0" err="1">
                <a:latin typeface="Courier" pitchFamily="2" charset="0"/>
              </a:rPr>
              <a:t>nv</a:t>
            </a:r>
            <a:r>
              <a:rPr lang="en-US" b="1" dirty="0">
                <a:latin typeface="Courier" pitchFamily="2" charset="0"/>
              </a:rPr>
              <a:t>, nm)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815A33-1BA8-7744-A4B9-11B57DFB8176}"/>
              </a:ext>
            </a:extLst>
          </p:cNvPr>
          <p:cNvSpPr txBox="1"/>
          <p:nvPr/>
        </p:nvSpPr>
        <p:spPr>
          <a:xfrm>
            <a:off x="1408898" y="4921427"/>
            <a:ext cx="3714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 stored on each processor: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C365A6-F3D9-6B41-BC7A-FDE223392BFB}"/>
              </a:ext>
            </a:extLst>
          </p:cNvPr>
          <p:cNvSpPr txBox="1"/>
          <p:nvPr/>
        </p:nvSpPr>
        <p:spPr>
          <a:xfrm>
            <a:off x="5597046" y="700042"/>
            <a:ext cx="379514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Example:</a:t>
            </a:r>
          </a:p>
          <a:p>
            <a:r>
              <a:rPr lang="en-US" sz="2000" b="1" dirty="0" err="1">
                <a:latin typeface="Courier" pitchFamily="2" charset="0"/>
              </a:rPr>
              <a:t>nicpu</a:t>
            </a:r>
            <a:r>
              <a:rPr lang="en-US" sz="2000" b="1" dirty="0">
                <a:latin typeface="Courier" pitchFamily="2" charset="0"/>
              </a:rPr>
              <a:t>=2, </a:t>
            </a:r>
            <a:r>
              <a:rPr lang="en-US" sz="2000" b="1" dirty="0" err="1">
                <a:latin typeface="Courier" pitchFamily="2" charset="0"/>
              </a:rPr>
              <a:t>njcpu</a:t>
            </a:r>
            <a:r>
              <a:rPr lang="en-US" sz="2000" b="1" dirty="0">
                <a:latin typeface="Courier" pitchFamily="2" charset="0"/>
              </a:rPr>
              <a:t>=2, </a:t>
            </a:r>
            <a:r>
              <a:rPr lang="en-US" sz="2000" b="1" dirty="0" err="1">
                <a:latin typeface="Courier" pitchFamily="2" charset="0"/>
              </a:rPr>
              <a:t>nmcpu</a:t>
            </a:r>
            <a:r>
              <a:rPr lang="en-US" sz="2000" b="1" dirty="0">
                <a:latin typeface="Courier" pitchFamily="2" charset="0"/>
              </a:rPr>
              <a:t>=4</a:t>
            </a:r>
          </a:p>
          <a:p>
            <a:endParaRPr lang="en-US" sz="2000" b="1" dirty="0">
              <a:latin typeface="Courier" pitchFamily="2" charset="0"/>
            </a:endParaRPr>
          </a:p>
          <a:p>
            <a:r>
              <a:rPr lang="en-US" sz="2000" b="1" dirty="0" err="1">
                <a:latin typeface="Courier" pitchFamily="2" charset="0"/>
              </a:rPr>
              <a:t>ncpus</a:t>
            </a:r>
            <a:r>
              <a:rPr lang="en-US" sz="2000" b="1" dirty="0">
                <a:latin typeface="Courier" pitchFamily="2" charset="0"/>
              </a:rPr>
              <a:t>=16</a:t>
            </a:r>
          </a:p>
          <a:p>
            <a:endParaRPr lang="en-US" sz="2000" b="1" dirty="0">
              <a:latin typeface="Courier" pitchFamily="2" charset="0"/>
            </a:endParaRPr>
          </a:p>
          <a:p>
            <a:r>
              <a:rPr lang="en-US" sz="2000" b="1" dirty="0" err="1">
                <a:latin typeface="Courier" pitchFamily="2" charset="0"/>
              </a:rPr>
              <a:t>proc_id</a:t>
            </a:r>
            <a:endParaRPr lang="en-US" sz="2000" b="1" dirty="0">
              <a:latin typeface="Courier" pitchFamily="2" charset="0"/>
            </a:endParaRPr>
          </a:p>
          <a:p>
            <a:r>
              <a:rPr lang="en-US" sz="2000" b="1" dirty="0" err="1">
                <a:solidFill>
                  <a:schemeClr val="accent5"/>
                </a:solidFill>
                <a:latin typeface="Courier" pitchFamily="2" charset="0"/>
              </a:rPr>
              <a:t>gid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=</a:t>
            </a:r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int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(</a:t>
            </a:r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proc_id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/(</a:t>
            </a:r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nicpu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*</a:t>
            </a:r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njcpu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))</a:t>
            </a:r>
            <a:endParaRPr lang="en-US" sz="2000" b="1" dirty="0">
              <a:solidFill>
                <a:schemeClr val="accent5"/>
              </a:solidFill>
              <a:latin typeface="Courier" pitchFamily="2" charset="0"/>
            </a:endParaRPr>
          </a:p>
          <a:p>
            <a:r>
              <a:rPr lang="en-US" sz="2000" b="1" dirty="0" err="1">
                <a:solidFill>
                  <a:srgbClr val="00B050"/>
                </a:solidFill>
                <a:latin typeface="Courier" pitchFamily="2" charset="0"/>
              </a:rPr>
              <a:t>sid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=mod(</a:t>
            </a:r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proc_id,nicpu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*</a:t>
            </a:r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njcpu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)</a:t>
            </a:r>
            <a:endParaRPr lang="en-US" sz="2000" b="1" dirty="0">
              <a:solidFill>
                <a:srgbClr val="00B050"/>
              </a:solidFill>
              <a:latin typeface="Courier" pitchFamily="2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CF94604-96C4-AE4C-841C-E43DAAE8209B}"/>
              </a:ext>
            </a:extLst>
          </p:cNvPr>
          <p:cNvSpPr/>
          <p:nvPr/>
        </p:nvSpPr>
        <p:spPr>
          <a:xfrm>
            <a:off x="2294916" y="5301835"/>
            <a:ext cx="1020354" cy="310250"/>
          </a:xfrm>
          <a:prstGeom prst="ellipse">
            <a:avLst/>
          </a:prstGeom>
          <a:solidFill>
            <a:srgbClr val="1F2EDF">
              <a:alpha val="27843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B6ADD97-D9A4-5944-86B3-8DC63D3F8173}"/>
              </a:ext>
            </a:extLst>
          </p:cNvPr>
          <p:cNvSpPr/>
          <p:nvPr/>
        </p:nvSpPr>
        <p:spPr>
          <a:xfrm>
            <a:off x="4489751" y="5310461"/>
            <a:ext cx="455318" cy="310250"/>
          </a:xfrm>
          <a:prstGeom prst="ellipse">
            <a:avLst/>
          </a:prstGeom>
          <a:solidFill>
            <a:schemeClr val="accent6">
              <a:alpha val="28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5F2971-7C1E-7D45-869F-9F4EE5E18CEB}"/>
              </a:ext>
            </a:extLst>
          </p:cNvPr>
          <p:cNvSpPr txBox="1"/>
          <p:nvPr/>
        </p:nvSpPr>
        <p:spPr>
          <a:xfrm>
            <a:off x="1408898" y="5620711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F2EDF"/>
                </a:solidFill>
              </a:rPr>
              <a:t>horizontal slabs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866FB7-B079-7A4D-89FB-ACDB91F59B3C}"/>
              </a:ext>
            </a:extLst>
          </p:cNvPr>
          <p:cNvSpPr txBox="1"/>
          <p:nvPr/>
        </p:nvSpPr>
        <p:spPr>
          <a:xfrm>
            <a:off x="4463926" y="566090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member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A1B0DD2-69DF-7C43-89B7-902D2821C08B}"/>
              </a:ext>
            </a:extLst>
          </p:cNvPr>
          <p:cNvGrpSpPr/>
          <p:nvPr/>
        </p:nvGrpSpPr>
        <p:grpSpPr>
          <a:xfrm>
            <a:off x="326490" y="658138"/>
            <a:ext cx="4885016" cy="3899787"/>
            <a:chOff x="326490" y="658138"/>
            <a:chExt cx="4885016" cy="3899787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E5DBADF-7C59-B04E-A5CA-71BBB19D377F}"/>
                </a:ext>
              </a:extLst>
            </p:cNvPr>
            <p:cNvGrpSpPr/>
            <p:nvPr/>
          </p:nvGrpSpPr>
          <p:grpSpPr>
            <a:xfrm>
              <a:off x="425949" y="1035124"/>
              <a:ext cx="2139350" cy="1479622"/>
              <a:chOff x="376796" y="989339"/>
              <a:chExt cx="3320474" cy="2460425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E172F74-43B8-9A47-96FE-5429AC58AEA4}"/>
                  </a:ext>
                </a:extLst>
              </p:cNvPr>
              <p:cNvSpPr/>
              <p:nvPr/>
            </p:nvSpPr>
            <p:spPr>
              <a:xfrm>
                <a:off x="376796" y="989339"/>
                <a:ext cx="3320474" cy="246042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B5A554B7-1358-3145-8973-BD43CAF7BCB8}"/>
                  </a:ext>
                </a:extLst>
              </p:cNvPr>
              <p:cNvCxnSpPr>
                <a:stCxn id="5" idx="1"/>
                <a:endCxn id="5" idx="3"/>
              </p:cNvCxnSpPr>
              <p:nvPr/>
            </p:nvCxnSpPr>
            <p:spPr>
              <a:xfrm>
                <a:off x="376796" y="2219552"/>
                <a:ext cx="3320474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1B18E1AA-B834-B242-9C0B-2294C2678928}"/>
                  </a:ext>
                </a:extLst>
              </p:cNvPr>
              <p:cNvCxnSpPr>
                <a:stCxn id="5" idx="2"/>
                <a:endCxn id="5" idx="0"/>
              </p:cNvCxnSpPr>
              <p:nvPr/>
            </p:nvCxnSpPr>
            <p:spPr>
              <a:xfrm flipV="1">
                <a:off x="2037033" y="989339"/>
                <a:ext cx="0" cy="246042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B9BE457-232A-974F-B581-B7C095CE6469}"/>
                </a:ext>
              </a:extLst>
            </p:cNvPr>
            <p:cNvGrpSpPr/>
            <p:nvPr/>
          </p:nvGrpSpPr>
          <p:grpSpPr>
            <a:xfrm>
              <a:off x="425949" y="3078303"/>
              <a:ext cx="2139350" cy="1479622"/>
              <a:chOff x="376796" y="989339"/>
              <a:chExt cx="3320474" cy="2460425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1726D92-7DB6-9F4D-A21B-B190F7350545}"/>
                  </a:ext>
                </a:extLst>
              </p:cNvPr>
              <p:cNvSpPr/>
              <p:nvPr/>
            </p:nvSpPr>
            <p:spPr>
              <a:xfrm>
                <a:off x="376796" y="989339"/>
                <a:ext cx="3320474" cy="246042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7DF75A1D-D721-6743-BF26-C9DE8906AD77}"/>
                  </a:ext>
                </a:extLst>
              </p:cNvPr>
              <p:cNvCxnSpPr>
                <a:stCxn id="18" idx="1"/>
                <a:endCxn id="18" idx="3"/>
              </p:cNvCxnSpPr>
              <p:nvPr/>
            </p:nvCxnSpPr>
            <p:spPr>
              <a:xfrm>
                <a:off x="376796" y="2219552"/>
                <a:ext cx="3320474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E559F95-027F-AC40-8194-0C2036B95B4D}"/>
                  </a:ext>
                </a:extLst>
              </p:cNvPr>
              <p:cNvCxnSpPr>
                <a:stCxn id="18" idx="2"/>
                <a:endCxn id="18" idx="0"/>
              </p:cNvCxnSpPr>
              <p:nvPr/>
            </p:nvCxnSpPr>
            <p:spPr>
              <a:xfrm flipV="1">
                <a:off x="2037033" y="989339"/>
                <a:ext cx="0" cy="246042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1702911-1A29-1346-9BA9-C672A9667B52}"/>
                </a:ext>
              </a:extLst>
            </p:cNvPr>
            <p:cNvGrpSpPr/>
            <p:nvPr/>
          </p:nvGrpSpPr>
          <p:grpSpPr>
            <a:xfrm>
              <a:off x="3051961" y="1035124"/>
              <a:ext cx="2139350" cy="1479622"/>
              <a:chOff x="376796" y="989339"/>
              <a:chExt cx="3320474" cy="246042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85C697A-842E-F645-A6E0-FD270CCC6253}"/>
                  </a:ext>
                </a:extLst>
              </p:cNvPr>
              <p:cNvSpPr/>
              <p:nvPr/>
            </p:nvSpPr>
            <p:spPr>
              <a:xfrm>
                <a:off x="376796" y="989339"/>
                <a:ext cx="3320474" cy="246042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6E95BB1B-81FD-7549-A3DD-503064F865C7}"/>
                  </a:ext>
                </a:extLst>
              </p:cNvPr>
              <p:cNvCxnSpPr>
                <a:stCxn id="22" idx="1"/>
                <a:endCxn id="22" idx="3"/>
              </p:cNvCxnSpPr>
              <p:nvPr/>
            </p:nvCxnSpPr>
            <p:spPr>
              <a:xfrm>
                <a:off x="376796" y="2219552"/>
                <a:ext cx="3320474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10E496D4-ADC7-764C-881C-797F758DFEFF}"/>
                  </a:ext>
                </a:extLst>
              </p:cNvPr>
              <p:cNvCxnSpPr>
                <a:stCxn id="22" idx="2"/>
                <a:endCxn id="22" idx="0"/>
              </p:cNvCxnSpPr>
              <p:nvPr/>
            </p:nvCxnSpPr>
            <p:spPr>
              <a:xfrm flipV="1">
                <a:off x="2037033" y="989339"/>
                <a:ext cx="0" cy="246042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75AFC2B-F119-B740-819A-404D73F5387C}"/>
                </a:ext>
              </a:extLst>
            </p:cNvPr>
            <p:cNvGrpSpPr/>
            <p:nvPr/>
          </p:nvGrpSpPr>
          <p:grpSpPr>
            <a:xfrm>
              <a:off x="3051961" y="3078303"/>
              <a:ext cx="2139350" cy="1479622"/>
              <a:chOff x="376796" y="989339"/>
              <a:chExt cx="3320474" cy="2460425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FDD5F70-4034-3141-94B2-3E2747C09BC7}"/>
                  </a:ext>
                </a:extLst>
              </p:cNvPr>
              <p:cNvSpPr/>
              <p:nvPr/>
            </p:nvSpPr>
            <p:spPr>
              <a:xfrm>
                <a:off x="376796" y="989339"/>
                <a:ext cx="3320474" cy="246042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9BF609FB-80E0-1F44-A9F8-76DEE67CE4B0}"/>
                  </a:ext>
                </a:extLst>
              </p:cNvPr>
              <p:cNvCxnSpPr>
                <a:stCxn id="26" idx="1"/>
                <a:endCxn id="26" idx="3"/>
              </p:cNvCxnSpPr>
              <p:nvPr/>
            </p:nvCxnSpPr>
            <p:spPr>
              <a:xfrm>
                <a:off x="376796" y="2219552"/>
                <a:ext cx="3320474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949E7A31-3CFF-7744-9E52-FBA2B00FC608}"/>
                  </a:ext>
                </a:extLst>
              </p:cNvPr>
              <p:cNvCxnSpPr>
                <a:stCxn id="26" idx="2"/>
                <a:endCxn id="26" idx="0"/>
              </p:cNvCxnSpPr>
              <p:nvPr/>
            </p:nvCxnSpPr>
            <p:spPr>
              <a:xfrm flipV="1">
                <a:off x="2037033" y="989339"/>
                <a:ext cx="0" cy="246042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2F90D0B-869C-8542-A78D-6A72EB137F22}"/>
                </a:ext>
              </a:extLst>
            </p:cNvPr>
            <p:cNvSpPr txBox="1"/>
            <p:nvPr/>
          </p:nvSpPr>
          <p:spPr>
            <a:xfrm>
              <a:off x="326490" y="665792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member 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E352D4-0353-174A-9969-FEE7BB34AB28}"/>
                </a:ext>
              </a:extLst>
            </p:cNvPr>
            <p:cNvSpPr txBox="1"/>
            <p:nvPr/>
          </p:nvSpPr>
          <p:spPr>
            <a:xfrm>
              <a:off x="2967739" y="658138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member 2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8B5802-EC66-734D-B660-70EC43F69B36}"/>
                </a:ext>
              </a:extLst>
            </p:cNvPr>
            <p:cNvSpPr txBox="1"/>
            <p:nvPr/>
          </p:nvSpPr>
          <p:spPr>
            <a:xfrm>
              <a:off x="326490" y="2717597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member 3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B42FC02-A68D-A14F-AC43-7E4E8E0F18BE}"/>
                </a:ext>
              </a:extLst>
            </p:cNvPr>
            <p:cNvSpPr txBox="1"/>
            <p:nvPr/>
          </p:nvSpPr>
          <p:spPr>
            <a:xfrm>
              <a:off x="2967739" y="2720453"/>
              <a:ext cx="18261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ensemble mean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30DE119-5040-9349-9F3F-A2AE67C77EC7}"/>
                </a:ext>
              </a:extLst>
            </p:cNvPr>
            <p:cNvSpPr txBox="1"/>
            <p:nvPr/>
          </p:nvSpPr>
          <p:spPr>
            <a:xfrm>
              <a:off x="400071" y="101297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D72D83E-0F0F-194E-8D2F-2405586B4A0C}"/>
                </a:ext>
              </a:extLst>
            </p:cNvPr>
            <p:cNvSpPr txBox="1"/>
            <p:nvPr/>
          </p:nvSpPr>
          <p:spPr>
            <a:xfrm>
              <a:off x="1510475" y="101297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F242839-7480-174E-861E-6851A6F772E2}"/>
                </a:ext>
              </a:extLst>
            </p:cNvPr>
            <p:cNvSpPr txBox="1"/>
            <p:nvPr/>
          </p:nvSpPr>
          <p:spPr>
            <a:xfrm>
              <a:off x="400071" y="176982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CBC5FBB-673E-7F4A-9AE7-D0217BC5F7D7}"/>
                </a:ext>
              </a:extLst>
            </p:cNvPr>
            <p:cNvSpPr txBox="1"/>
            <p:nvPr/>
          </p:nvSpPr>
          <p:spPr>
            <a:xfrm>
              <a:off x="1510475" y="176982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79BCD03-8721-3E42-A7E3-66B69838D776}"/>
                </a:ext>
              </a:extLst>
            </p:cNvPr>
            <p:cNvSpPr txBox="1"/>
            <p:nvPr/>
          </p:nvSpPr>
          <p:spPr>
            <a:xfrm>
              <a:off x="3055318" y="10075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7394202-AE9E-644F-B27F-0CA5B0203CB7}"/>
                </a:ext>
              </a:extLst>
            </p:cNvPr>
            <p:cNvSpPr txBox="1"/>
            <p:nvPr/>
          </p:nvSpPr>
          <p:spPr>
            <a:xfrm>
              <a:off x="4165722" y="10075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8C8175D-9CAE-DB4E-8F54-7F7F4CCAB708}"/>
                </a:ext>
              </a:extLst>
            </p:cNvPr>
            <p:cNvSpPr txBox="1"/>
            <p:nvPr/>
          </p:nvSpPr>
          <p:spPr>
            <a:xfrm>
              <a:off x="3055318" y="17644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17E25F4-EE7A-2A47-A24D-1D19893A11FA}"/>
                </a:ext>
              </a:extLst>
            </p:cNvPr>
            <p:cNvSpPr txBox="1"/>
            <p:nvPr/>
          </p:nvSpPr>
          <p:spPr>
            <a:xfrm>
              <a:off x="4165722" y="17644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53DFF24-E242-B64D-BCF3-4FAB38D816FC}"/>
                </a:ext>
              </a:extLst>
            </p:cNvPr>
            <p:cNvSpPr txBox="1"/>
            <p:nvPr/>
          </p:nvSpPr>
          <p:spPr>
            <a:xfrm>
              <a:off x="400071" y="305453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12C1B62-0E2B-B64D-B53B-C59123458B42}"/>
                </a:ext>
              </a:extLst>
            </p:cNvPr>
            <p:cNvSpPr txBox="1"/>
            <p:nvPr/>
          </p:nvSpPr>
          <p:spPr>
            <a:xfrm>
              <a:off x="1510475" y="305453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9A9E444-070E-2C47-9D47-361B1DD2D09B}"/>
                </a:ext>
              </a:extLst>
            </p:cNvPr>
            <p:cNvSpPr txBox="1"/>
            <p:nvPr/>
          </p:nvSpPr>
          <p:spPr>
            <a:xfrm>
              <a:off x="400071" y="381138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836DAB8-8732-DD4F-AADD-BA02ACA791B5}"/>
                </a:ext>
              </a:extLst>
            </p:cNvPr>
            <p:cNvSpPr txBox="1"/>
            <p:nvPr/>
          </p:nvSpPr>
          <p:spPr>
            <a:xfrm>
              <a:off x="1510475" y="3811383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6912761-5969-1B4F-848E-075A8A45DE15}"/>
                </a:ext>
              </a:extLst>
            </p:cNvPr>
            <p:cNvSpPr txBox="1"/>
            <p:nvPr/>
          </p:nvSpPr>
          <p:spPr>
            <a:xfrm>
              <a:off x="3055318" y="304913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83CA3E1-BA24-0043-A552-D17B2952B40B}"/>
                </a:ext>
              </a:extLst>
            </p:cNvPr>
            <p:cNvSpPr txBox="1"/>
            <p:nvPr/>
          </p:nvSpPr>
          <p:spPr>
            <a:xfrm>
              <a:off x="4165722" y="304913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13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A79E916-1B10-F346-A5B5-F623F1022FE4}"/>
                </a:ext>
              </a:extLst>
            </p:cNvPr>
            <p:cNvSpPr txBox="1"/>
            <p:nvPr/>
          </p:nvSpPr>
          <p:spPr>
            <a:xfrm>
              <a:off x="3055318" y="380598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14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98937A9-86FB-2D4A-8050-A313E16FA784}"/>
                </a:ext>
              </a:extLst>
            </p:cNvPr>
            <p:cNvSpPr txBox="1"/>
            <p:nvPr/>
          </p:nvSpPr>
          <p:spPr>
            <a:xfrm>
              <a:off x="4165722" y="380598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15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D000208-5071-D049-9154-EE56E713ECDE}"/>
                </a:ext>
              </a:extLst>
            </p:cNvPr>
            <p:cNvSpPr txBox="1"/>
            <p:nvPr/>
          </p:nvSpPr>
          <p:spPr>
            <a:xfrm>
              <a:off x="736024" y="12110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0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9B1A93C-5243-0148-9D1F-5057FEB345F9}"/>
                </a:ext>
              </a:extLst>
            </p:cNvPr>
            <p:cNvSpPr txBox="1"/>
            <p:nvPr/>
          </p:nvSpPr>
          <p:spPr>
            <a:xfrm>
              <a:off x="1846428" y="12110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1552A8E-3ACC-FA43-8684-14A739F4BB6F}"/>
                </a:ext>
              </a:extLst>
            </p:cNvPr>
            <p:cNvSpPr txBox="1"/>
            <p:nvPr/>
          </p:nvSpPr>
          <p:spPr>
            <a:xfrm>
              <a:off x="736024" y="196787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36334F2-02C3-5E45-9C37-57E1286AA99B}"/>
                </a:ext>
              </a:extLst>
            </p:cNvPr>
            <p:cNvSpPr txBox="1"/>
            <p:nvPr/>
          </p:nvSpPr>
          <p:spPr>
            <a:xfrm>
              <a:off x="1846428" y="196787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1432524-D6A2-B54F-88CF-7A74671D80E2}"/>
                </a:ext>
              </a:extLst>
            </p:cNvPr>
            <p:cNvSpPr txBox="1"/>
            <p:nvPr/>
          </p:nvSpPr>
          <p:spPr>
            <a:xfrm>
              <a:off x="3415627" y="119044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0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3494A36-D9E0-CE46-8C0F-AD2B71C30BE7}"/>
                </a:ext>
              </a:extLst>
            </p:cNvPr>
            <p:cNvSpPr txBox="1"/>
            <p:nvPr/>
          </p:nvSpPr>
          <p:spPr>
            <a:xfrm>
              <a:off x="4526031" y="119044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4C7B226-29D2-E141-BAD7-131334D06F27}"/>
                </a:ext>
              </a:extLst>
            </p:cNvPr>
            <p:cNvSpPr txBox="1"/>
            <p:nvPr/>
          </p:nvSpPr>
          <p:spPr>
            <a:xfrm>
              <a:off x="3415627" y="194729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CFDB47F-3422-EA40-9689-9F35FF60F393}"/>
                </a:ext>
              </a:extLst>
            </p:cNvPr>
            <p:cNvSpPr txBox="1"/>
            <p:nvPr/>
          </p:nvSpPr>
          <p:spPr>
            <a:xfrm>
              <a:off x="4526031" y="194729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3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C49FDF3-5975-CE4D-B31F-2486DE476F06}"/>
                </a:ext>
              </a:extLst>
            </p:cNvPr>
            <p:cNvSpPr txBox="1"/>
            <p:nvPr/>
          </p:nvSpPr>
          <p:spPr>
            <a:xfrm>
              <a:off x="771779" y="326296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0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0AA23E8-7821-2248-B335-845D3A56D9FF}"/>
                </a:ext>
              </a:extLst>
            </p:cNvPr>
            <p:cNvSpPr txBox="1"/>
            <p:nvPr/>
          </p:nvSpPr>
          <p:spPr>
            <a:xfrm>
              <a:off x="1882183" y="326296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35B6C4F-450F-954E-B997-D795B2366C16}"/>
                </a:ext>
              </a:extLst>
            </p:cNvPr>
            <p:cNvSpPr txBox="1"/>
            <p:nvPr/>
          </p:nvSpPr>
          <p:spPr>
            <a:xfrm>
              <a:off x="771779" y="40198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338685F-A0F3-8245-B48E-444FDD4609D6}"/>
                </a:ext>
              </a:extLst>
            </p:cNvPr>
            <p:cNvSpPr txBox="1"/>
            <p:nvPr/>
          </p:nvSpPr>
          <p:spPr>
            <a:xfrm>
              <a:off x="1882183" y="40198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3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0118C25-4691-624F-A58B-AF7B1560A440}"/>
                </a:ext>
              </a:extLst>
            </p:cNvPr>
            <p:cNvSpPr txBox="1"/>
            <p:nvPr/>
          </p:nvSpPr>
          <p:spPr>
            <a:xfrm>
              <a:off x="3426144" y="325254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0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9369111-F5BF-DF49-B43F-F2A4871E9F26}"/>
                </a:ext>
              </a:extLst>
            </p:cNvPr>
            <p:cNvSpPr txBox="1"/>
            <p:nvPr/>
          </p:nvSpPr>
          <p:spPr>
            <a:xfrm>
              <a:off x="4536548" y="325254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0910D5C-1B60-4041-9074-252A401CC6AB}"/>
                </a:ext>
              </a:extLst>
            </p:cNvPr>
            <p:cNvSpPr txBox="1"/>
            <p:nvPr/>
          </p:nvSpPr>
          <p:spPr>
            <a:xfrm>
              <a:off x="3426144" y="400939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A1F1C7A-4044-D645-B65D-0499759B8111}"/>
                </a:ext>
              </a:extLst>
            </p:cNvPr>
            <p:cNvSpPr txBox="1"/>
            <p:nvPr/>
          </p:nvSpPr>
          <p:spPr>
            <a:xfrm>
              <a:off x="4536548" y="400939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3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3B79AD8-4741-BD48-BEA7-19D83DE2B04F}"/>
                </a:ext>
              </a:extLst>
            </p:cNvPr>
            <p:cNvSpPr txBox="1"/>
            <p:nvPr/>
          </p:nvSpPr>
          <p:spPr>
            <a:xfrm>
              <a:off x="1098829" y="10075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0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C0BF070-8D44-4741-AA18-C6ED0A01F23C}"/>
                </a:ext>
              </a:extLst>
            </p:cNvPr>
            <p:cNvSpPr txBox="1"/>
            <p:nvPr/>
          </p:nvSpPr>
          <p:spPr>
            <a:xfrm>
              <a:off x="2209233" y="10075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F7C964B-555F-3F4A-A7F2-AB67D8478D11}"/>
                </a:ext>
              </a:extLst>
            </p:cNvPr>
            <p:cNvSpPr txBox="1"/>
            <p:nvPr/>
          </p:nvSpPr>
          <p:spPr>
            <a:xfrm>
              <a:off x="1098829" y="17644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0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9D36422-D15E-D847-BF44-D7631C5A8D3C}"/>
                </a:ext>
              </a:extLst>
            </p:cNvPr>
            <p:cNvSpPr txBox="1"/>
            <p:nvPr/>
          </p:nvSpPr>
          <p:spPr>
            <a:xfrm>
              <a:off x="2209233" y="17644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AB0BD53-3ED3-A840-8044-7CF3F7F6B132}"/>
                </a:ext>
              </a:extLst>
            </p:cNvPr>
            <p:cNvSpPr txBox="1"/>
            <p:nvPr/>
          </p:nvSpPr>
          <p:spPr>
            <a:xfrm>
              <a:off x="3751580" y="98963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1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ABB1810-0A20-E448-A3F2-9C4197B004AD}"/>
                </a:ext>
              </a:extLst>
            </p:cNvPr>
            <p:cNvSpPr txBox="1"/>
            <p:nvPr/>
          </p:nvSpPr>
          <p:spPr>
            <a:xfrm>
              <a:off x="4861984" y="98963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224E3A9-5D4D-104A-9AFB-AB4B1D406EA6}"/>
                </a:ext>
              </a:extLst>
            </p:cNvPr>
            <p:cNvSpPr txBox="1"/>
            <p:nvPr/>
          </p:nvSpPr>
          <p:spPr>
            <a:xfrm>
              <a:off x="3751580" y="174648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1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ED57CBC-1ECC-6C47-BBAC-03C688CFECF0}"/>
                </a:ext>
              </a:extLst>
            </p:cNvPr>
            <p:cNvSpPr txBox="1"/>
            <p:nvPr/>
          </p:nvSpPr>
          <p:spPr>
            <a:xfrm>
              <a:off x="4861984" y="174648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1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0260CA3-9B2D-6746-AD21-8E4DF46E0F14}"/>
                </a:ext>
              </a:extLst>
            </p:cNvPr>
            <p:cNvSpPr txBox="1"/>
            <p:nvPr/>
          </p:nvSpPr>
          <p:spPr>
            <a:xfrm>
              <a:off x="1135445" y="304040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2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74D864B-CC27-7C44-A702-DEA3A74734FB}"/>
                </a:ext>
              </a:extLst>
            </p:cNvPr>
            <p:cNvSpPr txBox="1"/>
            <p:nvPr/>
          </p:nvSpPr>
          <p:spPr>
            <a:xfrm>
              <a:off x="2245849" y="304040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2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41262CA-D2F1-1045-9703-7D4A6EE67D58}"/>
                </a:ext>
              </a:extLst>
            </p:cNvPr>
            <p:cNvSpPr txBox="1"/>
            <p:nvPr/>
          </p:nvSpPr>
          <p:spPr>
            <a:xfrm>
              <a:off x="1135445" y="379725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2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E7C3046-7AE8-BB45-8715-2C73334321DB}"/>
                </a:ext>
              </a:extLst>
            </p:cNvPr>
            <p:cNvSpPr txBox="1"/>
            <p:nvPr/>
          </p:nvSpPr>
          <p:spPr>
            <a:xfrm>
              <a:off x="2245849" y="379725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2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0368E9D-DF67-3C44-9C45-B4CAEF2E6CD6}"/>
                </a:ext>
              </a:extLst>
            </p:cNvPr>
            <p:cNvSpPr txBox="1"/>
            <p:nvPr/>
          </p:nvSpPr>
          <p:spPr>
            <a:xfrm>
              <a:off x="3788196" y="302246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3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4F934DD-2152-0E44-8143-07B6F5AC7C68}"/>
                </a:ext>
              </a:extLst>
            </p:cNvPr>
            <p:cNvSpPr txBox="1"/>
            <p:nvPr/>
          </p:nvSpPr>
          <p:spPr>
            <a:xfrm>
              <a:off x="4898600" y="302246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3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3635DE0-36FA-334D-B9EE-971CDB87E7ED}"/>
                </a:ext>
              </a:extLst>
            </p:cNvPr>
            <p:cNvSpPr txBox="1"/>
            <p:nvPr/>
          </p:nvSpPr>
          <p:spPr>
            <a:xfrm>
              <a:off x="3788196" y="377931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3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65112AA-220E-3943-B249-05F81445792C}"/>
                </a:ext>
              </a:extLst>
            </p:cNvPr>
            <p:cNvSpPr txBox="1"/>
            <p:nvPr/>
          </p:nvSpPr>
          <p:spPr>
            <a:xfrm>
              <a:off x="4898600" y="377931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3</a:t>
              </a:r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18EB2EB0-220A-7F41-9D67-A3A1FF260D4B}"/>
              </a:ext>
            </a:extLst>
          </p:cNvPr>
          <p:cNvSpPr/>
          <p:nvPr/>
        </p:nvSpPr>
        <p:spPr>
          <a:xfrm>
            <a:off x="5645325" y="5322819"/>
            <a:ext cx="35885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ni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=ceil((ix+1)/</a:t>
            </a:r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nicpu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)</a:t>
            </a:r>
            <a:endParaRPr lang="en-US" b="1" kern="100" dirty="0">
              <a:solidFill>
                <a:srgbClr val="00000A"/>
              </a:solidFill>
              <a:latin typeface="Times New Roman" panose="02020603050405020304" pitchFamily="18" charset="0"/>
              <a:ea typeface="SimSun" panose="02010600030101010101" pitchFamily="2" charset="-122"/>
              <a:cs typeface="Noto Sans Devanagari"/>
            </a:endParaRPr>
          </a:p>
          <a:p>
            <a:pPr algn="just"/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nj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=ceil((jx+1)/</a:t>
            </a:r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njcpu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)</a:t>
            </a:r>
            <a:endParaRPr lang="en-US" b="1" kern="100" dirty="0">
              <a:solidFill>
                <a:srgbClr val="00000A"/>
              </a:solidFill>
              <a:latin typeface="Times New Roman" panose="02020603050405020304" pitchFamily="18" charset="0"/>
              <a:ea typeface="SimSun" panose="02010600030101010101" pitchFamily="2" charset="-122"/>
              <a:cs typeface="Noto Sans Devanagari"/>
            </a:endParaRPr>
          </a:p>
          <a:p>
            <a:pPr algn="just"/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nm=ceil((nens+1)/</a:t>
            </a:r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nmcpu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)</a:t>
            </a:r>
            <a:endParaRPr lang="en-US" b="1" kern="1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Noto Sans Devanagari"/>
            </a:endParaRPr>
          </a:p>
        </p:txBody>
      </p:sp>
    </p:spTree>
    <p:extLst>
      <p:ext uri="{BB962C8B-B14F-4D97-AF65-F5344CB8AC3E}">
        <p14:creationId xmlns:p14="http://schemas.microsoft.com/office/powerpoint/2010/main" val="3328213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094" y="148393"/>
            <a:ext cx="8143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0" dirty="0">
                <a:solidFill>
                  <a:schemeClr val="accent2">
                    <a:lumMod val="75000"/>
                  </a:schemeClr>
                </a:solidFill>
                <a:latin typeface="Helvetica"/>
                <a:cs typeface="Helvetica"/>
              </a:rPr>
              <a:t>Taking ensemble average with </a:t>
            </a:r>
            <a:r>
              <a:rPr lang="en-US" sz="2800" b="1" kern="0" dirty="0" err="1">
                <a:solidFill>
                  <a:schemeClr val="accent2">
                    <a:lumMod val="75000"/>
                  </a:schemeClr>
                </a:solidFill>
                <a:latin typeface="Helvetica"/>
                <a:cs typeface="Helvetica"/>
              </a:rPr>
              <a:t>MPI_Allreduce</a:t>
            </a:r>
            <a:endParaRPr lang="en-US" sz="2800" b="1" kern="0" dirty="0">
              <a:solidFill>
                <a:schemeClr val="accent2">
                  <a:lumMod val="75000"/>
                </a:schemeClr>
              </a:solidFill>
              <a:latin typeface="Helvetica"/>
              <a:cs typeface="Helvetica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BE6F622-C988-444D-8088-1C3F2B7C8E3C}"/>
              </a:ext>
            </a:extLst>
          </p:cNvPr>
          <p:cNvGrpSpPr/>
          <p:nvPr/>
        </p:nvGrpSpPr>
        <p:grpSpPr>
          <a:xfrm>
            <a:off x="326490" y="658138"/>
            <a:ext cx="4885016" cy="3899787"/>
            <a:chOff x="326490" y="658138"/>
            <a:chExt cx="4885016" cy="389978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65FCC4D-DA99-904C-BC32-D3487D80DF9C}"/>
                </a:ext>
              </a:extLst>
            </p:cNvPr>
            <p:cNvGrpSpPr/>
            <p:nvPr/>
          </p:nvGrpSpPr>
          <p:grpSpPr>
            <a:xfrm>
              <a:off x="425949" y="1035124"/>
              <a:ext cx="2139350" cy="1479622"/>
              <a:chOff x="376796" y="989339"/>
              <a:chExt cx="3320474" cy="2460425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24707DA5-84D3-7748-AC05-E27608154A9D}"/>
                  </a:ext>
                </a:extLst>
              </p:cNvPr>
              <p:cNvSpPr/>
              <p:nvPr/>
            </p:nvSpPr>
            <p:spPr>
              <a:xfrm>
                <a:off x="376796" y="989339"/>
                <a:ext cx="3320474" cy="246042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AB75A3AB-35FE-1F4B-BF39-C745D09412E7}"/>
                  </a:ext>
                </a:extLst>
              </p:cNvPr>
              <p:cNvCxnSpPr>
                <a:stCxn id="69" idx="1"/>
                <a:endCxn id="69" idx="3"/>
              </p:cNvCxnSpPr>
              <p:nvPr/>
            </p:nvCxnSpPr>
            <p:spPr>
              <a:xfrm>
                <a:off x="376796" y="2219552"/>
                <a:ext cx="3320474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7349EBE6-9569-C44F-A5F0-71D14C06067C}"/>
                  </a:ext>
                </a:extLst>
              </p:cNvPr>
              <p:cNvCxnSpPr>
                <a:stCxn id="69" idx="2"/>
                <a:endCxn id="69" idx="0"/>
              </p:cNvCxnSpPr>
              <p:nvPr/>
            </p:nvCxnSpPr>
            <p:spPr>
              <a:xfrm flipV="1">
                <a:off x="2037033" y="989339"/>
                <a:ext cx="0" cy="246042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E23E017-B61D-D54C-9890-C2CB147C87DE}"/>
                </a:ext>
              </a:extLst>
            </p:cNvPr>
            <p:cNvGrpSpPr/>
            <p:nvPr/>
          </p:nvGrpSpPr>
          <p:grpSpPr>
            <a:xfrm>
              <a:off x="425949" y="3078303"/>
              <a:ext cx="2139350" cy="1479622"/>
              <a:chOff x="376796" y="989339"/>
              <a:chExt cx="3320474" cy="2460425"/>
            </a:xfrm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850F5BB1-EA52-3D43-8CB7-199B86AA94DB}"/>
                  </a:ext>
                </a:extLst>
              </p:cNvPr>
              <p:cNvSpPr/>
              <p:nvPr/>
            </p:nvSpPr>
            <p:spPr>
              <a:xfrm>
                <a:off x="376796" y="989339"/>
                <a:ext cx="3320474" cy="246042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5C74CF74-008F-A04F-8E01-F2A06F3C9313}"/>
                  </a:ext>
                </a:extLst>
              </p:cNvPr>
              <p:cNvCxnSpPr>
                <a:stCxn id="66" idx="1"/>
                <a:endCxn id="66" idx="3"/>
              </p:cNvCxnSpPr>
              <p:nvPr/>
            </p:nvCxnSpPr>
            <p:spPr>
              <a:xfrm>
                <a:off x="376796" y="2219552"/>
                <a:ext cx="3320474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8A9F615-ECE5-054A-988C-9CCB734CD377}"/>
                  </a:ext>
                </a:extLst>
              </p:cNvPr>
              <p:cNvCxnSpPr>
                <a:stCxn id="66" idx="2"/>
                <a:endCxn id="66" idx="0"/>
              </p:cNvCxnSpPr>
              <p:nvPr/>
            </p:nvCxnSpPr>
            <p:spPr>
              <a:xfrm flipV="1">
                <a:off x="2037033" y="989339"/>
                <a:ext cx="0" cy="246042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EBF7217-41FD-8E41-A9C7-28EC5BADCCF8}"/>
                </a:ext>
              </a:extLst>
            </p:cNvPr>
            <p:cNvGrpSpPr/>
            <p:nvPr/>
          </p:nvGrpSpPr>
          <p:grpSpPr>
            <a:xfrm>
              <a:off x="3051961" y="1035124"/>
              <a:ext cx="2139350" cy="1479622"/>
              <a:chOff x="376796" y="989339"/>
              <a:chExt cx="3320474" cy="2460425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62661F62-6A75-A448-A377-D3BF0865FE8E}"/>
                  </a:ext>
                </a:extLst>
              </p:cNvPr>
              <p:cNvSpPr/>
              <p:nvPr/>
            </p:nvSpPr>
            <p:spPr>
              <a:xfrm>
                <a:off x="376796" y="989339"/>
                <a:ext cx="3320474" cy="246042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9A41F4CA-6592-644D-8B4B-47E699AF01BA}"/>
                  </a:ext>
                </a:extLst>
              </p:cNvPr>
              <p:cNvCxnSpPr>
                <a:stCxn id="63" idx="1"/>
                <a:endCxn id="63" idx="3"/>
              </p:cNvCxnSpPr>
              <p:nvPr/>
            </p:nvCxnSpPr>
            <p:spPr>
              <a:xfrm>
                <a:off x="376796" y="2219552"/>
                <a:ext cx="3320474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829AD9B9-C923-8E4B-B78C-B55D4746C899}"/>
                  </a:ext>
                </a:extLst>
              </p:cNvPr>
              <p:cNvCxnSpPr>
                <a:stCxn id="63" idx="2"/>
                <a:endCxn id="63" idx="0"/>
              </p:cNvCxnSpPr>
              <p:nvPr/>
            </p:nvCxnSpPr>
            <p:spPr>
              <a:xfrm flipV="1">
                <a:off x="2037033" y="989339"/>
                <a:ext cx="0" cy="246042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C898F56-6CCD-FC42-ADE2-9CB73CD1CF2C}"/>
                </a:ext>
              </a:extLst>
            </p:cNvPr>
            <p:cNvGrpSpPr/>
            <p:nvPr/>
          </p:nvGrpSpPr>
          <p:grpSpPr>
            <a:xfrm>
              <a:off x="3051961" y="3078303"/>
              <a:ext cx="2139350" cy="1479622"/>
              <a:chOff x="376796" y="989339"/>
              <a:chExt cx="3320474" cy="2460425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335785FF-A35A-4F46-9E8E-785DE6886CE3}"/>
                  </a:ext>
                </a:extLst>
              </p:cNvPr>
              <p:cNvSpPr/>
              <p:nvPr/>
            </p:nvSpPr>
            <p:spPr>
              <a:xfrm>
                <a:off x="376796" y="989339"/>
                <a:ext cx="3320474" cy="246042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80974394-0923-1546-AC1F-9AC36AC5E377}"/>
                  </a:ext>
                </a:extLst>
              </p:cNvPr>
              <p:cNvCxnSpPr>
                <a:stCxn id="60" idx="1"/>
                <a:endCxn id="60" idx="3"/>
              </p:cNvCxnSpPr>
              <p:nvPr/>
            </p:nvCxnSpPr>
            <p:spPr>
              <a:xfrm>
                <a:off x="376796" y="2219552"/>
                <a:ext cx="3320474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E89FB396-B4C9-AC42-80BC-5E37A94938FD}"/>
                  </a:ext>
                </a:extLst>
              </p:cNvPr>
              <p:cNvCxnSpPr>
                <a:stCxn id="60" idx="2"/>
                <a:endCxn id="60" idx="0"/>
              </p:cNvCxnSpPr>
              <p:nvPr/>
            </p:nvCxnSpPr>
            <p:spPr>
              <a:xfrm flipV="1">
                <a:off x="2037033" y="989339"/>
                <a:ext cx="0" cy="246042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92C11F-DEDB-5D48-83C4-4A933F6705C4}"/>
                </a:ext>
              </a:extLst>
            </p:cNvPr>
            <p:cNvSpPr txBox="1"/>
            <p:nvPr/>
          </p:nvSpPr>
          <p:spPr>
            <a:xfrm>
              <a:off x="326490" y="665792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member 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BBC1609-B3F5-B341-BA14-19B08DDDA0DF}"/>
                </a:ext>
              </a:extLst>
            </p:cNvPr>
            <p:cNvSpPr txBox="1"/>
            <p:nvPr/>
          </p:nvSpPr>
          <p:spPr>
            <a:xfrm>
              <a:off x="2967739" y="658138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member 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9981A09-F997-194B-9F64-BC6114463F76}"/>
                </a:ext>
              </a:extLst>
            </p:cNvPr>
            <p:cNvSpPr txBox="1"/>
            <p:nvPr/>
          </p:nvSpPr>
          <p:spPr>
            <a:xfrm>
              <a:off x="326490" y="2717597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member 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0569A74-F7E7-2047-A9D8-92554F0E63EB}"/>
                </a:ext>
              </a:extLst>
            </p:cNvPr>
            <p:cNvSpPr txBox="1"/>
            <p:nvPr/>
          </p:nvSpPr>
          <p:spPr>
            <a:xfrm>
              <a:off x="2967739" y="2720453"/>
              <a:ext cx="18261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ensemble mean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816182F-D816-004F-B5F3-567E3C8198B9}"/>
                </a:ext>
              </a:extLst>
            </p:cNvPr>
            <p:cNvSpPr txBox="1"/>
            <p:nvPr/>
          </p:nvSpPr>
          <p:spPr>
            <a:xfrm>
              <a:off x="400071" y="101297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2F80D77-ED61-504B-B6E2-2D358F4C0268}"/>
                </a:ext>
              </a:extLst>
            </p:cNvPr>
            <p:cNvSpPr txBox="1"/>
            <p:nvPr/>
          </p:nvSpPr>
          <p:spPr>
            <a:xfrm>
              <a:off x="1510475" y="101297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D6F1A64-7A8B-D049-8780-59A25B7380B0}"/>
                </a:ext>
              </a:extLst>
            </p:cNvPr>
            <p:cNvSpPr txBox="1"/>
            <p:nvPr/>
          </p:nvSpPr>
          <p:spPr>
            <a:xfrm>
              <a:off x="400071" y="176982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046033B-8FE9-E448-89A5-C1A44B15FA35}"/>
                </a:ext>
              </a:extLst>
            </p:cNvPr>
            <p:cNvSpPr txBox="1"/>
            <p:nvPr/>
          </p:nvSpPr>
          <p:spPr>
            <a:xfrm>
              <a:off x="1510475" y="176982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3A0DD98-1573-3D4F-BDC9-135C1CA7E42F}"/>
                </a:ext>
              </a:extLst>
            </p:cNvPr>
            <p:cNvSpPr txBox="1"/>
            <p:nvPr/>
          </p:nvSpPr>
          <p:spPr>
            <a:xfrm>
              <a:off x="3055318" y="10075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6A378A-D3AB-5740-A1C2-B5C77BBFBFE9}"/>
                </a:ext>
              </a:extLst>
            </p:cNvPr>
            <p:cNvSpPr txBox="1"/>
            <p:nvPr/>
          </p:nvSpPr>
          <p:spPr>
            <a:xfrm>
              <a:off x="4165722" y="10075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5C6636A-A23C-CD43-99B1-2B37AB6E5200}"/>
                </a:ext>
              </a:extLst>
            </p:cNvPr>
            <p:cNvSpPr txBox="1"/>
            <p:nvPr/>
          </p:nvSpPr>
          <p:spPr>
            <a:xfrm>
              <a:off x="3055318" y="17644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5A05600-7EF7-4249-84C5-45B779DA707D}"/>
                </a:ext>
              </a:extLst>
            </p:cNvPr>
            <p:cNvSpPr txBox="1"/>
            <p:nvPr/>
          </p:nvSpPr>
          <p:spPr>
            <a:xfrm>
              <a:off x="4165722" y="17644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40E8C48-0D42-8144-B397-5FEFD876A6ED}"/>
                </a:ext>
              </a:extLst>
            </p:cNvPr>
            <p:cNvSpPr txBox="1"/>
            <p:nvPr/>
          </p:nvSpPr>
          <p:spPr>
            <a:xfrm>
              <a:off x="400071" y="305453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8BD4222-3AD0-1D4D-BD6E-36B213BCACF4}"/>
                </a:ext>
              </a:extLst>
            </p:cNvPr>
            <p:cNvSpPr txBox="1"/>
            <p:nvPr/>
          </p:nvSpPr>
          <p:spPr>
            <a:xfrm>
              <a:off x="1510475" y="305453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DB97B9D-4984-A146-98EB-E9D9279EB1A5}"/>
                </a:ext>
              </a:extLst>
            </p:cNvPr>
            <p:cNvSpPr txBox="1"/>
            <p:nvPr/>
          </p:nvSpPr>
          <p:spPr>
            <a:xfrm>
              <a:off x="400071" y="381138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AACF517-7FE4-E441-8491-75158B750AD0}"/>
                </a:ext>
              </a:extLst>
            </p:cNvPr>
            <p:cNvSpPr txBox="1"/>
            <p:nvPr/>
          </p:nvSpPr>
          <p:spPr>
            <a:xfrm>
              <a:off x="1510475" y="3811383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B1E3AD9-4A2F-1F49-96D7-7F449D956E7A}"/>
                </a:ext>
              </a:extLst>
            </p:cNvPr>
            <p:cNvSpPr txBox="1"/>
            <p:nvPr/>
          </p:nvSpPr>
          <p:spPr>
            <a:xfrm>
              <a:off x="3055318" y="304913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01077D7-F18F-F445-A6C6-A2723F5D4A82}"/>
                </a:ext>
              </a:extLst>
            </p:cNvPr>
            <p:cNvSpPr txBox="1"/>
            <p:nvPr/>
          </p:nvSpPr>
          <p:spPr>
            <a:xfrm>
              <a:off x="4165722" y="304913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A2582D9-1083-4143-B682-B71D88BE9446}"/>
                </a:ext>
              </a:extLst>
            </p:cNvPr>
            <p:cNvSpPr txBox="1"/>
            <p:nvPr/>
          </p:nvSpPr>
          <p:spPr>
            <a:xfrm>
              <a:off x="3055318" y="380598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14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DF85329-1401-8543-99CA-A3E6953AF066}"/>
                </a:ext>
              </a:extLst>
            </p:cNvPr>
            <p:cNvSpPr txBox="1"/>
            <p:nvPr/>
          </p:nvSpPr>
          <p:spPr>
            <a:xfrm>
              <a:off x="4165722" y="380598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15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3DD3AB3-7853-744E-9613-D94CF2073A38}"/>
                </a:ext>
              </a:extLst>
            </p:cNvPr>
            <p:cNvSpPr txBox="1"/>
            <p:nvPr/>
          </p:nvSpPr>
          <p:spPr>
            <a:xfrm>
              <a:off x="736024" y="12110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071DD16-2678-8A4F-998E-763F3269709F}"/>
                </a:ext>
              </a:extLst>
            </p:cNvPr>
            <p:cNvSpPr txBox="1"/>
            <p:nvPr/>
          </p:nvSpPr>
          <p:spPr>
            <a:xfrm>
              <a:off x="1846428" y="12110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856208B-3822-CD4A-B040-745A7D42E133}"/>
                </a:ext>
              </a:extLst>
            </p:cNvPr>
            <p:cNvSpPr txBox="1"/>
            <p:nvPr/>
          </p:nvSpPr>
          <p:spPr>
            <a:xfrm>
              <a:off x="736024" y="196787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8EBBBC9-E916-3448-B013-A20DF3E913DE}"/>
                </a:ext>
              </a:extLst>
            </p:cNvPr>
            <p:cNvSpPr txBox="1"/>
            <p:nvPr/>
          </p:nvSpPr>
          <p:spPr>
            <a:xfrm>
              <a:off x="1846428" y="196787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3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970E39B-CD0E-0640-A8B1-7E54E7207B1A}"/>
                </a:ext>
              </a:extLst>
            </p:cNvPr>
            <p:cNvSpPr txBox="1"/>
            <p:nvPr/>
          </p:nvSpPr>
          <p:spPr>
            <a:xfrm>
              <a:off x="3415627" y="119044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02906E6-6C07-BE42-BB64-5E52B0A59786}"/>
                </a:ext>
              </a:extLst>
            </p:cNvPr>
            <p:cNvSpPr txBox="1"/>
            <p:nvPr/>
          </p:nvSpPr>
          <p:spPr>
            <a:xfrm>
              <a:off x="4526031" y="119044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F7CFF38-15BD-0246-AAB3-A230275D4966}"/>
                </a:ext>
              </a:extLst>
            </p:cNvPr>
            <p:cNvSpPr txBox="1"/>
            <p:nvPr/>
          </p:nvSpPr>
          <p:spPr>
            <a:xfrm>
              <a:off x="3415627" y="194729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0B6CB26-5C27-9D4C-80CA-77DCEFCC25E6}"/>
                </a:ext>
              </a:extLst>
            </p:cNvPr>
            <p:cNvSpPr txBox="1"/>
            <p:nvPr/>
          </p:nvSpPr>
          <p:spPr>
            <a:xfrm>
              <a:off x="4526031" y="194729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6AD3A13-69C8-1649-9A5F-FB8F228A11C7}"/>
                </a:ext>
              </a:extLst>
            </p:cNvPr>
            <p:cNvSpPr txBox="1"/>
            <p:nvPr/>
          </p:nvSpPr>
          <p:spPr>
            <a:xfrm>
              <a:off x="771779" y="326296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0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3FE8C39-563C-6F4F-9650-3DC305C409DD}"/>
                </a:ext>
              </a:extLst>
            </p:cNvPr>
            <p:cNvSpPr txBox="1"/>
            <p:nvPr/>
          </p:nvSpPr>
          <p:spPr>
            <a:xfrm>
              <a:off x="1882183" y="326296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A2BF644-759B-E84E-80B2-C13EA16240CA}"/>
                </a:ext>
              </a:extLst>
            </p:cNvPr>
            <p:cNvSpPr txBox="1"/>
            <p:nvPr/>
          </p:nvSpPr>
          <p:spPr>
            <a:xfrm>
              <a:off x="771779" y="40198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2895BB8-F5F6-BE4E-B9B3-79114589B4EB}"/>
                </a:ext>
              </a:extLst>
            </p:cNvPr>
            <p:cNvSpPr txBox="1"/>
            <p:nvPr/>
          </p:nvSpPr>
          <p:spPr>
            <a:xfrm>
              <a:off x="1882183" y="40198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3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719CEBF-C91E-934D-9808-64A17673DEF7}"/>
                </a:ext>
              </a:extLst>
            </p:cNvPr>
            <p:cNvSpPr txBox="1"/>
            <p:nvPr/>
          </p:nvSpPr>
          <p:spPr>
            <a:xfrm>
              <a:off x="3426144" y="325254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0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DDCBDA1-A2B6-DD4C-A62B-27FF31D62CEF}"/>
                </a:ext>
              </a:extLst>
            </p:cNvPr>
            <p:cNvSpPr txBox="1"/>
            <p:nvPr/>
          </p:nvSpPr>
          <p:spPr>
            <a:xfrm>
              <a:off x="4536548" y="325254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0B4DF30-F64D-C443-BFE8-75E90A2DC225}"/>
                </a:ext>
              </a:extLst>
            </p:cNvPr>
            <p:cNvSpPr txBox="1"/>
            <p:nvPr/>
          </p:nvSpPr>
          <p:spPr>
            <a:xfrm>
              <a:off x="3426144" y="400939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0DFE19E-8DDA-274E-8DC6-24F66340097D}"/>
                </a:ext>
              </a:extLst>
            </p:cNvPr>
            <p:cNvSpPr txBox="1"/>
            <p:nvPr/>
          </p:nvSpPr>
          <p:spPr>
            <a:xfrm>
              <a:off x="4536548" y="400939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3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1D10FA0-7E37-FF4F-A348-F7A07F2FB983}"/>
                </a:ext>
              </a:extLst>
            </p:cNvPr>
            <p:cNvSpPr txBox="1"/>
            <p:nvPr/>
          </p:nvSpPr>
          <p:spPr>
            <a:xfrm>
              <a:off x="1098829" y="10075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4C609E5-A0A2-EB47-A65A-C50A0A13BD5D}"/>
                </a:ext>
              </a:extLst>
            </p:cNvPr>
            <p:cNvSpPr txBox="1"/>
            <p:nvPr/>
          </p:nvSpPr>
          <p:spPr>
            <a:xfrm>
              <a:off x="2209233" y="10075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0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9259B3D-F5BC-D446-A049-97D5F7035202}"/>
                </a:ext>
              </a:extLst>
            </p:cNvPr>
            <p:cNvSpPr txBox="1"/>
            <p:nvPr/>
          </p:nvSpPr>
          <p:spPr>
            <a:xfrm>
              <a:off x="1098829" y="17644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0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2BF0875-28A9-BB48-BF0B-78F4C7DA340B}"/>
                </a:ext>
              </a:extLst>
            </p:cNvPr>
            <p:cNvSpPr txBox="1"/>
            <p:nvPr/>
          </p:nvSpPr>
          <p:spPr>
            <a:xfrm>
              <a:off x="2209233" y="17644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0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B7F511B-7F25-B946-ABBA-A0236A14FFC3}"/>
                </a:ext>
              </a:extLst>
            </p:cNvPr>
            <p:cNvSpPr txBox="1"/>
            <p:nvPr/>
          </p:nvSpPr>
          <p:spPr>
            <a:xfrm>
              <a:off x="3751580" y="98963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1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B9E8662-CC16-D345-A682-10D98D634257}"/>
                </a:ext>
              </a:extLst>
            </p:cNvPr>
            <p:cNvSpPr txBox="1"/>
            <p:nvPr/>
          </p:nvSpPr>
          <p:spPr>
            <a:xfrm>
              <a:off x="4861984" y="98963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1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A4E30B6-430A-584C-93B8-8A6C8F66F162}"/>
                </a:ext>
              </a:extLst>
            </p:cNvPr>
            <p:cNvSpPr txBox="1"/>
            <p:nvPr/>
          </p:nvSpPr>
          <p:spPr>
            <a:xfrm>
              <a:off x="3751580" y="174648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5AC5069-05C3-AF45-AF8E-B17AE8C289DC}"/>
                </a:ext>
              </a:extLst>
            </p:cNvPr>
            <p:cNvSpPr txBox="1"/>
            <p:nvPr/>
          </p:nvSpPr>
          <p:spPr>
            <a:xfrm>
              <a:off x="4861984" y="174648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1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1BB9141-B943-2E46-A4CE-5D350C89F45D}"/>
                </a:ext>
              </a:extLst>
            </p:cNvPr>
            <p:cNvSpPr txBox="1"/>
            <p:nvPr/>
          </p:nvSpPr>
          <p:spPr>
            <a:xfrm>
              <a:off x="1135445" y="304040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2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CA2EF7B-35D5-6543-B37E-0D99EFB18FF6}"/>
                </a:ext>
              </a:extLst>
            </p:cNvPr>
            <p:cNvSpPr txBox="1"/>
            <p:nvPr/>
          </p:nvSpPr>
          <p:spPr>
            <a:xfrm>
              <a:off x="2245849" y="304040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2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C93E21D-62F6-784C-8154-910B2FC2EBC9}"/>
                </a:ext>
              </a:extLst>
            </p:cNvPr>
            <p:cNvSpPr txBox="1"/>
            <p:nvPr/>
          </p:nvSpPr>
          <p:spPr>
            <a:xfrm>
              <a:off x="1135445" y="379725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B71E341-25CB-764D-BFE1-F267BA8DDD34}"/>
                </a:ext>
              </a:extLst>
            </p:cNvPr>
            <p:cNvSpPr txBox="1"/>
            <p:nvPr/>
          </p:nvSpPr>
          <p:spPr>
            <a:xfrm>
              <a:off x="2245849" y="379725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2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2FA8A85-CE11-604F-A553-7A37DE688AD2}"/>
                </a:ext>
              </a:extLst>
            </p:cNvPr>
            <p:cNvSpPr txBox="1"/>
            <p:nvPr/>
          </p:nvSpPr>
          <p:spPr>
            <a:xfrm>
              <a:off x="3788196" y="302246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3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6E2FAB2-7942-8D4B-B461-39894AEA7078}"/>
                </a:ext>
              </a:extLst>
            </p:cNvPr>
            <p:cNvSpPr txBox="1"/>
            <p:nvPr/>
          </p:nvSpPr>
          <p:spPr>
            <a:xfrm>
              <a:off x="4898600" y="302246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3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A01FBBE-75B2-4E41-903F-5538D95EBD40}"/>
                </a:ext>
              </a:extLst>
            </p:cNvPr>
            <p:cNvSpPr txBox="1"/>
            <p:nvPr/>
          </p:nvSpPr>
          <p:spPr>
            <a:xfrm>
              <a:off x="3788196" y="377931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3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C23F60E-A9F8-2B42-9B5A-EB837F18DD99}"/>
                </a:ext>
              </a:extLst>
            </p:cNvPr>
            <p:cNvSpPr txBox="1"/>
            <p:nvPr/>
          </p:nvSpPr>
          <p:spPr>
            <a:xfrm>
              <a:off x="4898600" y="377931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3</a:t>
              </a:r>
            </a:p>
          </p:txBody>
        </p: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B10F9332-CFF6-7845-8F97-EADC10877451}"/>
              </a:ext>
            </a:extLst>
          </p:cNvPr>
          <p:cNvSpPr/>
          <p:nvPr/>
        </p:nvSpPr>
        <p:spPr>
          <a:xfrm>
            <a:off x="5411993" y="238860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call </a:t>
            </a:r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MPI_Allreduce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(sum(x,5),</a:t>
            </a:r>
          </a:p>
          <a:p>
            <a:pPr algn="just"/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		  </a:t>
            </a:r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xm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, </a:t>
            </a:r>
          </a:p>
          <a:p>
            <a:pPr algn="just"/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		  </a:t>
            </a:r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ni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*</a:t>
            </a:r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nj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*</a:t>
            </a:r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nk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*</a:t>
            </a:r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nv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, </a:t>
            </a:r>
          </a:p>
          <a:p>
            <a:pPr algn="just"/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		  MPI_REAL, </a:t>
            </a:r>
          </a:p>
          <a:p>
            <a:pPr algn="just"/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		  MPI_SUM, </a:t>
            </a:r>
          </a:p>
          <a:p>
            <a:pPr algn="just"/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		  </a:t>
            </a:r>
            <a:r>
              <a:rPr lang="en-US" sz="1400" b="1" kern="100" dirty="0" err="1">
                <a:solidFill>
                  <a:srgbClr val="00B050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g_comm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, </a:t>
            </a:r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ierr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)</a:t>
            </a:r>
            <a:endParaRPr lang="en-US" b="1" kern="100" dirty="0">
              <a:solidFill>
                <a:srgbClr val="00000A"/>
              </a:solidFill>
              <a:latin typeface="Times New Roman" panose="02020603050405020304" pitchFamily="18" charset="0"/>
              <a:ea typeface="SimSun" panose="02010600030101010101" pitchFamily="2" charset="-122"/>
              <a:cs typeface="Apple Symbols" panose="02000000000000000000" pitchFamily="2" charset="-79"/>
            </a:endParaRPr>
          </a:p>
          <a:p>
            <a:pPr algn="just"/>
            <a:endParaRPr lang="en-US" sz="1400" b="1" kern="100" dirty="0">
              <a:solidFill>
                <a:srgbClr val="00000A"/>
              </a:solidFill>
              <a:latin typeface="Courier" pitchFamily="2" charset="0"/>
              <a:ea typeface="SimSun" panose="02010600030101010101" pitchFamily="2" charset="-122"/>
              <a:cs typeface="Apple Symbols" panose="02000000000000000000" pitchFamily="2" charset="-79"/>
            </a:endParaRPr>
          </a:p>
          <a:p>
            <a:pPr algn="just"/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xm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=</a:t>
            </a:r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xm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/real(</a:t>
            </a:r>
            <a:r>
              <a:rPr lang="en-US" sz="1400" b="1" kern="100" dirty="0" err="1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nens</a:t>
            </a:r>
            <a:r>
              <a:rPr lang="en-US" sz="1400" b="1" kern="100" dirty="0">
                <a:solidFill>
                  <a:srgbClr val="00000A"/>
                </a:solidFill>
                <a:latin typeface="Courier" pitchFamily="2" charset="0"/>
                <a:ea typeface="SimSun" panose="02010600030101010101" pitchFamily="2" charset="-122"/>
                <a:cs typeface="Apple Symbols" panose="02000000000000000000" pitchFamily="2" charset="-79"/>
              </a:rPr>
              <a:t>)</a:t>
            </a:r>
            <a:endParaRPr lang="en-US" b="1" kern="1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Noto Sans Devanagari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29011C2-F80B-644C-8816-CFC9E46871DA}"/>
              </a:ext>
            </a:extLst>
          </p:cNvPr>
          <p:cNvSpPr/>
          <p:nvPr/>
        </p:nvSpPr>
        <p:spPr>
          <a:xfrm>
            <a:off x="1084685" y="4759628"/>
            <a:ext cx="30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" pitchFamily="2" charset="0"/>
              </a:rPr>
              <a:t>x(</a:t>
            </a:r>
            <a:r>
              <a:rPr lang="en-US" b="1" dirty="0" err="1">
                <a:latin typeface="Courier" pitchFamily="2" charset="0"/>
              </a:rPr>
              <a:t>ni</a:t>
            </a:r>
            <a:r>
              <a:rPr lang="en-US" b="1" dirty="0">
                <a:latin typeface="Courier" pitchFamily="2" charset="0"/>
              </a:rPr>
              <a:t>, </a:t>
            </a:r>
            <a:r>
              <a:rPr lang="en-US" b="1" dirty="0" err="1">
                <a:latin typeface="Courier" pitchFamily="2" charset="0"/>
              </a:rPr>
              <a:t>nj</a:t>
            </a:r>
            <a:r>
              <a:rPr lang="en-US" b="1" dirty="0">
                <a:latin typeface="Courier" pitchFamily="2" charset="0"/>
              </a:rPr>
              <a:t>, </a:t>
            </a:r>
            <a:r>
              <a:rPr lang="en-US" b="1" dirty="0" err="1">
                <a:latin typeface="Courier" pitchFamily="2" charset="0"/>
              </a:rPr>
              <a:t>nk</a:t>
            </a:r>
            <a:r>
              <a:rPr lang="en-US" b="1" dirty="0">
                <a:latin typeface="Courier" pitchFamily="2" charset="0"/>
              </a:rPr>
              <a:t>, </a:t>
            </a:r>
            <a:r>
              <a:rPr lang="en-US" b="1" dirty="0" err="1">
                <a:latin typeface="Courier" pitchFamily="2" charset="0"/>
              </a:rPr>
              <a:t>nv</a:t>
            </a:r>
            <a:r>
              <a:rPr lang="en-US" b="1" dirty="0">
                <a:latin typeface="Courier" pitchFamily="2" charset="0"/>
              </a:rPr>
              <a:t>, nm)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0240A817-BA28-8E49-A6BC-C3A929620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993" y="900389"/>
            <a:ext cx="21844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4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094" y="148393"/>
            <a:ext cx="8775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0" dirty="0">
                <a:solidFill>
                  <a:schemeClr val="accent2">
                    <a:lumMod val="75000"/>
                  </a:schemeClr>
                </a:solidFill>
                <a:latin typeface="Helvetica"/>
                <a:cs typeface="Helvetica"/>
              </a:rPr>
              <a:t>Collect domain slabs for Kalman gain calculation</a:t>
            </a:r>
          </a:p>
        </p:txBody>
      </p:sp>
      <p:pic>
        <p:nvPicPr>
          <p:cNvPr id="3" name="Picture 2" descr="domain_decompose.png">
            <a:extLst>
              <a:ext uri="{FF2B5EF4-FFF2-40B4-BE49-F238E27FC236}">
                <a16:creationId xmlns:a16="http://schemas.microsoft.com/office/drawing/2014/main" id="{8942424E-71B5-454D-A139-E8692EF221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65" y="1199072"/>
            <a:ext cx="3508584" cy="2719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B7654C-48A7-DB4E-80D9-D88DC6D686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299" b="2922"/>
          <a:stretch/>
        </p:blipFill>
        <p:spPr>
          <a:xfrm>
            <a:off x="4494363" y="1025993"/>
            <a:ext cx="4270074" cy="34615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1C6E621F-1F7C-DF4C-A048-0C9860A7D59B}"/>
              </a:ext>
            </a:extLst>
          </p:cNvPr>
          <p:cNvSpPr/>
          <p:nvPr/>
        </p:nvSpPr>
        <p:spPr>
          <a:xfrm>
            <a:off x="2631057" y="2286001"/>
            <a:ext cx="112143" cy="12077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ABB4C5-B163-D149-85ED-877D1D26B126}"/>
              </a:ext>
            </a:extLst>
          </p:cNvPr>
          <p:cNvSpPr txBox="1"/>
          <p:nvPr/>
        </p:nvSpPr>
        <p:spPr>
          <a:xfrm>
            <a:off x="2687128" y="2189706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sz="28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303551-AE05-144B-AB02-BF13A4707CA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490"/>
          <a:stretch/>
        </p:blipFill>
        <p:spPr>
          <a:xfrm>
            <a:off x="4494363" y="1493616"/>
            <a:ext cx="2087591" cy="6171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8029230-4F30-194E-94D6-E54110CD6044}"/>
              </a:ext>
            </a:extLst>
          </p:cNvPr>
          <p:cNvSpPr txBox="1"/>
          <p:nvPr/>
        </p:nvSpPr>
        <p:spPr>
          <a:xfrm>
            <a:off x="4494363" y="2559038"/>
            <a:ext cx="4194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decompose the </a:t>
            </a:r>
            <a:r>
              <a:rPr lang="en-US" sz="2000" dirty="0">
                <a:solidFill>
                  <a:srgbClr val="1F2EDF"/>
                </a:solidFill>
              </a:rPr>
              <a:t>update zone</a:t>
            </a:r>
            <a:r>
              <a:rPr lang="en-US" sz="2000" dirty="0"/>
              <a:t> in the same fashion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033425-DBAF-0041-B41D-B3DE45DDB677}"/>
              </a:ext>
            </a:extLst>
          </p:cNvPr>
          <p:cNvSpPr txBox="1"/>
          <p:nvPr/>
        </p:nvSpPr>
        <p:spPr>
          <a:xfrm>
            <a:off x="4494363" y="3355465"/>
            <a:ext cx="14157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0,1,2,3 =&gt; </a:t>
            </a:r>
            <a:r>
              <a:rPr lang="en-US" dirty="0">
                <a:solidFill>
                  <a:srgbClr val="1F2EDF"/>
                </a:solidFill>
              </a:rPr>
              <a:t>0</a:t>
            </a:r>
          </a:p>
          <a:p>
            <a:r>
              <a:rPr lang="en-US" dirty="0"/>
              <a:t>1,3 =&gt; </a:t>
            </a:r>
            <a:r>
              <a:rPr lang="en-US" dirty="0">
                <a:solidFill>
                  <a:srgbClr val="1F2EDF"/>
                </a:solidFill>
              </a:rPr>
              <a:t>1</a:t>
            </a:r>
          </a:p>
          <a:p>
            <a:r>
              <a:rPr lang="en-US" dirty="0"/>
              <a:t>2,3 =&gt; </a:t>
            </a:r>
            <a:r>
              <a:rPr lang="en-US" dirty="0">
                <a:solidFill>
                  <a:srgbClr val="1F2EDF"/>
                </a:solidFill>
              </a:rPr>
              <a:t>2</a:t>
            </a:r>
          </a:p>
          <a:p>
            <a:r>
              <a:rPr lang="en-US" dirty="0"/>
              <a:t>3 =&gt; </a:t>
            </a:r>
            <a:r>
              <a:rPr lang="en-US" dirty="0">
                <a:solidFill>
                  <a:srgbClr val="1F2EDF"/>
                </a:solidFill>
              </a:rPr>
              <a:t>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A1D58A-2B4B-9949-BADD-4D68ADA1D9BC}"/>
              </a:ext>
            </a:extLst>
          </p:cNvPr>
          <p:cNvSpPr/>
          <p:nvPr/>
        </p:nvSpPr>
        <p:spPr>
          <a:xfrm>
            <a:off x="603955" y="4909639"/>
            <a:ext cx="80281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/>
              <a:t>How to write one piece of code to be executed by all processors,</a:t>
            </a:r>
          </a:p>
          <a:p>
            <a:r>
              <a:rPr lang="en-US" sz="2000" b="1" i="1" dirty="0"/>
              <a:t>and perform two-way communication successfully?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4238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094" y="148393"/>
            <a:ext cx="7999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0" dirty="0">
                <a:solidFill>
                  <a:schemeClr val="accent2">
                    <a:lumMod val="75000"/>
                  </a:schemeClr>
                </a:solidFill>
                <a:latin typeface="Helvetica"/>
                <a:cs typeface="Helvetica"/>
              </a:rPr>
              <a:t>Deadlocks during two-way communication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36AFE4-2B1D-BB4D-AC9A-27652047628F}"/>
              </a:ext>
            </a:extLst>
          </p:cNvPr>
          <p:cNvSpPr txBox="1"/>
          <p:nvPr/>
        </p:nvSpPr>
        <p:spPr>
          <a:xfrm>
            <a:off x="4305123" y="748906"/>
            <a:ext cx="476124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naïve code:</a:t>
            </a:r>
          </a:p>
          <a:p>
            <a:endParaRPr lang="en-US" sz="2000" dirty="0"/>
          </a:p>
          <a:p>
            <a:r>
              <a:rPr lang="en-US" sz="2000" b="1" dirty="0">
                <a:latin typeface="Courier" pitchFamily="2" charset="0"/>
              </a:rPr>
              <a:t>for is = 0, </a:t>
            </a:r>
            <a:r>
              <a:rPr lang="en-US" sz="2000" b="1" dirty="0" err="1">
                <a:latin typeface="Courier" pitchFamily="2" charset="0"/>
              </a:rPr>
              <a:t>nicpu</a:t>
            </a:r>
            <a:r>
              <a:rPr lang="en-US" sz="2000" b="1" dirty="0">
                <a:latin typeface="Courier" pitchFamily="2" charset="0"/>
              </a:rPr>
              <a:t>*njcpu-1</a:t>
            </a:r>
          </a:p>
          <a:p>
            <a:r>
              <a:rPr lang="en-US" sz="2000" b="1" dirty="0">
                <a:latin typeface="Courier" pitchFamily="2" charset="0"/>
              </a:rPr>
              <a:t>	if is == </a:t>
            </a:r>
            <a:r>
              <a:rPr lang="en-US" sz="2000" b="1" dirty="0" err="1">
                <a:latin typeface="Courier" pitchFamily="2" charset="0"/>
              </a:rPr>
              <a:t>sid</a:t>
            </a:r>
            <a:endParaRPr lang="en-US" sz="2000" b="1" dirty="0">
              <a:latin typeface="Courier" pitchFamily="2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get slab locally</a:t>
            </a:r>
          </a:p>
          <a:p>
            <a:r>
              <a:rPr lang="en-US" sz="2000" b="1" dirty="0">
                <a:latin typeface="Courier" pitchFamily="2" charset="0"/>
              </a:rPr>
              <a:t>	else</a:t>
            </a:r>
          </a:p>
          <a:p>
            <a:r>
              <a:rPr lang="en-US" sz="2000" b="1" dirty="0">
                <a:latin typeface="Courier" pitchFamily="2" charset="0"/>
              </a:rPr>
              <a:t>		</a:t>
            </a:r>
            <a:r>
              <a:rPr lang="en-US" sz="2000" b="1" dirty="0" err="1">
                <a:latin typeface="Courier" pitchFamily="2" charset="0"/>
              </a:rPr>
              <a:t>MPI_Recv</a:t>
            </a:r>
            <a:r>
              <a:rPr lang="en-US" sz="2000" b="1" dirty="0">
                <a:latin typeface="Courier" pitchFamily="2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slab from </a:t>
            </a:r>
            <a:r>
              <a:rPr lang="en-US" sz="2000" b="1" dirty="0">
                <a:latin typeface="Courier" pitchFamily="2" charset="0"/>
              </a:rPr>
              <a:t>is</a:t>
            </a:r>
          </a:p>
          <a:p>
            <a:r>
              <a:rPr lang="en-US" sz="2000" b="1" dirty="0">
                <a:latin typeface="Courier" pitchFamily="2" charset="0"/>
              </a:rPr>
              <a:t>		</a:t>
            </a:r>
            <a:r>
              <a:rPr lang="en-US" sz="2000" b="1" dirty="0" err="1">
                <a:latin typeface="Courier" pitchFamily="2" charset="0"/>
              </a:rPr>
              <a:t>MPI_Send</a:t>
            </a:r>
            <a:r>
              <a:rPr lang="en-US" sz="2000" b="1" dirty="0">
                <a:latin typeface="Courier" pitchFamily="2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slab to </a:t>
            </a:r>
            <a:r>
              <a:rPr lang="en-US" sz="2000" b="1" dirty="0">
                <a:latin typeface="Courier" pitchFamily="2" charset="0"/>
              </a:rPr>
              <a:t>is</a:t>
            </a:r>
          </a:p>
          <a:p>
            <a:r>
              <a:rPr lang="en-US" sz="2000" b="1" dirty="0">
                <a:latin typeface="Courier" pitchFamily="2" charset="0"/>
              </a:rPr>
              <a:t>	end</a:t>
            </a:r>
          </a:p>
          <a:p>
            <a:r>
              <a:rPr lang="en-US" sz="2000" b="1" dirty="0">
                <a:latin typeface="Courier" pitchFamily="2" charset="0"/>
              </a:rPr>
              <a:t>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B8093B-9176-184E-952C-EAE561C6293D}"/>
              </a:ext>
            </a:extLst>
          </p:cNvPr>
          <p:cNvSpPr txBox="1"/>
          <p:nvPr/>
        </p:nvSpPr>
        <p:spPr>
          <a:xfrm>
            <a:off x="764933" y="4241022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what actually happens: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8FAB726-EBC3-DB44-8508-5A30915BC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581791"/>
              </p:ext>
            </p:extLst>
          </p:nvPr>
        </p:nvGraphicFramePr>
        <p:xfrm>
          <a:off x="914400" y="4810009"/>
          <a:ext cx="731520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9918">
                  <a:extLst>
                    <a:ext uri="{9D8B030D-6E8A-4147-A177-3AD203B41FA5}">
                      <a16:colId xmlns:a16="http://schemas.microsoft.com/office/drawing/2014/main" val="4017905175"/>
                    </a:ext>
                  </a:extLst>
                </a:gridCol>
                <a:gridCol w="1831761">
                  <a:extLst>
                    <a:ext uri="{9D8B030D-6E8A-4147-A177-3AD203B41FA5}">
                      <a16:colId xmlns:a16="http://schemas.microsoft.com/office/drawing/2014/main" val="2974188378"/>
                    </a:ext>
                  </a:extLst>
                </a:gridCol>
                <a:gridCol w="1831761">
                  <a:extLst>
                    <a:ext uri="{9D8B030D-6E8A-4147-A177-3AD203B41FA5}">
                      <a16:colId xmlns:a16="http://schemas.microsoft.com/office/drawing/2014/main" val="2320614777"/>
                    </a:ext>
                  </a:extLst>
                </a:gridCol>
                <a:gridCol w="1831761">
                  <a:extLst>
                    <a:ext uri="{9D8B030D-6E8A-4147-A177-3AD203B41FA5}">
                      <a16:colId xmlns:a16="http://schemas.microsoft.com/office/drawing/2014/main" val="366161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Processor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Processor 1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Processor 2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Processor 3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64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&lt;=3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&lt;=3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=&gt;0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050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&lt;=2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=&gt;0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=&gt;0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=&gt;1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325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&lt;=3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=&gt;2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653759"/>
                  </a:ext>
                </a:extLst>
              </a:tr>
            </a:tbl>
          </a:graphicData>
        </a:graphic>
      </p:graphicFrame>
      <p:pic>
        <p:nvPicPr>
          <p:cNvPr id="7" name="Picture 6" descr="domain_decompose.png">
            <a:extLst>
              <a:ext uri="{FF2B5EF4-FFF2-40B4-BE49-F238E27FC236}">
                <a16:creationId xmlns:a16="http://schemas.microsoft.com/office/drawing/2014/main" id="{673B68F6-CFC6-A145-9FAF-7B486EB3DD1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65" y="1199072"/>
            <a:ext cx="3508584" cy="271993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0C3A150F-B4DC-7F4E-9471-6EFF7D2EE344}"/>
              </a:ext>
            </a:extLst>
          </p:cNvPr>
          <p:cNvSpPr/>
          <p:nvPr/>
        </p:nvSpPr>
        <p:spPr>
          <a:xfrm>
            <a:off x="2631057" y="2286001"/>
            <a:ext cx="112143" cy="12077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82726A-7FFC-AF42-A3C3-1397ADCA1CD4}"/>
              </a:ext>
            </a:extLst>
          </p:cNvPr>
          <p:cNvSpPr txBox="1"/>
          <p:nvPr/>
        </p:nvSpPr>
        <p:spPr>
          <a:xfrm>
            <a:off x="2687128" y="2189706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sz="28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99F2F94-5565-3247-89E5-84581F269049}"/>
              </a:ext>
            </a:extLst>
          </p:cNvPr>
          <p:cNvSpPr/>
          <p:nvPr/>
        </p:nvSpPr>
        <p:spPr>
          <a:xfrm>
            <a:off x="1119199" y="5255729"/>
            <a:ext cx="269653" cy="245629"/>
          </a:xfrm>
          <a:prstGeom prst="ellipse">
            <a:avLst/>
          </a:prstGeom>
          <a:solidFill>
            <a:srgbClr val="0070C0">
              <a:alpha val="51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11724E1-E016-F74B-8481-63B004EF35D4}"/>
              </a:ext>
            </a:extLst>
          </p:cNvPr>
          <p:cNvSpPr/>
          <p:nvPr/>
        </p:nvSpPr>
        <p:spPr>
          <a:xfrm>
            <a:off x="2961387" y="5623791"/>
            <a:ext cx="269653" cy="245629"/>
          </a:xfrm>
          <a:prstGeom prst="ellipse">
            <a:avLst/>
          </a:prstGeom>
          <a:solidFill>
            <a:srgbClr val="0070C0">
              <a:alpha val="51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E1575C9-2ED9-8C46-A050-6D50B838C345}"/>
              </a:ext>
            </a:extLst>
          </p:cNvPr>
          <p:cNvSpPr/>
          <p:nvPr/>
        </p:nvSpPr>
        <p:spPr>
          <a:xfrm>
            <a:off x="2961387" y="5255729"/>
            <a:ext cx="269653" cy="245629"/>
          </a:xfrm>
          <a:prstGeom prst="ellipse">
            <a:avLst/>
          </a:prstGeom>
          <a:solidFill>
            <a:srgbClr val="00B050">
              <a:alpha val="57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017EEE9-A91F-354F-BC5D-6CD569344316}"/>
              </a:ext>
            </a:extLst>
          </p:cNvPr>
          <p:cNvSpPr/>
          <p:nvPr/>
        </p:nvSpPr>
        <p:spPr>
          <a:xfrm>
            <a:off x="6685743" y="5623791"/>
            <a:ext cx="269653" cy="245629"/>
          </a:xfrm>
          <a:prstGeom prst="ellipse">
            <a:avLst/>
          </a:prstGeom>
          <a:solidFill>
            <a:srgbClr val="00B050">
              <a:alpha val="57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B82DE89-5094-4B48-8718-7E11B466FE18}"/>
              </a:ext>
            </a:extLst>
          </p:cNvPr>
          <p:cNvSpPr/>
          <p:nvPr/>
        </p:nvSpPr>
        <p:spPr>
          <a:xfrm>
            <a:off x="6685743" y="5253434"/>
            <a:ext cx="269653" cy="245629"/>
          </a:xfrm>
          <a:prstGeom prst="ellipse">
            <a:avLst/>
          </a:prstGeom>
          <a:solidFill>
            <a:srgbClr val="C00000">
              <a:alpha val="57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E7552EB-630A-0945-B8A0-A3EFFE22E8FC}"/>
              </a:ext>
            </a:extLst>
          </p:cNvPr>
          <p:cNvSpPr/>
          <p:nvPr/>
        </p:nvSpPr>
        <p:spPr>
          <a:xfrm>
            <a:off x="1127825" y="5977861"/>
            <a:ext cx="269653" cy="245629"/>
          </a:xfrm>
          <a:prstGeom prst="ellipse">
            <a:avLst/>
          </a:prstGeom>
          <a:solidFill>
            <a:srgbClr val="C00000">
              <a:alpha val="57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40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1306</TotalTime>
  <Words>508</Words>
  <Application>Microsoft Macintosh PowerPoint</Application>
  <PresentationFormat>On-screen Show (4:3)</PresentationFormat>
  <Paragraphs>218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Nanum Pen Script</vt:lpstr>
      <vt:lpstr>Noto Sans Devanagari</vt:lpstr>
      <vt:lpstr>宋体</vt:lpstr>
      <vt:lpstr>宋体</vt:lpstr>
      <vt:lpstr>Apple Symbols</vt:lpstr>
      <vt:lpstr>Arial</vt:lpstr>
      <vt:lpstr>Calibri</vt:lpstr>
      <vt:lpstr>Courier</vt:lpstr>
      <vt:lpstr>Helvetica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Yue Ying</dc:creator>
  <cp:lastModifiedBy>Yue Ying</cp:lastModifiedBy>
  <cp:revision>100</cp:revision>
  <dcterms:created xsi:type="dcterms:W3CDTF">2017-12-05T18:16:36Z</dcterms:created>
  <dcterms:modified xsi:type="dcterms:W3CDTF">2018-05-22T20:16:46Z</dcterms:modified>
</cp:coreProperties>
</file>