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83" r:id="rId2"/>
    <p:sldId id="287" r:id="rId3"/>
    <p:sldId id="292" r:id="rId4"/>
    <p:sldId id="293" r:id="rId5"/>
    <p:sldId id="294" r:id="rId6"/>
    <p:sldId id="262" r:id="rId7"/>
    <p:sldId id="314" r:id="rId8"/>
    <p:sldId id="298" r:id="rId9"/>
    <p:sldId id="317" r:id="rId10"/>
    <p:sldId id="315" r:id="rId11"/>
    <p:sldId id="319" r:id="rId12"/>
    <p:sldId id="318" r:id="rId13"/>
    <p:sldId id="321" r:id="rId14"/>
    <p:sldId id="322" r:id="rId15"/>
    <p:sldId id="325" r:id="rId16"/>
    <p:sldId id="326" r:id="rId17"/>
    <p:sldId id="327" r:id="rId18"/>
    <p:sldId id="328" r:id="rId19"/>
    <p:sldId id="329" r:id="rId20"/>
    <p:sldId id="330" r:id="rId21"/>
    <p:sldId id="331" r:id="rId22"/>
    <p:sldId id="332" r:id="rId23"/>
    <p:sldId id="333" r:id="rId24"/>
    <p:sldId id="324" r:id="rId25"/>
    <p:sldId id="334" r:id="rId26"/>
    <p:sldId id="311" r:id="rId27"/>
    <p:sldId id="310" r:id="rId28"/>
    <p:sldId id="313" r:id="rId29"/>
    <p:sldId id="301" r:id="rId30"/>
    <p:sldId id="302" r:id="rId31"/>
    <p:sldId id="303" r:id="rId32"/>
    <p:sldId id="304" r:id="rId33"/>
    <p:sldId id="305" r:id="rId34"/>
    <p:sldId id="306" r:id="rId35"/>
    <p:sldId id="307" r:id="rId36"/>
    <p:sldId id="30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941" autoAdjust="0"/>
  </p:normalViewPr>
  <p:slideViewPr>
    <p:cSldViewPr snapToGrid="0">
      <p:cViewPr>
        <p:scale>
          <a:sx n="75" d="100"/>
          <a:sy n="75" d="100"/>
        </p:scale>
        <p:origin x="17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B1795-96AC-4D44-9384-DAEF80A4C670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6615E8-7DAE-43E5-B23D-84ACDB17B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13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615E8-7DAE-43E5-B23D-84ACDB17BD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984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aseline="0" dirty="0" smtClean="0"/>
          </a:p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3A6EC-2AE2-4263-A04B-AAFFA5351386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020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aseline="0" dirty="0" smtClean="0"/>
          </a:p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3A6EC-2AE2-4263-A04B-AAFFA5351386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432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aseline="0" dirty="0" smtClean="0"/>
          </a:p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3A6EC-2AE2-4263-A04B-AAFFA5351386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48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aseline="0" dirty="0" smtClean="0"/>
          </a:p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3A6EC-2AE2-4263-A04B-AAFFA5351386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1378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aseline="0" dirty="0" smtClean="0"/>
          </a:p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3A6EC-2AE2-4263-A04B-AAFFA5351386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5727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aseline="0" dirty="0" smtClean="0"/>
          </a:p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3A6EC-2AE2-4263-A04B-AAFFA5351386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801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615E8-7DAE-43E5-B23D-84ACDB17BD0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17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aseline="0" dirty="0" smtClean="0"/>
          </a:p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3A6EC-2AE2-4263-A04B-AAFFA5351386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347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aseline="0" dirty="0" smtClean="0"/>
          </a:p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3A6EC-2AE2-4263-A04B-AAFFA5351386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412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aseline="0" dirty="0" smtClean="0"/>
          </a:p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3A6EC-2AE2-4263-A04B-AAFFA5351386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008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aseline="0" dirty="0" smtClean="0"/>
          </a:p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3A6EC-2AE2-4263-A04B-AAFFA5351386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161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aseline="0" dirty="0" smtClean="0"/>
          </a:p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3A6EC-2AE2-4263-A04B-AAFFA5351386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264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aseline="0" dirty="0" smtClean="0"/>
          </a:p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3A6EC-2AE2-4263-A04B-AAFFA5351386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691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aseline="0" dirty="0" smtClean="0"/>
          </a:p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3A6EC-2AE2-4263-A04B-AAFFA5351386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266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2FF15-5561-4A81-951D-024713BEE1B3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6DF7A-39B6-4A54-9B6F-E2B5670DC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4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2FF15-5561-4A81-951D-024713BEE1B3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6DF7A-39B6-4A54-9B6F-E2B5670DC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131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2FF15-5561-4A81-951D-024713BEE1B3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6DF7A-39B6-4A54-9B6F-E2B5670DC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01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2FF15-5561-4A81-951D-024713BEE1B3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6DF7A-39B6-4A54-9B6F-E2B5670DC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463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2FF15-5561-4A81-951D-024713BEE1B3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6DF7A-39B6-4A54-9B6F-E2B5670DC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119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2FF15-5561-4A81-951D-024713BEE1B3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6DF7A-39B6-4A54-9B6F-E2B5670DC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75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2FF15-5561-4A81-951D-024713BEE1B3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6DF7A-39B6-4A54-9B6F-E2B5670DC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101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2FF15-5561-4A81-951D-024713BEE1B3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6DF7A-39B6-4A54-9B6F-E2B5670DC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70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2FF15-5561-4A81-951D-024713BEE1B3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6DF7A-39B6-4A54-9B6F-E2B5670DC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29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2FF15-5561-4A81-951D-024713BEE1B3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6DF7A-39B6-4A54-9B6F-E2B5670DC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2FF15-5561-4A81-951D-024713BEE1B3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6DF7A-39B6-4A54-9B6F-E2B5670DC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00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2FF15-5561-4A81-951D-024713BEE1B3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6DF7A-39B6-4A54-9B6F-E2B5670DC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48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14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6.png"/><Relationship Id="rId3" Type="http://schemas.openxmlformats.org/officeDocument/2006/relationships/image" Target="../media/image37.png"/><Relationship Id="rId7" Type="http://schemas.openxmlformats.org/officeDocument/2006/relationships/image" Target="../media/image31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14.png"/><Relationship Id="rId5" Type="http://schemas.openxmlformats.org/officeDocument/2006/relationships/image" Target="../media/image29.png"/><Relationship Id="rId10" Type="http://schemas.openxmlformats.org/officeDocument/2006/relationships/image" Target="../media/image40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6.png"/><Relationship Id="rId3" Type="http://schemas.openxmlformats.org/officeDocument/2006/relationships/image" Target="../media/image42.png"/><Relationship Id="rId7" Type="http://schemas.openxmlformats.org/officeDocument/2006/relationships/image" Target="../media/image31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14.png"/><Relationship Id="rId5" Type="http://schemas.openxmlformats.org/officeDocument/2006/relationships/image" Target="../media/image29.png"/><Relationship Id="rId10" Type="http://schemas.openxmlformats.org/officeDocument/2006/relationships/image" Target="../media/image45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1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250.png"/><Relationship Id="rId3" Type="http://schemas.openxmlformats.org/officeDocument/2006/relationships/image" Target="../media/image57.png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14.png"/><Relationship Id="rId5" Type="http://schemas.openxmlformats.org/officeDocument/2006/relationships/image" Target="../media/image48.png"/><Relationship Id="rId10" Type="http://schemas.openxmlformats.org/officeDocument/2006/relationships/image" Target="../media/image60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7.png"/><Relationship Id="rId5" Type="http://schemas.openxmlformats.org/officeDocument/2006/relationships/image" Target="../media/image63.png"/><Relationship Id="rId10" Type="http://schemas.openxmlformats.org/officeDocument/2006/relationships/image" Target="../media/image190.png"/><Relationship Id="rId4" Type="http://schemas.openxmlformats.org/officeDocument/2006/relationships/image" Target="../media/image62.pn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8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67.png"/><Relationship Id="rId5" Type="http://schemas.openxmlformats.org/officeDocument/2006/relationships/image" Target="../media/image63.png"/><Relationship Id="rId10" Type="http://schemas.openxmlformats.org/officeDocument/2006/relationships/image" Target="../media/image340.png"/><Relationship Id="rId4" Type="http://schemas.openxmlformats.org/officeDocument/2006/relationships/image" Target="../media/image62.pn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67.png"/><Relationship Id="rId5" Type="http://schemas.openxmlformats.org/officeDocument/2006/relationships/image" Target="../media/image63.png"/><Relationship Id="rId10" Type="http://schemas.openxmlformats.org/officeDocument/2006/relationships/image" Target="../media/image190.png"/><Relationship Id="rId4" Type="http://schemas.openxmlformats.org/officeDocument/2006/relationships/image" Target="../media/image62.png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4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67.png"/><Relationship Id="rId5" Type="http://schemas.openxmlformats.org/officeDocument/2006/relationships/image" Target="../media/image63.png"/><Relationship Id="rId10" Type="http://schemas.openxmlformats.org/officeDocument/2006/relationships/image" Target="../media/image250.png"/><Relationship Id="rId4" Type="http://schemas.openxmlformats.org/officeDocument/2006/relationships/image" Target="../media/image62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3.png"/><Relationship Id="rId5" Type="http://schemas.openxmlformats.org/officeDocument/2006/relationships/image" Target="../media/image79.png"/><Relationship Id="rId10" Type="http://schemas.openxmlformats.org/officeDocument/2006/relationships/image" Target="../media/image190.png"/><Relationship Id="rId4" Type="http://schemas.openxmlformats.org/officeDocument/2006/relationships/image" Target="../media/image78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4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83.png"/><Relationship Id="rId5" Type="http://schemas.openxmlformats.org/officeDocument/2006/relationships/image" Target="../media/image79.png"/><Relationship Id="rId10" Type="http://schemas.openxmlformats.org/officeDocument/2006/relationships/image" Target="../media/image250.png"/><Relationship Id="rId4" Type="http://schemas.openxmlformats.org/officeDocument/2006/relationships/image" Target="../media/image78.png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1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4.png"/><Relationship Id="rId5" Type="http://schemas.openxmlformats.org/officeDocument/2006/relationships/image" Target="../media/image89.png"/><Relationship Id="rId10" Type="http://schemas.openxmlformats.org/officeDocument/2006/relationships/image" Target="../media/image93.png"/><Relationship Id="rId4" Type="http://schemas.openxmlformats.org/officeDocument/2006/relationships/image" Target="../media/image88.png"/><Relationship Id="rId9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5.png"/><Relationship Id="rId7" Type="http://schemas.openxmlformats.org/officeDocument/2006/relationships/image" Target="../media/image91.png"/><Relationship Id="rId12" Type="http://schemas.openxmlformats.org/officeDocument/2006/relationships/image" Target="../media/image2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98.png"/><Relationship Id="rId5" Type="http://schemas.openxmlformats.org/officeDocument/2006/relationships/image" Target="../media/image89.png"/><Relationship Id="rId10" Type="http://schemas.openxmlformats.org/officeDocument/2006/relationships/image" Target="../media/image93.png"/><Relationship Id="rId4" Type="http://schemas.openxmlformats.org/officeDocument/2006/relationships/image" Target="../media/image88.png"/><Relationship Id="rId9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5915" y="160152"/>
            <a:ext cx="10260170" cy="2387600"/>
          </a:xfrm>
        </p:spPr>
        <p:txBody>
          <a:bodyPr>
            <a:noAutofit/>
          </a:bodyPr>
          <a:lstStyle/>
          <a:p>
            <a:r>
              <a:rPr lang="en-US" sz="4000" dirty="0"/>
              <a:t>Experimenting with All-Sky Microwave Imaging Observation Assimilation for Tropical </a:t>
            </a:r>
            <a:r>
              <a:rPr lang="en-US" sz="4000" dirty="0" smtClean="0"/>
              <a:t>Cyclones</a:t>
            </a:r>
            <a:br>
              <a:rPr lang="en-US" sz="4000" dirty="0" smtClean="0"/>
            </a:br>
            <a:endParaRPr lang="en-US" sz="4000" dirty="0"/>
          </a:p>
        </p:txBody>
      </p:sp>
      <p:pic>
        <p:nvPicPr>
          <p:cNvPr id="1028" name="Picture 4" descr="penn-state-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6" y="5166804"/>
            <a:ext cx="2882686" cy="150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yclotron.tamu.edu/reu/poster_pics/NSF_logo_large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790" y="4860081"/>
            <a:ext cx="1828800" cy="18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3499" t="31876" r="17112" b="28024"/>
          <a:stretch/>
        </p:blipFill>
        <p:spPr>
          <a:xfrm>
            <a:off x="219686" y="5314665"/>
            <a:ext cx="3719436" cy="120904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761130"/>
            <a:ext cx="9144000" cy="2845912"/>
          </a:xfrm>
        </p:spPr>
        <p:txBody>
          <a:bodyPr>
            <a:normAutofit/>
          </a:bodyPr>
          <a:lstStyle/>
          <a:p>
            <a:r>
              <a:rPr lang="en-US" dirty="0" smtClean="0"/>
              <a:t>Research Group Meeting</a:t>
            </a:r>
            <a:endParaRPr lang="en-US" dirty="0"/>
          </a:p>
          <a:p>
            <a:r>
              <a:rPr lang="en-US" dirty="0" smtClean="0"/>
              <a:t>23 May 2018</a:t>
            </a:r>
            <a:endParaRPr lang="en-US" dirty="0" smtClean="0"/>
          </a:p>
          <a:p>
            <a:endParaRPr lang="en-US" sz="1050" dirty="0" smtClean="0"/>
          </a:p>
          <a:p>
            <a:r>
              <a:rPr lang="en-US" dirty="0" smtClean="0"/>
              <a:t>Scott Sieron</a:t>
            </a:r>
          </a:p>
          <a:p>
            <a:r>
              <a:rPr lang="en-US" dirty="0" smtClean="0"/>
              <a:t>Advisors: </a:t>
            </a:r>
            <a:r>
              <a:rPr lang="en-US" dirty="0" err="1" smtClean="0"/>
              <a:t>Fuqing</a:t>
            </a:r>
            <a:r>
              <a:rPr lang="en-US" dirty="0" smtClean="0"/>
              <a:t> Zhang, Eugene </a:t>
            </a:r>
            <a:r>
              <a:rPr lang="en-US" dirty="0" err="1" smtClean="0"/>
              <a:t>Clothiaux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297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60" y="4409277"/>
            <a:ext cx="2230829" cy="2139828"/>
          </a:xfrm>
          <a:prstGeom prst="rect">
            <a:avLst/>
          </a:prstGeom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20" y="2400721"/>
            <a:ext cx="2231872" cy="2010765"/>
          </a:xfrm>
          <a:prstGeom prst="rect">
            <a:avLst/>
          </a:prstGeom>
          <a:ln>
            <a:noFill/>
          </a:ln>
        </p:spPr>
      </p:pic>
      <p:sp>
        <p:nvSpPr>
          <p:cNvPr id="27" name="Rectangle 26"/>
          <p:cNvSpPr/>
          <p:nvPr/>
        </p:nvSpPr>
        <p:spPr>
          <a:xfrm>
            <a:off x="407744" y="3093308"/>
            <a:ext cx="649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Obs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936" y="2400590"/>
            <a:ext cx="2008687" cy="200868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678" y="4410605"/>
            <a:ext cx="2012423" cy="2142593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349811" y="2108484"/>
            <a:ext cx="1646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18.7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899" y="2396497"/>
            <a:ext cx="2008687" cy="200868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641" y="4406510"/>
            <a:ext cx="2012423" cy="2142593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861" y="2392403"/>
            <a:ext cx="2008687" cy="2008687"/>
          </a:xfrm>
          <a:prstGeom prst="rect">
            <a:avLst/>
          </a:prstGeom>
          <a:ln>
            <a:noFill/>
          </a:ln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604" y="4411294"/>
            <a:ext cx="2012423" cy="2142593"/>
          </a:xfrm>
          <a:prstGeom prst="rect">
            <a:avLst/>
          </a:prstGeom>
          <a:ln>
            <a:noFill/>
          </a:ln>
        </p:spPr>
      </p:pic>
      <p:sp>
        <p:nvSpPr>
          <p:cNvPr id="68" name="Rectangle 67"/>
          <p:cNvSpPr/>
          <p:nvPr/>
        </p:nvSpPr>
        <p:spPr>
          <a:xfrm>
            <a:off x="3464634" y="2111116"/>
            <a:ext cx="1646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37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sp>
        <p:nvSpPr>
          <p:cNvPr id="69" name="Rectangle 68"/>
          <p:cNvSpPr/>
          <p:nvPr/>
        </p:nvSpPr>
        <p:spPr>
          <a:xfrm>
            <a:off x="5429474" y="2113748"/>
            <a:ext cx="1646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89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2611190" y="1660287"/>
            <a:ext cx="3639832" cy="520037"/>
            <a:chOff x="3617363" y="5425083"/>
            <a:chExt cx="4853109" cy="693382"/>
          </a:xfrm>
        </p:grpSpPr>
        <p:grpSp>
          <p:nvGrpSpPr>
            <p:cNvPr id="73" name="Group 72"/>
            <p:cNvGrpSpPr/>
            <p:nvPr/>
          </p:nvGrpSpPr>
          <p:grpSpPr>
            <a:xfrm>
              <a:off x="3617363" y="5425083"/>
              <a:ext cx="4786070" cy="612084"/>
              <a:chOff x="1" y="7163500"/>
              <a:chExt cx="4211205" cy="538565"/>
            </a:xfrm>
          </p:grpSpPr>
          <p:pic>
            <p:nvPicPr>
              <p:cNvPr id="87" name="Picture 86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641"/>
              <a:stretch/>
            </p:blipFill>
            <p:spPr>
              <a:xfrm rot="5400000">
                <a:off x="1836321" y="5327180"/>
                <a:ext cx="538565" cy="4211205"/>
              </a:xfrm>
              <a:prstGeom prst="rect">
                <a:avLst/>
              </a:prstGeom>
            </p:spPr>
          </p:pic>
          <p:sp>
            <p:nvSpPr>
              <p:cNvPr id="88" name="Rectangle 87"/>
              <p:cNvSpPr/>
              <p:nvPr/>
            </p:nvSpPr>
            <p:spPr>
              <a:xfrm>
                <a:off x="396849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362102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3273552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2926080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2578608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223113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188366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1536192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1188720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841248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49377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14630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3626335" y="5779907"/>
              <a:ext cx="4844137" cy="338558"/>
              <a:chOff x="3626335" y="5779907"/>
              <a:chExt cx="4844137" cy="338558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3626335" y="5779910"/>
                <a:ext cx="447132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80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3971270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100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4366431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120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4761592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140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5156754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160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5551916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180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5947078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200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6342237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220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6737401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240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7132561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260</a:t>
                </a: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7527724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280</a:t>
                </a: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7922885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300</a:t>
                </a:r>
              </a:p>
            </p:txBody>
          </p:sp>
        </p:grpSp>
      </p:grpSp>
      <p:sp>
        <p:nvSpPr>
          <p:cNvPr id="100" name="TextBox 99"/>
          <p:cNvSpPr txBox="1"/>
          <p:nvPr/>
        </p:nvSpPr>
        <p:spPr>
          <a:xfrm>
            <a:off x="1602164" y="1693607"/>
            <a:ext cx="11437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Brightness Temperature (K)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6" name="Rectangle 45"/>
              <p:cNvSpPr/>
              <p:nvPr/>
            </p:nvSpPr>
            <p:spPr>
              <a:xfrm>
                <a:off x="222035" y="5255485"/>
                <a:ext cx="835284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"/>
                          <a:cs typeface="Helvetica" panose="020B0604020202020204" pitchFamily="34" charset="0"/>
                        </a:rPr>
                        <m:t>H</m:t>
                      </m:r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"/>
                              <a:cs typeface="Helvetica" panose="020B0604020202020204" pitchFamily="34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"/>
                                  <a:cs typeface="Helvetica" panose="020B0604020202020204" pitchFamily="34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"/>
                                      <a:cs typeface="Helvetica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"/>
                                      <a:cs typeface="Helvetica" panose="020B0604020202020204" pitchFamily="34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"/>
                                      <a:cs typeface="Helvetica" panose="020B0604020202020204" pitchFamily="34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acc>
                        </m:e>
                      </m:d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ea typeface=""/>
                  <a:cs typeface="Helvetica" panose="020B0604020202020204" pitchFamily="34" charset="0"/>
                </a:endParaRPr>
              </a:p>
              <a:p>
                <a:pPr algn="r"/>
                <a:r>
                  <a:rPr lang="en-US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IR</a:t>
                </a:r>
                <a:r>
                  <a:rPr lang="en-US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/>
                </a:r>
                <a:br>
                  <a:rPr lang="en-US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</a:br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ea typeface="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035" y="5255485"/>
                <a:ext cx="835284" cy="923330"/>
              </a:xfrm>
              <a:prstGeom prst="rect">
                <a:avLst/>
              </a:prstGeom>
              <a:blipFill rotWithShape="0">
                <a:blip r:embed="rId12"/>
                <a:stretch>
                  <a:fillRect r="-6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tangle 48"/>
          <p:cNvSpPr/>
          <p:nvPr/>
        </p:nvSpPr>
        <p:spPr>
          <a:xfrm>
            <a:off x="6161871" y="1529308"/>
            <a:ext cx="443396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Helvetica" panose="020B0604020202020204" pitchFamily="34" charset="0"/>
                <a:ea typeface=""/>
                <a:cs typeface="Helvetica" panose="020B0604020202020204" pitchFamily="34" charset="0"/>
              </a:rPr>
              <a:t>CRTM-DS Sector Snowflakes</a:t>
            </a:r>
            <a:endParaRPr lang="en-US" sz="2400" baseline="-25000" dirty="0">
              <a:solidFill>
                <a:prstClr val="black"/>
              </a:solidFill>
              <a:latin typeface="Helvetica" panose="020B0604020202020204" pitchFamily="34" charset="0"/>
              <a:ea typeface=""/>
              <a:cs typeface="Helvetica" panose="020B0604020202020204" pitchFamily="34" charset="0"/>
            </a:endParaRP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1676401" y="1"/>
            <a:ext cx="9172575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600" dirty="0" smtClean="0">
                <a:latin typeface="ヒラギノ角ゴ Pro W3" charset="-128"/>
                <a:ea typeface="ヒラギノ角ゴ Pro W3" charset="-128"/>
                <a:cs typeface="ヒラギノ角ゴ Pro W3" charset="-128"/>
              </a:rPr>
              <a:t>Assimilating All-sky Satellite Radiances: Harvey (2017)</a:t>
            </a:r>
            <a:endParaRPr lang="en-US" altLang="en-US" sz="2600" dirty="0">
              <a:latin typeface="ヒラギノ角ゴ Pro W3" charset="-128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394315" y="2100506"/>
            <a:ext cx="1690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183.3±7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sp>
        <p:nvSpPr>
          <p:cNvPr id="48" name="Content Placeholder 2"/>
          <p:cNvSpPr txBox="1">
            <a:spLocks/>
          </p:cNvSpPr>
          <p:nvPr/>
        </p:nvSpPr>
        <p:spPr bwMode="auto">
          <a:xfrm>
            <a:off x="1524000" y="815975"/>
            <a:ext cx="98958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457200">
              <a:spcBef>
                <a:spcPct val="40000"/>
              </a:spcBef>
              <a:buClr>
                <a:schemeClr val="accent1"/>
              </a:buClr>
              <a:buFont typeface="Wingdings" charset="2"/>
              <a:buChar char="§"/>
              <a:defRPr kumimoji="1" sz="15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defTabSz="457200">
              <a:spcBef>
                <a:spcPct val="40000"/>
              </a:spcBef>
              <a:buClr>
                <a:schemeClr val="accent1"/>
              </a:buClr>
              <a:buChar char="-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 defTabSz="457200">
              <a:spcBef>
                <a:spcPct val="40000"/>
              </a:spcBef>
              <a:buClr>
                <a:schemeClr val="accent1"/>
              </a:buClr>
              <a:buChar char="-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 defTabSz="457200">
              <a:spcBef>
                <a:spcPct val="40000"/>
              </a:spcBef>
              <a:buClr>
                <a:schemeClr val="accent1"/>
              </a:buClr>
              <a:buChar char="-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 defTabSz="457200">
              <a:spcBef>
                <a:spcPct val="40000"/>
              </a:spcBef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lnSpc>
                <a:spcPct val="80000"/>
              </a:lnSpc>
              <a:buClrTx/>
              <a:buNone/>
            </a:pPr>
            <a:r>
              <a:rPr lang="en-US" altLang="en-US" sz="2400" dirty="0">
                <a:solidFill>
                  <a:srgbClr val="800000"/>
                </a:solidFill>
              </a:rPr>
              <a:t>WRF/CRTM simulated </a:t>
            </a:r>
            <a:r>
              <a:rPr lang="en-US" altLang="en-US" sz="2400" dirty="0" smtClean="0">
                <a:solidFill>
                  <a:srgbClr val="800000"/>
                </a:solidFill>
              </a:rPr>
              <a:t>radiance</a:t>
            </a:r>
            <a:r>
              <a:rPr lang="en-US" altLang="en-US" sz="2400" dirty="0" smtClean="0">
                <a:solidFill>
                  <a:srgbClr val="800000"/>
                </a:solidFill>
              </a:rPr>
              <a:t>, 1</a:t>
            </a:r>
            <a:r>
              <a:rPr lang="en-US" altLang="en-US" sz="2400" baseline="30000" dirty="0" smtClean="0">
                <a:solidFill>
                  <a:srgbClr val="800000"/>
                </a:solidFill>
              </a:rPr>
              <a:t>st</a:t>
            </a:r>
            <a:r>
              <a:rPr lang="en-US" altLang="en-US" sz="2400" dirty="0" smtClean="0">
                <a:solidFill>
                  <a:srgbClr val="800000"/>
                </a:solidFill>
              </a:rPr>
              <a:t> </a:t>
            </a:r>
            <a:r>
              <a:rPr lang="en-US" altLang="en-US" sz="2400" dirty="0" smtClean="0">
                <a:solidFill>
                  <a:srgbClr val="800000"/>
                </a:solidFill>
              </a:rPr>
              <a:t>cycle</a:t>
            </a:r>
          </a:p>
          <a:p>
            <a:pPr>
              <a:lnSpc>
                <a:spcPct val="80000"/>
              </a:lnSpc>
              <a:buClrTx/>
              <a:buNone/>
            </a:pPr>
            <a:r>
              <a:rPr lang="en-US" altLang="en-US" sz="2400" dirty="0" smtClean="0">
                <a:solidFill>
                  <a:srgbClr val="800000"/>
                </a:solidFill>
              </a:rPr>
              <a:t>Prior (12 </a:t>
            </a:r>
            <a:r>
              <a:rPr lang="en-US" altLang="en-US" sz="2400" dirty="0">
                <a:solidFill>
                  <a:srgbClr val="800000"/>
                </a:solidFill>
              </a:rPr>
              <a:t>UTC) vs</a:t>
            </a:r>
            <a:r>
              <a:rPr lang="en-US" altLang="en-US" sz="2400" dirty="0" smtClean="0">
                <a:solidFill>
                  <a:srgbClr val="800000"/>
                </a:solidFill>
              </a:rPr>
              <a:t>. 12 </a:t>
            </a:r>
            <a:r>
              <a:rPr lang="en-US" altLang="en-US" sz="2400" dirty="0">
                <a:solidFill>
                  <a:srgbClr val="800000"/>
                </a:solidFill>
              </a:rPr>
              <a:t>UTC </a:t>
            </a:r>
            <a:r>
              <a:rPr lang="en-US" altLang="en-US" sz="2400" dirty="0" smtClean="0">
                <a:solidFill>
                  <a:srgbClr val="800000"/>
                </a:solidFill>
              </a:rPr>
              <a:t>GPM observations</a:t>
            </a:r>
            <a:endParaRPr lang="en-US" altLang="en-US" sz="2400" dirty="0">
              <a:solidFill>
                <a:srgbClr val="8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41"/>
          <a:stretch/>
        </p:blipFill>
        <p:spPr>
          <a:xfrm>
            <a:off x="9230013" y="2050260"/>
            <a:ext cx="2585248" cy="226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4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60" y="4409277"/>
            <a:ext cx="2230829" cy="2139827"/>
          </a:xfrm>
          <a:prstGeom prst="rect">
            <a:avLst/>
          </a:prstGeom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20" y="2400721"/>
            <a:ext cx="2231872" cy="2010765"/>
          </a:xfrm>
          <a:prstGeom prst="rect">
            <a:avLst/>
          </a:prstGeom>
          <a:ln>
            <a:noFill/>
          </a:ln>
        </p:spPr>
      </p:pic>
      <p:sp>
        <p:nvSpPr>
          <p:cNvPr id="27" name="Rectangle 26"/>
          <p:cNvSpPr/>
          <p:nvPr/>
        </p:nvSpPr>
        <p:spPr>
          <a:xfrm>
            <a:off x="407744" y="3093308"/>
            <a:ext cx="649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Obs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936" y="2400590"/>
            <a:ext cx="2008687" cy="200868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678" y="4410605"/>
            <a:ext cx="2012423" cy="214259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349811" y="2108484"/>
            <a:ext cx="1646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18.7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899" y="2396497"/>
            <a:ext cx="2008687" cy="200868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641" y="4406510"/>
            <a:ext cx="2012423" cy="214259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861" y="2392403"/>
            <a:ext cx="2008687" cy="2008687"/>
          </a:xfrm>
          <a:prstGeom prst="rect">
            <a:avLst/>
          </a:prstGeom>
          <a:ln>
            <a:noFill/>
          </a:ln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604" y="4411294"/>
            <a:ext cx="2012423" cy="2142592"/>
          </a:xfrm>
          <a:prstGeom prst="rect">
            <a:avLst/>
          </a:prstGeom>
          <a:ln>
            <a:noFill/>
          </a:ln>
        </p:spPr>
      </p:pic>
      <p:sp>
        <p:nvSpPr>
          <p:cNvPr id="68" name="Rectangle 67"/>
          <p:cNvSpPr/>
          <p:nvPr/>
        </p:nvSpPr>
        <p:spPr>
          <a:xfrm>
            <a:off x="3464634" y="2111116"/>
            <a:ext cx="1646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37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sp>
        <p:nvSpPr>
          <p:cNvPr id="69" name="Rectangle 68"/>
          <p:cNvSpPr/>
          <p:nvPr/>
        </p:nvSpPr>
        <p:spPr>
          <a:xfrm>
            <a:off x="5429474" y="2113748"/>
            <a:ext cx="1646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89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2611190" y="1660287"/>
            <a:ext cx="3639832" cy="520037"/>
            <a:chOff x="3617363" y="5425083"/>
            <a:chExt cx="4853109" cy="693382"/>
          </a:xfrm>
        </p:grpSpPr>
        <p:grpSp>
          <p:nvGrpSpPr>
            <p:cNvPr id="73" name="Group 72"/>
            <p:cNvGrpSpPr/>
            <p:nvPr/>
          </p:nvGrpSpPr>
          <p:grpSpPr>
            <a:xfrm>
              <a:off x="3617363" y="5425083"/>
              <a:ext cx="4786070" cy="612084"/>
              <a:chOff x="1" y="7163500"/>
              <a:chExt cx="4211205" cy="538565"/>
            </a:xfrm>
          </p:grpSpPr>
          <p:pic>
            <p:nvPicPr>
              <p:cNvPr id="87" name="Picture 86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641"/>
              <a:stretch/>
            </p:blipFill>
            <p:spPr>
              <a:xfrm rot="5400000">
                <a:off x="1836321" y="5327180"/>
                <a:ext cx="538565" cy="4211205"/>
              </a:xfrm>
              <a:prstGeom prst="rect">
                <a:avLst/>
              </a:prstGeom>
            </p:spPr>
          </p:pic>
          <p:sp>
            <p:nvSpPr>
              <p:cNvPr id="88" name="Rectangle 87"/>
              <p:cNvSpPr/>
              <p:nvPr/>
            </p:nvSpPr>
            <p:spPr>
              <a:xfrm>
                <a:off x="396849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362102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3273552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2926080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2578608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223113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188366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1536192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1188720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841248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49377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14630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3626335" y="5779907"/>
              <a:ext cx="4844137" cy="338558"/>
              <a:chOff x="3626335" y="5779907"/>
              <a:chExt cx="4844137" cy="338558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3626335" y="5779910"/>
                <a:ext cx="447132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80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3971270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100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4366431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120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4761592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140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5156754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160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5551916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180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5947078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200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6342237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220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6737401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240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7132561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260</a:t>
                </a: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7527724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280</a:t>
                </a: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7922885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300</a:t>
                </a:r>
              </a:p>
            </p:txBody>
          </p:sp>
        </p:grpSp>
      </p:grpSp>
      <p:sp>
        <p:nvSpPr>
          <p:cNvPr id="100" name="TextBox 99"/>
          <p:cNvSpPr txBox="1"/>
          <p:nvPr/>
        </p:nvSpPr>
        <p:spPr>
          <a:xfrm>
            <a:off x="1602164" y="1693607"/>
            <a:ext cx="11437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Brightness Temperature (K)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6" name="Rectangle 45"/>
              <p:cNvSpPr/>
              <p:nvPr/>
            </p:nvSpPr>
            <p:spPr>
              <a:xfrm>
                <a:off x="222035" y="5255485"/>
                <a:ext cx="835284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"/>
                          <a:cs typeface="Helvetica" panose="020B0604020202020204" pitchFamily="34" charset="0"/>
                        </a:rPr>
                        <m:t>H</m:t>
                      </m:r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"/>
                              <a:cs typeface="Helvetica" panose="020B0604020202020204" pitchFamily="34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"/>
                                  <a:cs typeface="Helvetica" panose="020B0604020202020204" pitchFamily="34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"/>
                                      <a:cs typeface="Helvetica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"/>
                                      <a:cs typeface="Helvetica" panose="020B0604020202020204" pitchFamily="34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"/>
                                      <a:cs typeface="Helvetica" panose="020B0604020202020204" pitchFamily="34" charset="0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acc>
                        </m:e>
                      </m:d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ea typeface=""/>
                  <a:cs typeface="Helvetica" panose="020B0604020202020204" pitchFamily="34" charset="0"/>
                </a:endParaRPr>
              </a:p>
              <a:p>
                <a:pPr algn="r"/>
                <a:r>
                  <a:rPr lang="en-US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IR only</a:t>
                </a:r>
                <a:r>
                  <a:rPr lang="en-US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/>
                </a:r>
                <a:br>
                  <a:rPr lang="en-US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</a:br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ea typeface="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035" y="5255485"/>
                <a:ext cx="835284" cy="1200329"/>
              </a:xfrm>
              <a:prstGeom prst="rect">
                <a:avLst/>
              </a:prstGeom>
              <a:blipFill rotWithShape="0">
                <a:blip r:embed="rId12"/>
                <a:stretch>
                  <a:fillRect r="-13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tangle 48"/>
          <p:cNvSpPr/>
          <p:nvPr/>
        </p:nvSpPr>
        <p:spPr>
          <a:xfrm>
            <a:off x="6161871" y="1529308"/>
            <a:ext cx="443396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Helvetica" panose="020B0604020202020204" pitchFamily="34" charset="0"/>
                <a:ea typeface=""/>
                <a:cs typeface="Helvetica" panose="020B0604020202020204" pitchFamily="34" charset="0"/>
              </a:rPr>
              <a:t>CRTM-DS Sector Snowflakes</a:t>
            </a:r>
            <a:endParaRPr lang="en-US" sz="2400" baseline="-25000" dirty="0">
              <a:solidFill>
                <a:prstClr val="black"/>
              </a:solidFill>
              <a:latin typeface="Helvetica" panose="020B0604020202020204" pitchFamily="34" charset="0"/>
              <a:ea typeface=""/>
              <a:cs typeface="Helvetica" panose="020B0604020202020204" pitchFamily="34" charset="0"/>
            </a:endParaRP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1676401" y="1"/>
            <a:ext cx="9172575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600" dirty="0" smtClean="0">
                <a:latin typeface="ヒラギノ角ゴ Pro W3" charset="-128"/>
                <a:ea typeface="ヒラギノ角ゴ Pro W3" charset="-128"/>
                <a:cs typeface="ヒラギノ角ゴ Pro W3" charset="-128"/>
              </a:rPr>
              <a:t>Assimilating All-sky Satellite Radiances: Harvey (2017)</a:t>
            </a:r>
            <a:endParaRPr lang="en-US" altLang="en-US" sz="2600" dirty="0">
              <a:latin typeface="ヒラギノ角ゴ Pro W3" charset="-128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394315" y="2100506"/>
            <a:ext cx="1690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183.3±7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sp>
        <p:nvSpPr>
          <p:cNvPr id="48" name="Content Placeholder 2"/>
          <p:cNvSpPr txBox="1">
            <a:spLocks/>
          </p:cNvSpPr>
          <p:nvPr/>
        </p:nvSpPr>
        <p:spPr bwMode="auto">
          <a:xfrm>
            <a:off x="1524000" y="815975"/>
            <a:ext cx="98958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457200">
              <a:spcBef>
                <a:spcPct val="40000"/>
              </a:spcBef>
              <a:buClr>
                <a:schemeClr val="accent1"/>
              </a:buClr>
              <a:buFont typeface="Wingdings" charset="2"/>
              <a:buChar char="§"/>
              <a:defRPr kumimoji="1" sz="15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defTabSz="457200">
              <a:spcBef>
                <a:spcPct val="40000"/>
              </a:spcBef>
              <a:buClr>
                <a:schemeClr val="accent1"/>
              </a:buClr>
              <a:buChar char="-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 defTabSz="457200">
              <a:spcBef>
                <a:spcPct val="40000"/>
              </a:spcBef>
              <a:buClr>
                <a:schemeClr val="accent1"/>
              </a:buClr>
              <a:buChar char="-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 defTabSz="457200">
              <a:spcBef>
                <a:spcPct val="40000"/>
              </a:spcBef>
              <a:buClr>
                <a:schemeClr val="accent1"/>
              </a:buClr>
              <a:buChar char="-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 defTabSz="457200">
              <a:spcBef>
                <a:spcPct val="40000"/>
              </a:spcBef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lnSpc>
                <a:spcPct val="80000"/>
              </a:lnSpc>
              <a:buClrTx/>
              <a:buNone/>
            </a:pPr>
            <a:r>
              <a:rPr lang="en-US" altLang="en-US" sz="2400" dirty="0">
                <a:solidFill>
                  <a:srgbClr val="800000"/>
                </a:solidFill>
              </a:rPr>
              <a:t>WRF/CRTM simulated </a:t>
            </a:r>
            <a:r>
              <a:rPr lang="en-US" altLang="en-US" sz="2400" dirty="0" smtClean="0">
                <a:solidFill>
                  <a:srgbClr val="800000"/>
                </a:solidFill>
              </a:rPr>
              <a:t>radiance</a:t>
            </a:r>
            <a:r>
              <a:rPr lang="en-US" altLang="en-US" sz="2400" dirty="0" smtClean="0">
                <a:solidFill>
                  <a:srgbClr val="800000"/>
                </a:solidFill>
              </a:rPr>
              <a:t>, 1</a:t>
            </a:r>
            <a:r>
              <a:rPr lang="en-US" altLang="en-US" sz="2400" baseline="30000" dirty="0" smtClean="0">
                <a:solidFill>
                  <a:srgbClr val="800000"/>
                </a:solidFill>
              </a:rPr>
              <a:t>st</a:t>
            </a:r>
            <a:r>
              <a:rPr lang="en-US" altLang="en-US" sz="2400" dirty="0" smtClean="0">
                <a:solidFill>
                  <a:srgbClr val="800000"/>
                </a:solidFill>
              </a:rPr>
              <a:t> </a:t>
            </a:r>
            <a:r>
              <a:rPr lang="en-US" altLang="en-US" sz="2400" dirty="0" smtClean="0">
                <a:solidFill>
                  <a:srgbClr val="800000"/>
                </a:solidFill>
              </a:rPr>
              <a:t>cycle</a:t>
            </a:r>
          </a:p>
          <a:p>
            <a:pPr>
              <a:lnSpc>
                <a:spcPct val="80000"/>
              </a:lnSpc>
              <a:buClrTx/>
              <a:buNone/>
            </a:pPr>
            <a:r>
              <a:rPr lang="en-US" altLang="en-US" sz="2400" dirty="0" smtClean="0">
                <a:solidFill>
                  <a:srgbClr val="800000"/>
                </a:solidFill>
              </a:rPr>
              <a:t>Analysis, IR only (12 </a:t>
            </a:r>
            <a:r>
              <a:rPr lang="en-US" altLang="en-US" sz="2400" dirty="0">
                <a:solidFill>
                  <a:srgbClr val="800000"/>
                </a:solidFill>
              </a:rPr>
              <a:t>UTC) vs</a:t>
            </a:r>
            <a:r>
              <a:rPr lang="en-US" altLang="en-US" sz="2400" dirty="0" smtClean="0">
                <a:solidFill>
                  <a:srgbClr val="800000"/>
                </a:solidFill>
              </a:rPr>
              <a:t>. 12 </a:t>
            </a:r>
            <a:r>
              <a:rPr lang="en-US" altLang="en-US" sz="2400" dirty="0">
                <a:solidFill>
                  <a:srgbClr val="800000"/>
                </a:solidFill>
              </a:rPr>
              <a:t>UTC </a:t>
            </a:r>
            <a:r>
              <a:rPr lang="en-US" altLang="en-US" sz="2400" dirty="0" smtClean="0">
                <a:solidFill>
                  <a:srgbClr val="800000"/>
                </a:solidFill>
              </a:rPr>
              <a:t>GPM observations</a:t>
            </a:r>
            <a:endParaRPr lang="en-US" altLang="en-US" sz="2400" dirty="0">
              <a:solidFill>
                <a:srgbClr val="8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37"/>
          <a:stretch/>
        </p:blipFill>
        <p:spPr>
          <a:xfrm>
            <a:off x="9230013" y="2050260"/>
            <a:ext cx="2585248" cy="22575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0" name="TextBox 49"/>
          <p:cNvSpPr txBox="1"/>
          <p:nvPr/>
        </p:nvSpPr>
        <p:spPr>
          <a:xfrm>
            <a:off x="9667485" y="773666"/>
            <a:ext cx="2419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*not using ABEI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20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60" y="4409277"/>
            <a:ext cx="2230830" cy="21398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20" y="2400721"/>
            <a:ext cx="2231872" cy="20107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Rectangle 26"/>
          <p:cNvSpPr/>
          <p:nvPr/>
        </p:nvSpPr>
        <p:spPr>
          <a:xfrm>
            <a:off x="407744" y="3093308"/>
            <a:ext cx="649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Obs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936" y="2400590"/>
            <a:ext cx="2008687" cy="200868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678" y="4410605"/>
            <a:ext cx="2012423" cy="2142593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349811" y="2108484"/>
            <a:ext cx="1646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18.7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899" y="2396497"/>
            <a:ext cx="2008687" cy="200868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641" y="4406510"/>
            <a:ext cx="2012423" cy="2142593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861" y="2392403"/>
            <a:ext cx="2008687" cy="20086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604" y="4411294"/>
            <a:ext cx="2012423" cy="21425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8" name="Rectangle 67"/>
          <p:cNvSpPr/>
          <p:nvPr/>
        </p:nvSpPr>
        <p:spPr>
          <a:xfrm>
            <a:off x="3464634" y="2111116"/>
            <a:ext cx="1646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37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sp>
        <p:nvSpPr>
          <p:cNvPr id="69" name="Rectangle 68"/>
          <p:cNvSpPr/>
          <p:nvPr/>
        </p:nvSpPr>
        <p:spPr>
          <a:xfrm>
            <a:off x="5429474" y="2113748"/>
            <a:ext cx="1646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89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2611190" y="1660287"/>
            <a:ext cx="3639832" cy="520037"/>
            <a:chOff x="3617363" y="5425083"/>
            <a:chExt cx="4853109" cy="693382"/>
          </a:xfrm>
        </p:grpSpPr>
        <p:grpSp>
          <p:nvGrpSpPr>
            <p:cNvPr id="73" name="Group 72"/>
            <p:cNvGrpSpPr/>
            <p:nvPr/>
          </p:nvGrpSpPr>
          <p:grpSpPr>
            <a:xfrm>
              <a:off x="3617363" y="5425083"/>
              <a:ext cx="4786070" cy="612084"/>
              <a:chOff x="1" y="7163500"/>
              <a:chExt cx="4211205" cy="538565"/>
            </a:xfrm>
          </p:grpSpPr>
          <p:pic>
            <p:nvPicPr>
              <p:cNvPr id="87" name="Picture 86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641"/>
              <a:stretch/>
            </p:blipFill>
            <p:spPr>
              <a:xfrm rot="5400000">
                <a:off x="1836321" y="5327180"/>
                <a:ext cx="538565" cy="4211205"/>
              </a:xfrm>
              <a:prstGeom prst="rect">
                <a:avLst/>
              </a:prstGeom>
            </p:spPr>
          </p:pic>
          <p:sp>
            <p:nvSpPr>
              <p:cNvPr id="88" name="Rectangle 87"/>
              <p:cNvSpPr/>
              <p:nvPr/>
            </p:nvSpPr>
            <p:spPr>
              <a:xfrm>
                <a:off x="396849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362102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3273552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2926080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2578608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223113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188366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1536192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1188720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841248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49377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14630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3626335" y="5779907"/>
              <a:ext cx="4844137" cy="338558"/>
              <a:chOff x="3626335" y="5779907"/>
              <a:chExt cx="4844137" cy="338558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3626335" y="5779910"/>
                <a:ext cx="447132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80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3971270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100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4366431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120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4761592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140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5156754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160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5551916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180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5947078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200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6342237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220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6737401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240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7132561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260</a:t>
                </a: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7527724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280</a:t>
                </a: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7922885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300</a:t>
                </a:r>
              </a:p>
            </p:txBody>
          </p:sp>
        </p:grpSp>
      </p:grpSp>
      <p:sp>
        <p:nvSpPr>
          <p:cNvPr id="100" name="TextBox 99"/>
          <p:cNvSpPr txBox="1"/>
          <p:nvPr/>
        </p:nvSpPr>
        <p:spPr>
          <a:xfrm>
            <a:off x="1602164" y="1693607"/>
            <a:ext cx="11437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Brightness Temperature (K)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222035" y="5255485"/>
                <a:ext cx="835284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"/>
                          <a:cs typeface="Helvetica" panose="020B0604020202020204" pitchFamily="34" charset="0"/>
                        </a:rPr>
                        <m:t>H</m:t>
                      </m:r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"/>
                              <a:cs typeface="Helvetica" panose="020B0604020202020204" pitchFamily="34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"/>
                                  <a:cs typeface="Helvetica" panose="020B0604020202020204" pitchFamily="34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"/>
                                      <a:cs typeface="Helvetica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"/>
                                      <a:cs typeface="Helvetica" panose="020B0604020202020204" pitchFamily="34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"/>
                                      <a:cs typeface="Helvetica" panose="020B0604020202020204" pitchFamily="34" charset="0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acc>
                        </m:e>
                      </m:d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ea typeface=""/>
                  <a:cs typeface="Helvetica" panose="020B0604020202020204" pitchFamily="34" charset="0"/>
                </a:endParaRPr>
              </a:p>
              <a:p>
                <a:pPr algn="r"/>
                <a:r>
                  <a:rPr lang="en-US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IR</a:t>
                </a:r>
                <a:r>
                  <a:rPr lang="en-US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 &amp; MW</a:t>
                </a:r>
                <a:br>
                  <a:rPr lang="en-US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</a:br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ea typeface="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035" y="5255485"/>
                <a:ext cx="835284" cy="1200329"/>
              </a:xfrm>
              <a:prstGeom prst="rect">
                <a:avLst/>
              </a:prstGeom>
              <a:blipFill rotWithShape="0">
                <a:blip r:embed="rId12"/>
                <a:stretch>
                  <a:fillRect r="-13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tangle 48"/>
          <p:cNvSpPr/>
          <p:nvPr/>
        </p:nvSpPr>
        <p:spPr>
          <a:xfrm>
            <a:off x="6161871" y="1529308"/>
            <a:ext cx="443396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Helvetica" panose="020B0604020202020204" pitchFamily="34" charset="0"/>
                <a:ea typeface=""/>
                <a:cs typeface="Helvetica" panose="020B0604020202020204" pitchFamily="34" charset="0"/>
              </a:rPr>
              <a:t>CRTM-DS Sector Snowflakes</a:t>
            </a:r>
            <a:endParaRPr lang="en-US" sz="2400" baseline="-25000" dirty="0">
              <a:solidFill>
                <a:prstClr val="black"/>
              </a:solidFill>
              <a:latin typeface="Helvetica" panose="020B0604020202020204" pitchFamily="34" charset="0"/>
              <a:ea typeface=""/>
              <a:cs typeface="Helvetica" panose="020B0604020202020204" pitchFamily="34" charset="0"/>
            </a:endParaRP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1676401" y="1"/>
            <a:ext cx="9172575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600" dirty="0" smtClean="0">
                <a:latin typeface="ヒラギノ角ゴ Pro W3" charset="-128"/>
                <a:ea typeface="ヒラギノ角ゴ Pro W3" charset="-128"/>
                <a:cs typeface="ヒラギノ角ゴ Pro W3" charset="-128"/>
              </a:rPr>
              <a:t>Assimilating All-sky Satellite Radiances: Harvey (2017)</a:t>
            </a:r>
            <a:endParaRPr lang="en-US" altLang="en-US" sz="2600" dirty="0">
              <a:latin typeface="ヒラギノ角ゴ Pro W3" charset="-128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394315" y="2100506"/>
            <a:ext cx="1690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183.3±7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sp>
        <p:nvSpPr>
          <p:cNvPr id="48" name="Content Placeholder 2"/>
          <p:cNvSpPr txBox="1">
            <a:spLocks/>
          </p:cNvSpPr>
          <p:nvPr/>
        </p:nvSpPr>
        <p:spPr bwMode="auto">
          <a:xfrm>
            <a:off x="1524000" y="815975"/>
            <a:ext cx="98958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457200">
              <a:spcBef>
                <a:spcPct val="40000"/>
              </a:spcBef>
              <a:buClr>
                <a:schemeClr val="accent1"/>
              </a:buClr>
              <a:buFont typeface="Wingdings" charset="2"/>
              <a:buChar char="§"/>
              <a:defRPr kumimoji="1" sz="15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defTabSz="457200">
              <a:spcBef>
                <a:spcPct val="40000"/>
              </a:spcBef>
              <a:buClr>
                <a:schemeClr val="accent1"/>
              </a:buClr>
              <a:buChar char="-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 defTabSz="457200">
              <a:spcBef>
                <a:spcPct val="40000"/>
              </a:spcBef>
              <a:buClr>
                <a:schemeClr val="accent1"/>
              </a:buClr>
              <a:buChar char="-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 defTabSz="457200">
              <a:spcBef>
                <a:spcPct val="40000"/>
              </a:spcBef>
              <a:buClr>
                <a:schemeClr val="accent1"/>
              </a:buClr>
              <a:buChar char="-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 defTabSz="457200">
              <a:spcBef>
                <a:spcPct val="40000"/>
              </a:spcBef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lnSpc>
                <a:spcPct val="80000"/>
              </a:lnSpc>
              <a:buClrTx/>
              <a:buNone/>
            </a:pPr>
            <a:r>
              <a:rPr lang="en-US" altLang="en-US" sz="2400" dirty="0">
                <a:solidFill>
                  <a:srgbClr val="800000"/>
                </a:solidFill>
              </a:rPr>
              <a:t>WRF/CRTM simulated </a:t>
            </a:r>
            <a:r>
              <a:rPr lang="en-US" altLang="en-US" sz="2400" dirty="0" smtClean="0">
                <a:solidFill>
                  <a:srgbClr val="800000"/>
                </a:solidFill>
              </a:rPr>
              <a:t>radiance</a:t>
            </a:r>
            <a:r>
              <a:rPr lang="en-US" altLang="en-US" sz="2400" dirty="0" smtClean="0">
                <a:solidFill>
                  <a:srgbClr val="800000"/>
                </a:solidFill>
              </a:rPr>
              <a:t>, 1</a:t>
            </a:r>
            <a:r>
              <a:rPr lang="en-US" altLang="en-US" sz="2400" baseline="30000" dirty="0" smtClean="0">
                <a:solidFill>
                  <a:srgbClr val="800000"/>
                </a:solidFill>
              </a:rPr>
              <a:t>st</a:t>
            </a:r>
            <a:r>
              <a:rPr lang="en-US" altLang="en-US" sz="2400" dirty="0" smtClean="0">
                <a:solidFill>
                  <a:srgbClr val="800000"/>
                </a:solidFill>
              </a:rPr>
              <a:t> </a:t>
            </a:r>
            <a:r>
              <a:rPr lang="en-US" altLang="en-US" sz="2400" dirty="0" smtClean="0">
                <a:solidFill>
                  <a:srgbClr val="800000"/>
                </a:solidFill>
              </a:rPr>
              <a:t>cycle</a:t>
            </a:r>
          </a:p>
          <a:p>
            <a:pPr>
              <a:lnSpc>
                <a:spcPct val="80000"/>
              </a:lnSpc>
              <a:buClrTx/>
              <a:buNone/>
            </a:pPr>
            <a:r>
              <a:rPr lang="en-US" altLang="en-US" sz="2400" dirty="0" smtClean="0">
                <a:solidFill>
                  <a:srgbClr val="800000"/>
                </a:solidFill>
              </a:rPr>
              <a:t>Analysis, IR &amp; MW (12 </a:t>
            </a:r>
            <a:r>
              <a:rPr lang="en-US" altLang="en-US" sz="2400" dirty="0">
                <a:solidFill>
                  <a:srgbClr val="800000"/>
                </a:solidFill>
              </a:rPr>
              <a:t>UTC) vs</a:t>
            </a:r>
            <a:r>
              <a:rPr lang="en-US" altLang="en-US" sz="2400" dirty="0" smtClean="0">
                <a:solidFill>
                  <a:srgbClr val="800000"/>
                </a:solidFill>
              </a:rPr>
              <a:t>. 12 </a:t>
            </a:r>
            <a:r>
              <a:rPr lang="en-US" altLang="en-US" sz="2400" dirty="0">
                <a:solidFill>
                  <a:srgbClr val="800000"/>
                </a:solidFill>
              </a:rPr>
              <a:t>UTC </a:t>
            </a:r>
            <a:r>
              <a:rPr lang="en-US" altLang="en-US" sz="2400" dirty="0" smtClean="0">
                <a:solidFill>
                  <a:srgbClr val="800000"/>
                </a:solidFill>
              </a:rPr>
              <a:t>GPM observations</a:t>
            </a:r>
            <a:endParaRPr lang="en-US" altLang="en-US" sz="2400" dirty="0">
              <a:solidFill>
                <a:srgbClr val="8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013" y="2050260"/>
            <a:ext cx="2585248" cy="51704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6567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60" y="4409277"/>
            <a:ext cx="2230829" cy="213982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20" y="2400721"/>
            <a:ext cx="2231872" cy="201076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7" name="Rectangle 26"/>
          <p:cNvSpPr/>
          <p:nvPr/>
        </p:nvSpPr>
        <p:spPr>
          <a:xfrm>
            <a:off x="407744" y="3093308"/>
            <a:ext cx="649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Obs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936" y="2400590"/>
            <a:ext cx="2008687" cy="200868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678" y="4410605"/>
            <a:ext cx="2012423" cy="2142593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349811" y="2108484"/>
            <a:ext cx="1646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19.35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899" y="2396497"/>
            <a:ext cx="2008687" cy="200868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641" y="4406510"/>
            <a:ext cx="2012423" cy="2142593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861" y="2392403"/>
            <a:ext cx="2008687" cy="200868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604" y="4402416"/>
            <a:ext cx="2012423" cy="214259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8" name="Rectangle 67"/>
          <p:cNvSpPr/>
          <p:nvPr/>
        </p:nvSpPr>
        <p:spPr>
          <a:xfrm>
            <a:off x="3464634" y="2111116"/>
            <a:ext cx="1646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37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sp>
        <p:nvSpPr>
          <p:cNvPr id="69" name="Rectangle 68"/>
          <p:cNvSpPr/>
          <p:nvPr/>
        </p:nvSpPr>
        <p:spPr>
          <a:xfrm>
            <a:off x="5429474" y="2113748"/>
            <a:ext cx="1646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91.7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2611190" y="1660287"/>
            <a:ext cx="3639832" cy="520037"/>
            <a:chOff x="3617363" y="5425083"/>
            <a:chExt cx="4853109" cy="693382"/>
          </a:xfrm>
        </p:grpSpPr>
        <p:grpSp>
          <p:nvGrpSpPr>
            <p:cNvPr id="73" name="Group 72"/>
            <p:cNvGrpSpPr/>
            <p:nvPr/>
          </p:nvGrpSpPr>
          <p:grpSpPr>
            <a:xfrm>
              <a:off x="3617363" y="5425083"/>
              <a:ext cx="4786070" cy="612084"/>
              <a:chOff x="1" y="7163500"/>
              <a:chExt cx="4211205" cy="538565"/>
            </a:xfrm>
          </p:grpSpPr>
          <p:pic>
            <p:nvPicPr>
              <p:cNvPr id="87" name="Picture 86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641"/>
              <a:stretch/>
            </p:blipFill>
            <p:spPr>
              <a:xfrm rot="5400000">
                <a:off x="1836321" y="5327180"/>
                <a:ext cx="538565" cy="4211205"/>
              </a:xfrm>
              <a:prstGeom prst="rect">
                <a:avLst/>
              </a:prstGeom>
            </p:spPr>
          </p:pic>
          <p:sp>
            <p:nvSpPr>
              <p:cNvPr id="88" name="Rectangle 87"/>
              <p:cNvSpPr/>
              <p:nvPr/>
            </p:nvSpPr>
            <p:spPr>
              <a:xfrm>
                <a:off x="396849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362102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3273552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2926080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2578608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223113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188366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1536192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1188720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841248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49377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14630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3626335" y="5779907"/>
              <a:ext cx="4844137" cy="338558"/>
              <a:chOff x="3626335" y="5779907"/>
              <a:chExt cx="4844137" cy="338558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3626335" y="5779910"/>
                <a:ext cx="447132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80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3971270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100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4366431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120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4761592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140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5156754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160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5551916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180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5947078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200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6342237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220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6737401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240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7132561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260</a:t>
                </a: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7527724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280</a:t>
                </a: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7922885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300</a:t>
                </a:r>
              </a:p>
            </p:txBody>
          </p:sp>
        </p:grpSp>
      </p:grpSp>
      <p:sp>
        <p:nvSpPr>
          <p:cNvPr id="100" name="TextBox 99"/>
          <p:cNvSpPr txBox="1"/>
          <p:nvPr/>
        </p:nvSpPr>
        <p:spPr>
          <a:xfrm>
            <a:off x="1602164" y="1693607"/>
            <a:ext cx="11437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Brightness Temperature (K)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1676401" y="1"/>
            <a:ext cx="9172575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600" dirty="0" smtClean="0">
                <a:latin typeface="ヒラギノ角ゴ Pro W3" charset="-128"/>
                <a:ea typeface="ヒラギノ角ゴ Pro W3" charset="-128"/>
                <a:cs typeface="ヒラギノ角ゴ Pro W3" charset="-128"/>
              </a:rPr>
              <a:t>Assimilating All-sky Satellite Radiances: Harvey (2017)</a:t>
            </a:r>
            <a:endParaRPr lang="en-US" altLang="en-US" sz="2600" dirty="0">
              <a:latin typeface="ヒラギノ角ゴ Pro W3" charset="-128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394315" y="2100506"/>
            <a:ext cx="1690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183.3±7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sp>
        <p:nvSpPr>
          <p:cNvPr id="48" name="Content Placeholder 2"/>
          <p:cNvSpPr txBox="1">
            <a:spLocks/>
          </p:cNvSpPr>
          <p:nvPr/>
        </p:nvSpPr>
        <p:spPr bwMode="auto">
          <a:xfrm>
            <a:off x="1524000" y="815975"/>
            <a:ext cx="98958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457200">
              <a:spcBef>
                <a:spcPct val="40000"/>
              </a:spcBef>
              <a:buClr>
                <a:schemeClr val="accent1"/>
              </a:buClr>
              <a:buFont typeface="Wingdings" charset="2"/>
              <a:buChar char="§"/>
              <a:defRPr kumimoji="1" sz="15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defTabSz="457200">
              <a:spcBef>
                <a:spcPct val="40000"/>
              </a:spcBef>
              <a:buClr>
                <a:schemeClr val="accent1"/>
              </a:buClr>
              <a:buChar char="-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 defTabSz="457200">
              <a:spcBef>
                <a:spcPct val="40000"/>
              </a:spcBef>
              <a:buClr>
                <a:schemeClr val="accent1"/>
              </a:buClr>
              <a:buChar char="-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 defTabSz="457200">
              <a:spcBef>
                <a:spcPct val="40000"/>
              </a:spcBef>
              <a:buClr>
                <a:schemeClr val="accent1"/>
              </a:buClr>
              <a:buChar char="-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 defTabSz="457200">
              <a:spcBef>
                <a:spcPct val="40000"/>
              </a:spcBef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lnSpc>
                <a:spcPct val="80000"/>
              </a:lnSpc>
              <a:buClrTx/>
              <a:buNone/>
            </a:pPr>
            <a:r>
              <a:rPr lang="en-US" altLang="en-US" sz="2400" dirty="0">
                <a:solidFill>
                  <a:srgbClr val="800000"/>
                </a:solidFill>
              </a:rPr>
              <a:t>WRF/CRTM simulated </a:t>
            </a:r>
            <a:r>
              <a:rPr lang="en-US" altLang="en-US" sz="2400" dirty="0" smtClean="0">
                <a:solidFill>
                  <a:srgbClr val="800000"/>
                </a:solidFill>
              </a:rPr>
              <a:t>MW radiance, 2</a:t>
            </a:r>
            <a:r>
              <a:rPr lang="en-US" altLang="en-US" sz="2400" baseline="30000" dirty="0" smtClean="0">
                <a:solidFill>
                  <a:srgbClr val="800000"/>
                </a:solidFill>
              </a:rPr>
              <a:t>nd</a:t>
            </a:r>
            <a:r>
              <a:rPr lang="en-US" altLang="en-US" sz="2400" dirty="0" smtClean="0">
                <a:solidFill>
                  <a:srgbClr val="800000"/>
                </a:solidFill>
              </a:rPr>
              <a:t> cycle (IR &amp; MW)</a:t>
            </a:r>
          </a:p>
          <a:p>
            <a:pPr>
              <a:lnSpc>
                <a:spcPct val="80000"/>
              </a:lnSpc>
              <a:buClrTx/>
              <a:buNone/>
            </a:pPr>
            <a:r>
              <a:rPr lang="en-US" altLang="en-US" sz="2400" dirty="0" smtClean="0">
                <a:solidFill>
                  <a:srgbClr val="800000"/>
                </a:solidFill>
              </a:rPr>
              <a:t>Prior (13 </a:t>
            </a:r>
            <a:r>
              <a:rPr lang="en-US" altLang="en-US" sz="2400" dirty="0">
                <a:solidFill>
                  <a:srgbClr val="800000"/>
                </a:solidFill>
              </a:rPr>
              <a:t>UTC) vs</a:t>
            </a:r>
            <a:r>
              <a:rPr lang="en-US" altLang="en-US" sz="2400" dirty="0" smtClean="0">
                <a:solidFill>
                  <a:srgbClr val="800000"/>
                </a:solidFill>
              </a:rPr>
              <a:t>. 13 </a:t>
            </a:r>
            <a:r>
              <a:rPr lang="en-US" altLang="en-US" sz="2400" dirty="0">
                <a:solidFill>
                  <a:srgbClr val="800000"/>
                </a:solidFill>
              </a:rPr>
              <a:t>UTC </a:t>
            </a:r>
            <a:r>
              <a:rPr lang="en-US" altLang="en-US" sz="2400" dirty="0" smtClean="0">
                <a:solidFill>
                  <a:srgbClr val="800000"/>
                </a:solidFill>
              </a:rPr>
              <a:t>SSMIS observations</a:t>
            </a:r>
            <a:endParaRPr lang="en-US" altLang="en-US" sz="2400" dirty="0">
              <a:solidFill>
                <a:srgbClr val="8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37"/>
          <a:stretch/>
        </p:blipFill>
        <p:spPr>
          <a:xfrm>
            <a:off x="9230013" y="2050260"/>
            <a:ext cx="2585248" cy="225758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3" name="Rectangle 52"/>
              <p:cNvSpPr/>
              <p:nvPr/>
            </p:nvSpPr>
            <p:spPr>
              <a:xfrm>
                <a:off x="222035" y="5255485"/>
                <a:ext cx="835284" cy="3693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"/>
                          <a:cs typeface="Helvetica" panose="020B0604020202020204" pitchFamily="34" charset="0"/>
                        </a:rPr>
                        <m:t>H</m:t>
                      </m:r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"/>
                              <a:cs typeface="Helvetica" panose="020B0604020202020204" pitchFamily="34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"/>
                                  <a:cs typeface="Helvetica" panose="020B0604020202020204" pitchFamily="34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"/>
                                      <a:cs typeface="Helvetica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"/>
                                      <a:cs typeface="Helvetica" panose="020B0604020202020204" pitchFamily="34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"/>
                                      <a:cs typeface="Helvetica" panose="020B0604020202020204" pitchFamily="34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acc>
                        </m:e>
                      </m:d>
                    </m:oMath>
                  </m:oMathPara>
                </a14:m>
                <a:r>
                  <a:rPr lang="en-US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/>
                </a:r>
                <a:br>
                  <a:rPr lang="en-US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</a:br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ea typeface="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035" y="5255485"/>
                <a:ext cx="835284" cy="369397"/>
              </a:xfrm>
              <a:prstGeom prst="rect">
                <a:avLst/>
              </a:prstGeom>
              <a:blipFill rotWithShape="0">
                <a:blip r:embed="rId13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Rectangle 53"/>
          <p:cNvSpPr/>
          <p:nvPr/>
        </p:nvSpPr>
        <p:spPr>
          <a:xfrm>
            <a:off x="6161871" y="1529308"/>
            <a:ext cx="443396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Helvetica" panose="020B0604020202020204" pitchFamily="34" charset="0"/>
                <a:ea typeface=""/>
                <a:cs typeface="Helvetica" panose="020B0604020202020204" pitchFamily="34" charset="0"/>
              </a:rPr>
              <a:t>CRTM-DS Sector Snowflakes</a:t>
            </a:r>
            <a:endParaRPr lang="en-US" sz="2400" baseline="-25000" dirty="0">
              <a:solidFill>
                <a:prstClr val="black"/>
              </a:solidFill>
              <a:latin typeface="Helvetica" panose="020B0604020202020204" pitchFamily="34" charset="0"/>
              <a:ea typeface="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73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60" y="4409277"/>
            <a:ext cx="2230829" cy="21398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20" y="2400721"/>
            <a:ext cx="2231872" cy="20107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Rectangle 26"/>
          <p:cNvSpPr/>
          <p:nvPr/>
        </p:nvSpPr>
        <p:spPr>
          <a:xfrm>
            <a:off x="407744" y="3093308"/>
            <a:ext cx="649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Obs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936" y="2400590"/>
            <a:ext cx="2008687" cy="200868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678" y="4410605"/>
            <a:ext cx="2012423" cy="2142593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349811" y="2108484"/>
            <a:ext cx="1646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19.35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899" y="2396497"/>
            <a:ext cx="2008687" cy="200868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641" y="4406510"/>
            <a:ext cx="2012424" cy="2142593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861" y="2392403"/>
            <a:ext cx="2008687" cy="20086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604" y="4402416"/>
            <a:ext cx="2012424" cy="21425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8" name="Rectangle 67"/>
          <p:cNvSpPr/>
          <p:nvPr/>
        </p:nvSpPr>
        <p:spPr>
          <a:xfrm>
            <a:off x="3464634" y="2111116"/>
            <a:ext cx="1646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37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sp>
        <p:nvSpPr>
          <p:cNvPr id="69" name="Rectangle 68"/>
          <p:cNvSpPr/>
          <p:nvPr/>
        </p:nvSpPr>
        <p:spPr>
          <a:xfrm>
            <a:off x="5429474" y="2113748"/>
            <a:ext cx="1646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91.7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2611190" y="1660287"/>
            <a:ext cx="3639832" cy="520037"/>
            <a:chOff x="3617363" y="5425083"/>
            <a:chExt cx="4853109" cy="693382"/>
          </a:xfrm>
        </p:grpSpPr>
        <p:grpSp>
          <p:nvGrpSpPr>
            <p:cNvPr id="73" name="Group 72"/>
            <p:cNvGrpSpPr/>
            <p:nvPr/>
          </p:nvGrpSpPr>
          <p:grpSpPr>
            <a:xfrm>
              <a:off x="3617363" y="5425083"/>
              <a:ext cx="4786070" cy="612084"/>
              <a:chOff x="1" y="7163500"/>
              <a:chExt cx="4211205" cy="538565"/>
            </a:xfrm>
          </p:grpSpPr>
          <p:pic>
            <p:nvPicPr>
              <p:cNvPr id="87" name="Picture 86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641"/>
              <a:stretch/>
            </p:blipFill>
            <p:spPr>
              <a:xfrm rot="5400000">
                <a:off x="1836321" y="5327180"/>
                <a:ext cx="538565" cy="4211205"/>
              </a:xfrm>
              <a:prstGeom prst="rect">
                <a:avLst/>
              </a:prstGeom>
            </p:spPr>
          </p:pic>
          <p:sp>
            <p:nvSpPr>
              <p:cNvPr id="88" name="Rectangle 87"/>
              <p:cNvSpPr/>
              <p:nvPr/>
            </p:nvSpPr>
            <p:spPr>
              <a:xfrm>
                <a:off x="396849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362102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3273552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2926080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2578608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223113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188366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1536192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1188720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841248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49377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14630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3626335" y="5779907"/>
              <a:ext cx="4844137" cy="338558"/>
              <a:chOff x="3626335" y="5779907"/>
              <a:chExt cx="4844137" cy="338558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3626335" y="5779910"/>
                <a:ext cx="447132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80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3971270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100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4366431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120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4761592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140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5156754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160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5551916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180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5947078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200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6342237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220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6737401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240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7132561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260</a:t>
                </a: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7527724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280</a:t>
                </a: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7922885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300</a:t>
                </a:r>
              </a:p>
            </p:txBody>
          </p:sp>
        </p:grpSp>
      </p:grpSp>
      <p:sp>
        <p:nvSpPr>
          <p:cNvPr id="100" name="TextBox 99"/>
          <p:cNvSpPr txBox="1"/>
          <p:nvPr/>
        </p:nvSpPr>
        <p:spPr>
          <a:xfrm>
            <a:off x="1602164" y="1693607"/>
            <a:ext cx="11437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Brightness Temperature (K)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1676401" y="1"/>
            <a:ext cx="9172575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600" dirty="0" smtClean="0">
                <a:latin typeface="ヒラギノ角ゴ Pro W3" charset="-128"/>
                <a:ea typeface="ヒラギノ角ゴ Pro W3" charset="-128"/>
                <a:cs typeface="ヒラギノ角ゴ Pro W3" charset="-128"/>
              </a:rPr>
              <a:t>Assimilating All-sky Satellite Radiances: Harvey (2017)</a:t>
            </a:r>
            <a:endParaRPr lang="en-US" altLang="en-US" sz="2600" dirty="0">
              <a:latin typeface="ヒラギノ角ゴ Pro W3" charset="-128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394315" y="2100506"/>
            <a:ext cx="1690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183.3±7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sp>
        <p:nvSpPr>
          <p:cNvPr id="48" name="Content Placeholder 2"/>
          <p:cNvSpPr txBox="1">
            <a:spLocks/>
          </p:cNvSpPr>
          <p:nvPr/>
        </p:nvSpPr>
        <p:spPr bwMode="auto">
          <a:xfrm>
            <a:off x="1524000" y="815975"/>
            <a:ext cx="98958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457200">
              <a:spcBef>
                <a:spcPct val="40000"/>
              </a:spcBef>
              <a:buClr>
                <a:schemeClr val="accent1"/>
              </a:buClr>
              <a:buFont typeface="Wingdings" charset="2"/>
              <a:buChar char="§"/>
              <a:defRPr kumimoji="1" sz="15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defTabSz="457200">
              <a:spcBef>
                <a:spcPct val="40000"/>
              </a:spcBef>
              <a:buClr>
                <a:schemeClr val="accent1"/>
              </a:buClr>
              <a:buChar char="-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 defTabSz="457200">
              <a:spcBef>
                <a:spcPct val="40000"/>
              </a:spcBef>
              <a:buClr>
                <a:schemeClr val="accent1"/>
              </a:buClr>
              <a:buChar char="-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 defTabSz="457200">
              <a:spcBef>
                <a:spcPct val="40000"/>
              </a:spcBef>
              <a:buClr>
                <a:schemeClr val="accent1"/>
              </a:buClr>
              <a:buChar char="-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 defTabSz="457200">
              <a:spcBef>
                <a:spcPct val="40000"/>
              </a:spcBef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lnSpc>
                <a:spcPct val="80000"/>
              </a:lnSpc>
              <a:buClrTx/>
              <a:buNone/>
            </a:pPr>
            <a:r>
              <a:rPr lang="en-US" altLang="en-US" sz="2400" dirty="0">
                <a:solidFill>
                  <a:srgbClr val="800000"/>
                </a:solidFill>
              </a:rPr>
              <a:t>WRF/CRTM simulated </a:t>
            </a:r>
            <a:r>
              <a:rPr lang="en-US" altLang="en-US" sz="2400" dirty="0" smtClean="0">
                <a:solidFill>
                  <a:srgbClr val="800000"/>
                </a:solidFill>
              </a:rPr>
              <a:t>MW radiance, 2</a:t>
            </a:r>
            <a:r>
              <a:rPr lang="en-US" altLang="en-US" sz="2400" baseline="30000" dirty="0" smtClean="0">
                <a:solidFill>
                  <a:srgbClr val="800000"/>
                </a:solidFill>
              </a:rPr>
              <a:t>nd</a:t>
            </a:r>
            <a:r>
              <a:rPr lang="en-US" altLang="en-US" sz="2400" dirty="0" smtClean="0">
                <a:solidFill>
                  <a:srgbClr val="800000"/>
                </a:solidFill>
              </a:rPr>
              <a:t> cycle (IR &amp; MW)</a:t>
            </a:r>
          </a:p>
          <a:p>
            <a:pPr>
              <a:lnSpc>
                <a:spcPct val="80000"/>
              </a:lnSpc>
              <a:buClrTx/>
              <a:buNone/>
            </a:pPr>
            <a:r>
              <a:rPr lang="en-US" altLang="en-US" sz="2400" dirty="0" smtClean="0">
                <a:solidFill>
                  <a:srgbClr val="800000"/>
                </a:solidFill>
              </a:rPr>
              <a:t>Analysis (13 </a:t>
            </a:r>
            <a:r>
              <a:rPr lang="en-US" altLang="en-US" sz="2400" dirty="0">
                <a:solidFill>
                  <a:srgbClr val="800000"/>
                </a:solidFill>
              </a:rPr>
              <a:t>UTC) vs</a:t>
            </a:r>
            <a:r>
              <a:rPr lang="en-US" altLang="en-US" sz="2400" dirty="0" smtClean="0">
                <a:solidFill>
                  <a:srgbClr val="800000"/>
                </a:solidFill>
              </a:rPr>
              <a:t>. 13 </a:t>
            </a:r>
            <a:r>
              <a:rPr lang="en-US" altLang="en-US" sz="2400" dirty="0">
                <a:solidFill>
                  <a:srgbClr val="800000"/>
                </a:solidFill>
              </a:rPr>
              <a:t>UTC </a:t>
            </a:r>
            <a:r>
              <a:rPr lang="en-US" altLang="en-US" sz="2400" dirty="0" smtClean="0">
                <a:solidFill>
                  <a:srgbClr val="800000"/>
                </a:solidFill>
              </a:rPr>
              <a:t>SSMIS observations</a:t>
            </a:r>
            <a:endParaRPr lang="en-US" altLang="en-US" sz="2400" dirty="0">
              <a:solidFill>
                <a:srgbClr val="8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013" y="2050260"/>
            <a:ext cx="2585248" cy="5170496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222035" y="5255485"/>
                <a:ext cx="835284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"/>
                          <a:cs typeface="Helvetica" panose="020B0604020202020204" pitchFamily="34" charset="0"/>
                        </a:rPr>
                        <m:t>H</m:t>
                      </m:r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"/>
                              <a:cs typeface="Helvetica" panose="020B0604020202020204" pitchFamily="34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"/>
                                  <a:cs typeface="Helvetica" panose="020B0604020202020204" pitchFamily="34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"/>
                                      <a:cs typeface="Helvetica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"/>
                                      <a:cs typeface="Helvetica" panose="020B0604020202020204" pitchFamily="34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"/>
                                      <a:cs typeface="Helvetica" panose="020B0604020202020204" pitchFamily="34" charset="0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acc>
                        </m:e>
                      </m:d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ea typeface=""/>
                  <a:cs typeface="Helvetica" panose="020B0604020202020204" pitchFamily="34" charset="0"/>
                </a:endParaRPr>
              </a:p>
              <a:p>
                <a:pPr algn="r"/>
                <a:r>
                  <a:rPr lang="en-US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IR</a:t>
                </a:r>
                <a:r>
                  <a:rPr lang="en-US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 &amp; MW</a:t>
                </a:r>
                <a:br>
                  <a:rPr lang="en-US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</a:br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ea typeface="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035" y="5255485"/>
                <a:ext cx="835284" cy="1200329"/>
              </a:xfrm>
              <a:prstGeom prst="rect">
                <a:avLst/>
              </a:prstGeom>
              <a:blipFill rotWithShape="0">
                <a:blip r:embed="rId13"/>
                <a:stretch>
                  <a:fillRect r="-13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Rectangle 53"/>
          <p:cNvSpPr/>
          <p:nvPr/>
        </p:nvSpPr>
        <p:spPr>
          <a:xfrm>
            <a:off x="6161871" y="1529308"/>
            <a:ext cx="443396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Helvetica" panose="020B0604020202020204" pitchFamily="34" charset="0"/>
                <a:ea typeface=""/>
                <a:cs typeface="Helvetica" panose="020B0604020202020204" pitchFamily="34" charset="0"/>
              </a:rPr>
              <a:t>CRTM-DS Sector Snowflakes</a:t>
            </a:r>
            <a:endParaRPr lang="en-US" sz="2400" baseline="-25000" dirty="0">
              <a:solidFill>
                <a:prstClr val="black"/>
              </a:solidFill>
              <a:latin typeface="Helvetica" panose="020B0604020202020204" pitchFamily="34" charset="0"/>
              <a:ea typeface="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27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61" y="4409277"/>
            <a:ext cx="2230826" cy="2139825"/>
          </a:xfrm>
          <a:prstGeom prst="rect">
            <a:avLst/>
          </a:prstGeom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20" y="2400721"/>
            <a:ext cx="2231872" cy="2010765"/>
          </a:xfrm>
          <a:prstGeom prst="rect">
            <a:avLst/>
          </a:prstGeom>
          <a:ln>
            <a:noFill/>
          </a:ln>
        </p:spPr>
      </p:pic>
      <p:sp>
        <p:nvSpPr>
          <p:cNvPr id="27" name="Rectangle 26"/>
          <p:cNvSpPr/>
          <p:nvPr/>
        </p:nvSpPr>
        <p:spPr>
          <a:xfrm>
            <a:off x="407744" y="3093308"/>
            <a:ext cx="649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Obs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936" y="2400590"/>
            <a:ext cx="2008687" cy="200868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678" y="4410605"/>
            <a:ext cx="2012421" cy="214259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349811" y="2108484"/>
            <a:ext cx="1646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18.7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899" y="2396497"/>
            <a:ext cx="2008687" cy="200868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641" y="4406510"/>
            <a:ext cx="2012421" cy="2142591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3464634" y="2111116"/>
            <a:ext cx="1646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36.5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sp>
        <p:nvSpPr>
          <p:cNvPr id="69" name="Rectangle 68"/>
          <p:cNvSpPr/>
          <p:nvPr/>
        </p:nvSpPr>
        <p:spPr>
          <a:xfrm>
            <a:off x="5429474" y="2113748"/>
            <a:ext cx="1646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89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2611190" y="1660287"/>
            <a:ext cx="3639832" cy="520037"/>
            <a:chOff x="3617363" y="5425083"/>
            <a:chExt cx="4853109" cy="693382"/>
          </a:xfrm>
        </p:grpSpPr>
        <p:grpSp>
          <p:nvGrpSpPr>
            <p:cNvPr id="73" name="Group 72"/>
            <p:cNvGrpSpPr/>
            <p:nvPr/>
          </p:nvGrpSpPr>
          <p:grpSpPr>
            <a:xfrm>
              <a:off x="3617363" y="5425083"/>
              <a:ext cx="4786070" cy="612084"/>
              <a:chOff x="1" y="7163500"/>
              <a:chExt cx="4211205" cy="538565"/>
            </a:xfrm>
          </p:grpSpPr>
          <p:pic>
            <p:nvPicPr>
              <p:cNvPr id="87" name="Picture 8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641"/>
              <a:stretch/>
            </p:blipFill>
            <p:spPr>
              <a:xfrm rot="5400000">
                <a:off x="1836321" y="5327180"/>
                <a:ext cx="538565" cy="4211205"/>
              </a:xfrm>
              <a:prstGeom prst="rect">
                <a:avLst/>
              </a:prstGeom>
            </p:spPr>
          </p:pic>
          <p:sp>
            <p:nvSpPr>
              <p:cNvPr id="88" name="Rectangle 87"/>
              <p:cNvSpPr/>
              <p:nvPr/>
            </p:nvSpPr>
            <p:spPr>
              <a:xfrm>
                <a:off x="396849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362102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3273552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2926080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2578608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223113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188366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1536192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1188720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841248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49377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14630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3626335" y="5779907"/>
              <a:ext cx="4844137" cy="338558"/>
              <a:chOff x="3626335" y="5779907"/>
              <a:chExt cx="4844137" cy="338558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3626335" y="5779910"/>
                <a:ext cx="447132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80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3971270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100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4366431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120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4761592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140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5156754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160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5551916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180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5947078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200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6342237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220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6737401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240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7132561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260</a:t>
                </a: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7527724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280</a:t>
                </a: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7922885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300</a:t>
                </a:r>
              </a:p>
            </p:txBody>
          </p:sp>
        </p:grpSp>
      </p:grpSp>
      <p:sp>
        <p:nvSpPr>
          <p:cNvPr id="100" name="TextBox 99"/>
          <p:cNvSpPr txBox="1"/>
          <p:nvPr/>
        </p:nvSpPr>
        <p:spPr>
          <a:xfrm>
            <a:off x="1602164" y="1693607"/>
            <a:ext cx="11437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Brightness Temperature (K)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1676401" y="1"/>
            <a:ext cx="9172575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600" dirty="0" smtClean="0">
                <a:latin typeface="ヒラギノ角ゴ Pro W3" charset="-128"/>
                <a:ea typeface="ヒラギノ角ゴ Pro W3" charset="-128"/>
                <a:cs typeface="ヒラギノ角ゴ Pro W3" charset="-128"/>
              </a:rPr>
              <a:t>Assimilating All-sky Satellite Radiances: Harvey (2017)</a:t>
            </a:r>
            <a:endParaRPr lang="en-US" altLang="en-US" sz="2600" dirty="0">
              <a:latin typeface="ヒラギノ角ゴ Pro W3" charset="-128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394315" y="2100506"/>
            <a:ext cx="1690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183.3±7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sp>
        <p:nvSpPr>
          <p:cNvPr id="48" name="Content Placeholder 2"/>
          <p:cNvSpPr txBox="1">
            <a:spLocks/>
          </p:cNvSpPr>
          <p:nvPr/>
        </p:nvSpPr>
        <p:spPr bwMode="auto">
          <a:xfrm>
            <a:off x="1524000" y="815975"/>
            <a:ext cx="98958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457200">
              <a:spcBef>
                <a:spcPct val="40000"/>
              </a:spcBef>
              <a:buClr>
                <a:schemeClr val="accent1"/>
              </a:buClr>
              <a:buFont typeface="Wingdings" charset="2"/>
              <a:buChar char="§"/>
              <a:defRPr kumimoji="1" sz="15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defTabSz="457200">
              <a:spcBef>
                <a:spcPct val="40000"/>
              </a:spcBef>
              <a:buClr>
                <a:schemeClr val="accent1"/>
              </a:buClr>
              <a:buChar char="-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 defTabSz="457200">
              <a:spcBef>
                <a:spcPct val="40000"/>
              </a:spcBef>
              <a:buClr>
                <a:schemeClr val="accent1"/>
              </a:buClr>
              <a:buChar char="-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 defTabSz="457200">
              <a:spcBef>
                <a:spcPct val="40000"/>
              </a:spcBef>
              <a:buClr>
                <a:schemeClr val="accent1"/>
              </a:buClr>
              <a:buChar char="-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 defTabSz="457200">
              <a:spcBef>
                <a:spcPct val="40000"/>
              </a:spcBef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lnSpc>
                <a:spcPct val="80000"/>
              </a:lnSpc>
              <a:buClrTx/>
              <a:buNone/>
            </a:pPr>
            <a:r>
              <a:rPr lang="en-US" altLang="en-US" sz="2400" dirty="0">
                <a:solidFill>
                  <a:srgbClr val="800000"/>
                </a:solidFill>
              </a:rPr>
              <a:t>WRF/CRTM simulated MW radiance, </a:t>
            </a:r>
            <a:r>
              <a:rPr lang="en-US" altLang="en-US" sz="2400" dirty="0" smtClean="0">
                <a:solidFill>
                  <a:srgbClr val="800000"/>
                </a:solidFill>
              </a:rPr>
              <a:t>7</a:t>
            </a:r>
            <a:r>
              <a:rPr lang="en-US" altLang="en-US" sz="2400" baseline="30000" dirty="0" smtClean="0">
                <a:solidFill>
                  <a:srgbClr val="800000"/>
                </a:solidFill>
              </a:rPr>
              <a:t>th</a:t>
            </a:r>
            <a:r>
              <a:rPr lang="en-US" altLang="en-US" sz="2400" dirty="0" smtClean="0">
                <a:solidFill>
                  <a:srgbClr val="800000"/>
                </a:solidFill>
              </a:rPr>
              <a:t> cycle (IR only)</a:t>
            </a:r>
            <a:endParaRPr lang="en-US" altLang="en-US" sz="2400" dirty="0">
              <a:solidFill>
                <a:srgbClr val="800000"/>
              </a:solidFill>
            </a:endParaRPr>
          </a:p>
          <a:p>
            <a:pPr>
              <a:lnSpc>
                <a:spcPct val="80000"/>
              </a:lnSpc>
              <a:buClrTx/>
              <a:buNone/>
            </a:pPr>
            <a:r>
              <a:rPr lang="en-US" altLang="en-US" sz="2400" dirty="0" smtClean="0">
                <a:solidFill>
                  <a:srgbClr val="800000"/>
                </a:solidFill>
              </a:rPr>
              <a:t>Background (18 </a:t>
            </a:r>
            <a:r>
              <a:rPr lang="en-US" altLang="en-US" sz="2400" dirty="0">
                <a:solidFill>
                  <a:srgbClr val="800000"/>
                </a:solidFill>
              </a:rPr>
              <a:t>UTC) vs</a:t>
            </a:r>
            <a:r>
              <a:rPr lang="en-US" altLang="en-US" sz="2400" dirty="0" smtClean="0">
                <a:solidFill>
                  <a:srgbClr val="800000"/>
                </a:solidFill>
              </a:rPr>
              <a:t>. 19 </a:t>
            </a:r>
            <a:r>
              <a:rPr lang="en-US" altLang="en-US" sz="2400" dirty="0">
                <a:solidFill>
                  <a:srgbClr val="800000"/>
                </a:solidFill>
              </a:rPr>
              <a:t>UTC </a:t>
            </a:r>
            <a:r>
              <a:rPr lang="en-US" altLang="en-US" sz="2400" dirty="0" smtClean="0">
                <a:solidFill>
                  <a:srgbClr val="800000"/>
                </a:solidFill>
              </a:rPr>
              <a:t>AMSR2 &amp; SAPHIR observations</a:t>
            </a:r>
            <a:endParaRPr lang="en-US" altLang="en-US" sz="2400" dirty="0">
              <a:solidFill>
                <a:srgbClr val="8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222035" y="5255485"/>
                <a:ext cx="835284" cy="3693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cs typeface="Helvetica" panose="020B0604020202020204" pitchFamily="34" charset="0"/>
                        </a:rPr>
                        <m:t>H</m:t>
                      </m:r>
                      <m:r>
                        <a:rPr lang="en-US">
                          <a:latin typeface="Cambria Math" panose="02040503050406030204" pitchFamily="18" charset="0"/>
                          <a:cs typeface="Helvetica" panose="020B0604020202020204" pitchFamily="34" charset="0"/>
                        </a:rPr>
                        <m:t>(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𝑏</m:t>
                              </m:r>
                            </m:sub>
                          </m:sSub>
                        </m:e>
                      </m:acc>
                      <m:r>
                        <a:rPr lang="en-US">
                          <a:latin typeface="Cambria Math" panose="02040503050406030204" pitchFamily="18" charset="0"/>
                          <a:cs typeface="Helvetica" panose="020B0604020202020204" pitchFamily="34" charset="0"/>
                        </a:rPr>
                        <m:t>)</m:t>
                      </m:r>
                    </m:oMath>
                  </m:oMathPara>
                </a14:m>
                <a:r>
                  <a:rPr lang="en-US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/>
                </a:r>
                <a:br>
                  <a:rPr lang="en-US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</a:br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ea typeface="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035" y="5255485"/>
                <a:ext cx="835284" cy="369397"/>
              </a:xfrm>
              <a:prstGeom prst="rect">
                <a:avLst/>
              </a:prstGeom>
              <a:blipFill rotWithShape="0">
                <a:blip r:embed="rId10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52"/>
          <p:cNvSpPr/>
          <p:nvPr/>
        </p:nvSpPr>
        <p:spPr>
          <a:xfrm>
            <a:off x="6161871" y="1529308"/>
            <a:ext cx="443396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Helvetica" panose="020B0604020202020204" pitchFamily="34" charset="0"/>
                <a:ea typeface=""/>
                <a:cs typeface="Helvetica" panose="020B0604020202020204" pitchFamily="34" charset="0"/>
              </a:rPr>
              <a:t>CRTM-DS Sector Snowflakes</a:t>
            </a:r>
            <a:endParaRPr lang="en-US" sz="2400" baseline="-25000" dirty="0">
              <a:solidFill>
                <a:prstClr val="black"/>
              </a:solidFill>
              <a:latin typeface="Helvetica" panose="020B0604020202020204" pitchFamily="34" charset="0"/>
              <a:ea typeface=""/>
              <a:cs typeface="Helvetica" panose="020B0604020202020204" pitchFamily="34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861" y="2392403"/>
            <a:ext cx="2008687" cy="200868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733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61" y="4409277"/>
            <a:ext cx="2230825" cy="2139825"/>
          </a:xfrm>
          <a:prstGeom prst="rect">
            <a:avLst/>
          </a:prstGeom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20" y="2400721"/>
            <a:ext cx="2231872" cy="2010765"/>
          </a:xfrm>
          <a:prstGeom prst="rect">
            <a:avLst/>
          </a:prstGeom>
          <a:ln>
            <a:noFill/>
          </a:ln>
        </p:spPr>
      </p:pic>
      <p:sp>
        <p:nvSpPr>
          <p:cNvPr id="27" name="Rectangle 26"/>
          <p:cNvSpPr/>
          <p:nvPr/>
        </p:nvSpPr>
        <p:spPr>
          <a:xfrm>
            <a:off x="407744" y="3093308"/>
            <a:ext cx="649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Obs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936" y="2400590"/>
            <a:ext cx="2008687" cy="200868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678" y="4410605"/>
            <a:ext cx="2012421" cy="214259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349811" y="2108484"/>
            <a:ext cx="1646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18.7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899" y="2396497"/>
            <a:ext cx="2008687" cy="200868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641" y="4406510"/>
            <a:ext cx="2012421" cy="2142590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3464634" y="2111116"/>
            <a:ext cx="1646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36.5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sp>
        <p:nvSpPr>
          <p:cNvPr id="69" name="Rectangle 68"/>
          <p:cNvSpPr/>
          <p:nvPr/>
        </p:nvSpPr>
        <p:spPr>
          <a:xfrm>
            <a:off x="5429474" y="2113748"/>
            <a:ext cx="1646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89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2611190" y="1660287"/>
            <a:ext cx="3639832" cy="520037"/>
            <a:chOff x="3617363" y="5425083"/>
            <a:chExt cx="4853109" cy="693382"/>
          </a:xfrm>
        </p:grpSpPr>
        <p:grpSp>
          <p:nvGrpSpPr>
            <p:cNvPr id="73" name="Group 72"/>
            <p:cNvGrpSpPr/>
            <p:nvPr/>
          </p:nvGrpSpPr>
          <p:grpSpPr>
            <a:xfrm>
              <a:off x="3617363" y="5425083"/>
              <a:ext cx="4786070" cy="612084"/>
              <a:chOff x="1" y="7163500"/>
              <a:chExt cx="4211205" cy="538565"/>
            </a:xfrm>
          </p:grpSpPr>
          <p:pic>
            <p:nvPicPr>
              <p:cNvPr id="87" name="Picture 8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641"/>
              <a:stretch/>
            </p:blipFill>
            <p:spPr>
              <a:xfrm rot="5400000">
                <a:off x="1836321" y="5327180"/>
                <a:ext cx="538565" cy="4211205"/>
              </a:xfrm>
              <a:prstGeom prst="rect">
                <a:avLst/>
              </a:prstGeom>
            </p:spPr>
          </p:pic>
          <p:sp>
            <p:nvSpPr>
              <p:cNvPr id="88" name="Rectangle 87"/>
              <p:cNvSpPr/>
              <p:nvPr/>
            </p:nvSpPr>
            <p:spPr>
              <a:xfrm>
                <a:off x="396849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362102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3273552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2926080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2578608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223113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188366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1536192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1188720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841248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49377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14630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3626335" y="5779907"/>
              <a:ext cx="4844137" cy="338558"/>
              <a:chOff x="3626335" y="5779907"/>
              <a:chExt cx="4844137" cy="338558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3626335" y="5779910"/>
                <a:ext cx="447132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80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3971270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100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4366431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120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4761592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140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5156754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160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5551916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180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5947078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200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6342237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220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6737401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240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7132561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260</a:t>
                </a: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7527724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280</a:t>
                </a: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7922885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300</a:t>
                </a:r>
              </a:p>
            </p:txBody>
          </p:sp>
        </p:grpSp>
      </p:grpSp>
      <p:sp>
        <p:nvSpPr>
          <p:cNvPr id="100" name="TextBox 99"/>
          <p:cNvSpPr txBox="1"/>
          <p:nvPr/>
        </p:nvSpPr>
        <p:spPr>
          <a:xfrm>
            <a:off x="1602164" y="1693607"/>
            <a:ext cx="11437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Brightness Temperature (K)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1676401" y="1"/>
            <a:ext cx="9172575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600" dirty="0" smtClean="0">
                <a:latin typeface="ヒラギノ角ゴ Pro W3" charset="-128"/>
                <a:ea typeface="ヒラギノ角ゴ Pro W3" charset="-128"/>
                <a:cs typeface="ヒラギノ角ゴ Pro W3" charset="-128"/>
              </a:rPr>
              <a:t>Assimilating All-sky Satellite Radiances: Harvey (2017)</a:t>
            </a:r>
            <a:endParaRPr lang="en-US" altLang="en-US" sz="2600" dirty="0">
              <a:latin typeface="ヒラギノ角ゴ Pro W3" charset="-128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394315" y="2100506"/>
            <a:ext cx="1690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183.3±7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sp>
        <p:nvSpPr>
          <p:cNvPr id="48" name="Content Placeholder 2"/>
          <p:cNvSpPr txBox="1">
            <a:spLocks/>
          </p:cNvSpPr>
          <p:nvPr/>
        </p:nvSpPr>
        <p:spPr bwMode="auto">
          <a:xfrm>
            <a:off x="1524000" y="815975"/>
            <a:ext cx="98958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457200">
              <a:spcBef>
                <a:spcPct val="40000"/>
              </a:spcBef>
              <a:buClr>
                <a:schemeClr val="accent1"/>
              </a:buClr>
              <a:buFont typeface="Wingdings" charset="2"/>
              <a:buChar char="§"/>
              <a:defRPr kumimoji="1" sz="15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defTabSz="457200">
              <a:spcBef>
                <a:spcPct val="40000"/>
              </a:spcBef>
              <a:buClr>
                <a:schemeClr val="accent1"/>
              </a:buClr>
              <a:buChar char="-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 defTabSz="457200">
              <a:spcBef>
                <a:spcPct val="40000"/>
              </a:spcBef>
              <a:buClr>
                <a:schemeClr val="accent1"/>
              </a:buClr>
              <a:buChar char="-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 defTabSz="457200">
              <a:spcBef>
                <a:spcPct val="40000"/>
              </a:spcBef>
              <a:buClr>
                <a:schemeClr val="accent1"/>
              </a:buClr>
              <a:buChar char="-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 defTabSz="457200">
              <a:spcBef>
                <a:spcPct val="40000"/>
              </a:spcBef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lnSpc>
                <a:spcPct val="80000"/>
              </a:lnSpc>
              <a:buClrTx/>
              <a:buNone/>
            </a:pPr>
            <a:r>
              <a:rPr lang="en-US" altLang="en-US" sz="2400" dirty="0">
                <a:solidFill>
                  <a:srgbClr val="800000"/>
                </a:solidFill>
              </a:rPr>
              <a:t>WRF/CRTM simulated MW radiance, </a:t>
            </a:r>
            <a:r>
              <a:rPr lang="en-US" altLang="en-US" sz="2400" dirty="0" smtClean="0">
                <a:solidFill>
                  <a:srgbClr val="800000"/>
                </a:solidFill>
              </a:rPr>
              <a:t>7</a:t>
            </a:r>
            <a:r>
              <a:rPr lang="en-US" altLang="en-US" sz="2400" baseline="30000" dirty="0" smtClean="0">
                <a:solidFill>
                  <a:srgbClr val="800000"/>
                </a:solidFill>
              </a:rPr>
              <a:t>th</a:t>
            </a:r>
            <a:r>
              <a:rPr lang="en-US" altLang="en-US" sz="2400" dirty="0" smtClean="0">
                <a:solidFill>
                  <a:srgbClr val="800000"/>
                </a:solidFill>
              </a:rPr>
              <a:t> cycle (IR only)</a:t>
            </a:r>
            <a:endParaRPr lang="en-US" altLang="en-US" sz="2400" dirty="0">
              <a:solidFill>
                <a:srgbClr val="800000"/>
              </a:solidFill>
            </a:endParaRPr>
          </a:p>
          <a:p>
            <a:pPr>
              <a:lnSpc>
                <a:spcPct val="80000"/>
              </a:lnSpc>
              <a:buClrTx/>
              <a:buNone/>
            </a:pPr>
            <a:r>
              <a:rPr lang="en-US" altLang="en-US" sz="2400" dirty="0" smtClean="0">
                <a:solidFill>
                  <a:srgbClr val="800000"/>
                </a:solidFill>
              </a:rPr>
              <a:t>Analysis (18 </a:t>
            </a:r>
            <a:r>
              <a:rPr lang="en-US" altLang="en-US" sz="2400" dirty="0">
                <a:solidFill>
                  <a:srgbClr val="800000"/>
                </a:solidFill>
              </a:rPr>
              <a:t>UTC) vs</a:t>
            </a:r>
            <a:r>
              <a:rPr lang="en-US" altLang="en-US" sz="2400" dirty="0" smtClean="0">
                <a:solidFill>
                  <a:srgbClr val="800000"/>
                </a:solidFill>
              </a:rPr>
              <a:t>. 19 </a:t>
            </a:r>
            <a:r>
              <a:rPr lang="en-US" altLang="en-US" sz="2400" dirty="0">
                <a:solidFill>
                  <a:srgbClr val="800000"/>
                </a:solidFill>
              </a:rPr>
              <a:t>UTC </a:t>
            </a:r>
            <a:r>
              <a:rPr lang="en-US" altLang="en-US" sz="2400" dirty="0" smtClean="0">
                <a:solidFill>
                  <a:srgbClr val="800000"/>
                </a:solidFill>
              </a:rPr>
              <a:t>AMSR2 &amp; SAPHIR observations</a:t>
            </a:r>
            <a:endParaRPr lang="en-US" altLang="en-US" sz="2400" dirty="0">
              <a:solidFill>
                <a:srgbClr val="80000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161871" y="1529308"/>
            <a:ext cx="443396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Helvetica" panose="020B0604020202020204" pitchFamily="34" charset="0"/>
                <a:ea typeface=""/>
                <a:cs typeface="Helvetica" panose="020B0604020202020204" pitchFamily="34" charset="0"/>
              </a:rPr>
              <a:t>CRTM-DS Sector Snowflakes</a:t>
            </a:r>
            <a:endParaRPr lang="en-US" sz="2400" baseline="-25000" dirty="0">
              <a:solidFill>
                <a:prstClr val="black"/>
              </a:solidFill>
              <a:latin typeface="Helvetica" panose="020B0604020202020204" pitchFamily="34" charset="0"/>
              <a:ea typeface=""/>
              <a:cs typeface="Helvetica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222035" y="5255485"/>
                <a:ext cx="835284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"/>
                          <a:cs typeface="Helvetica" panose="020B0604020202020204" pitchFamily="34" charset="0"/>
                        </a:rPr>
                        <m:t>H</m:t>
                      </m:r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"/>
                              <a:cs typeface="Helvetica" panose="020B0604020202020204" pitchFamily="34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"/>
                                  <a:cs typeface="Helvetica" panose="020B0604020202020204" pitchFamily="34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"/>
                                      <a:cs typeface="Helvetica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"/>
                                      <a:cs typeface="Helvetica" panose="020B0604020202020204" pitchFamily="34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"/>
                                      <a:cs typeface="Helvetica" panose="020B0604020202020204" pitchFamily="34" charset="0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acc>
                        </m:e>
                      </m:d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ea typeface=""/>
                  <a:cs typeface="Helvetica" panose="020B0604020202020204" pitchFamily="34" charset="0"/>
                </a:endParaRPr>
              </a:p>
              <a:p>
                <a:pPr algn="r"/>
                <a:r>
                  <a:rPr lang="en-US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IR</a:t>
                </a:r>
                <a:r>
                  <a:rPr lang="en-US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/>
                </a:r>
                <a:br>
                  <a:rPr lang="en-US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</a:br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ea typeface="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035" y="5255485"/>
                <a:ext cx="835284" cy="923330"/>
              </a:xfrm>
              <a:prstGeom prst="rect">
                <a:avLst/>
              </a:prstGeom>
              <a:blipFill rotWithShape="0">
                <a:blip r:embed="rId10"/>
                <a:stretch>
                  <a:fillRect r="-6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Picture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861" y="2392403"/>
            <a:ext cx="2008687" cy="200868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558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61" y="4409277"/>
            <a:ext cx="2230825" cy="213982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20" y="2400721"/>
            <a:ext cx="2231872" cy="201076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7" name="Rectangle 26"/>
          <p:cNvSpPr/>
          <p:nvPr/>
        </p:nvSpPr>
        <p:spPr>
          <a:xfrm>
            <a:off x="407744" y="3093308"/>
            <a:ext cx="649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Obs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936" y="2400590"/>
            <a:ext cx="2008687" cy="200868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678" y="4410605"/>
            <a:ext cx="2012421" cy="214259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349811" y="2108484"/>
            <a:ext cx="1646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18.7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899" y="2396497"/>
            <a:ext cx="2008687" cy="200868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641" y="4406510"/>
            <a:ext cx="2012421" cy="2142591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3464634" y="2111116"/>
            <a:ext cx="1646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36.5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sp>
        <p:nvSpPr>
          <p:cNvPr id="69" name="Rectangle 68"/>
          <p:cNvSpPr/>
          <p:nvPr/>
        </p:nvSpPr>
        <p:spPr>
          <a:xfrm>
            <a:off x="5429474" y="2113748"/>
            <a:ext cx="1646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89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2611190" y="1660287"/>
            <a:ext cx="3639832" cy="520037"/>
            <a:chOff x="3617363" y="5425083"/>
            <a:chExt cx="4853109" cy="693382"/>
          </a:xfrm>
        </p:grpSpPr>
        <p:grpSp>
          <p:nvGrpSpPr>
            <p:cNvPr id="73" name="Group 72"/>
            <p:cNvGrpSpPr/>
            <p:nvPr/>
          </p:nvGrpSpPr>
          <p:grpSpPr>
            <a:xfrm>
              <a:off x="3617363" y="5425083"/>
              <a:ext cx="4786070" cy="612084"/>
              <a:chOff x="1" y="7163500"/>
              <a:chExt cx="4211205" cy="538565"/>
            </a:xfrm>
          </p:grpSpPr>
          <p:pic>
            <p:nvPicPr>
              <p:cNvPr id="87" name="Picture 8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641"/>
              <a:stretch/>
            </p:blipFill>
            <p:spPr>
              <a:xfrm rot="5400000">
                <a:off x="1836321" y="5327180"/>
                <a:ext cx="538565" cy="4211205"/>
              </a:xfrm>
              <a:prstGeom prst="rect">
                <a:avLst/>
              </a:prstGeom>
            </p:spPr>
          </p:pic>
          <p:sp>
            <p:nvSpPr>
              <p:cNvPr id="88" name="Rectangle 87"/>
              <p:cNvSpPr/>
              <p:nvPr/>
            </p:nvSpPr>
            <p:spPr>
              <a:xfrm>
                <a:off x="396849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362102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3273552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2926080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2578608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223113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188366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1536192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1188720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841248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49377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14630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3626335" y="5779907"/>
              <a:ext cx="4844137" cy="338558"/>
              <a:chOff x="3626335" y="5779907"/>
              <a:chExt cx="4844137" cy="338558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3626335" y="5779910"/>
                <a:ext cx="447132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80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3971270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100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4366431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120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4761592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140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5156754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160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5551916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180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5947078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200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6342237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220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6737401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240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7132561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260</a:t>
                </a: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7527724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280</a:t>
                </a: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7922885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300</a:t>
                </a:r>
              </a:p>
            </p:txBody>
          </p:sp>
        </p:grpSp>
      </p:grpSp>
      <p:sp>
        <p:nvSpPr>
          <p:cNvPr id="100" name="TextBox 99"/>
          <p:cNvSpPr txBox="1"/>
          <p:nvPr/>
        </p:nvSpPr>
        <p:spPr>
          <a:xfrm>
            <a:off x="1602164" y="1693607"/>
            <a:ext cx="11437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Brightness Temperature (K)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1676401" y="1"/>
            <a:ext cx="9172575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600" dirty="0" smtClean="0">
                <a:latin typeface="ヒラギノ角ゴ Pro W3" charset="-128"/>
                <a:ea typeface="ヒラギノ角ゴ Pro W3" charset="-128"/>
                <a:cs typeface="ヒラギノ角ゴ Pro W3" charset="-128"/>
              </a:rPr>
              <a:t>Assimilating All-sky Satellite Radiances: Harvey (2017)</a:t>
            </a:r>
            <a:endParaRPr lang="en-US" altLang="en-US" sz="2600" dirty="0">
              <a:latin typeface="ヒラギノ角ゴ Pro W3" charset="-128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394315" y="2100506"/>
            <a:ext cx="1690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183.3±7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sp>
        <p:nvSpPr>
          <p:cNvPr id="48" name="Content Placeholder 2"/>
          <p:cNvSpPr txBox="1">
            <a:spLocks/>
          </p:cNvSpPr>
          <p:nvPr/>
        </p:nvSpPr>
        <p:spPr bwMode="auto">
          <a:xfrm>
            <a:off x="1524000" y="815975"/>
            <a:ext cx="98958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457200">
              <a:spcBef>
                <a:spcPct val="40000"/>
              </a:spcBef>
              <a:buClr>
                <a:schemeClr val="accent1"/>
              </a:buClr>
              <a:buFont typeface="Wingdings" charset="2"/>
              <a:buChar char="§"/>
              <a:defRPr kumimoji="1" sz="15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defTabSz="457200">
              <a:spcBef>
                <a:spcPct val="40000"/>
              </a:spcBef>
              <a:buClr>
                <a:schemeClr val="accent1"/>
              </a:buClr>
              <a:buChar char="-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 defTabSz="457200">
              <a:spcBef>
                <a:spcPct val="40000"/>
              </a:spcBef>
              <a:buClr>
                <a:schemeClr val="accent1"/>
              </a:buClr>
              <a:buChar char="-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 defTabSz="457200">
              <a:spcBef>
                <a:spcPct val="40000"/>
              </a:spcBef>
              <a:buClr>
                <a:schemeClr val="accent1"/>
              </a:buClr>
              <a:buChar char="-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 defTabSz="457200">
              <a:spcBef>
                <a:spcPct val="40000"/>
              </a:spcBef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lnSpc>
                <a:spcPct val="80000"/>
              </a:lnSpc>
              <a:buClrTx/>
              <a:buNone/>
            </a:pPr>
            <a:r>
              <a:rPr lang="en-US" altLang="en-US" sz="2400" dirty="0">
                <a:solidFill>
                  <a:srgbClr val="800000"/>
                </a:solidFill>
              </a:rPr>
              <a:t>WRF/CRTM simulated MW radiance, </a:t>
            </a:r>
            <a:r>
              <a:rPr lang="en-US" altLang="en-US" sz="2400" dirty="0" smtClean="0">
                <a:solidFill>
                  <a:srgbClr val="800000"/>
                </a:solidFill>
              </a:rPr>
              <a:t>8</a:t>
            </a:r>
            <a:r>
              <a:rPr lang="en-US" altLang="en-US" sz="2400" baseline="30000" dirty="0" smtClean="0">
                <a:solidFill>
                  <a:srgbClr val="800000"/>
                </a:solidFill>
              </a:rPr>
              <a:t>th</a:t>
            </a:r>
            <a:r>
              <a:rPr lang="en-US" altLang="en-US" sz="2400" dirty="0" smtClean="0">
                <a:solidFill>
                  <a:srgbClr val="800000"/>
                </a:solidFill>
              </a:rPr>
              <a:t> cycle (IR &amp; MW)</a:t>
            </a:r>
            <a:endParaRPr lang="en-US" altLang="en-US" sz="2400" dirty="0">
              <a:solidFill>
                <a:srgbClr val="800000"/>
              </a:solidFill>
            </a:endParaRPr>
          </a:p>
          <a:p>
            <a:pPr>
              <a:lnSpc>
                <a:spcPct val="80000"/>
              </a:lnSpc>
              <a:buClrTx/>
              <a:buNone/>
            </a:pPr>
            <a:r>
              <a:rPr lang="en-US" altLang="en-US" sz="2400" dirty="0" smtClean="0">
                <a:solidFill>
                  <a:srgbClr val="800000"/>
                </a:solidFill>
              </a:rPr>
              <a:t>Background (19 </a:t>
            </a:r>
            <a:r>
              <a:rPr lang="en-US" altLang="en-US" sz="2400" dirty="0">
                <a:solidFill>
                  <a:srgbClr val="800000"/>
                </a:solidFill>
              </a:rPr>
              <a:t>UTC) vs</a:t>
            </a:r>
            <a:r>
              <a:rPr lang="en-US" altLang="en-US" sz="2400" dirty="0" smtClean="0">
                <a:solidFill>
                  <a:srgbClr val="800000"/>
                </a:solidFill>
              </a:rPr>
              <a:t>. 19 </a:t>
            </a:r>
            <a:r>
              <a:rPr lang="en-US" altLang="en-US" sz="2400" dirty="0">
                <a:solidFill>
                  <a:srgbClr val="800000"/>
                </a:solidFill>
              </a:rPr>
              <a:t>UTC </a:t>
            </a:r>
            <a:r>
              <a:rPr lang="en-US" altLang="en-US" sz="2400" dirty="0" smtClean="0">
                <a:solidFill>
                  <a:srgbClr val="800000"/>
                </a:solidFill>
              </a:rPr>
              <a:t>AMSR2 &amp; SAPHIR observations</a:t>
            </a:r>
            <a:endParaRPr lang="en-US" altLang="en-US" sz="2400" dirty="0">
              <a:solidFill>
                <a:srgbClr val="8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222035" y="5255485"/>
                <a:ext cx="835284" cy="3693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cs typeface="Helvetica" panose="020B0604020202020204" pitchFamily="34" charset="0"/>
                        </a:rPr>
                        <m:t>H</m:t>
                      </m:r>
                      <m:r>
                        <a:rPr lang="en-US">
                          <a:latin typeface="Cambria Math" panose="02040503050406030204" pitchFamily="18" charset="0"/>
                          <a:cs typeface="Helvetica" panose="020B0604020202020204" pitchFamily="34" charset="0"/>
                        </a:rPr>
                        <m:t>(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𝑏</m:t>
                              </m:r>
                            </m:sub>
                          </m:sSub>
                        </m:e>
                      </m:acc>
                      <m:r>
                        <a:rPr lang="en-US">
                          <a:latin typeface="Cambria Math" panose="02040503050406030204" pitchFamily="18" charset="0"/>
                          <a:cs typeface="Helvetica" panose="020B0604020202020204" pitchFamily="34" charset="0"/>
                        </a:rPr>
                        <m:t>)</m:t>
                      </m:r>
                    </m:oMath>
                  </m:oMathPara>
                </a14:m>
                <a:r>
                  <a:rPr lang="en-US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/>
                </a:r>
                <a:br>
                  <a:rPr lang="en-US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</a:br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ea typeface="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035" y="5255485"/>
                <a:ext cx="835284" cy="369397"/>
              </a:xfrm>
              <a:prstGeom prst="rect">
                <a:avLst/>
              </a:prstGeom>
              <a:blipFill rotWithShape="0">
                <a:blip r:embed="rId10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52"/>
          <p:cNvSpPr/>
          <p:nvPr/>
        </p:nvSpPr>
        <p:spPr>
          <a:xfrm>
            <a:off x="6161871" y="1529308"/>
            <a:ext cx="443396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Helvetica" panose="020B0604020202020204" pitchFamily="34" charset="0"/>
                <a:ea typeface=""/>
                <a:cs typeface="Helvetica" panose="020B0604020202020204" pitchFamily="34" charset="0"/>
              </a:rPr>
              <a:t>CRTM-DS Sector Snowflakes</a:t>
            </a:r>
            <a:endParaRPr lang="en-US" sz="2400" baseline="-25000" dirty="0">
              <a:solidFill>
                <a:prstClr val="black"/>
              </a:solidFill>
              <a:latin typeface="Helvetica" panose="020B0604020202020204" pitchFamily="34" charset="0"/>
              <a:ea typeface=""/>
              <a:cs typeface="Helvetica" panose="020B0604020202020204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861" y="2392403"/>
            <a:ext cx="2008687" cy="200868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912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61" y="4409277"/>
            <a:ext cx="2230825" cy="21398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20" y="2400721"/>
            <a:ext cx="2231872" cy="20107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Rectangle 26"/>
          <p:cNvSpPr/>
          <p:nvPr/>
        </p:nvSpPr>
        <p:spPr>
          <a:xfrm>
            <a:off x="407744" y="3093308"/>
            <a:ext cx="649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Obs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936" y="2400590"/>
            <a:ext cx="2008687" cy="200868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678" y="4410605"/>
            <a:ext cx="2012421" cy="214259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349811" y="2108484"/>
            <a:ext cx="1646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18.7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899" y="2396497"/>
            <a:ext cx="2008687" cy="200868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641" y="4406510"/>
            <a:ext cx="2012421" cy="2142590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3464634" y="2111116"/>
            <a:ext cx="1646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36.5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sp>
        <p:nvSpPr>
          <p:cNvPr id="69" name="Rectangle 68"/>
          <p:cNvSpPr/>
          <p:nvPr/>
        </p:nvSpPr>
        <p:spPr>
          <a:xfrm>
            <a:off x="5429474" y="2113748"/>
            <a:ext cx="1646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89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2611190" y="1660287"/>
            <a:ext cx="3639832" cy="520037"/>
            <a:chOff x="3617363" y="5425083"/>
            <a:chExt cx="4853109" cy="693382"/>
          </a:xfrm>
        </p:grpSpPr>
        <p:grpSp>
          <p:nvGrpSpPr>
            <p:cNvPr id="73" name="Group 72"/>
            <p:cNvGrpSpPr/>
            <p:nvPr/>
          </p:nvGrpSpPr>
          <p:grpSpPr>
            <a:xfrm>
              <a:off x="3617363" y="5425083"/>
              <a:ext cx="4786070" cy="612084"/>
              <a:chOff x="1" y="7163500"/>
              <a:chExt cx="4211205" cy="538565"/>
            </a:xfrm>
          </p:grpSpPr>
          <p:pic>
            <p:nvPicPr>
              <p:cNvPr id="87" name="Picture 8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641"/>
              <a:stretch/>
            </p:blipFill>
            <p:spPr>
              <a:xfrm rot="5400000">
                <a:off x="1836321" y="5327180"/>
                <a:ext cx="538565" cy="4211205"/>
              </a:xfrm>
              <a:prstGeom prst="rect">
                <a:avLst/>
              </a:prstGeom>
            </p:spPr>
          </p:pic>
          <p:sp>
            <p:nvSpPr>
              <p:cNvPr id="88" name="Rectangle 87"/>
              <p:cNvSpPr/>
              <p:nvPr/>
            </p:nvSpPr>
            <p:spPr>
              <a:xfrm>
                <a:off x="396849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362102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3273552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2926080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2578608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223113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188366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1536192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1188720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841248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49377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14630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3626335" y="5779907"/>
              <a:ext cx="4844137" cy="338558"/>
              <a:chOff x="3626335" y="5779907"/>
              <a:chExt cx="4844137" cy="338558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3626335" y="5779910"/>
                <a:ext cx="447132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80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3971270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100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4366431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120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4761592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140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5156754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160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5551916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180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5947078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200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6342237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220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6737401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240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7132561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260</a:t>
                </a: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7527724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280</a:t>
                </a: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7922885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300</a:t>
                </a:r>
              </a:p>
            </p:txBody>
          </p:sp>
        </p:grpSp>
      </p:grpSp>
      <p:sp>
        <p:nvSpPr>
          <p:cNvPr id="100" name="TextBox 99"/>
          <p:cNvSpPr txBox="1"/>
          <p:nvPr/>
        </p:nvSpPr>
        <p:spPr>
          <a:xfrm>
            <a:off x="1602164" y="1693607"/>
            <a:ext cx="11437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Brightness Temperature (K)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1676401" y="1"/>
            <a:ext cx="9172575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600" dirty="0" smtClean="0">
                <a:latin typeface="ヒラギノ角ゴ Pro W3" charset="-128"/>
                <a:ea typeface="ヒラギノ角ゴ Pro W3" charset="-128"/>
                <a:cs typeface="ヒラギノ角ゴ Pro W3" charset="-128"/>
              </a:rPr>
              <a:t>Assimilating All-sky Satellite Radiances: Harvey (2017)</a:t>
            </a:r>
            <a:endParaRPr lang="en-US" altLang="en-US" sz="2600" dirty="0">
              <a:latin typeface="ヒラギノ角ゴ Pro W3" charset="-128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394315" y="2100506"/>
            <a:ext cx="1690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183.3±7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sp>
        <p:nvSpPr>
          <p:cNvPr id="48" name="Content Placeholder 2"/>
          <p:cNvSpPr txBox="1">
            <a:spLocks/>
          </p:cNvSpPr>
          <p:nvPr/>
        </p:nvSpPr>
        <p:spPr bwMode="auto">
          <a:xfrm>
            <a:off x="1524000" y="815975"/>
            <a:ext cx="98958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457200">
              <a:spcBef>
                <a:spcPct val="40000"/>
              </a:spcBef>
              <a:buClr>
                <a:schemeClr val="accent1"/>
              </a:buClr>
              <a:buFont typeface="Wingdings" charset="2"/>
              <a:buChar char="§"/>
              <a:defRPr kumimoji="1" sz="15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defTabSz="457200">
              <a:spcBef>
                <a:spcPct val="40000"/>
              </a:spcBef>
              <a:buClr>
                <a:schemeClr val="accent1"/>
              </a:buClr>
              <a:buChar char="-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 defTabSz="457200">
              <a:spcBef>
                <a:spcPct val="40000"/>
              </a:spcBef>
              <a:buClr>
                <a:schemeClr val="accent1"/>
              </a:buClr>
              <a:buChar char="-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 defTabSz="457200">
              <a:spcBef>
                <a:spcPct val="40000"/>
              </a:spcBef>
              <a:buClr>
                <a:schemeClr val="accent1"/>
              </a:buClr>
              <a:buChar char="-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 defTabSz="457200">
              <a:spcBef>
                <a:spcPct val="40000"/>
              </a:spcBef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lnSpc>
                <a:spcPct val="80000"/>
              </a:lnSpc>
              <a:buClrTx/>
              <a:buNone/>
            </a:pPr>
            <a:r>
              <a:rPr lang="en-US" altLang="en-US" sz="2400" dirty="0">
                <a:solidFill>
                  <a:srgbClr val="800000"/>
                </a:solidFill>
              </a:rPr>
              <a:t>WRF/CRTM simulated MW radiance, </a:t>
            </a:r>
            <a:r>
              <a:rPr lang="en-US" altLang="en-US" sz="2400" dirty="0" smtClean="0">
                <a:solidFill>
                  <a:srgbClr val="800000"/>
                </a:solidFill>
              </a:rPr>
              <a:t>8</a:t>
            </a:r>
            <a:r>
              <a:rPr lang="en-US" altLang="en-US" sz="2400" baseline="30000" dirty="0" smtClean="0">
                <a:solidFill>
                  <a:srgbClr val="800000"/>
                </a:solidFill>
              </a:rPr>
              <a:t>th</a:t>
            </a:r>
            <a:r>
              <a:rPr lang="en-US" altLang="en-US" sz="2400" dirty="0" smtClean="0">
                <a:solidFill>
                  <a:srgbClr val="800000"/>
                </a:solidFill>
              </a:rPr>
              <a:t> cycle (IR &amp; MW)</a:t>
            </a:r>
            <a:endParaRPr lang="en-US" altLang="en-US" sz="2400" dirty="0">
              <a:solidFill>
                <a:srgbClr val="800000"/>
              </a:solidFill>
            </a:endParaRPr>
          </a:p>
          <a:p>
            <a:pPr>
              <a:lnSpc>
                <a:spcPct val="80000"/>
              </a:lnSpc>
              <a:buClrTx/>
              <a:buNone/>
            </a:pPr>
            <a:r>
              <a:rPr lang="en-US" altLang="en-US" sz="2400" dirty="0" smtClean="0">
                <a:solidFill>
                  <a:srgbClr val="800000"/>
                </a:solidFill>
              </a:rPr>
              <a:t>Analysis (19 </a:t>
            </a:r>
            <a:r>
              <a:rPr lang="en-US" altLang="en-US" sz="2400" dirty="0">
                <a:solidFill>
                  <a:srgbClr val="800000"/>
                </a:solidFill>
              </a:rPr>
              <a:t>UTC) vs</a:t>
            </a:r>
            <a:r>
              <a:rPr lang="en-US" altLang="en-US" sz="2400" dirty="0" smtClean="0">
                <a:solidFill>
                  <a:srgbClr val="800000"/>
                </a:solidFill>
              </a:rPr>
              <a:t>. 19 </a:t>
            </a:r>
            <a:r>
              <a:rPr lang="en-US" altLang="en-US" sz="2400" dirty="0">
                <a:solidFill>
                  <a:srgbClr val="800000"/>
                </a:solidFill>
              </a:rPr>
              <a:t>UTC </a:t>
            </a:r>
            <a:r>
              <a:rPr lang="en-US" altLang="en-US" sz="2400" dirty="0" smtClean="0">
                <a:solidFill>
                  <a:srgbClr val="800000"/>
                </a:solidFill>
              </a:rPr>
              <a:t>AMSR2 &amp; SAPHIR observations</a:t>
            </a:r>
            <a:endParaRPr lang="en-US" altLang="en-US" sz="2400" dirty="0">
              <a:solidFill>
                <a:srgbClr val="80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161871" y="1529308"/>
            <a:ext cx="443396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Helvetica" panose="020B0604020202020204" pitchFamily="34" charset="0"/>
                <a:ea typeface=""/>
                <a:cs typeface="Helvetica" panose="020B0604020202020204" pitchFamily="34" charset="0"/>
              </a:rPr>
              <a:t>CRTM-DS Sector Snowflakes</a:t>
            </a:r>
            <a:endParaRPr lang="en-US" sz="2400" baseline="-25000" dirty="0">
              <a:solidFill>
                <a:prstClr val="black"/>
              </a:solidFill>
              <a:latin typeface="Helvetica" panose="020B0604020202020204" pitchFamily="34" charset="0"/>
              <a:ea typeface=""/>
              <a:cs typeface="Helvetica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222035" y="5255485"/>
                <a:ext cx="835284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"/>
                          <a:cs typeface="Helvetica" panose="020B0604020202020204" pitchFamily="34" charset="0"/>
                        </a:rPr>
                        <m:t>H</m:t>
                      </m:r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"/>
                              <a:cs typeface="Helvetica" panose="020B0604020202020204" pitchFamily="34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"/>
                                  <a:cs typeface="Helvetica" panose="020B0604020202020204" pitchFamily="34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"/>
                                      <a:cs typeface="Helvetica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"/>
                                      <a:cs typeface="Helvetica" panose="020B0604020202020204" pitchFamily="34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"/>
                                      <a:cs typeface="Helvetica" panose="020B0604020202020204" pitchFamily="34" charset="0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acc>
                        </m:e>
                      </m:d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ea typeface=""/>
                  <a:cs typeface="Helvetica" panose="020B0604020202020204" pitchFamily="34" charset="0"/>
                </a:endParaRPr>
              </a:p>
              <a:p>
                <a:pPr algn="r"/>
                <a:r>
                  <a:rPr lang="en-US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IR</a:t>
                </a:r>
                <a:r>
                  <a:rPr lang="en-US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 &amp; MW</a:t>
                </a:r>
                <a:br>
                  <a:rPr lang="en-US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</a:br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ea typeface="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035" y="5255485"/>
                <a:ext cx="835284" cy="1200329"/>
              </a:xfrm>
              <a:prstGeom prst="rect">
                <a:avLst/>
              </a:prstGeom>
              <a:blipFill rotWithShape="0">
                <a:blip r:embed="rId10"/>
                <a:stretch>
                  <a:fillRect r="-13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861" y="2392403"/>
            <a:ext cx="2008687" cy="20086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5670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61" y="4409277"/>
            <a:ext cx="2230826" cy="213982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20" y="2400721"/>
            <a:ext cx="2231871" cy="201076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7" name="Rectangle 26"/>
          <p:cNvSpPr/>
          <p:nvPr/>
        </p:nvSpPr>
        <p:spPr>
          <a:xfrm>
            <a:off x="407744" y="3093308"/>
            <a:ext cx="649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Obs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936" y="2400590"/>
            <a:ext cx="2008687" cy="200868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678" y="4410605"/>
            <a:ext cx="2012421" cy="214259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349811" y="2108484"/>
            <a:ext cx="1646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19.35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899" y="2396497"/>
            <a:ext cx="2008687" cy="200868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641" y="4406510"/>
            <a:ext cx="2012421" cy="2142591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3464634" y="2111116"/>
            <a:ext cx="1646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37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sp>
        <p:nvSpPr>
          <p:cNvPr id="69" name="Rectangle 68"/>
          <p:cNvSpPr/>
          <p:nvPr/>
        </p:nvSpPr>
        <p:spPr>
          <a:xfrm>
            <a:off x="5429474" y="2113748"/>
            <a:ext cx="1646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91.7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2611190" y="1660287"/>
            <a:ext cx="3639832" cy="520037"/>
            <a:chOff x="3617363" y="5425083"/>
            <a:chExt cx="4853109" cy="693382"/>
          </a:xfrm>
        </p:grpSpPr>
        <p:grpSp>
          <p:nvGrpSpPr>
            <p:cNvPr id="73" name="Group 72"/>
            <p:cNvGrpSpPr/>
            <p:nvPr/>
          </p:nvGrpSpPr>
          <p:grpSpPr>
            <a:xfrm>
              <a:off x="3617363" y="5425083"/>
              <a:ext cx="4786070" cy="612084"/>
              <a:chOff x="1" y="7163500"/>
              <a:chExt cx="4211205" cy="538565"/>
            </a:xfrm>
          </p:grpSpPr>
          <p:pic>
            <p:nvPicPr>
              <p:cNvPr id="87" name="Picture 8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641"/>
              <a:stretch/>
            </p:blipFill>
            <p:spPr>
              <a:xfrm rot="5400000">
                <a:off x="1836321" y="5327180"/>
                <a:ext cx="538565" cy="4211205"/>
              </a:xfrm>
              <a:prstGeom prst="rect">
                <a:avLst/>
              </a:prstGeom>
            </p:spPr>
          </p:pic>
          <p:sp>
            <p:nvSpPr>
              <p:cNvPr id="88" name="Rectangle 87"/>
              <p:cNvSpPr/>
              <p:nvPr/>
            </p:nvSpPr>
            <p:spPr>
              <a:xfrm>
                <a:off x="396849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362102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3273552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2926080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2578608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223113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188366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1536192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1188720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841248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49377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14630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3626335" y="5779907"/>
              <a:ext cx="4844137" cy="338558"/>
              <a:chOff x="3626335" y="5779907"/>
              <a:chExt cx="4844137" cy="338558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3626335" y="5779910"/>
                <a:ext cx="447132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80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3971270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100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4366431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120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4761592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140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5156754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160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5551916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180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5947078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200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6342237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220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6737401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240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7132561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260</a:t>
                </a: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7527724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280</a:t>
                </a: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7922885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300</a:t>
                </a:r>
              </a:p>
            </p:txBody>
          </p:sp>
        </p:grpSp>
      </p:grpSp>
      <p:sp>
        <p:nvSpPr>
          <p:cNvPr id="100" name="TextBox 99"/>
          <p:cNvSpPr txBox="1"/>
          <p:nvPr/>
        </p:nvSpPr>
        <p:spPr>
          <a:xfrm>
            <a:off x="1602164" y="1693607"/>
            <a:ext cx="11437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Brightness Temperature (K)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1676401" y="1"/>
            <a:ext cx="9172575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600" dirty="0" smtClean="0">
                <a:latin typeface="ヒラギノ角ゴ Pro W3" charset="-128"/>
                <a:ea typeface="ヒラギノ角ゴ Pro W3" charset="-128"/>
                <a:cs typeface="ヒラギノ角ゴ Pro W3" charset="-128"/>
              </a:rPr>
              <a:t>Assimilating All-sky Satellite Radiances: Harvey (2017)</a:t>
            </a:r>
            <a:endParaRPr lang="en-US" altLang="en-US" sz="2600" dirty="0">
              <a:latin typeface="ヒラギノ角ゴ Pro W3" charset="-128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394315" y="2100506"/>
            <a:ext cx="1690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183.3±7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sp>
        <p:nvSpPr>
          <p:cNvPr id="48" name="Content Placeholder 2"/>
          <p:cNvSpPr txBox="1">
            <a:spLocks/>
          </p:cNvSpPr>
          <p:nvPr/>
        </p:nvSpPr>
        <p:spPr bwMode="auto">
          <a:xfrm>
            <a:off x="1524000" y="815975"/>
            <a:ext cx="98958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457200">
              <a:spcBef>
                <a:spcPct val="40000"/>
              </a:spcBef>
              <a:buClr>
                <a:schemeClr val="accent1"/>
              </a:buClr>
              <a:buFont typeface="Wingdings" charset="2"/>
              <a:buChar char="§"/>
              <a:defRPr kumimoji="1" sz="15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defTabSz="457200">
              <a:spcBef>
                <a:spcPct val="40000"/>
              </a:spcBef>
              <a:buClr>
                <a:schemeClr val="accent1"/>
              </a:buClr>
              <a:buChar char="-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 defTabSz="457200">
              <a:spcBef>
                <a:spcPct val="40000"/>
              </a:spcBef>
              <a:buClr>
                <a:schemeClr val="accent1"/>
              </a:buClr>
              <a:buChar char="-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 defTabSz="457200">
              <a:spcBef>
                <a:spcPct val="40000"/>
              </a:spcBef>
              <a:buClr>
                <a:schemeClr val="accent1"/>
              </a:buClr>
              <a:buChar char="-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 defTabSz="457200">
              <a:spcBef>
                <a:spcPct val="40000"/>
              </a:spcBef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lnSpc>
                <a:spcPct val="80000"/>
              </a:lnSpc>
              <a:buClrTx/>
              <a:buNone/>
            </a:pPr>
            <a:r>
              <a:rPr lang="en-US" altLang="en-US" sz="2400" dirty="0">
                <a:solidFill>
                  <a:srgbClr val="800000"/>
                </a:solidFill>
              </a:rPr>
              <a:t>WRF/CRTM simulated MW radiance, </a:t>
            </a:r>
            <a:r>
              <a:rPr lang="en-US" altLang="en-US" sz="2400" dirty="0" smtClean="0">
                <a:solidFill>
                  <a:srgbClr val="800000"/>
                </a:solidFill>
              </a:rPr>
              <a:t>10</a:t>
            </a:r>
            <a:r>
              <a:rPr lang="en-US" altLang="en-US" sz="2400" baseline="30000" dirty="0" smtClean="0">
                <a:solidFill>
                  <a:srgbClr val="800000"/>
                </a:solidFill>
              </a:rPr>
              <a:t>th</a:t>
            </a:r>
            <a:r>
              <a:rPr lang="en-US" altLang="en-US" sz="2400" dirty="0" smtClean="0">
                <a:solidFill>
                  <a:srgbClr val="800000"/>
                </a:solidFill>
              </a:rPr>
              <a:t> cycle (IR &amp; MW)</a:t>
            </a:r>
            <a:endParaRPr lang="en-US" altLang="en-US" sz="2400" dirty="0">
              <a:solidFill>
                <a:srgbClr val="800000"/>
              </a:solidFill>
            </a:endParaRPr>
          </a:p>
          <a:p>
            <a:pPr>
              <a:lnSpc>
                <a:spcPct val="80000"/>
              </a:lnSpc>
              <a:buClrTx/>
              <a:buNone/>
            </a:pPr>
            <a:r>
              <a:rPr lang="en-US" altLang="en-US" sz="2400" dirty="0" smtClean="0">
                <a:solidFill>
                  <a:srgbClr val="800000"/>
                </a:solidFill>
              </a:rPr>
              <a:t>Background (21 </a:t>
            </a:r>
            <a:r>
              <a:rPr lang="en-US" altLang="en-US" sz="2400" dirty="0">
                <a:solidFill>
                  <a:srgbClr val="800000"/>
                </a:solidFill>
              </a:rPr>
              <a:t>UTC) vs</a:t>
            </a:r>
            <a:r>
              <a:rPr lang="en-US" altLang="en-US" sz="2400" dirty="0" smtClean="0">
                <a:solidFill>
                  <a:srgbClr val="800000"/>
                </a:solidFill>
              </a:rPr>
              <a:t>. 21 </a:t>
            </a:r>
            <a:r>
              <a:rPr lang="en-US" altLang="en-US" sz="2400" dirty="0">
                <a:solidFill>
                  <a:srgbClr val="800000"/>
                </a:solidFill>
              </a:rPr>
              <a:t>UTC </a:t>
            </a:r>
            <a:r>
              <a:rPr lang="en-US" altLang="en-US" sz="2400" dirty="0" smtClean="0">
                <a:solidFill>
                  <a:srgbClr val="800000"/>
                </a:solidFill>
              </a:rPr>
              <a:t>SSMI &amp; SAPHIR observations</a:t>
            </a:r>
            <a:endParaRPr lang="en-US" altLang="en-US" sz="2400" dirty="0">
              <a:solidFill>
                <a:srgbClr val="8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222035" y="5255485"/>
                <a:ext cx="835284" cy="3693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cs typeface="Helvetica" panose="020B0604020202020204" pitchFamily="34" charset="0"/>
                        </a:rPr>
                        <m:t>H</m:t>
                      </m:r>
                      <m:r>
                        <a:rPr lang="en-US">
                          <a:latin typeface="Cambria Math" panose="02040503050406030204" pitchFamily="18" charset="0"/>
                          <a:cs typeface="Helvetica" panose="020B0604020202020204" pitchFamily="34" charset="0"/>
                        </a:rPr>
                        <m:t>(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𝑏</m:t>
                              </m:r>
                            </m:sub>
                          </m:sSub>
                        </m:e>
                      </m:acc>
                      <m:r>
                        <a:rPr lang="en-US">
                          <a:latin typeface="Cambria Math" panose="02040503050406030204" pitchFamily="18" charset="0"/>
                          <a:cs typeface="Helvetica" panose="020B0604020202020204" pitchFamily="34" charset="0"/>
                        </a:rPr>
                        <m:t>)</m:t>
                      </m:r>
                    </m:oMath>
                  </m:oMathPara>
                </a14:m>
                <a:r>
                  <a:rPr lang="en-US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/>
                </a:r>
                <a:br>
                  <a:rPr lang="en-US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</a:br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ea typeface="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035" y="5255485"/>
                <a:ext cx="835284" cy="369397"/>
              </a:xfrm>
              <a:prstGeom prst="rect">
                <a:avLst/>
              </a:prstGeom>
              <a:blipFill rotWithShape="0">
                <a:blip r:embed="rId10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ctangle 45"/>
          <p:cNvSpPr/>
          <p:nvPr/>
        </p:nvSpPr>
        <p:spPr>
          <a:xfrm>
            <a:off x="6161871" y="1529308"/>
            <a:ext cx="443396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Helvetica" panose="020B0604020202020204" pitchFamily="34" charset="0"/>
                <a:ea typeface=""/>
                <a:cs typeface="Helvetica" panose="020B0604020202020204" pitchFamily="34" charset="0"/>
              </a:rPr>
              <a:t>CRTM-DS Sector Snowflakes</a:t>
            </a:r>
            <a:endParaRPr lang="en-US" sz="2400" baseline="-25000" dirty="0">
              <a:solidFill>
                <a:prstClr val="black"/>
              </a:solidFill>
              <a:latin typeface="Helvetica" panose="020B0604020202020204" pitchFamily="34" charset="0"/>
              <a:ea typeface=""/>
              <a:cs typeface="Helvetica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861" y="2392403"/>
            <a:ext cx="2008687" cy="200868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9625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Non-spherical </a:t>
            </a:r>
            <a:r>
              <a:rPr lang="en-US" dirty="0" smtClean="0"/>
              <a:t>Cloud Scattering </a:t>
            </a:r>
            <a:r>
              <a:rPr lang="en-US" dirty="0"/>
              <a:t>Properties</a:t>
            </a:r>
            <a:endParaRPr lang="en-US" baseline="-25000" dirty="0"/>
          </a:p>
        </p:txBody>
      </p:sp>
      <p:grpSp>
        <p:nvGrpSpPr>
          <p:cNvPr id="2" name="Group 1"/>
          <p:cNvGrpSpPr/>
          <p:nvPr/>
        </p:nvGrpSpPr>
        <p:grpSpPr>
          <a:xfrm>
            <a:off x="1440054" y="4001789"/>
            <a:ext cx="6709469" cy="2601122"/>
            <a:chOff x="2967518" y="4001789"/>
            <a:chExt cx="6709469" cy="2601122"/>
          </a:xfrm>
        </p:grpSpPr>
        <p:pic>
          <p:nvPicPr>
            <p:cNvPr id="16" name="Picture 59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518" y="4001790"/>
              <a:ext cx="3470146" cy="2601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0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6841" y="4001789"/>
              <a:ext cx="3470146" cy="2601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603"/>
            <p:cNvSpPr txBox="1">
              <a:spLocks noChangeArrowheads="1"/>
            </p:cNvSpPr>
            <p:nvPr/>
          </p:nvSpPr>
          <p:spPr bwMode="auto">
            <a:xfrm>
              <a:off x="8223077" y="5661318"/>
              <a:ext cx="1130082" cy="301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altLang="en-US" dirty="0">
                  <a:cs typeface="Arial" panose="020B0604020202020204" pitchFamily="34" charset="0"/>
                </a:rPr>
                <a:t>183 GHz        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061123" y="4158845"/>
            <a:ext cx="3805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Spherical particles produce outlying values of scattering coefficient and asymmetry parameter</a:t>
            </a:r>
            <a:endParaRPr lang="en-US" sz="2400" dirty="0"/>
          </a:p>
        </p:txBody>
      </p:sp>
      <p:sp>
        <p:nvSpPr>
          <p:cNvPr id="20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7474527" cy="21761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Cloud properties made consistent with particle </a:t>
            </a:r>
            <a:r>
              <a:rPr lang="en-US" dirty="0"/>
              <a:t>size distribution of the microphysics scheme (</a:t>
            </a:r>
            <a:r>
              <a:rPr lang="en-US" dirty="0" smtClean="0"/>
              <a:t>WSM6; Sieron et al. 2017, JGR)</a:t>
            </a:r>
          </a:p>
          <a:p>
            <a:r>
              <a:rPr lang="en-US" dirty="0" smtClean="0"/>
              <a:t>Replaced sphere snow </a:t>
            </a:r>
            <a:r>
              <a:rPr lang="en-US" dirty="0"/>
              <a:t>particles </a:t>
            </a:r>
            <a:r>
              <a:rPr lang="en-US" dirty="0" smtClean="0"/>
              <a:t>with the Liu </a:t>
            </a:r>
            <a:r>
              <a:rPr lang="en-US" dirty="0"/>
              <a:t>(2008; MWR) sector </a:t>
            </a:r>
            <a:r>
              <a:rPr lang="en-US" dirty="0" smtClean="0"/>
              <a:t>snowflake (Sieron et al. 2018, JAME)</a:t>
            </a:r>
            <a:endParaRPr lang="en-US" dirty="0"/>
          </a:p>
        </p:txBody>
      </p:sp>
      <p:pic>
        <p:nvPicPr>
          <p:cNvPr id="21" name="Picture 58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7" t="46259" r="26498" b="33997"/>
          <a:stretch>
            <a:fillRect/>
          </a:stretch>
        </p:blipFill>
        <p:spPr bwMode="auto">
          <a:xfrm>
            <a:off x="8149523" y="2011610"/>
            <a:ext cx="3932582" cy="1855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98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7" t="18204" r="46876" b="37453"/>
          <a:stretch/>
        </p:blipFill>
        <p:spPr bwMode="auto">
          <a:xfrm>
            <a:off x="3654037" y="5282229"/>
            <a:ext cx="1025340" cy="87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40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61" y="4409277"/>
            <a:ext cx="2230825" cy="21398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20" y="2400721"/>
            <a:ext cx="2231871" cy="20107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Rectangle 26"/>
          <p:cNvSpPr/>
          <p:nvPr/>
        </p:nvSpPr>
        <p:spPr>
          <a:xfrm>
            <a:off x="407744" y="3093308"/>
            <a:ext cx="649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Obs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936" y="2400590"/>
            <a:ext cx="2008687" cy="200868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678" y="4410605"/>
            <a:ext cx="2012421" cy="214259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349811" y="2108484"/>
            <a:ext cx="1646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19.35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899" y="2396497"/>
            <a:ext cx="2008687" cy="200868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641" y="4406510"/>
            <a:ext cx="2012421" cy="2142590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3464634" y="2111116"/>
            <a:ext cx="1646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37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sp>
        <p:nvSpPr>
          <p:cNvPr id="69" name="Rectangle 68"/>
          <p:cNvSpPr/>
          <p:nvPr/>
        </p:nvSpPr>
        <p:spPr>
          <a:xfrm>
            <a:off x="5429474" y="2113748"/>
            <a:ext cx="1646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91.7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2611190" y="1660287"/>
            <a:ext cx="3639832" cy="520037"/>
            <a:chOff x="3617363" y="5425083"/>
            <a:chExt cx="4853109" cy="693382"/>
          </a:xfrm>
        </p:grpSpPr>
        <p:grpSp>
          <p:nvGrpSpPr>
            <p:cNvPr id="73" name="Group 72"/>
            <p:cNvGrpSpPr/>
            <p:nvPr/>
          </p:nvGrpSpPr>
          <p:grpSpPr>
            <a:xfrm>
              <a:off x="3617363" y="5425083"/>
              <a:ext cx="4786070" cy="612084"/>
              <a:chOff x="1" y="7163500"/>
              <a:chExt cx="4211205" cy="538565"/>
            </a:xfrm>
          </p:grpSpPr>
          <p:pic>
            <p:nvPicPr>
              <p:cNvPr id="87" name="Picture 8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641"/>
              <a:stretch/>
            </p:blipFill>
            <p:spPr>
              <a:xfrm rot="5400000">
                <a:off x="1836321" y="5327180"/>
                <a:ext cx="538565" cy="4211205"/>
              </a:xfrm>
              <a:prstGeom prst="rect">
                <a:avLst/>
              </a:prstGeom>
            </p:spPr>
          </p:pic>
          <p:sp>
            <p:nvSpPr>
              <p:cNvPr id="88" name="Rectangle 87"/>
              <p:cNvSpPr/>
              <p:nvPr/>
            </p:nvSpPr>
            <p:spPr>
              <a:xfrm>
                <a:off x="396849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362102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3273552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2926080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2578608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223113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188366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1536192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1188720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841248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49377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14630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3626335" y="5779907"/>
              <a:ext cx="4844137" cy="338558"/>
              <a:chOff x="3626335" y="5779907"/>
              <a:chExt cx="4844137" cy="338558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3626335" y="5779910"/>
                <a:ext cx="447132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80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3971270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100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4366431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120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4761592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140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5156754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160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5551916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180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5947078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200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6342237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220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6737401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240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7132561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260</a:t>
                </a: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7527724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280</a:t>
                </a: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7922885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300</a:t>
                </a:r>
              </a:p>
            </p:txBody>
          </p:sp>
        </p:grpSp>
      </p:grpSp>
      <p:sp>
        <p:nvSpPr>
          <p:cNvPr id="100" name="TextBox 99"/>
          <p:cNvSpPr txBox="1"/>
          <p:nvPr/>
        </p:nvSpPr>
        <p:spPr>
          <a:xfrm>
            <a:off x="1602164" y="1693607"/>
            <a:ext cx="11437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Brightness Temperature (K)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1676401" y="1"/>
            <a:ext cx="9172575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600" dirty="0" smtClean="0">
                <a:latin typeface="ヒラギノ角ゴ Pro W3" charset="-128"/>
                <a:ea typeface="ヒラギノ角ゴ Pro W3" charset="-128"/>
                <a:cs typeface="ヒラギノ角ゴ Pro W3" charset="-128"/>
              </a:rPr>
              <a:t>Assimilating All-sky Satellite Radiances: Harvey (2017)</a:t>
            </a:r>
            <a:endParaRPr lang="en-US" altLang="en-US" sz="2600" dirty="0">
              <a:latin typeface="ヒラギノ角ゴ Pro W3" charset="-128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394315" y="2100506"/>
            <a:ext cx="1690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183.3±7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sp>
        <p:nvSpPr>
          <p:cNvPr id="48" name="Content Placeholder 2"/>
          <p:cNvSpPr txBox="1">
            <a:spLocks/>
          </p:cNvSpPr>
          <p:nvPr/>
        </p:nvSpPr>
        <p:spPr bwMode="auto">
          <a:xfrm>
            <a:off x="1524000" y="815975"/>
            <a:ext cx="98958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457200">
              <a:spcBef>
                <a:spcPct val="40000"/>
              </a:spcBef>
              <a:buClr>
                <a:schemeClr val="accent1"/>
              </a:buClr>
              <a:buFont typeface="Wingdings" charset="2"/>
              <a:buChar char="§"/>
              <a:defRPr kumimoji="1" sz="15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defTabSz="457200">
              <a:spcBef>
                <a:spcPct val="40000"/>
              </a:spcBef>
              <a:buClr>
                <a:schemeClr val="accent1"/>
              </a:buClr>
              <a:buChar char="-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 defTabSz="457200">
              <a:spcBef>
                <a:spcPct val="40000"/>
              </a:spcBef>
              <a:buClr>
                <a:schemeClr val="accent1"/>
              </a:buClr>
              <a:buChar char="-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 defTabSz="457200">
              <a:spcBef>
                <a:spcPct val="40000"/>
              </a:spcBef>
              <a:buClr>
                <a:schemeClr val="accent1"/>
              </a:buClr>
              <a:buChar char="-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 defTabSz="457200">
              <a:spcBef>
                <a:spcPct val="40000"/>
              </a:spcBef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lnSpc>
                <a:spcPct val="80000"/>
              </a:lnSpc>
              <a:buClrTx/>
              <a:buNone/>
            </a:pPr>
            <a:r>
              <a:rPr lang="en-US" altLang="en-US" sz="2400" dirty="0">
                <a:solidFill>
                  <a:srgbClr val="800000"/>
                </a:solidFill>
              </a:rPr>
              <a:t>WRF/CRTM simulated MW radiance, </a:t>
            </a:r>
            <a:r>
              <a:rPr lang="en-US" altLang="en-US" sz="2400" dirty="0" smtClean="0">
                <a:solidFill>
                  <a:srgbClr val="800000"/>
                </a:solidFill>
              </a:rPr>
              <a:t>10</a:t>
            </a:r>
            <a:r>
              <a:rPr lang="en-US" altLang="en-US" sz="2400" baseline="30000" dirty="0" smtClean="0">
                <a:solidFill>
                  <a:srgbClr val="800000"/>
                </a:solidFill>
              </a:rPr>
              <a:t>th</a:t>
            </a:r>
            <a:r>
              <a:rPr lang="en-US" altLang="en-US" sz="2400" dirty="0" smtClean="0">
                <a:solidFill>
                  <a:srgbClr val="800000"/>
                </a:solidFill>
              </a:rPr>
              <a:t> cycle (IR &amp; MW)</a:t>
            </a:r>
            <a:endParaRPr lang="en-US" altLang="en-US" sz="2400" dirty="0">
              <a:solidFill>
                <a:srgbClr val="800000"/>
              </a:solidFill>
            </a:endParaRPr>
          </a:p>
          <a:p>
            <a:pPr>
              <a:lnSpc>
                <a:spcPct val="80000"/>
              </a:lnSpc>
              <a:buClrTx/>
              <a:buNone/>
            </a:pPr>
            <a:r>
              <a:rPr lang="en-US" altLang="en-US" sz="2400" dirty="0" smtClean="0">
                <a:solidFill>
                  <a:srgbClr val="800000"/>
                </a:solidFill>
              </a:rPr>
              <a:t>Analysis (21 </a:t>
            </a:r>
            <a:r>
              <a:rPr lang="en-US" altLang="en-US" sz="2400" dirty="0">
                <a:solidFill>
                  <a:srgbClr val="800000"/>
                </a:solidFill>
              </a:rPr>
              <a:t>UTC) vs</a:t>
            </a:r>
            <a:r>
              <a:rPr lang="en-US" altLang="en-US" sz="2400" dirty="0" smtClean="0">
                <a:solidFill>
                  <a:srgbClr val="800000"/>
                </a:solidFill>
              </a:rPr>
              <a:t>. 21 </a:t>
            </a:r>
            <a:r>
              <a:rPr lang="en-US" altLang="en-US" sz="2400" dirty="0">
                <a:solidFill>
                  <a:srgbClr val="800000"/>
                </a:solidFill>
              </a:rPr>
              <a:t>UTC </a:t>
            </a:r>
            <a:r>
              <a:rPr lang="en-US" altLang="en-US" sz="2400" dirty="0" smtClean="0">
                <a:solidFill>
                  <a:srgbClr val="800000"/>
                </a:solidFill>
              </a:rPr>
              <a:t>SSMI &amp; SAPHIR observations</a:t>
            </a:r>
            <a:endParaRPr lang="en-US" altLang="en-US" sz="2400" dirty="0">
              <a:solidFill>
                <a:srgbClr val="80000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161871" y="1529308"/>
            <a:ext cx="443396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Helvetica" panose="020B0604020202020204" pitchFamily="34" charset="0"/>
                <a:ea typeface=""/>
                <a:cs typeface="Helvetica" panose="020B0604020202020204" pitchFamily="34" charset="0"/>
              </a:rPr>
              <a:t>CRTM-DS Sector Snowflakes</a:t>
            </a:r>
            <a:endParaRPr lang="en-US" sz="2400" baseline="-25000" dirty="0">
              <a:solidFill>
                <a:prstClr val="black"/>
              </a:solidFill>
              <a:latin typeface="Helvetica" panose="020B0604020202020204" pitchFamily="34" charset="0"/>
              <a:ea typeface=""/>
              <a:cs typeface="Helvetica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222035" y="5255485"/>
                <a:ext cx="835284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"/>
                          <a:cs typeface="Helvetica" panose="020B0604020202020204" pitchFamily="34" charset="0"/>
                        </a:rPr>
                        <m:t>H</m:t>
                      </m:r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"/>
                              <a:cs typeface="Helvetica" panose="020B0604020202020204" pitchFamily="34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"/>
                                  <a:cs typeface="Helvetica" panose="020B0604020202020204" pitchFamily="34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"/>
                                      <a:cs typeface="Helvetica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"/>
                                      <a:cs typeface="Helvetica" panose="020B0604020202020204" pitchFamily="34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"/>
                                      <a:cs typeface="Helvetica" panose="020B0604020202020204" pitchFamily="34" charset="0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acc>
                        </m:e>
                      </m:d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ea typeface=""/>
                  <a:cs typeface="Helvetica" panose="020B0604020202020204" pitchFamily="34" charset="0"/>
                </a:endParaRPr>
              </a:p>
              <a:p>
                <a:pPr algn="r"/>
                <a:r>
                  <a:rPr lang="en-US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IR</a:t>
                </a:r>
                <a:r>
                  <a:rPr lang="en-US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 &amp; MW</a:t>
                </a:r>
                <a:br>
                  <a:rPr lang="en-US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</a:br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ea typeface="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035" y="5255485"/>
                <a:ext cx="835284" cy="1200329"/>
              </a:xfrm>
              <a:prstGeom prst="rect">
                <a:avLst/>
              </a:prstGeom>
              <a:blipFill rotWithShape="0">
                <a:blip r:embed="rId10"/>
                <a:stretch>
                  <a:fillRect r="-13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" name="Picture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861" y="2392403"/>
            <a:ext cx="2008687" cy="20086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6857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61" y="4409277"/>
            <a:ext cx="2230824" cy="213982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20" y="2400721"/>
            <a:ext cx="2231871" cy="201076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7" name="Rectangle 26"/>
          <p:cNvSpPr/>
          <p:nvPr/>
        </p:nvSpPr>
        <p:spPr>
          <a:xfrm>
            <a:off x="407744" y="3093308"/>
            <a:ext cx="649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Obs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936" y="2400590"/>
            <a:ext cx="2008687" cy="200868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678" y="4410605"/>
            <a:ext cx="2012420" cy="214258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349811" y="2108484"/>
            <a:ext cx="1646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19.35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899" y="2396497"/>
            <a:ext cx="2008687" cy="200868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641" y="4406510"/>
            <a:ext cx="2012420" cy="2142589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3464634" y="2111116"/>
            <a:ext cx="1646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37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sp>
        <p:nvSpPr>
          <p:cNvPr id="69" name="Rectangle 68"/>
          <p:cNvSpPr/>
          <p:nvPr/>
        </p:nvSpPr>
        <p:spPr>
          <a:xfrm>
            <a:off x="5429474" y="2113748"/>
            <a:ext cx="1646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91.7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2611190" y="1660287"/>
            <a:ext cx="3639832" cy="520037"/>
            <a:chOff x="3617363" y="5425083"/>
            <a:chExt cx="4853109" cy="693382"/>
          </a:xfrm>
        </p:grpSpPr>
        <p:grpSp>
          <p:nvGrpSpPr>
            <p:cNvPr id="73" name="Group 72"/>
            <p:cNvGrpSpPr/>
            <p:nvPr/>
          </p:nvGrpSpPr>
          <p:grpSpPr>
            <a:xfrm>
              <a:off x="3617363" y="5425083"/>
              <a:ext cx="4786070" cy="612084"/>
              <a:chOff x="1" y="7163500"/>
              <a:chExt cx="4211205" cy="538565"/>
            </a:xfrm>
          </p:grpSpPr>
          <p:pic>
            <p:nvPicPr>
              <p:cNvPr id="87" name="Picture 8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641"/>
              <a:stretch/>
            </p:blipFill>
            <p:spPr>
              <a:xfrm rot="5400000">
                <a:off x="1836321" y="5327180"/>
                <a:ext cx="538565" cy="4211205"/>
              </a:xfrm>
              <a:prstGeom prst="rect">
                <a:avLst/>
              </a:prstGeom>
            </p:spPr>
          </p:pic>
          <p:sp>
            <p:nvSpPr>
              <p:cNvPr id="88" name="Rectangle 87"/>
              <p:cNvSpPr/>
              <p:nvPr/>
            </p:nvSpPr>
            <p:spPr>
              <a:xfrm>
                <a:off x="396849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362102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3273552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2926080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2578608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223113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188366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1536192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1188720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841248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49377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14630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3626335" y="5779907"/>
              <a:ext cx="4844137" cy="338558"/>
              <a:chOff x="3626335" y="5779907"/>
              <a:chExt cx="4844137" cy="338558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3626335" y="5779910"/>
                <a:ext cx="447132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80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3971270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100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4366431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120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4761592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140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5156754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160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5551916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180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5947078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200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6342237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220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6737401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240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7132561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260</a:t>
                </a: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7527724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280</a:t>
                </a: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7922885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300</a:t>
                </a:r>
              </a:p>
            </p:txBody>
          </p:sp>
        </p:grpSp>
      </p:grpSp>
      <p:sp>
        <p:nvSpPr>
          <p:cNvPr id="100" name="TextBox 99"/>
          <p:cNvSpPr txBox="1"/>
          <p:nvPr/>
        </p:nvSpPr>
        <p:spPr>
          <a:xfrm>
            <a:off x="1602164" y="1693607"/>
            <a:ext cx="11437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Brightness Temperature (K)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1676401" y="1"/>
            <a:ext cx="9172575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600" dirty="0" smtClean="0">
                <a:latin typeface="ヒラギノ角ゴ Pro W3" charset="-128"/>
                <a:ea typeface="ヒラギノ角ゴ Pro W3" charset="-128"/>
                <a:cs typeface="ヒラギノ角ゴ Pro W3" charset="-128"/>
              </a:rPr>
              <a:t>Assimilating All-sky Satellite Radiances: Harvey (2017)</a:t>
            </a:r>
            <a:endParaRPr lang="en-US" altLang="en-US" sz="2600" dirty="0">
              <a:latin typeface="ヒラギノ角ゴ Pro W3" charset="-128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394315" y="2100506"/>
            <a:ext cx="1690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183.3±7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sp>
        <p:nvSpPr>
          <p:cNvPr id="48" name="Content Placeholder 2"/>
          <p:cNvSpPr txBox="1">
            <a:spLocks/>
          </p:cNvSpPr>
          <p:nvPr/>
        </p:nvSpPr>
        <p:spPr bwMode="auto">
          <a:xfrm>
            <a:off x="1524000" y="815975"/>
            <a:ext cx="98958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457200">
              <a:spcBef>
                <a:spcPct val="40000"/>
              </a:spcBef>
              <a:buClr>
                <a:schemeClr val="accent1"/>
              </a:buClr>
              <a:buFont typeface="Wingdings" charset="2"/>
              <a:buChar char="§"/>
              <a:defRPr kumimoji="1" sz="15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defTabSz="457200">
              <a:spcBef>
                <a:spcPct val="40000"/>
              </a:spcBef>
              <a:buClr>
                <a:schemeClr val="accent1"/>
              </a:buClr>
              <a:buChar char="-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 defTabSz="457200">
              <a:spcBef>
                <a:spcPct val="40000"/>
              </a:spcBef>
              <a:buClr>
                <a:schemeClr val="accent1"/>
              </a:buClr>
              <a:buChar char="-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 defTabSz="457200">
              <a:spcBef>
                <a:spcPct val="40000"/>
              </a:spcBef>
              <a:buClr>
                <a:schemeClr val="accent1"/>
              </a:buClr>
              <a:buChar char="-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 defTabSz="457200">
              <a:spcBef>
                <a:spcPct val="40000"/>
              </a:spcBef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lnSpc>
                <a:spcPct val="80000"/>
              </a:lnSpc>
              <a:buClrTx/>
              <a:buNone/>
            </a:pPr>
            <a:r>
              <a:rPr lang="en-US" altLang="en-US" sz="2400" dirty="0">
                <a:solidFill>
                  <a:srgbClr val="800000"/>
                </a:solidFill>
              </a:rPr>
              <a:t>WRF/CRTM simulated MW radiance, </a:t>
            </a:r>
            <a:r>
              <a:rPr lang="en-US" altLang="en-US" sz="2400" dirty="0" smtClean="0">
                <a:solidFill>
                  <a:srgbClr val="800000"/>
                </a:solidFill>
              </a:rPr>
              <a:t>13</a:t>
            </a:r>
            <a:r>
              <a:rPr lang="en-US" altLang="en-US" sz="2400" baseline="30000" dirty="0" smtClean="0">
                <a:solidFill>
                  <a:srgbClr val="800000"/>
                </a:solidFill>
              </a:rPr>
              <a:t>th</a:t>
            </a:r>
            <a:r>
              <a:rPr lang="en-US" altLang="en-US" sz="2400" dirty="0" smtClean="0">
                <a:solidFill>
                  <a:srgbClr val="800000"/>
                </a:solidFill>
              </a:rPr>
              <a:t> cycle (IR &amp; MW)</a:t>
            </a:r>
            <a:endParaRPr lang="en-US" altLang="en-US" sz="2400" dirty="0">
              <a:solidFill>
                <a:srgbClr val="800000"/>
              </a:solidFill>
            </a:endParaRPr>
          </a:p>
          <a:p>
            <a:pPr>
              <a:lnSpc>
                <a:spcPct val="80000"/>
              </a:lnSpc>
              <a:buClrTx/>
              <a:buNone/>
            </a:pPr>
            <a:r>
              <a:rPr lang="en-US" altLang="en-US" sz="2400" dirty="0" smtClean="0">
                <a:solidFill>
                  <a:srgbClr val="800000"/>
                </a:solidFill>
              </a:rPr>
              <a:t>Background (00 </a:t>
            </a:r>
            <a:r>
              <a:rPr lang="en-US" altLang="en-US" sz="2400" dirty="0">
                <a:solidFill>
                  <a:srgbClr val="800000"/>
                </a:solidFill>
              </a:rPr>
              <a:t>UTC) vs</a:t>
            </a:r>
            <a:r>
              <a:rPr lang="en-US" altLang="en-US" sz="2400" dirty="0" smtClean="0">
                <a:solidFill>
                  <a:srgbClr val="800000"/>
                </a:solidFill>
              </a:rPr>
              <a:t>. 00 </a:t>
            </a:r>
            <a:r>
              <a:rPr lang="en-US" altLang="en-US" sz="2400" dirty="0">
                <a:solidFill>
                  <a:srgbClr val="800000"/>
                </a:solidFill>
              </a:rPr>
              <a:t>UTC </a:t>
            </a:r>
            <a:r>
              <a:rPr lang="en-US" altLang="en-US" sz="2400" dirty="0" smtClean="0">
                <a:solidFill>
                  <a:srgbClr val="800000"/>
                </a:solidFill>
              </a:rPr>
              <a:t>SSMIS observations</a:t>
            </a:r>
            <a:endParaRPr lang="en-US" altLang="en-US" sz="2400" dirty="0">
              <a:solidFill>
                <a:srgbClr val="80000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161871" y="1529308"/>
            <a:ext cx="443396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Helvetica" panose="020B0604020202020204" pitchFamily="34" charset="0"/>
                <a:ea typeface=""/>
                <a:cs typeface="Helvetica" panose="020B0604020202020204" pitchFamily="34" charset="0"/>
              </a:rPr>
              <a:t>CRTM-DS Sector Snowflakes</a:t>
            </a:r>
            <a:endParaRPr lang="en-US" sz="2400" baseline="-25000" dirty="0">
              <a:solidFill>
                <a:prstClr val="black"/>
              </a:solidFill>
              <a:latin typeface="Helvetica" panose="020B0604020202020204" pitchFamily="34" charset="0"/>
              <a:ea typeface=""/>
              <a:cs typeface="Helvetica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861" y="2392403"/>
            <a:ext cx="2008687" cy="200868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604" y="4402416"/>
            <a:ext cx="2012420" cy="2142590"/>
          </a:xfrm>
          <a:prstGeom prst="rect">
            <a:avLst/>
          </a:prstGeom>
          <a:ln>
            <a:solidFill>
              <a:schemeClr val="bg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222035" y="5255485"/>
                <a:ext cx="835284" cy="3693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cs typeface="Helvetica" panose="020B0604020202020204" pitchFamily="34" charset="0"/>
                        </a:rPr>
                        <m:t>H</m:t>
                      </m:r>
                      <m:r>
                        <a:rPr lang="en-US">
                          <a:latin typeface="Cambria Math" panose="02040503050406030204" pitchFamily="18" charset="0"/>
                          <a:cs typeface="Helvetica" panose="020B0604020202020204" pitchFamily="34" charset="0"/>
                        </a:rPr>
                        <m:t>(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𝑏</m:t>
                              </m:r>
                            </m:sub>
                          </m:sSub>
                        </m:e>
                      </m:acc>
                      <m:r>
                        <a:rPr lang="en-US">
                          <a:latin typeface="Cambria Math" panose="02040503050406030204" pitchFamily="18" charset="0"/>
                          <a:cs typeface="Helvetica" panose="020B0604020202020204" pitchFamily="34" charset="0"/>
                        </a:rPr>
                        <m:t>)</m:t>
                      </m:r>
                    </m:oMath>
                  </m:oMathPara>
                </a14:m>
                <a:r>
                  <a:rPr lang="en-US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/>
                </a:r>
                <a:br>
                  <a:rPr lang="en-US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</a:br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ea typeface="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035" y="5255485"/>
                <a:ext cx="835284" cy="369397"/>
              </a:xfrm>
              <a:prstGeom prst="rect">
                <a:avLst/>
              </a:prstGeom>
              <a:blipFill rotWithShape="0">
                <a:blip r:embed="rId12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155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61" y="4409277"/>
            <a:ext cx="2230824" cy="21398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20" y="2400721"/>
            <a:ext cx="2231871" cy="20107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Rectangle 26"/>
          <p:cNvSpPr/>
          <p:nvPr/>
        </p:nvSpPr>
        <p:spPr>
          <a:xfrm>
            <a:off x="407744" y="3093308"/>
            <a:ext cx="649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Obs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936" y="2400590"/>
            <a:ext cx="2008687" cy="200868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678" y="4410605"/>
            <a:ext cx="2012419" cy="214258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349811" y="2108484"/>
            <a:ext cx="1646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19.35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899" y="2396497"/>
            <a:ext cx="2008687" cy="200868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641" y="4406510"/>
            <a:ext cx="2012419" cy="2142589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3464634" y="2111116"/>
            <a:ext cx="1646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37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sp>
        <p:nvSpPr>
          <p:cNvPr id="69" name="Rectangle 68"/>
          <p:cNvSpPr/>
          <p:nvPr/>
        </p:nvSpPr>
        <p:spPr>
          <a:xfrm>
            <a:off x="5429474" y="2113748"/>
            <a:ext cx="1646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91.7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2611190" y="1660287"/>
            <a:ext cx="3639832" cy="520037"/>
            <a:chOff x="3617363" y="5425083"/>
            <a:chExt cx="4853109" cy="693382"/>
          </a:xfrm>
        </p:grpSpPr>
        <p:grpSp>
          <p:nvGrpSpPr>
            <p:cNvPr id="73" name="Group 72"/>
            <p:cNvGrpSpPr/>
            <p:nvPr/>
          </p:nvGrpSpPr>
          <p:grpSpPr>
            <a:xfrm>
              <a:off x="3617363" y="5425083"/>
              <a:ext cx="4786070" cy="612084"/>
              <a:chOff x="1" y="7163500"/>
              <a:chExt cx="4211205" cy="538565"/>
            </a:xfrm>
          </p:grpSpPr>
          <p:pic>
            <p:nvPicPr>
              <p:cNvPr id="87" name="Picture 8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641"/>
              <a:stretch/>
            </p:blipFill>
            <p:spPr>
              <a:xfrm rot="5400000">
                <a:off x="1836321" y="5327180"/>
                <a:ext cx="538565" cy="4211205"/>
              </a:xfrm>
              <a:prstGeom prst="rect">
                <a:avLst/>
              </a:prstGeom>
            </p:spPr>
          </p:pic>
          <p:sp>
            <p:nvSpPr>
              <p:cNvPr id="88" name="Rectangle 87"/>
              <p:cNvSpPr/>
              <p:nvPr/>
            </p:nvSpPr>
            <p:spPr>
              <a:xfrm>
                <a:off x="396849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362102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3273552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2926080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2578608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223113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188366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1536192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1188720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841248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49377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14630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3626335" y="5779907"/>
              <a:ext cx="4844137" cy="338558"/>
              <a:chOff x="3626335" y="5779907"/>
              <a:chExt cx="4844137" cy="338558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3626335" y="5779910"/>
                <a:ext cx="447132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80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3971270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100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4366431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120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4761592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140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5156754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160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5551916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180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5947078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200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6342237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220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6737401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240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7132561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260</a:t>
                </a: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7527724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280</a:t>
                </a: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7922885" y="5779907"/>
                <a:ext cx="5475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300</a:t>
                </a:r>
              </a:p>
            </p:txBody>
          </p:sp>
        </p:grpSp>
      </p:grpSp>
      <p:sp>
        <p:nvSpPr>
          <p:cNvPr id="100" name="TextBox 99"/>
          <p:cNvSpPr txBox="1"/>
          <p:nvPr/>
        </p:nvSpPr>
        <p:spPr>
          <a:xfrm>
            <a:off x="1602164" y="1693607"/>
            <a:ext cx="11437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Brightness Temperature (K)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1676401" y="1"/>
            <a:ext cx="9172575" cy="600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600" dirty="0" smtClean="0">
                <a:latin typeface="ヒラギノ角ゴ Pro W3" charset="-128"/>
                <a:ea typeface="ヒラギノ角ゴ Pro W3" charset="-128"/>
                <a:cs typeface="ヒラギノ角ゴ Pro W3" charset="-128"/>
              </a:rPr>
              <a:t>Assimilating All-sky Satellite Radiances: Harvey (2017)</a:t>
            </a:r>
            <a:endParaRPr lang="en-US" altLang="en-US" sz="2600" dirty="0">
              <a:latin typeface="ヒラギノ角ゴ Pro W3" charset="-128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394315" y="2100506"/>
            <a:ext cx="1690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183.3±7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GHz</a:t>
            </a:r>
          </a:p>
        </p:txBody>
      </p:sp>
      <p:sp>
        <p:nvSpPr>
          <p:cNvPr id="48" name="Content Placeholder 2"/>
          <p:cNvSpPr txBox="1">
            <a:spLocks/>
          </p:cNvSpPr>
          <p:nvPr/>
        </p:nvSpPr>
        <p:spPr bwMode="auto">
          <a:xfrm>
            <a:off x="1524000" y="815975"/>
            <a:ext cx="98958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457200">
              <a:spcBef>
                <a:spcPct val="40000"/>
              </a:spcBef>
              <a:buClr>
                <a:schemeClr val="accent1"/>
              </a:buClr>
              <a:buFont typeface="Wingdings" charset="2"/>
              <a:buChar char="§"/>
              <a:defRPr kumimoji="1" sz="15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defTabSz="457200">
              <a:spcBef>
                <a:spcPct val="40000"/>
              </a:spcBef>
              <a:buClr>
                <a:schemeClr val="accent1"/>
              </a:buClr>
              <a:buChar char="-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 defTabSz="457200">
              <a:spcBef>
                <a:spcPct val="40000"/>
              </a:spcBef>
              <a:buClr>
                <a:schemeClr val="accent1"/>
              </a:buClr>
              <a:buChar char="-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 defTabSz="457200">
              <a:spcBef>
                <a:spcPct val="40000"/>
              </a:spcBef>
              <a:buClr>
                <a:schemeClr val="accent1"/>
              </a:buClr>
              <a:buChar char="-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 defTabSz="457200">
              <a:spcBef>
                <a:spcPct val="40000"/>
              </a:spcBef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lnSpc>
                <a:spcPct val="80000"/>
              </a:lnSpc>
              <a:buClrTx/>
              <a:buNone/>
            </a:pPr>
            <a:r>
              <a:rPr lang="en-US" altLang="en-US" sz="2400" dirty="0">
                <a:solidFill>
                  <a:srgbClr val="800000"/>
                </a:solidFill>
              </a:rPr>
              <a:t>WRF/CRTM simulated MW radiance, </a:t>
            </a:r>
            <a:r>
              <a:rPr lang="en-US" altLang="en-US" sz="2400" dirty="0" smtClean="0">
                <a:solidFill>
                  <a:srgbClr val="800000"/>
                </a:solidFill>
              </a:rPr>
              <a:t>13</a:t>
            </a:r>
            <a:r>
              <a:rPr lang="en-US" altLang="en-US" sz="2400" baseline="30000" dirty="0" smtClean="0">
                <a:solidFill>
                  <a:srgbClr val="800000"/>
                </a:solidFill>
              </a:rPr>
              <a:t>th</a:t>
            </a:r>
            <a:r>
              <a:rPr lang="en-US" altLang="en-US" sz="2400" dirty="0" smtClean="0">
                <a:solidFill>
                  <a:srgbClr val="800000"/>
                </a:solidFill>
              </a:rPr>
              <a:t> cycle (IR &amp; MW)</a:t>
            </a:r>
            <a:endParaRPr lang="en-US" altLang="en-US" sz="2400" dirty="0">
              <a:solidFill>
                <a:srgbClr val="800000"/>
              </a:solidFill>
            </a:endParaRPr>
          </a:p>
          <a:p>
            <a:pPr>
              <a:lnSpc>
                <a:spcPct val="80000"/>
              </a:lnSpc>
              <a:buClrTx/>
              <a:buNone/>
            </a:pPr>
            <a:r>
              <a:rPr lang="en-US" altLang="en-US" sz="2400" dirty="0" smtClean="0">
                <a:solidFill>
                  <a:srgbClr val="800000"/>
                </a:solidFill>
              </a:rPr>
              <a:t>Analysis (00 </a:t>
            </a:r>
            <a:r>
              <a:rPr lang="en-US" altLang="en-US" sz="2400" dirty="0">
                <a:solidFill>
                  <a:srgbClr val="800000"/>
                </a:solidFill>
              </a:rPr>
              <a:t>UTC) vs</a:t>
            </a:r>
            <a:r>
              <a:rPr lang="en-US" altLang="en-US" sz="2400" dirty="0" smtClean="0">
                <a:solidFill>
                  <a:srgbClr val="800000"/>
                </a:solidFill>
              </a:rPr>
              <a:t>. 00 </a:t>
            </a:r>
            <a:r>
              <a:rPr lang="en-US" altLang="en-US" sz="2400" dirty="0">
                <a:solidFill>
                  <a:srgbClr val="800000"/>
                </a:solidFill>
              </a:rPr>
              <a:t>UTC </a:t>
            </a:r>
            <a:r>
              <a:rPr lang="en-US" altLang="en-US" sz="2400" dirty="0" smtClean="0">
                <a:solidFill>
                  <a:srgbClr val="800000"/>
                </a:solidFill>
              </a:rPr>
              <a:t>SSMIS observations</a:t>
            </a:r>
            <a:endParaRPr lang="en-US" altLang="en-US" sz="2400" dirty="0">
              <a:solidFill>
                <a:srgbClr val="80000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161871" y="1529308"/>
            <a:ext cx="443396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Helvetica" panose="020B0604020202020204" pitchFamily="34" charset="0"/>
                <a:ea typeface=""/>
                <a:cs typeface="Helvetica" panose="020B0604020202020204" pitchFamily="34" charset="0"/>
              </a:rPr>
              <a:t>CRTM-DS Sector Snowflakes</a:t>
            </a:r>
            <a:endParaRPr lang="en-US" sz="2400" baseline="-25000" dirty="0">
              <a:solidFill>
                <a:prstClr val="black"/>
              </a:solidFill>
              <a:latin typeface="Helvetica" panose="020B0604020202020204" pitchFamily="34" charset="0"/>
              <a:ea typeface=""/>
              <a:cs typeface="Helvetica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861" y="2392403"/>
            <a:ext cx="2008687" cy="20086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604" y="4402416"/>
            <a:ext cx="2012420" cy="2142589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222035" y="5255485"/>
                <a:ext cx="835284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"/>
                          <a:cs typeface="Helvetica" panose="020B0604020202020204" pitchFamily="34" charset="0"/>
                        </a:rPr>
                        <m:t>H</m:t>
                      </m:r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"/>
                              <a:cs typeface="Helvetica" panose="020B0604020202020204" pitchFamily="34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"/>
                                  <a:cs typeface="Helvetica" panose="020B0604020202020204" pitchFamily="34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"/>
                                      <a:cs typeface="Helvetica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"/>
                                      <a:cs typeface="Helvetica" panose="020B0604020202020204" pitchFamily="34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"/>
                                      <a:cs typeface="Helvetica" panose="020B0604020202020204" pitchFamily="34" charset="0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acc>
                        </m:e>
                      </m:d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ea typeface=""/>
                  <a:cs typeface="Helvetica" panose="020B0604020202020204" pitchFamily="34" charset="0"/>
                </a:endParaRPr>
              </a:p>
              <a:p>
                <a:pPr algn="r"/>
                <a:r>
                  <a:rPr lang="en-US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IR</a:t>
                </a:r>
                <a:r>
                  <a:rPr lang="en-US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  <a:t> &amp; MW</a:t>
                </a:r>
                <a:br>
                  <a:rPr lang="en-US" dirty="0">
                    <a:solidFill>
                      <a:prstClr val="black"/>
                    </a:solidFill>
                    <a:latin typeface="Arial" panose="020B0604020202020204" pitchFamily="34" charset="0"/>
                    <a:ea typeface=""/>
                    <a:cs typeface="Arial" panose="020B0604020202020204" pitchFamily="34" charset="0"/>
                  </a:rPr>
                </a:br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ea typeface="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035" y="5255485"/>
                <a:ext cx="835284" cy="1200329"/>
              </a:xfrm>
              <a:prstGeom prst="rect">
                <a:avLst/>
              </a:prstGeom>
              <a:blipFill rotWithShape="0">
                <a:blip r:embed="rId12"/>
                <a:stretch>
                  <a:fillRect r="-13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95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61" y="337352"/>
            <a:ext cx="8528480" cy="6396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1644723" y="3381642"/>
            <a:ext cx="1354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Min SLP (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hPA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4467" y="319597"/>
            <a:ext cx="4423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Harvey (2017) </a:t>
            </a:r>
            <a:r>
              <a:rPr lang="en-US" dirty="0" err="1" smtClean="0"/>
              <a:t>EnKF</a:t>
            </a:r>
            <a:r>
              <a:rPr lang="en-US" dirty="0" smtClean="0"/>
              <a:t> Analyses and Forecasts,</a:t>
            </a:r>
          </a:p>
          <a:p>
            <a:pPr algn="ctr"/>
            <a:r>
              <a:rPr lang="en-US" dirty="0" smtClean="0"/>
              <a:t>Assimilating IR and MW (19 GHz &amp; 183 GHz)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328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Conclusions - </a:t>
            </a:r>
            <a:r>
              <a:rPr lang="en-US" dirty="0" err="1" smtClean="0"/>
              <a:t>EnKF</a:t>
            </a:r>
            <a:r>
              <a:rPr lang="en-US" dirty="0" smtClean="0"/>
              <a:t> Priors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Compared to free forecasts, simulated 37 GHz and 91.7 GHz BTs in precipitation areas have much greater correspondence to observations</a:t>
            </a:r>
          </a:p>
          <a:p>
            <a:pPr lvl="1"/>
            <a:r>
              <a:rPr lang="en-US" dirty="0" smtClean="0"/>
              <a:t>Lower maximum magnitudes of graupel water content in ensemble mean caused by dislocations </a:t>
            </a:r>
            <a:r>
              <a:rPr lang="en-US" dirty="0"/>
              <a:t>of deep moist convection between </a:t>
            </a:r>
            <a:r>
              <a:rPr lang="en-US" dirty="0" smtClean="0"/>
              <a:t>the members </a:t>
            </a:r>
          </a:p>
          <a:p>
            <a:pPr lvl="1"/>
            <a:r>
              <a:rPr lang="en-US" dirty="0" smtClean="0"/>
              <a:t>Though by 18 UTC, some BTs at 37 GHz are being substantially lowered by precipitation ice</a:t>
            </a:r>
            <a:endParaRPr lang="en-US" dirty="0"/>
          </a:p>
          <a:p>
            <a:r>
              <a:rPr lang="en-US" dirty="0" smtClean="0"/>
              <a:t>Clear-sky BTs at 37 and 183 GHz are less prevalent than in observations</a:t>
            </a:r>
          </a:p>
          <a:p>
            <a:pPr lvl="1"/>
            <a:r>
              <a:rPr lang="en-US" dirty="0" smtClean="0"/>
              <a:t>Consistent </a:t>
            </a:r>
            <a:r>
              <a:rPr lang="en-US" dirty="0"/>
              <a:t>with taking an ensemble averaging of spatially-dislocated liquid </a:t>
            </a:r>
            <a:r>
              <a:rPr lang="en-US" dirty="0" smtClean="0"/>
              <a:t>and snow water contents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357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Conclusions - </a:t>
            </a:r>
            <a:r>
              <a:rPr lang="en-US" err="1" smtClean="0"/>
              <a:t>EnKF</a:t>
            </a:r>
            <a:r>
              <a:rPr lang="en-US" smtClean="0"/>
              <a:t> Priors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SSMIS F18 appears to have a substantial cold bias to observations in clear-sky over ocean at 19.35 GHz, leading to excess increment of liquid and ice when assimilated. May be due to errors in surface emissivity.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528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Applying CRTM microwave forward model on deterministic forecast from </a:t>
            </a:r>
            <a:r>
              <a:rPr lang="en-US" dirty="0" err="1" smtClean="0"/>
              <a:t>EnKF</a:t>
            </a:r>
            <a:r>
              <a:rPr lang="en-US" dirty="0" smtClean="0"/>
              <a:t> analyses</a:t>
            </a:r>
            <a:r>
              <a:rPr lang="en-US" dirty="0" smtClean="0"/>
              <a:t>:</a:t>
            </a:r>
          </a:p>
          <a:p>
            <a:r>
              <a:rPr lang="en-US" dirty="0" smtClean="0"/>
              <a:t>Big </a:t>
            </a:r>
            <a:r>
              <a:rPr lang="en-US" dirty="0"/>
              <a:t>drop in 19.35 GHz </a:t>
            </a:r>
            <a:r>
              <a:rPr lang="en-US" dirty="0" smtClean="0"/>
              <a:t>and, especially, 37 GHz BTs in </a:t>
            </a:r>
            <a:r>
              <a:rPr lang="en-US" dirty="0"/>
              <a:t>first moments of deterministic forecast from </a:t>
            </a:r>
            <a:r>
              <a:rPr lang="en-US" dirty="0" err="1"/>
              <a:t>EnKF</a:t>
            </a:r>
            <a:r>
              <a:rPr lang="en-US" dirty="0"/>
              <a:t> </a:t>
            </a:r>
            <a:r>
              <a:rPr lang="en-US" dirty="0" smtClean="0"/>
              <a:t>analysis</a:t>
            </a:r>
          </a:p>
          <a:p>
            <a:pPr lvl="1"/>
            <a:r>
              <a:rPr lang="en-US" dirty="0" smtClean="0"/>
              <a:t>Evaporation of non-physical liquid water content in unsaturated conditions, probably produced by taking the ensemble average of all fields independently</a:t>
            </a:r>
            <a:endParaRPr lang="en-US" dirty="0"/>
          </a:p>
          <a:p>
            <a:r>
              <a:rPr lang="en-US" dirty="0" smtClean="0"/>
              <a:t>New </a:t>
            </a:r>
            <a:r>
              <a:rPr lang="en-US" dirty="0" smtClean="0"/>
              <a:t>deep moist convection develops in the first hours of forecast from the </a:t>
            </a:r>
            <a:r>
              <a:rPr lang="en-US" dirty="0" err="1" smtClean="0"/>
              <a:t>EnKF</a:t>
            </a:r>
            <a:r>
              <a:rPr lang="en-US" dirty="0" smtClean="0"/>
              <a:t> analysis. This produces more snow and high concentrations of graupel, resulting in lower BTs. </a:t>
            </a:r>
            <a:endParaRPr lang="en-US" dirty="0" smtClean="0"/>
          </a:p>
        </p:txBody>
      </p:sp>
      <p:sp>
        <p:nvSpPr>
          <p:cNvPr id="56" name="Title 3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Preliminary Conclusions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37896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IR assimilation alone is relatively poor at constraining liquid water content and precipitation ice</a:t>
            </a:r>
          </a:p>
          <a:p>
            <a:pPr lvl="1"/>
            <a:r>
              <a:rPr lang="en-US" dirty="0" smtClean="0"/>
              <a:t>Continual divergence </a:t>
            </a:r>
            <a:r>
              <a:rPr lang="en-US" dirty="0"/>
              <a:t>from observations (as implied by MW observations) </a:t>
            </a:r>
            <a:r>
              <a:rPr lang="en-US" dirty="0" smtClean="0"/>
              <a:t>after consecutive </a:t>
            </a:r>
            <a:r>
              <a:rPr lang="en-US" dirty="0"/>
              <a:t>DA cycles with no MW </a:t>
            </a:r>
            <a:r>
              <a:rPr lang="en-US" dirty="0" smtClean="0"/>
              <a:t>assimilation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6" name="Title 3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aseline="-250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21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CRTM-DS with sector snowflake for snow produces an </a:t>
            </a:r>
            <a:r>
              <a:rPr lang="en-US" dirty="0" err="1" smtClean="0"/>
              <a:t>EnKF</a:t>
            </a:r>
            <a:r>
              <a:rPr lang="en-US" dirty="0" smtClean="0"/>
              <a:t> prior which is relatively unbiased to observations</a:t>
            </a:r>
            <a:endParaRPr lang="en-US" dirty="0"/>
          </a:p>
          <a:p>
            <a:r>
              <a:rPr lang="en-US" dirty="0" smtClean="0"/>
              <a:t>Assimilating MW observations provides substantial updates to precipitation fields in both clear and cloudy skies alongside regular cycling of IR with our </a:t>
            </a:r>
            <a:r>
              <a:rPr lang="en-US" dirty="0" err="1" smtClean="0"/>
              <a:t>EnKF</a:t>
            </a:r>
            <a:r>
              <a:rPr lang="en-US" dirty="0" smtClean="0"/>
              <a:t> system</a:t>
            </a:r>
          </a:p>
          <a:p>
            <a:r>
              <a:rPr lang="en-US" dirty="0" smtClean="0"/>
              <a:t>Great progress has been made with forward model errors in areas of precipitation, but challenges remain with the forward model overall</a:t>
            </a:r>
          </a:p>
          <a:p>
            <a:endParaRPr lang="en-US" dirty="0"/>
          </a:p>
        </p:txBody>
      </p:sp>
      <p:sp>
        <p:nvSpPr>
          <p:cNvPr id="56" name="Title 3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Summary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09359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4389120" cy="32918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137160"/>
            <a:ext cx="4389120" cy="32918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7160"/>
            <a:ext cx="4389120" cy="32918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3429000"/>
            <a:ext cx="4389120" cy="32918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1498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1200 UTC</a:t>
            </a:r>
            <a:br>
              <a:rPr lang="en-US" dirty="0" smtClean="0"/>
            </a:br>
            <a:r>
              <a:rPr lang="en-US" dirty="0" smtClean="0"/>
              <a:t>IR DA Analysis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29008" y="0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19.35 GHz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64000" y="0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37 GHz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64000" y="3311371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183 GHz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87518" y="3311371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91.7 GHz</a:t>
            </a:r>
          </a:p>
        </p:txBody>
      </p:sp>
    </p:spTree>
    <p:extLst>
      <p:ext uri="{BB962C8B-B14F-4D97-AF65-F5344CB8AC3E}">
        <p14:creationId xmlns:p14="http://schemas.microsoft.com/office/powerpoint/2010/main" val="391594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Spheres vs. Sector Snowflakes BTs</a:t>
            </a:r>
            <a:endParaRPr lang="en-US" baseline="-25000" dirty="0"/>
          </a:p>
        </p:txBody>
      </p:sp>
      <p:grpSp>
        <p:nvGrpSpPr>
          <p:cNvPr id="19" name="Group 155"/>
          <p:cNvGrpSpPr>
            <a:grpSpLocks/>
          </p:cNvGrpSpPr>
          <p:nvPr/>
        </p:nvGrpSpPr>
        <p:grpSpPr bwMode="auto">
          <a:xfrm>
            <a:off x="2021681" y="1379537"/>
            <a:ext cx="8148638" cy="5478463"/>
            <a:chOff x="26872641" y="15248875"/>
            <a:chExt cx="8149425" cy="5479317"/>
          </a:xfrm>
        </p:grpSpPr>
        <p:grpSp>
          <p:nvGrpSpPr>
            <p:cNvPr id="20" name="Group 110"/>
            <p:cNvGrpSpPr>
              <a:grpSpLocks/>
            </p:cNvGrpSpPr>
            <p:nvPr/>
          </p:nvGrpSpPr>
          <p:grpSpPr bwMode="auto">
            <a:xfrm>
              <a:off x="26874650" y="17938508"/>
              <a:ext cx="2908322" cy="2789684"/>
              <a:chOff x="26874650" y="18402605"/>
              <a:chExt cx="2908322" cy="2789684"/>
            </a:xfrm>
          </p:grpSpPr>
          <p:pic>
            <p:nvPicPr>
              <p:cNvPr id="38" name="Picture 6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74650" y="18402605"/>
                <a:ext cx="2908322" cy="27896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" name="TextBox 38"/>
              <p:cNvSpPr txBox="1"/>
              <p:nvPr/>
            </p:nvSpPr>
            <p:spPr bwMode="auto">
              <a:xfrm>
                <a:off x="27234626" y="18475652"/>
                <a:ext cx="2476739" cy="292146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</p:spPr>
            <p:txBody>
              <a:bodyPr lIns="36576" tIns="36576" rIns="18288" bIns="9144">
                <a:spAutoFit/>
              </a:bodyPr>
              <a:lstStyle/>
              <a:p>
                <a:pPr>
                  <a:defRPr/>
                </a:pPr>
                <a:r>
                  <a:rPr lang="en-US" sz="1450" dirty="0">
                    <a:latin typeface="+mj-lt"/>
                    <a:ea typeface="ＭＳ Ｐゴシック" panose="020B0600070205080204" pitchFamily="34" charset="-128"/>
                    <a:cs typeface="Helvetica" panose="020B0604020202020204" pitchFamily="34" charset="0"/>
                  </a:rPr>
                  <a:t>d) Sector Flakes (Snow Only)</a:t>
                </a:r>
                <a:endParaRPr lang="en-US" sz="1450" dirty="0">
                  <a:ea typeface="ＭＳ Ｐゴシック" panose="020B0600070205080204" pitchFamily="34" charset="-128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21" name="Group 154"/>
            <p:cNvGrpSpPr>
              <a:grpSpLocks/>
            </p:cNvGrpSpPr>
            <p:nvPr/>
          </p:nvGrpSpPr>
          <p:grpSpPr bwMode="auto">
            <a:xfrm>
              <a:off x="26872641" y="15248875"/>
              <a:ext cx="2907317" cy="2619296"/>
              <a:chOff x="26872641" y="15248875"/>
              <a:chExt cx="2907317" cy="2619296"/>
            </a:xfrm>
          </p:grpSpPr>
          <p:pic>
            <p:nvPicPr>
              <p:cNvPr id="36" name="Picture 7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72641" y="15248875"/>
                <a:ext cx="2907317" cy="2619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TextBox 36"/>
              <p:cNvSpPr txBox="1"/>
              <p:nvPr/>
            </p:nvSpPr>
            <p:spPr bwMode="auto">
              <a:xfrm>
                <a:off x="27229864" y="15323500"/>
                <a:ext cx="2476739" cy="292146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</p:spPr>
            <p:txBody>
              <a:bodyPr lIns="36576" tIns="36576" rIns="18288" bIns="9144">
                <a:spAutoFit/>
              </a:bodyPr>
              <a:lstStyle/>
              <a:p>
                <a:pPr>
                  <a:defRPr/>
                </a:pPr>
                <a:r>
                  <a:rPr lang="en-US" sz="1450" dirty="0">
                    <a:latin typeface="+mj-lt"/>
                    <a:ea typeface="ＭＳ Ｐゴシック" panose="020B0600070205080204" pitchFamily="34" charset="-128"/>
                    <a:cs typeface="Helvetica" panose="020B0604020202020204" pitchFamily="34" charset="0"/>
                  </a:rPr>
                  <a:t>a) SSMIS Observation</a:t>
                </a:r>
                <a:endParaRPr lang="en-US" sz="1450" dirty="0">
                  <a:ea typeface="ＭＳ Ｐゴシック" panose="020B0600070205080204" pitchFamily="34" charset="-128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22" name="Group 111"/>
            <p:cNvGrpSpPr>
              <a:grpSpLocks/>
            </p:cNvGrpSpPr>
            <p:nvPr/>
          </p:nvGrpSpPr>
          <p:grpSpPr bwMode="auto">
            <a:xfrm>
              <a:off x="29780218" y="15248875"/>
              <a:ext cx="2619303" cy="2619303"/>
              <a:chOff x="29780218" y="15712972"/>
              <a:chExt cx="2619303" cy="2619303"/>
            </a:xfrm>
          </p:grpSpPr>
          <p:pic>
            <p:nvPicPr>
              <p:cNvPr id="34" name="Picture 7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80218" y="15712972"/>
                <a:ext cx="2619303" cy="2619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TextBox 34"/>
              <p:cNvSpPr txBox="1"/>
              <p:nvPr/>
            </p:nvSpPr>
            <p:spPr bwMode="auto">
              <a:xfrm>
                <a:off x="29847904" y="15786008"/>
                <a:ext cx="2476739" cy="292146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</p:spPr>
            <p:txBody>
              <a:bodyPr lIns="36576" tIns="36576" rIns="18288" bIns="9144">
                <a:spAutoFit/>
              </a:bodyPr>
              <a:lstStyle/>
              <a:p>
                <a:pPr>
                  <a:defRPr/>
                </a:pPr>
                <a:r>
                  <a:rPr lang="en-US" sz="1450" dirty="0">
                    <a:latin typeface="+mj-lt"/>
                    <a:ea typeface="ＭＳ Ｐゴシック" panose="020B0600070205080204" pitchFamily="34" charset="-128"/>
                    <a:cs typeface="Helvetica" panose="020B0604020202020204" pitchFamily="34" charset="0"/>
                  </a:rPr>
                  <a:t>b) All Spheres</a:t>
                </a:r>
              </a:p>
            </p:txBody>
          </p:sp>
        </p:grpSp>
        <p:grpSp>
          <p:nvGrpSpPr>
            <p:cNvPr id="23" name="Group 116"/>
            <p:cNvGrpSpPr>
              <a:grpSpLocks/>
            </p:cNvGrpSpPr>
            <p:nvPr/>
          </p:nvGrpSpPr>
          <p:grpSpPr bwMode="auto">
            <a:xfrm>
              <a:off x="32399760" y="15248875"/>
              <a:ext cx="2619303" cy="2619303"/>
              <a:chOff x="32399760" y="15712972"/>
              <a:chExt cx="2619303" cy="2619303"/>
            </a:xfrm>
          </p:grpSpPr>
          <p:pic>
            <p:nvPicPr>
              <p:cNvPr id="32" name="Picture 7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99760" y="15712972"/>
                <a:ext cx="2619303" cy="2619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TextBox 32"/>
              <p:cNvSpPr txBox="1"/>
              <p:nvPr/>
            </p:nvSpPr>
            <p:spPr bwMode="auto">
              <a:xfrm>
                <a:off x="32470707" y="15786008"/>
                <a:ext cx="2476739" cy="292146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</p:spPr>
            <p:txBody>
              <a:bodyPr lIns="36576" tIns="36576" rIns="18288" bIns="9144">
                <a:spAutoFit/>
              </a:bodyPr>
              <a:lstStyle/>
              <a:p>
                <a:pPr>
                  <a:defRPr/>
                </a:pPr>
                <a:r>
                  <a:rPr lang="en-US" sz="1450" dirty="0">
                    <a:latin typeface="+mj-lt"/>
                    <a:ea typeface="ＭＳ Ｐゴシック" panose="020B0600070205080204" pitchFamily="34" charset="-128"/>
                    <a:cs typeface="Helvetica" panose="020B0604020202020204" pitchFamily="34" charset="0"/>
                  </a:rPr>
                  <a:t>c) Sector Flakes (all)</a:t>
                </a:r>
                <a:endParaRPr lang="en-US" sz="1450" dirty="0">
                  <a:ea typeface="ＭＳ Ｐゴシック" panose="020B0600070205080204" pitchFamily="34" charset="-128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24" name="Group 108"/>
            <p:cNvGrpSpPr>
              <a:grpSpLocks/>
            </p:cNvGrpSpPr>
            <p:nvPr/>
          </p:nvGrpSpPr>
          <p:grpSpPr bwMode="auto">
            <a:xfrm>
              <a:off x="29783229" y="17938512"/>
              <a:ext cx="2619294" cy="2788718"/>
              <a:chOff x="29783229" y="18402609"/>
              <a:chExt cx="2619294" cy="2788718"/>
            </a:xfrm>
          </p:grpSpPr>
          <p:pic>
            <p:nvPicPr>
              <p:cNvPr id="29" name="Picture 6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83229" y="18402609"/>
                <a:ext cx="2619294" cy="27887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TextBox 29"/>
              <p:cNvSpPr txBox="1"/>
              <p:nvPr/>
            </p:nvSpPr>
            <p:spPr bwMode="auto">
              <a:xfrm>
                <a:off x="29849491" y="18475652"/>
                <a:ext cx="2475151" cy="292146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</p:spPr>
            <p:txBody>
              <a:bodyPr lIns="36576" tIns="36576" rIns="18288" bIns="9144">
                <a:spAutoFit/>
              </a:bodyPr>
              <a:lstStyle/>
              <a:p>
                <a:pPr>
                  <a:defRPr/>
                </a:pPr>
                <a:r>
                  <a:rPr lang="en-US" sz="1450" dirty="0">
                    <a:latin typeface="+mj-lt"/>
                    <a:ea typeface="ＭＳ Ｐゴシック" panose="020B0600070205080204" pitchFamily="34" charset="-128"/>
                    <a:cs typeface="Helvetica" panose="020B0604020202020204" pitchFamily="34" charset="0"/>
                  </a:rPr>
                  <a:t>e) Sector Flakes (Snow Only)</a:t>
                </a:r>
                <a:endParaRPr lang="en-US" sz="1450" dirty="0">
                  <a:ea typeface="ＭＳ Ｐゴシック" panose="020B0600070205080204" pitchFamily="34" charset="-128"/>
                  <a:cs typeface="Helvetica" panose="020B0604020202020204" pitchFamily="34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 bwMode="auto">
              <a:xfrm>
                <a:off x="31165656" y="18767798"/>
                <a:ext cx="1158987" cy="233399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</p:spPr>
            <p:txBody>
              <a:bodyPr lIns="36576" tIns="0" rIns="18288" bIns="9144">
                <a:spAutoFit/>
              </a:bodyPr>
              <a:lstStyle/>
              <a:p>
                <a:pPr>
                  <a:defRPr/>
                </a:pPr>
                <a:r>
                  <a:rPr lang="en-US" sz="1450" dirty="0">
                    <a:latin typeface="+mj-lt"/>
                    <a:ea typeface="ＭＳ Ｐゴシック" panose="020B0600070205080204" pitchFamily="34" charset="-128"/>
                    <a:cs typeface="Helvetica" panose="020B0604020202020204" pitchFamily="34" charset="0"/>
                  </a:rPr>
                  <a:t>½ Snow IWC </a:t>
                </a:r>
              </a:p>
            </p:txBody>
          </p:sp>
        </p:grpSp>
        <p:grpSp>
          <p:nvGrpSpPr>
            <p:cNvPr id="25" name="Group 99"/>
            <p:cNvGrpSpPr>
              <a:grpSpLocks/>
            </p:cNvGrpSpPr>
            <p:nvPr/>
          </p:nvGrpSpPr>
          <p:grpSpPr bwMode="auto">
            <a:xfrm>
              <a:off x="32402772" y="17938512"/>
              <a:ext cx="2619294" cy="2788718"/>
              <a:chOff x="32402772" y="18402609"/>
              <a:chExt cx="2619294" cy="2788718"/>
            </a:xfrm>
          </p:grpSpPr>
          <p:pic>
            <p:nvPicPr>
              <p:cNvPr id="26" name="Picture 6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2772" y="18402609"/>
                <a:ext cx="2619294" cy="27887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TextBox 26"/>
              <p:cNvSpPr txBox="1"/>
              <p:nvPr/>
            </p:nvSpPr>
            <p:spPr bwMode="auto">
              <a:xfrm>
                <a:off x="32472295" y="18474065"/>
                <a:ext cx="2475151" cy="292146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  <a:ln>
                <a:noFill/>
              </a:ln>
            </p:spPr>
            <p:txBody>
              <a:bodyPr lIns="36576" tIns="36576" rIns="18288" bIns="9144">
                <a:spAutoFit/>
              </a:bodyPr>
              <a:lstStyle/>
              <a:p>
                <a:pPr>
                  <a:defRPr/>
                </a:pPr>
                <a:r>
                  <a:rPr lang="en-US" sz="1450" dirty="0">
                    <a:latin typeface="+mj-lt"/>
                    <a:ea typeface="ＭＳ Ｐゴシック" panose="020B0600070205080204" pitchFamily="34" charset="-128"/>
                    <a:cs typeface="Helvetica" panose="020B0604020202020204" pitchFamily="34" charset="0"/>
                  </a:rPr>
                  <a:t>f) Sector Flakes (Snow Only)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 bwMode="auto">
              <a:xfrm>
                <a:off x="33604291" y="18766211"/>
                <a:ext cx="1343155" cy="233398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</p:spPr>
            <p:txBody>
              <a:bodyPr lIns="36576" tIns="0" rIns="18288" bIns="9144">
                <a:spAutoFit/>
              </a:bodyPr>
              <a:lstStyle/>
              <a:p>
                <a:pPr>
                  <a:defRPr/>
                </a:pPr>
                <a:r>
                  <a:rPr lang="en-US" sz="1450" dirty="0">
                    <a:latin typeface="+mj-lt"/>
                    <a:ea typeface="ＭＳ Ｐゴシック" panose="020B0600070205080204" pitchFamily="34" charset="-128"/>
                    <a:cs typeface="Helvetica" panose="020B0604020202020204" pitchFamily="34" charset="0"/>
                  </a:rPr>
                  <a:t>½ Graupel IWC </a:t>
                </a:r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10429112" y="1266046"/>
            <a:ext cx="798481" cy="5081627"/>
            <a:chOff x="11168228" y="1759992"/>
            <a:chExt cx="545106" cy="3469117"/>
          </a:xfrm>
        </p:grpSpPr>
        <p:grpSp>
          <p:nvGrpSpPr>
            <p:cNvPr id="41" name="Group 40"/>
            <p:cNvGrpSpPr/>
            <p:nvPr/>
          </p:nvGrpSpPr>
          <p:grpSpPr>
            <a:xfrm rot="16200000">
              <a:off x="9655500" y="3272720"/>
              <a:ext cx="3469117" cy="443661"/>
              <a:chOff x="1" y="7163500"/>
              <a:chExt cx="4211205" cy="538565"/>
            </a:xfrm>
          </p:grpSpPr>
          <p:pic>
            <p:nvPicPr>
              <p:cNvPr id="55" name="Picture 54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641"/>
              <a:stretch/>
            </p:blipFill>
            <p:spPr>
              <a:xfrm rot="5400000">
                <a:off x="1836321" y="5327180"/>
                <a:ext cx="538565" cy="4211205"/>
              </a:xfrm>
              <a:prstGeom prst="rect">
                <a:avLst/>
              </a:prstGeom>
            </p:spPr>
          </p:pic>
          <p:sp>
            <p:nvSpPr>
              <p:cNvPr id="56" name="Rectangle 55"/>
              <p:cNvSpPr/>
              <p:nvPr/>
            </p:nvSpPr>
            <p:spPr>
              <a:xfrm>
                <a:off x="396849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362102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3273552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2926080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2578608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23113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188366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1536192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1188720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841248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49377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14630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11383721" y="1786743"/>
              <a:ext cx="329613" cy="3360818"/>
              <a:chOff x="11383721" y="1786743"/>
              <a:chExt cx="329613" cy="3360818"/>
            </a:xfrm>
          </p:grpSpPr>
          <p:sp>
            <p:nvSpPr>
              <p:cNvPr id="43" name="TextBox 42"/>
              <p:cNvSpPr txBox="1"/>
              <p:nvPr/>
            </p:nvSpPr>
            <p:spPr>
              <a:xfrm>
                <a:off x="11417648" y="4937448"/>
                <a:ext cx="261765" cy="210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80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1383721" y="4651019"/>
                <a:ext cx="329613" cy="210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1383721" y="4364591"/>
                <a:ext cx="329613" cy="210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120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1383721" y="4078164"/>
                <a:ext cx="329613" cy="210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140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1383721" y="3791737"/>
                <a:ext cx="329613" cy="210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160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1383721" y="3505309"/>
                <a:ext cx="329613" cy="210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180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11383721" y="3218882"/>
                <a:ext cx="329613" cy="210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200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11383721" y="2932455"/>
                <a:ext cx="329613" cy="210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220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1383721" y="2646027"/>
                <a:ext cx="329613" cy="210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240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1383721" y="2359600"/>
                <a:ext cx="329613" cy="210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260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11383721" y="2073172"/>
                <a:ext cx="329613" cy="210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280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1383721" y="1786743"/>
                <a:ext cx="329613" cy="210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300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8" name="Rectangle 67"/>
          <p:cNvSpPr/>
          <p:nvPr/>
        </p:nvSpPr>
        <p:spPr>
          <a:xfrm>
            <a:off x="10250676" y="6119336"/>
            <a:ext cx="124986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Brightness Temperature (K)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74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706880" y="137160"/>
            <a:ext cx="8778240" cy="6583680"/>
            <a:chOff x="0" y="0"/>
            <a:chExt cx="8778240" cy="65836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9120" y="3291840"/>
              <a:ext cx="4389120" cy="329184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389120" cy="329184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9120" y="0"/>
              <a:ext cx="4389120" cy="329184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91840"/>
              <a:ext cx="4389120" cy="329184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0" y="0"/>
            <a:ext cx="18379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1230 UTC</a:t>
            </a:r>
            <a:br>
              <a:rPr lang="en-US" dirty="0" smtClean="0"/>
            </a:br>
            <a:r>
              <a:rPr lang="en-US" dirty="0" smtClean="0"/>
              <a:t>0.5 Hour Forecast</a:t>
            </a:r>
            <a:br>
              <a:rPr lang="en-US" dirty="0" smtClean="0"/>
            </a:br>
            <a:r>
              <a:rPr lang="en-US" dirty="0" smtClean="0"/>
              <a:t>from 1200 UTC</a:t>
            </a:r>
            <a:br>
              <a:rPr lang="en-US" dirty="0" smtClean="0"/>
            </a:br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29008" y="0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19.35 GHz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64000" y="0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37 GHz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64000" y="3311371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183 GHz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87518" y="3311371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91.7 GHz</a:t>
            </a:r>
          </a:p>
        </p:txBody>
      </p:sp>
    </p:spTree>
    <p:extLst>
      <p:ext uri="{BB962C8B-B14F-4D97-AF65-F5344CB8AC3E}">
        <p14:creationId xmlns:p14="http://schemas.microsoft.com/office/powerpoint/2010/main" val="345566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4389120" cy="32918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137160"/>
            <a:ext cx="4389120" cy="32918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7160"/>
            <a:ext cx="4389120" cy="32918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3429000"/>
            <a:ext cx="4389120" cy="32918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16632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1300 UTC</a:t>
            </a:r>
            <a:br>
              <a:rPr lang="en-US" dirty="0" smtClean="0"/>
            </a:br>
            <a:r>
              <a:rPr lang="en-US" dirty="0" smtClean="0"/>
              <a:t>1 Hour Forecast</a:t>
            </a:r>
            <a:br>
              <a:rPr lang="en-US" dirty="0" smtClean="0"/>
            </a:br>
            <a:r>
              <a:rPr lang="en-US" dirty="0" smtClean="0"/>
              <a:t>from 1200 UTC</a:t>
            </a:r>
            <a:br>
              <a:rPr lang="en-US" dirty="0" smtClean="0"/>
            </a:br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29008" y="0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19.35 GHz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64000" y="0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37 GHz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64000" y="3311371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183 GHz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87518" y="3311371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91.7 GHz</a:t>
            </a:r>
          </a:p>
        </p:txBody>
      </p:sp>
    </p:spTree>
    <p:extLst>
      <p:ext uri="{BB962C8B-B14F-4D97-AF65-F5344CB8AC3E}">
        <p14:creationId xmlns:p14="http://schemas.microsoft.com/office/powerpoint/2010/main" val="105426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429000"/>
            <a:ext cx="4389118" cy="32918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1" y="137160"/>
            <a:ext cx="4389118" cy="32918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37160"/>
            <a:ext cx="4389118" cy="32918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1" y="3429000"/>
            <a:ext cx="4389118" cy="32918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16632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1400 UTC</a:t>
            </a:r>
            <a:br>
              <a:rPr lang="en-US" dirty="0" smtClean="0"/>
            </a:br>
            <a:r>
              <a:rPr lang="en-US" dirty="0" smtClean="0"/>
              <a:t>2 Hour Forecast</a:t>
            </a:r>
            <a:br>
              <a:rPr lang="en-US" dirty="0" smtClean="0"/>
            </a:br>
            <a:r>
              <a:rPr lang="en-US" dirty="0" smtClean="0"/>
              <a:t>from 1200 UTC</a:t>
            </a:r>
            <a:br>
              <a:rPr lang="en-US" dirty="0" smtClean="0"/>
            </a:br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29008" y="0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19.35 GHz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64000" y="0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37 GHz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64000" y="3311371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183 GHz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87518" y="3311371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91.7 GHz</a:t>
            </a:r>
          </a:p>
        </p:txBody>
      </p:sp>
    </p:spTree>
    <p:extLst>
      <p:ext uri="{BB962C8B-B14F-4D97-AF65-F5344CB8AC3E}">
        <p14:creationId xmlns:p14="http://schemas.microsoft.com/office/powerpoint/2010/main" val="313141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429000"/>
            <a:ext cx="4389118" cy="32918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1" y="137160"/>
            <a:ext cx="4389118" cy="32918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37160"/>
            <a:ext cx="4389118" cy="32918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1" y="3429000"/>
            <a:ext cx="4389118" cy="32918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16632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1600 UTC</a:t>
            </a:r>
            <a:br>
              <a:rPr lang="en-US" dirty="0" smtClean="0"/>
            </a:br>
            <a:r>
              <a:rPr lang="en-US" dirty="0" smtClean="0"/>
              <a:t>4 Hour Forecast</a:t>
            </a:r>
            <a:br>
              <a:rPr lang="en-US" dirty="0" smtClean="0"/>
            </a:br>
            <a:r>
              <a:rPr lang="en-US" dirty="0" smtClean="0"/>
              <a:t>from 1200 UTC</a:t>
            </a:r>
            <a:br>
              <a:rPr lang="en-US" dirty="0" smtClean="0"/>
            </a:br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29008" y="0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19.35 GHz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64000" y="0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37 GHz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64000" y="3311371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183 GHz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87518" y="3311371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91.7 GHz</a:t>
            </a:r>
          </a:p>
        </p:txBody>
      </p:sp>
    </p:spTree>
    <p:extLst>
      <p:ext uri="{BB962C8B-B14F-4D97-AF65-F5344CB8AC3E}">
        <p14:creationId xmlns:p14="http://schemas.microsoft.com/office/powerpoint/2010/main" val="133801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429000"/>
            <a:ext cx="4389117" cy="32918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1" y="137160"/>
            <a:ext cx="4389117" cy="32918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37160"/>
            <a:ext cx="4389117" cy="32918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1" y="3429000"/>
            <a:ext cx="4389117" cy="32918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16632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1800 UTC</a:t>
            </a:r>
            <a:br>
              <a:rPr lang="en-US" dirty="0" smtClean="0"/>
            </a:br>
            <a:r>
              <a:rPr lang="en-US" dirty="0" smtClean="0"/>
              <a:t>6 Hour Forecast</a:t>
            </a:r>
            <a:br>
              <a:rPr lang="en-US" dirty="0" smtClean="0"/>
            </a:br>
            <a:r>
              <a:rPr lang="en-US" dirty="0" smtClean="0"/>
              <a:t>from 1200 UTC</a:t>
            </a:r>
            <a:br>
              <a:rPr lang="en-US" dirty="0" smtClean="0"/>
            </a:br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29008" y="0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19.35 GHz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64000" y="0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37 GHz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64000" y="3311371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183 GHz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87518" y="3311371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91.7 GHz</a:t>
            </a:r>
          </a:p>
        </p:txBody>
      </p:sp>
    </p:spTree>
    <p:extLst>
      <p:ext uri="{BB962C8B-B14F-4D97-AF65-F5344CB8AC3E}">
        <p14:creationId xmlns:p14="http://schemas.microsoft.com/office/powerpoint/2010/main" val="273777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429000"/>
            <a:ext cx="4389117" cy="32918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1" y="137160"/>
            <a:ext cx="4389117" cy="32918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37160"/>
            <a:ext cx="4389117" cy="32918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1" y="3429000"/>
            <a:ext cx="4389117" cy="32918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16632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2000 UTC</a:t>
            </a:r>
            <a:br>
              <a:rPr lang="en-US" dirty="0" smtClean="0"/>
            </a:br>
            <a:r>
              <a:rPr lang="en-US" dirty="0" smtClean="0"/>
              <a:t>8 Hour Forecast</a:t>
            </a:r>
            <a:br>
              <a:rPr lang="en-US" dirty="0" smtClean="0"/>
            </a:br>
            <a:r>
              <a:rPr lang="en-US" dirty="0" smtClean="0"/>
              <a:t>from 1200 UTC</a:t>
            </a:r>
            <a:br>
              <a:rPr lang="en-US" dirty="0" smtClean="0"/>
            </a:br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29008" y="0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19.35 GHz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64000" y="0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37 GHz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64000" y="3311371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183 GHz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87518" y="3311371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91.7 GHz</a:t>
            </a:r>
          </a:p>
        </p:txBody>
      </p:sp>
    </p:spTree>
    <p:extLst>
      <p:ext uri="{BB962C8B-B14F-4D97-AF65-F5344CB8AC3E}">
        <p14:creationId xmlns:p14="http://schemas.microsoft.com/office/powerpoint/2010/main" val="157313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429000"/>
            <a:ext cx="4389118" cy="32918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1" y="137160"/>
            <a:ext cx="4389118" cy="32918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37160"/>
            <a:ext cx="4389118" cy="32918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1" y="3429000"/>
            <a:ext cx="4389118" cy="32918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13278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2158 UTC</a:t>
            </a:r>
            <a:br>
              <a:rPr lang="en-US" dirty="0" smtClean="0"/>
            </a:br>
            <a:r>
              <a:rPr lang="en-US" dirty="0" smtClean="0"/>
              <a:t>F16 SSMIS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Observation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29008" y="0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19.35 GHz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64000" y="0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37 GHz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64000" y="3311371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183 GHz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87518" y="3311371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91.7 GHz</a:t>
            </a:r>
          </a:p>
        </p:txBody>
      </p:sp>
    </p:spTree>
    <p:extLst>
      <p:ext uri="{BB962C8B-B14F-4D97-AF65-F5344CB8AC3E}">
        <p14:creationId xmlns:p14="http://schemas.microsoft.com/office/powerpoint/2010/main" val="267327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149"/>
          <p:cNvGrpSpPr>
            <a:grpSpLocks/>
          </p:cNvGrpSpPr>
          <p:nvPr/>
        </p:nvGrpSpPr>
        <p:grpSpPr bwMode="auto">
          <a:xfrm>
            <a:off x="2021681" y="1379537"/>
            <a:ext cx="8148638" cy="5478463"/>
            <a:chOff x="35314738" y="15248875"/>
            <a:chExt cx="8149424" cy="5479317"/>
          </a:xfrm>
        </p:grpSpPr>
        <p:grpSp>
          <p:nvGrpSpPr>
            <p:cNvPr id="41" name="Group 148"/>
            <p:cNvGrpSpPr>
              <a:grpSpLocks/>
            </p:cNvGrpSpPr>
            <p:nvPr/>
          </p:nvGrpSpPr>
          <p:grpSpPr bwMode="auto">
            <a:xfrm>
              <a:off x="35316747" y="17938508"/>
              <a:ext cx="2908321" cy="2789684"/>
              <a:chOff x="35316747" y="17938508"/>
              <a:chExt cx="2908321" cy="2789684"/>
            </a:xfrm>
          </p:grpSpPr>
          <p:pic>
            <p:nvPicPr>
              <p:cNvPr id="59" name="Picture 6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316747" y="17938508"/>
                <a:ext cx="2908321" cy="27896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0" name="TextBox 59"/>
              <p:cNvSpPr txBox="1"/>
              <p:nvPr/>
            </p:nvSpPr>
            <p:spPr bwMode="auto">
              <a:xfrm>
                <a:off x="35676723" y="18011555"/>
                <a:ext cx="2476739" cy="292146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</p:spPr>
            <p:txBody>
              <a:bodyPr lIns="36576" tIns="36576" rIns="18288" bIns="9144">
                <a:spAutoFit/>
              </a:bodyPr>
              <a:lstStyle/>
              <a:p>
                <a:pPr>
                  <a:defRPr/>
                </a:pPr>
                <a:r>
                  <a:rPr lang="en-US" sz="1450" dirty="0">
                    <a:latin typeface="+mj-lt"/>
                    <a:ea typeface="ＭＳ Ｐゴシック" panose="020B0600070205080204" pitchFamily="34" charset="-128"/>
                    <a:cs typeface="Helvetica" panose="020B0604020202020204" pitchFamily="34" charset="0"/>
                  </a:rPr>
                  <a:t>d) Sector Flakes (Snow Only)</a:t>
                </a:r>
                <a:endParaRPr lang="en-US" sz="1450" dirty="0">
                  <a:ea typeface="ＭＳ Ｐゴシック" panose="020B0600070205080204" pitchFamily="34" charset="-128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42" name="Group 134"/>
            <p:cNvGrpSpPr>
              <a:grpSpLocks/>
            </p:cNvGrpSpPr>
            <p:nvPr/>
          </p:nvGrpSpPr>
          <p:grpSpPr bwMode="auto">
            <a:xfrm>
              <a:off x="35314738" y="15248875"/>
              <a:ext cx="2907317" cy="2619296"/>
              <a:chOff x="35314738" y="15248875"/>
              <a:chExt cx="2907317" cy="2619296"/>
            </a:xfrm>
          </p:grpSpPr>
          <p:pic>
            <p:nvPicPr>
              <p:cNvPr id="57" name="Picture 7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314738" y="15248875"/>
                <a:ext cx="2907317" cy="2619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8" name="TextBox 57"/>
              <p:cNvSpPr txBox="1"/>
              <p:nvPr/>
            </p:nvSpPr>
            <p:spPr bwMode="auto">
              <a:xfrm>
                <a:off x="35671960" y="15323500"/>
                <a:ext cx="2476739" cy="292146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</p:spPr>
            <p:txBody>
              <a:bodyPr lIns="36576" tIns="36576" rIns="18288" bIns="9144">
                <a:spAutoFit/>
              </a:bodyPr>
              <a:lstStyle/>
              <a:p>
                <a:pPr>
                  <a:defRPr/>
                </a:pPr>
                <a:r>
                  <a:rPr lang="en-US" sz="1450" dirty="0">
                    <a:latin typeface="+mj-lt"/>
                    <a:ea typeface="ＭＳ Ｐゴシック" panose="020B0600070205080204" pitchFamily="34" charset="-128"/>
                    <a:cs typeface="Helvetica" panose="020B0604020202020204" pitchFamily="34" charset="0"/>
                  </a:rPr>
                  <a:t>a) SSMIS Observation</a:t>
                </a:r>
                <a:endParaRPr lang="en-US" sz="1450" dirty="0">
                  <a:ea typeface="ＭＳ Ｐゴシック" panose="020B0600070205080204" pitchFamily="34" charset="-128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43" name="Group 135"/>
            <p:cNvGrpSpPr>
              <a:grpSpLocks/>
            </p:cNvGrpSpPr>
            <p:nvPr/>
          </p:nvGrpSpPr>
          <p:grpSpPr bwMode="auto">
            <a:xfrm>
              <a:off x="38222315" y="15248875"/>
              <a:ext cx="2619303" cy="2619303"/>
              <a:chOff x="38222315" y="15248875"/>
              <a:chExt cx="2619303" cy="2619303"/>
            </a:xfrm>
          </p:grpSpPr>
          <p:pic>
            <p:nvPicPr>
              <p:cNvPr id="55" name="Picture 7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222315" y="15248875"/>
                <a:ext cx="2619303" cy="2619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" name="TextBox 55"/>
              <p:cNvSpPr txBox="1"/>
              <p:nvPr/>
            </p:nvSpPr>
            <p:spPr bwMode="auto">
              <a:xfrm>
                <a:off x="38290000" y="15321911"/>
                <a:ext cx="2476739" cy="292146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</p:spPr>
            <p:txBody>
              <a:bodyPr lIns="36576" tIns="36576" rIns="18288" bIns="9144">
                <a:spAutoFit/>
              </a:bodyPr>
              <a:lstStyle/>
              <a:p>
                <a:pPr>
                  <a:defRPr/>
                </a:pPr>
                <a:r>
                  <a:rPr lang="en-US" sz="1450" dirty="0">
                    <a:latin typeface="+mj-lt"/>
                    <a:ea typeface="ＭＳ Ｐゴシック" panose="020B0600070205080204" pitchFamily="34" charset="-128"/>
                    <a:cs typeface="Helvetica" panose="020B0604020202020204" pitchFamily="34" charset="0"/>
                  </a:rPr>
                  <a:t>b) All Spheres</a:t>
                </a:r>
              </a:p>
            </p:txBody>
          </p:sp>
        </p:grpSp>
        <p:grpSp>
          <p:nvGrpSpPr>
            <p:cNvPr id="44" name="Group 136"/>
            <p:cNvGrpSpPr>
              <a:grpSpLocks/>
            </p:cNvGrpSpPr>
            <p:nvPr/>
          </p:nvGrpSpPr>
          <p:grpSpPr bwMode="auto">
            <a:xfrm>
              <a:off x="40841857" y="15248875"/>
              <a:ext cx="2619303" cy="2619303"/>
              <a:chOff x="40841857" y="15248875"/>
              <a:chExt cx="2619303" cy="2619303"/>
            </a:xfrm>
          </p:grpSpPr>
          <p:pic>
            <p:nvPicPr>
              <p:cNvPr id="53" name="Picture 7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41857" y="15248875"/>
                <a:ext cx="2619303" cy="2619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4" name="TextBox 53"/>
              <p:cNvSpPr txBox="1"/>
              <p:nvPr/>
            </p:nvSpPr>
            <p:spPr bwMode="auto">
              <a:xfrm>
                <a:off x="40912803" y="15321911"/>
                <a:ext cx="2476739" cy="292146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</p:spPr>
            <p:txBody>
              <a:bodyPr lIns="36576" tIns="36576" rIns="18288" bIns="9144">
                <a:spAutoFit/>
              </a:bodyPr>
              <a:lstStyle/>
              <a:p>
                <a:pPr>
                  <a:defRPr/>
                </a:pPr>
                <a:r>
                  <a:rPr lang="en-US" sz="1450" dirty="0">
                    <a:latin typeface="+mj-lt"/>
                    <a:ea typeface="ＭＳ Ｐゴシック" panose="020B0600070205080204" pitchFamily="34" charset="-128"/>
                    <a:cs typeface="Helvetica" panose="020B0604020202020204" pitchFamily="34" charset="0"/>
                  </a:rPr>
                  <a:t>c) Sector Flakes (all)</a:t>
                </a:r>
                <a:endParaRPr lang="en-US" sz="1450" dirty="0">
                  <a:ea typeface="ＭＳ Ｐゴシック" panose="020B0600070205080204" pitchFamily="34" charset="-128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45" name="Group 138"/>
            <p:cNvGrpSpPr>
              <a:grpSpLocks/>
            </p:cNvGrpSpPr>
            <p:nvPr/>
          </p:nvGrpSpPr>
          <p:grpSpPr bwMode="auto">
            <a:xfrm>
              <a:off x="38225326" y="17938512"/>
              <a:ext cx="2619293" cy="2788718"/>
              <a:chOff x="38225326" y="17938512"/>
              <a:chExt cx="2619293" cy="2788718"/>
            </a:xfrm>
          </p:grpSpPr>
          <p:pic>
            <p:nvPicPr>
              <p:cNvPr id="50" name="Picture 6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225326" y="17938512"/>
                <a:ext cx="2619293" cy="27887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TextBox 50"/>
              <p:cNvSpPr txBox="1"/>
              <p:nvPr/>
            </p:nvSpPr>
            <p:spPr bwMode="auto">
              <a:xfrm>
                <a:off x="38291588" y="18011555"/>
                <a:ext cx="2475151" cy="292146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</p:spPr>
            <p:txBody>
              <a:bodyPr lIns="36576" tIns="36576" rIns="18288" bIns="9144">
                <a:spAutoFit/>
              </a:bodyPr>
              <a:lstStyle/>
              <a:p>
                <a:pPr>
                  <a:defRPr/>
                </a:pPr>
                <a:r>
                  <a:rPr lang="en-US" sz="1450" dirty="0">
                    <a:latin typeface="+mj-lt"/>
                    <a:ea typeface="ＭＳ Ｐゴシック" panose="020B0600070205080204" pitchFamily="34" charset="-128"/>
                    <a:cs typeface="Helvetica" panose="020B0604020202020204" pitchFamily="34" charset="0"/>
                  </a:rPr>
                  <a:t>e) Sector Flakes (Snow Only)</a:t>
                </a:r>
                <a:endParaRPr lang="en-US" sz="1450" dirty="0">
                  <a:ea typeface="ＭＳ Ｐゴシック" panose="020B0600070205080204" pitchFamily="34" charset="-128"/>
                  <a:cs typeface="Helvetica" panose="020B0604020202020204" pitchFamily="34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 bwMode="auto">
              <a:xfrm>
                <a:off x="39607753" y="18303701"/>
                <a:ext cx="1158987" cy="233399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</p:spPr>
            <p:txBody>
              <a:bodyPr lIns="36576" tIns="0" rIns="18288" bIns="9144">
                <a:spAutoFit/>
              </a:bodyPr>
              <a:lstStyle/>
              <a:p>
                <a:pPr>
                  <a:defRPr/>
                </a:pPr>
                <a:r>
                  <a:rPr lang="en-US" sz="1450" dirty="0">
                    <a:latin typeface="+mj-lt"/>
                    <a:ea typeface="ＭＳ Ｐゴシック" panose="020B0600070205080204" pitchFamily="34" charset="-128"/>
                    <a:cs typeface="Helvetica" panose="020B0604020202020204" pitchFamily="34" charset="0"/>
                  </a:rPr>
                  <a:t>½ Snow IWC </a:t>
                </a:r>
              </a:p>
            </p:txBody>
          </p:sp>
        </p:grpSp>
        <p:grpSp>
          <p:nvGrpSpPr>
            <p:cNvPr id="46" name="Group 137"/>
            <p:cNvGrpSpPr>
              <a:grpSpLocks/>
            </p:cNvGrpSpPr>
            <p:nvPr/>
          </p:nvGrpSpPr>
          <p:grpSpPr bwMode="auto">
            <a:xfrm>
              <a:off x="40844869" y="17938512"/>
              <a:ext cx="2619293" cy="2788718"/>
              <a:chOff x="40844869" y="17938512"/>
              <a:chExt cx="2619293" cy="2788718"/>
            </a:xfrm>
          </p:grpSpPr>
          <p:pic>
            <p:nvPicPr>
              <p:cNvPr id="47" name="Picture 6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44869" y="17938512"/>
                <a:ext cx="2619293" cy="27887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" name="TextBox 47"/>
              <p:cNvSpPr txBox="1"/>
              <p:nvPr/>
            </p:nvSpPr>
            <p:spPr bwMode="auto">
              <a:xfrm>
                <a:off x="40914391" y="18009968"/>
                <a:ext cx="2475151" cy="292146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  <a:ln>
                <a:noFill/>
              </a:ln>
            </p:spPr>
            <p:txBody>
              <a:bodyPr lIns="36576" tIns="36576" rIns="18288" bIns="9144">
                <a:spAutoFit/>
              </a:bodyPr>
              <a:lstStyle/>
              <a:p>
                <a:pPr>
                  <a:defRPr/>
                </a:pPr>
                <a:r>
                  <a:rPr lang="en-US" sz="1450" dirty="0">
                    <a:latin typeface="+mj-lt"/>
                    <a:ea typeface="ＭＳ Ｐゴシック" panose="020B0600070205080204" pitchFamily="34" charset="-128"/>
                    <a:cs typeface="Helvetica" panose="020B0604020202020204" pitchFamily="34" charset="0"/>
                  </a:rPr>
                  <a:t>f) Sector Flakes (Snow Only)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 bwMode="auto">
              <a:xfrm>
                <a:off x="42046387" y="18302114"/>
                <a:ext cx="1343155" cy="233398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</p:spPr>
            <p:txBody>
              <a:bodyPr lIns="36576" tIns="0" rIns="18288" bIns="9144">
                <a:spAutoFit/>
              </a:bodyPr>
              <a:lstStyle/>
              <a:p>
                <a:pPr>
                  <a:defRPr/>
                </a:pPr>
                <a:r>
                  <a:rPr lang="en-US" sz="1450" dirty="0">
                    <a:latin typeface="+mj-lt"/>
                    <a:ea typeface="ＭＳ Ｐゴシック" panose="020B0600070205080204" pitchFamily="34" charset="-128"/>
                    <a:cs typeface="Helvetica" panose="020B0604020202020204" pitchFamily="34" charset="0"/>
                  </a:rPr>
                  <a:t>½ Graupel IWC </a:t>
                </a:r>
              </a:p>
            </p:txBody>
          </p:sp>
        </p:grp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Spheres vs. Sector Snowflakes BTs</a:t>
            </a:r>
            <a:endParaRPr lang="en-US" baseline="-25000" dirty="0"/>
          </a:p>
        </p:txBody>
      </p:sp>
      <p:grpSp>
        <p:nvGrpSpPr>
          <p:cNvPr id="61" name="Group 60"/>
          <p:cNvGrpSpPr/>
          <p:nvPr/>
        </p:nvGrpSpPr>
        <p:grpSpPr>
          <a:xfrm>
            <a:off x="10429112" y="1266046"/>
            <a:ext cx="798481" cy="5081627"/>
            <a:chOff x="11168228" y="1759992"/>
            <a:chExt cx="545106" cy="3469117"/>
          </a:xfrm>
        </p:grpSpPr>
        <p:grpSp>
          <p:nvGrpSpPr>
            <p:cNvPr id="62" name="Group 61"/>
            <p:cNvGrpSpPr/>
            <p:nvPr/>
          </p:nvGrpSpPr>
          <p:grpSpPr>
            <a:xfrm rot="16200000">
              <a:off x="9655500" y="3272720"/>
              <a:ext cx="3469117" cy="443661"/>
              <a:chOff x="1" y="7163500"/>
              <a:chExt cx="4211205" cy="538565"/>
            </a:xfrm>
          </p:grpSpPr>
          <p:pic>
            <p:nvPicPr>
              <p:cNvPr id="76" name="Picture 75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641"/>
              <a:stretch/>
            </p:blipFill>
            <p:spPr>
              <a:xfrm rot="5400000">
                <a:off x="1836321" y="5327180"/>
                <a:ext cx="538565" cy="4211205"/>
              </a:xfrm>
              <a:prstGeom prst="rect">
                <a:avLst/>
              </a:prstGeom>
            </p:spPr>
          </p:pic>
          <p:sp>
            <p:nvSpPr>
              <p:cNvPr id="77" name="Rectangle 76"/>
              <p:cNvSpPr/>
              <p:nvPr/>
            </p:nvSpPr>
            <p:spPr>
              <a:xfrm>
                <a:off x="396849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362102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3273552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2926080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2578608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223113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188366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1536192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1188720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841248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49377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14630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11383721" y="1786743"/>
              <a:ext cx="329613" cy="3360818"/>
              <a:chOff x="11383721" y="1786743"/>
              <a:chExt cx="329613" cy="3360818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11417648" y="4937448"/>
                <a:ext cx="261765" cy="210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80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1383721" y="4651019"/>
                <a:ext cx="329613" cy="210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11383721" y="4364591"/>
                <a:ext cx="329613" cy="210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120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11383721" y="4078164"/>
                <a:ext cx="329613" cy="210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140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11383721" y="3791737"/>
                <a:ext cx="329613" cy="210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160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11383721" y="3505309"/>
                <a:ext cx="329613" cy="210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180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11383721" y="3218882"/>
                <a:ext cx="329613" cy="210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200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11383721" y="2932455"/>
                <a:ext cx="329613" cy="210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220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11383721" y="2646027"/>
                <a:ext cx="329613" cy="210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240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11383721" y="2359600"/>
                <a:ext cx="329613" cy="210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260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11383721" y="2073172"/>
                <a:ext cx="329613" cy="210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280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11383721" y="1786743"/>
                <a:ext cx="329613" cy="210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300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89" name="Rectangle 88"/>
          <p:cNvSpPr/>
          <p:nvPr/>
        </p:nvSpPr>
        <p:spPr>
          <a:xfrm>
            <a:off x="10250676" y="6119336"/>
            <a:ext cx="124986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Brightness Temperature (K)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17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128"/>
          <p:cNvGrpSpPr>
            <a:grpSpLocks/>
          </p:cNvGrpSpPr>
          <p:nvPr/>
        </p:nvGrpSpPr>
        <p:grpSpPr bwMode="auto">
          <a:xfrm>
            <a:off x="2018680" y="1379537"/>
            <a:ext cx="8148637" cy="5478463"/>
            <a:chOff x="35316747" y="21199051"/>
            <a:chExt cx="8149424" cy="5479317"/>
          </a:xfrm>
        </p:grpSpPr>
        <p:grpSp>
          <p:nvGrpSpPr>
            <p:cNvPr id="25" name="Group 127"/>
            <p:cNvGrpSpPr>
              <a:grpSpLocks/>
            </p:cNvGrpSpPr>
            <p:nvPr/>
          </p:nvGrpSpPr>
          <p:grpSpPr bwMode="auto">
            <a:xfrm>
              <a:off x="35318756" y="23888684"/>
              <a:ext cx="2908321" cy="2789684"/>
              <a:chOff x="35318756" y="23888684"/>
              <a:chExt cx="2908321" cy="2789684"/>
            </a:xfrm>
          </p:grpSpPr>
          <p:pic>
            <p:nvPicPr>
              <p:cNvPr id="64" name="Picture 6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318756" y="23888684"/>
                <a:ext cx="2908321" cy="27896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5" name="TextBox 64"/>
              <p:cNvSpPr txBox="1"/>
              <p:nvPr/>
            </p:nvSpPr>
            <p:spPr bwMode="auto">
              <a:xfrm>
                <a:off x="35678732" y="23961731"/>
                <a:ext cx="2476739" cy="292146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</p:spPr>
            <p:txBody>
              <a:bodyPr lIns="36576" tIns="36576" rIns="18288" bIns="9144">
                <a:spAutoFit/>
              </a:bodyPr>
              <a:lstStyle/>
              <a:p>
                <a:pPr>
                  <a:defRPr/>
                </a:pPr>
                <a:r>
                  <a:rPr lang="en-US" sz="1450" dirty="0">
                    <a:latin typeface="+mj-lt"/>
                    <a:ea typeface="ＭＳ Ｐゴシック" panose="020B0600070205080204" pitchFamily="34" charset="-128"/>
                    <a:cs typeface="Helvetica" panose="020B0604020202020204" pitchFamily="34" charset="0"/>
                  </a:rPr>
                  <a:t>d) Sector Flakes (Snow Only)</a:t>
                </a:r>
                <a:endParaRPr lang="en-US" sz="1450" dirty="0">
                  <a:ea typeface="ＭＳ Ｐゴシック" panose="020B0600070205080204" pitchFamily="34" charset="-128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26" name="Group 118"/>
            <p:cNvGrpSpPr>
              <a:grpSpLocks/>
            </p:cNvGrpSpPr>
            <p:nvPr/>
          </p:nvGrpSpPr>
          <p:grpSpPr bwMode="auto">
            <a:xfrm>
              <a:off x="35316747" y="21199051"/>
              <a:ext cx="2907317" cy="2619296"/>
              <a:chOff x="35316747" y="21199051"/>
              <a:chExt cx="2907317" cy="2619296"/>
            </a:xfrm>
          </p:grpSpPr>
          <p:pic>
            <p:nvPicPr>
              <p:cNvPr id="62" name="Picture 7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316747" y="21199051"/>
                <a:ext cx="2907317" cy="2619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" name="TextBox 62"/>
              <p:cNvSpPr txBox="1"/>
              <p:nvPr/>
            </p:nvSpPr>
            <p:spPr bwMode="auto">
              <a:xfrm>
                <a:off x="35673969" y="21273676"/>
                <a:ext cx="2476739" cy="292146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</p:spPr>
            <p:txBody>
              <a:bodyPr lIns="36576" tIns="36576" rIns="18288" bIns="9144">
                <a:spAutoFit/>
              </a:bodyPr>
              <a:lstStyle/>
              <a:p>
                <a:pPr>
                  <a:defRPr/>
                </a:pPr>
                <a:r>
                  <a:rPr lang="en-US" sz="1450" dirty="0">
                    <a:latin typeface="+mj-lt"/>
                    <a:ea typeface="ＭＳ Ｐゴシック" panose="020B0600070205080204" pitchFamily="34" charset="-128"/>
                    <a:cs typeface="Helvetica" panose="020B0604020202020204" pitchFamily="34" charset="0"/>
                  </a:rPr>
                  <a:t>a) SSMIS Observation</a:t>
                </a:r>
                <a:endParaRPr lang="en-US" sz="1450" dirty="0">
                  <a:ea typeface="ＭＳ Ｐゴシック" panose="020B0600070205080204" pitchFamily="34" charset="-128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27" name="Group 119"/>
            <p:cNvGrpSpPr>
              <a:grpSpLocks/>
            </p:cNvGrpSpPr>
            <p:nvPr/>
          </p:nvGrpSpPr>
          <p:grpSpPr bwMode="auto">
            <a:xfrm>
              <a:off x="38224324" y="21199051"/>
              <a:ext cx="2619303" cy="2619303"/>
              <a:chOff x="38224324" y="21199051"/>
              <a:chExt cx="2619303" cy="2619303"/>
            </a:xfrm>
          </p:grpSpPr>
          <p:pic>
            <p:nvPicPr>
              <p:cNvPr id="39" name="Picture 7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224324" y="21199051"/>
                <a:ext cx="2619303" cy="2619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" name="TextBox 60"/>
              <p:cNvSpPr txBox="1"/>
              <p:nvPr/>
            </p:nvSpPr>
            <p:spPr bwMode="auto">
              <a:xfrm>
                <a:off x="38292010" y="21272087"/>
                <a:ext cx="2476739" cy="292146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</p:spPr>
            <p:txBody>
              <a:bodyPr lIns="36576" tIns="36576" rIns="18288" bIns="9144">
                <a:spAutoFit/>
              </a:bodyPr>
              <a:lstStyle/>
              <a:p>
                <a:pPr>
                  <a:defRPr/>
                </a:pPr>
                <a:r>
                  <a:rPr lang="en-US" sz="1450" dirty="0">
                    <a:latin typeface="+mj-lt"/>
                    <a:ea typeface="ＭＳ Ｐゴシック" panose="020B0600070205080204" pitchFamily="34" charset="-128"/>
                    <a:cs typeface="Helvetica" panose="020B0604020202020204" pitchFamily="34" charset="0"/>
                  </a:rPr>
                  <a:t>b) All Spheres</a:t>
                </a:r>
              </a:p>
            </p:txBody>
          </p:sp>
        </p:grpSp>
        <p:grpSp>
          <p:nvGrpSpPr>
            <p:cNvPr id="28" name="Group 124"/>
            <p:cNvGrpSpPr>
              <a:grpSpLocks/>
            </p:cNvGrpSpPr>
            <p:nvPr/>
          </p:nvGrpSpPr>
          <p:grpSpPr bwMode="auto">
            <a:xfrm>
              <a:off x="40843866" y="21199051"/>
              <a:ext cx="2619303" cy="2619303"/>
              <a:chOff x="40843866" y="21199051"/>
              <a:chExt cx="2619303" cy="2619303"/>
            </a:xfrm>
          </p:grpSpPr>
          <p:pic>
            <p:nvPicPr>
              <p:cNvPr id="37" name="Picture 7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43866" y="21199051"/>
                <a:ext cx="2619303" cy="2619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" name="TextBox 37"/>
              <p:cNvSpPr txBox="1"/>
              <p:nvPr/>
            </p:nvSpPr>
            <p:spPr bwMode="auto">
              <a:xfrm>
                <a:off x="40914813" y="21272087"/>
                <a:ext cx="2476739" cy="292146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</p:spPr>
            <p:txBody>
              <a:bodyPr lIns="36576" tIns="36576" rIns="18288" bIns="9144">
                <a:spAutoFit/>
              </a:bodyPr>
              <a:lstStyle/>
              <a:p>
                <a:pPr>
                  <a:defRPr/>
                </a:pPr>
                <a:r>
                  <a:rPr lang="en-US" sz="1450" dirty="0">
                    <a:latin typeface="+mj-lt"/>
                    <a:ea typeface="ＭＳ Ｐゴシック" panose="020B0600070205080204" pitchFamily="34" charset="-128"/>
                    <a:cs typeface="Helvetica" panose="020B0604020202020204" pitchFamily="34" charset="0"/>
                  </a:rPr>
                  <a:t>c) Sector Flakes (all)</a:t>
                </a:r>
                <a:endParaRPr lang="en-US" sz="1450" dirty="0">
                  <a:ea typeface="ＭＳ Ｐゴシック" panose="020B0600070205080204" pitchFamily="34" charset="-128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29" name="Group 126"/>
            <p:cNvGrpSpPr>
              <a:grpSpLocks/>
            </p:cNvGrpSpPr>
            <p:nvPr/>
          </p:nvGrpSpPr>
          <p:grpSpPr bwMode="auto">
            <a:xfrm>
              <a:off x="38227335" y="23888688"/>
              <a:ext cx="2619293" cy="2788718"/>
              <a:chOff x="38227335" y="23888688"/>
              <a:chExt cx="2619293" cy="2788718"/>
            </a:xfrm>
          </p:grpSpPr>
          <p:pic>
            <p:nvPicPr>
              <p:cNvPr id="34" name="Picture 6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227335" y="23888688"/>
                <a:ext cx="2619293" cy="27887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TextBox 34"/>
              <p:cNvSpPr txBox="1"/>
              <p:nvPr/>
            </p:nvSpPr>
            <p:spPr bwMode="auto">
              <a:xfrm>
                <a:off x="38293596" y="23961731"/>
                <a:ext cx="2475152" cy="292146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</p:spPr>
            <p:txBody>
              <a:bodyPr lIns="36576" tIns="36576" rIns="18288" bIns="9144">
                <a:spAutoFit/>
              </a:bodyPr>
              <a:lstStyle/>
              <a:p>
                <a:pPr>
                  <a:defRPr/>
                </a:pPr>
                <a:r>
                  <a:rPr lang="en-US" sz="1450" dirty="0">
                    <a:latin typeface="+mj-lt"/>
                    <a:ea typeface="ＭＳ Ｐゴシック" panose="020B0600070205080204" pitchFamily="34" charset="-128"/>
                    <a:cs typeface="Helvetica" panose="020B0604020202020204" pitchFamily="34" charset="0"/>
                  </a:rPr>
                  <a:t>e) Sector Flakes (Snow Only)</a:t>
                </a:r>
                <a:endParaRPr lang="en-US" sz="1450" dirty="0">
                  <a:ea typeface="ＭＳ Ｐゴシック" panose="020B0600070205080204" pitchFamily="34" charset="-128"/>
                  <a:cs typeface="Helvetica" panose="020B0604020202020204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 bwMode="auto">
              <a:xfrm>
                <a:off x="39609762" y="24253877"/>
                <a:ext cx="1158987" cy="233399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</p:spPr>
            <p:txBody>
              <a:bodyPr lIns="36576" tIns="0" rIns="18288" bIns="9144">
                <a:spAutoFit/>
              </a:bodyPr>
              <a:lstStyle/>
              <a:p>
                <a:pPr>
                  <a:defRPr/>
                </a:pPr>
                <a:r>
                  <a:rPr lang="en-US" sz="1450" dirty="0">
                    <a:latin typeface="+mj-lt"/>
                    <a:ea typeface="ＭＳ Ｐゴシック" panose="020B0600070205080204" pitchFamily="34" charset="-128"/>
                    <a:cs typeface="Helvetica" panose="020B0604020202020204" pitchFamily="34" charset="0"/>
                  </a:rPr>
                  <a:t>½ Snow IWC </a:t>
                </a:r>
              </a:p>
            </p:txBody>
          </p:sp>
        </p:grpSp>
        <p:grpSp>
          <p:nvGrpSpPr>
            <p:cNvPr id="30" name="Group 125"/>
            <p:cNvGrpSpPr>
              <a:grpSpLocks/>
            </p:cNvGrpSpPr>
            <p:nvPr/>
          </p:nvGrpSpPr>
          <p:grpSpPr bwMode="auto">
            <a:xfrm>
              <a:off x="40846878" y="23888688"/>
              <a:ext cx="2619293" cy="2788718"/>
              <a:chOff x="40846878" y="23888688"/>
              <a:chExt cx="2619293" cy="2788718"/>
            </a:xfrm>
          </p:grpSpPr>
          <p:pic>
            <p:nvPicPr>
              <p:cNvPr id="31" name="Picture 6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46878" y="23888688"/>
                <a:ext cx="2619293" cy="27887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TextBox 31"/>
              <p:cNvSpPr txBox="1"/>
              <p:nvPr/>
            </p:nvSpPr>
            <p:spPr bwMode="auto">
              <a:xfrm>
                <a:off x="40916400" y="23960144"/>
                <a:ext cx="2475152" cy="292146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  <a:ln>
                <a:noFill/>
              </a:ln>
            </p:spPr>
            <p:txBody>
              <a:bodyPr lIns="36576" tIns="36576" rIns="18288" bIns="9144">
                <a:spAutoFit/>
              </a:bodyPr>
              <a:lstStyle/>
              <a:p>
                <a:pPr>
                  <a:defRPr/>
                </a:pPr>
                <a:r>
                  <a:rPr lang="en-US" sz="1450" dirty="0">
                    <a:latin typeface="+mj-lt"/>
                    <a:ea typeface="ＭＳ Ｐゴシック" panose="020B0600070205080204" pitchFamily="34" charset="-128"/>
                    <a:cs typeface="Helvetica" panose="020B0604020202020204" pitchFamily="34" charset="0"/>
                  </a:rPr>
                  <a:t>f) Sector Flakes (Snow Only)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 bwMode="auto">
              <a:xfrm>
                <a:off x="42048397" y="24252290"/>
                <a:ext cx="1343155" cy="233398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</p:spPr>
            <p:txBody>
              <a:bodyPr lIns="36576" tIns="0" rIns="18288" bIns="9144">
                <a:spAutoFit/>
              </a:bodyPr>
              <a:lstStyle/>
              <a:p>
                <a:pPr>
                  <a:defRPr/>
                </a:pPr>
                <a:r>
                  <a:rPr lang="en-US" sz="1450" dirty="0">
                    <a:latin typeface="+mj-lt"/>
                    <a:ea typeface="ＭＳ Ｐゴシック" panose="020B0600070205080204" pitchFamily="34" charset="-128"/>
                    <a:cs typeface="Helvetica" panose="020B0604020202020204" pitchFamily="34" charset="0"/>
                  </a:rPr>
                  <a:t>½ Graupel IWC </a:t>
                </a:r>
              </a:p>
            </p:txBody>
          </p:sp>
        </p:grp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Spheres vs. </a:t>
            </a:r>
            <a:r>
              <a:rPr lang="en-US" dirty="0"/>
              <a:t>Sector </a:t>
            </a:r>
            <a:r>
              <a:rPr lang="en-US" dirty="0" smtClean="0"/>
              <a:t>Snowflakes BTs</a:t>
            </a:r>
            <a:endParaRPr lang="en-US" baseline="-25000" dirty="0"/>
          </a:p>
        </p:txBody>
      </p:sp>
      <p:grpSp>
        <p:nvGrpSpPr>
          <p:cNvPr id="66" name="Group 65"/>
          <p:cNvGrpSpPr/>
          <p:nvPr/>
        </p:nvGrpSpPr>
        <p:grpSpPr>
          <a:xfrm>
            <a:off x="10429112" y="1266046"/>
            <a:ext cx="798481" cy="5081627"/>
            <a:chOff x="11168228" y="1759992"/>
            <a:chExt cx="545106" cy="3469117"/>
          </a:xfrm>
        </p:grpSpPr>
        <p:grpSp>
          <p:nvGrpSpPr>
            <p:cNvPr id="67" name="Group 66"/>
            <p:cNvGrpSpPr/>
            <p:nvPr/>
          </p:nvGrpSpPr>
          <p:grpSpPr>
            <a:xfrm rot="16200000">
              <a:off x="9655500" y="3272720"/>
              <a:ext cx="3469117" cy="443661"/>
              <a:chOff x="1" y="7163500"/>
              <a:chExt cx="4211205" cy="538565"/>
            </a:xfrm>
          </p:grpSpPr>
          <p:pic>
            <p:nvPicPr>
              <p:cNvPr id="81" name="Picture 80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641"/>
              <a:stretch/>
            </p:blipFill>
            <p:spPr>
              <a:xfrm rot="5400000">
                <a:off x="1836321" y="5327180"/>
                <a:ext cx="538565" cy="4211205"/>
              </a:xfrm>
              <a:prstGeom prst="rect">
                <a:avLst/>
              </a:prstGeom>
            </p:spPr>
          </p:pic>
          <p:sp>
            <p:nvSpPr>
              <p:cNvPr id="82" name="Rectangle 81"/>
              <p:cNvSpPr/>
              <p:nvPr/>
            </p:nvSpPr>
            <p:spPr>
              <a:xfrm>
                <a:off x="396849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362102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3273552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2926080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2578608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223113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188366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1536192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1188720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841248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493776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146304" y="7443216"/>
                <a:ext cx="109728" cy="219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11383721" y="1786743"/>
              <a:ext cx="329613" cy="3360818"/>
              <a:chOff x="11383721" y="1786743"/>
              <a:chExt cx="329613" cy="3360818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11417648" y="4937448"/>
                <a:ext cx="261765" cy="210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80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11383721" y="4651019"/>
                <a:ext cx="329613" cy="210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11383721" y="4364591"/>
                <a:ext cx="329613" cy="210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120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11383721" y="4078164"/>
                <a:ext cx="329613" cy="210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140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11383721" y="3791737"/>
                <a:ext cx="329613" cy="210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160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11383721" y="3505309"/>
                <a:ext cx="329613" cy="210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180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11383721" y="3218882"/>
                <a:ext cx="329613" cy="210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200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11383721" y="2932455"/>
                <a:ext cx="329613" cy="210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220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11383721" y="2646027"/>
                <a:ext cx="329613" cy="210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240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11383721" y="2359600"/>
                <a:ext cx="329613" cy="210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260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11383721" y="2073172"/>
                <a:ext cx="329613" cy="210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280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11383721" y="1786743"/>
                <a:ext cx="329613" cy="210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300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4" name="Rectangle 93"/>
          <p:cNvSpPr/>
          <p:nvPr/>
        </p:nvSpPr>
        <p:spPr>
          <a:xfrm>
            <a:off x="10250676" y="6119336"/>
            <a:ext cx="124986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Brightness Temperature (K)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95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Replacing </a:t>
            </a:r>
            <a:r>
              <a:rPr lang="en-US" dirty="0"/>
              <a:t>soft spheres with non-spheres for snow is necessary to </a:t>
            </a:r>
            <a:r>
              <a:rPr lang="en-US" dirty="0" smtClean="0"/>
              <a:t>make 183 GHz </a:t>
            </a:r>
            <a:r>
              <a:rPr lang="en-US" dirty="0" smtClean="0"/>
              <a:t>colder than </a:t>
            </a:r>
            <a:r>
              <a:rPr lang="en-US" dirty="0" smtClean="0"/>
              <a:t>91.7 GHz in precipitation scenes.</a:t>
            </a:r>
          </a:p>
          <a:p>
            <a:pPr lvl="1"/>
            <a:r>
              <a:rPr lang="en-US" dirty="0" smtClean="0"/>
              <a:t>Sector </a:t>
            </a:r>
            <a:r>
              <a:rPr lang="en-US" dirty="0"/>
              <a:t>snowflakes do this better than any other particle </a:t>
            </a:r>
            <a:r>
              <a:rPr lang="en-US" dirty="0" smtClean="0"/>
              <a:t>type</a:t>
            </a:r>
            <a:r>
              <a:rPr lang="en-US" dirty="0" smtClean="0"/>
              <a:t>.</a:t>
            </a:r>
            <a:endParaRPr lang="en-US" dirty="0" smtClean="0"/>
          </a:p>
          <a:p>
            <a:r>
              <a:rPr lang="en-US" dirty="0" smtClean="0"/>
              <a:t>High-frequency BTs simulated </a:t>
            </a:r>
            <a:r>
              <a:rPr lang="en-US" dirty="0" smtClean="0"/>
              <a:t>much lower than observations suggest </a:t>
            </a:r>
            <a:r>
              <a:rPr lang="en-US" dirty="0"/>
              <a:t>that </a:t>
            </a:r>
            <a:r>
              <a:rPr lang="en-US" dirty="0" smtClean="0"/>
              <a:t>the simulation has too great of snow mixing ratios.</a:t>
            </a:r>
            <a:endParaRPr lang="en-US" dirty="0" smtClean="0"/>
          </a:p>
          <a:p>
            <a:r>
              <a:rPr lang="en-US" dirty="0" smtClean="0"/>
              <a:t>There are </a:t>
            </a:r>
            <a:r>
              <a:rPr lang="en-US" altLang="en-US" dirty="0" smtClean="0"/>
              <a:t>BT </a:t>
            </a:r>
            <a:r>
              <a:rPr lang="en-US" altLang="en-US" dirty="0"/>
              <a:t>depressions at 37 GHz in areas </a:t>
            </a:r>
            <a:r>
              <a:rPr lang="en-US" altLang="en-US" dirty="0" smtClean="0"/>
              <a:t>of </a:t>
            </a:r>
            <a:r>
              <a:rPr lang="en-US" altLang="en-US" dirty="0" smtClean="0"/>
              <a:t>graupel when using spheres. These can be </a:t>
            </a:r>
            <a:r>
              <a:rPr lang="en-US" dirty="0" smtClean="0"/>
              <a:t>resolved by reducing </a:t>
            </a:r>
            <a:r>
              <a:rPr lang="en-US" dirty="0"/>
              <a:t>graupel water </a:t>
            </a:r>
            <a:r>
              <a:rPr lang="en-US" dirty="0" smtClean="0"/>
              <a:t>contents, </a:t>
            </a:r>
            <a:r>
              <a:rPr lang="en-US" dirty="0"/>
              <a:t>or replacing </a:t>
            </a:r>
            <a:r>
              <a:rPr lang="en-US" dirty="0" smtClean="0"/>
              <a:t>graupel soft </a:t>
            </a:r>
            <a:r>
              <a:rPr lang="en-US" dirty="0"/>
              <a:t>spheres with sector </a:t>
            </a:r>
            <a:r>
              <a:rPr lang="en-US" dirty="0" smtClean="0"/>
              <a:t>snowflakes.</a:t>
            </a:r>
          </a:p>
          <a:p>
            <a:pPr lvl="1"/>
            <a:r>
              <a:rPr lang="en-US" dirty="0" smtClean="0"/>
              <a:t>Since spheres </a:t>
            </a:r>
            <a:r>
              <a:rPr lang="en-US" dirty="0"/>
              <a:t>better represent graupel particle </a:t>
            </a:r>
            <a:r>
              <a:rPr lang="en-US" dirty="0" smtClean="0"/>
              <a:t>constructions, this could suggest overproduction of graupel in this simulation.</a:t>
            </a:r>
            <a:endParaRPr lang="en-US" dirty="0"/>
          </a:p>
        </p:txBody>
      </p:sp>
      <p:sp>
        <p:nvSpPr>
          <p:cNvPr id="56" name="Title 3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Spheres vs. Sector Snowflakes BTs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93253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Cycling DA of both infrared </a:t>
            </a:r>
            <a:r>
              <a:rPr lang="en-US" dirty="0"/>
              <a:t>(e.g., </a:t>
            </a:r>
            <a:r>
              <a:rPr lang="en-US" dirty="0" err="1"/>
              <a:t>Minamide</a:t>
            </a:r>
            <a:r>
              <a:rPr lang="en-US" dirty="0"/>
              <a:t> and Zhang </a:t>
            </a:r>
            <a:r>
              <a:rPr lang="en-US" dirty="0" smtClean="0"/>
              <a:t>2017, </a:t>
            </a:r>
            <a:r>
              <a:rPr lang="en-US" dirty="0"/>
              <a:t>MWR) </a:t>
            </a:r>
            <a:r>
              <a:rPr lang="en-US" dirty="0" smtClean="0"/>
              <a:t>and microwave for mesoscale model tropical cyclone</a:t>
            </a:r>
          </a:p>
          <a:p>
            <a:r>
              <a:rPr lang="en-US" dirty="0" smtClean="0"/>
              <a:t>Microwave (MW) observations</a:t>
            </a:r>
          </a:p>
          <a:p>
            <a:pPr lvl="1">
              <a:buNone/>
              <a:tabLst>
                <a:tab pos="685800" algn="l"/>
              </a:tabLst>
            </a:pPr>
            <a:r>
              <a:rPr lang="en-US" dirty="0" smtClean="0"/>
              <a:t>+	directly informative of vertically-integrated liquid and ice water contents</a:t>
            </a:r>
          </a:p>
          <a:p>
            <a:pPr lvl="1">
              <a:buNone/>
              <a:tabLst>
                <a:tab pos="685800" algn="l"/>
              </a:tabLst>
            </a:pPr>
            <a:r>
              <a:rPr lang="en-US" dirty="0" smtClean="0"/>
              <a:t>-	only on polar-orbiting </a:t>
            </a:r>
            <a:r>
              <a:rPr lang="en-US" dirty="0"/>
              <a:t>satellites, thus </a:t>
            </a:r>
            <a:r>
              <a:rPr lang="en-US" dirty="0" smtClean="0"/>
              <a:t>not continuously available and at </a:t>
            </a:r>
            <a:r>
              <a:rPr lang="en-US" dirty="0"/>
              <a:t>irregular time </a:t>
            </a:r>
            <a:r>
              <a:rPr lang="en-US" dirty="0" smtClean="0"/>
              <a:t>intervals</a:t>
            </a:r>
            <a:endParaRPr lang="en-US" dirty="0"/>
          </a:p>
          <a:p>
            <a:r>
              <a:rPr lang="en-US" dirty="0" smtClean="0"/>
              <a:t>Infrared (IR) observations</a:t>
            </a:r>
            <a:endParaRPr lang="en-US" dirty="0"/>
          </a:p>
          <a:p>
            <a:pPr lvl="1">
              <a:buNone/>
              <a:tabLst>
                <a:tab pos="685800" algn="l"/>
              </a:tabLst>
            </a:pPr>
            <a:r>
              <a:rPr lang="en-US" dirty="0"/>
              <a:t>+	</a:t>
            </a:r>
            <a:r>
              <a:rPr lang="en-US" dirty="0" smtClean="0"/>
              <a:t>Continuously-available high-resolution observations from geostationary satellites (e.g., GOES-R, Himawari-8)</a:t>
            </a:r>
            <a:endParaRPr lang="en-US" dirty="0"/>
          </a:p>
          <a:p>
            <a:pPr lvl="1">
              <a:buNone/>
              <a:tabLst>
                <a:tab pos="685800" algn="l"/>
              </a:tabLst>
            </a:pPr>
            <a:r>
              <a:rPr lang="en-US" dirty="0"/>
              <a:t>-	</a:t>
            </a:r>
            <a:r>
              <a:rPr lang="en-US" dirty="0" smtClean="0"/>
              <a:t>Not directly informative of integrated water contents, just cloud top</a:t>
            </a:r>
            <a:endParaRPr lang="en-US" dirty="0"/>
          </a:p>
        </p:txBody>
      </p:sp>
      <p:sp>
        <p:nvSpPr>
          <p:cNvPr id="56" name="Title 3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Preliminary </a:t>
            </a:r>
            <a:r>
              <a:rPr lang="en-US" dirty="0" smtClean="0"/>
              <a:t>Data Assimilation Experiments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417833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Hurricane Harvey (2017), hourly cycling from 23 Sept 12 UTC to 24 Sept 00 UTC</a:t>
            </a:r>
          </a:p>
          <a:p>
            <a:r>
              <a:rPr lang="en-US" sz="2400" dirty="0" smtClean="0"/>
              <a:t>Geostationary IR (GOES-16 </a:t>
            </a:r>
            <a:r>
              <a:rPr lang="en-US" sz="2400" dirty="0" smtClean="0"/>
              <a:t>ABI) observations, as well as storm position and intensity, are assimilated every hour</a:t>
            </a:r>
          </a:p>
          <a:p>
            <a:r>
              <a:rPr lang="en-US" sz="2400" dirty="0" smtClean="0"/>
              <a:t>Most </a:t>
            </a:r>
            <a:r>
              <a:rPr lang="en-US" sz="2400" dirty="0" smtClean="0"/>
              <a:t>of the available MW observations of ~19 GHz and ~183±7 are assimilated</a:t>
            </a:r>
            <a:endParaRPr lang="en-US" sz="2400" dirty="0"/>
          </a:p>
        </p:txBody>
      </p:sp>
      <p:sp>
        <p:nvSpPr>
          <p:cNvPr id="56" name="Title 3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Preliminary </a:t>
            </a:r>
            <a:r>
              <a:rPr lang="en-US" dirty="0" smtClean="0"/>
              <a:t>Data Assimilation Experiments</a:t>
            </a:r>
            <a:endParaRPr lang="en-US" baseline="-25000" dirty="0"/>
          </a:p>
        </p:txBody>
      </p:sp>
      <p:sp>
        <p:nvSpPr>
          <p:cNvPr id="9" name="Right Arrow 8"/>
          <p:cNvSpPr/>
          <p:nvPr/>
        </p:nvSpPr>
        <p:spPr>
          <a:xfrm>
            <a:off x="838200" y="4628051"/>
            <a:ext cx="10415155" cy="394855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838200" y="4415037"/>
            <a:ext cx="0" cy="8208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19300" y="4415037"/>
            <a:ext cx="0" cy="82088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 rot="2566127">
            <a:off x="1352550" y="4688358"/>
            <a:ext cx="162789" cy="289482"/>
            <a:chOff x="1272540" y="4855661"/>
            <a:chExt cx="162789" cy="289482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1272540" y="4855661"/>
              <a:ext cx="1387" cy="18288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309600" y="5001291"/>
              <a:ext cx="9144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433942" y="4962263"/>
              <a:ext cx="1387" cy="18288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>
            <a:off x="11253355" y="4415037"/>
            <a:ext cx="0" cy="82088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788920" y="4415037"/>
            <a:ext cx="0" cy="82088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558540" y="4415037"/>
            <a:ext cx="0" cy="82088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328160" y="4415037"/>
            <a:ext cx="0" cy="82088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097780" y="4415037"/>
            <a:ext cx="0" cy="82088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867400" y="4415037"/>
            <a:ext cx="0" cy="82088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637020" y="4415037"/>
            <a:ext cx="0" cy="82088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406640" y="4415037"/>
            <a:ext cx="0" cy="82088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8176260" y="4415037"/>
            <a:ext cx="0" cy="82088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8945880" y="4415037"/>
            <a:ext cx="0" cy="82088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9715500" y="4415037"/>
            <a:ext cx="0" cy="82088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10485120" y="4415037"/>
            <a:ext cx="0" cy="82088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1509006" y="4040253"/>
            <a:ext cx="1008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12 UTC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749040" y="4040253"/>
            <a:ext cx="1158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15 UTC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952956" y="4040253"/>
            <a:ext cx="1368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18 UTC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290560" y="4040253"/>
            <a:ext cx="131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21 UTC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0689476" y="3767614"/>
            <a:ext cx="1130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24 Sept 00 UTC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11076" y="5233392"/>
            <a:ext cx="1454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Ensemble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Initialization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71996" y="3767615"/>
            <a:ext cx="976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23 Sept 00 UTC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702033" y="5223973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GMI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2336200" y="5230335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SSMIS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6804645" y="5227134"/>
            <a:ext cx="1197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AMSR2 &amp;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SAPHIR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8420096" y="5223933"/>
            <a:ext cx="1043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SSMI &amp;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SAPHIR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10797104" y="5220732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SSMIS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32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60 members; inner-most domain grid spacing 3 km</a:t>
            </a:r>
          </a:p>
          <a:p>
            <a:r>
              <a:rPr lang="en-US" dirty="0" smtClean="0"/>
              <a:t>IR and MW brightness temperatures calculated with the CRTM</a:t>
            </a:r>
          </a:p>
          <a:p>
            <a:pPr lvl="1"/>
            <a:r>
              <a:rPr lang="en-US" dirty="0" smtClean="0"/>
              <a:t>Distribution-specific MW cloud scattering properties, with snow modeled as sector snowflakes</a:t>
            </a:r>
          </a:p>
          <a:p>
            <a:r>
              <a:rPr lang="en-US" dirty="0" smtClean="0"/>
              <a:t>Data thinning &amp; successive covariance localization</a:t>
            </a:r>
          </a:p>
          <a:p>
            <a:r>
              <a:rPr lang="en-US" dirty="0" smtClean="0"/>
              <a:t>Observation errors: 3 K (IR and MW), 3 </a:t>
            </a:r>
            <a:r>
              <a:rPr lang="en-US" dirty="0" err="1" smtClean="0"/>
              <a:t>hPA</a:t>
            </a:r>
            <a:endParaRPr lang="en-US" dirty="0"/>
          </a:p>
          <a:p>
            <a:pPr lvl="1"/>
            <a:r>
              <a:rPr lang="en-US" dirty="0" smtClean="0"/>
              <a:t>Adaptive Observation Error Inflation (</a:t>
            </a:r>
            <a:r>
              <a:rPr lang="en-US" dirty="0" err="1"/>
              <a:t>Minamide</a:t>
            </a:r>
            <a:r>
              <a:rPr lang="en-US" dirty="0"/>
              <a:t> and Zhang 2017; </a:t>
            </a:r>
            <a:r>
              <a:rPr lang="en-US" dirty="0" smtClean="0"/>
              <a:t>MWR)</a:t>
            </a:r>
          </a:p>
          <a:p>
            <a:r>
              <a:rPr lang="en-US" dirty="0" smtClean="0"/>
              <a:t>Adaptive Background Error Inflation (</a:t>
            </a:r>
            <a:r>
              <a:rPr lang="en-US" dirty="0" err="1"/>
              <a:t>Minamide</a:t>
            </a:r>
            <a:r>
              <a:rPr lang="en-US" dirty="0"/>
              <a:t> and Zhang </a:t>
            </a:r>
            <a:r>
              <a:rPr lang="en-US" dirty="0" smtClean="0"/>
              <a:t>2018, QJR)</a:t>
            </a:r>
            <a:endParaRPr lang="en-US" sz="2400" dirty="0"/>
          </a:p>
        </p:txBody>
      </p:sp>
      <p:sp>
        <p:nvSpPr>
          <p:cNvPr id="56" name="Title 3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Preliminary </a:t>
            </a:r>
            <a:r>
              <a:rPr lang="en-US" dirty="0" smtClean="0"/>
              <a:t>Data Assimilation Experiments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35274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6129</TotalTime>
  <Words>1847</Words>
  <Application>Microsoft Office PowerPoint</Application>
  <PresentationFormat>Widescreen</PresentationFormat>
  <Paragraphs>517</Paragraphs>
  <Slides>36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ＭＳ Ｐゴシック</vt:lpstr>
      <vt:lpstr>Arial</vt:lpstr>
      <vt:lpstr>Calibri</vt:lpstr>
      <vt:lpstr>Calibri Light</vt:lpstr>
      <vt:lpstr>Cambria Math</vt:lpstr>
      <vt:lpstr>Helvetica</vt:lpstr>
      <vt:lpstr>Wingdings</vt:lpstr>
      <vt:lpstr>ヒラギノ角ゴ Pro W3</vt:lpstr>
      <vt:lpstr>Office Theme</vt:lpstr>
      <vt:lpstr>Experimenting with All-Sky Microwave Imaging Observation Assimilation for Tropical Cyclones </vt:lpstr>
      <vt:lpstr>Non-spherical Cloud Scattering Properties</vt:lpstr>
      <vt:lpstr>Spheres vs. Sector Snowflakes BTs</vt:lpstr>
      <vt:lpstr>Spheres vs. Sector Snowflakes BTs</vt:lpstr>
      <vt:lpstr>Spheres vs. Sector Snowflakes BTs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Preliminary Conclusions - EnKF Priors</vt:lpstr>
      <vt:lpstr>Preliminary Conclusions - EnKF Priors</vt:lpstr>
      <vt:lpstr>PowerPoint Presentation</vt:lpstr>
      <vt:lpstr>Preliminary Conclusions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Sieron</dc:creator>
  <cp:lastModifiedBy>Scott Sieron</cp:lastModifiedBy>
  <cp:revision>72</cp:revision>
  <dcterms:created xsi:type="dcterms:W3CDTF">2017-08-15T14:45:18Z</dcterms:created>
  <dcterms:modified xsi:type="dcterms:W3CDTF">2018-05-22T20:21:14Z</dcterms:modified>
</cp:coreProperties>
</file>