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(null)" ContentType="image/x-emf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57" r:id="rId2"/>
    <p:sldId id="289" r:id="rId3"/>
    <p:sldId id="344" r:id="rId4"/>
    <p:sldId id="383" r:id="rId5"/>
    <p:sldId id="350" r:id="rId6"/>
    <p:sldId id="363" r:id="rId7"/>
    <p:sldId id="384" r:id="rId8"/>
    <p:sldId id="343" r:id="rId9"/>
    <p:sldId id="352" r:id="rId10"/>
    <p:sldId id="387" r:id="rId11"/>
    <p:sldId id="353" r:id="rId12"/>
    <p:sldId id="385" r:id="rId13"/>
    <p:sldId id="386" r:id="rId14"/>
    <p:sldId id="299" r:id="rId15"/>
    <p:sldId id="315" r:id="rId16"/>
    <p:sldId id="308" r:id="rId17"/>
    <p:sldId id="373" r:id="rId18"/>
    <p:sldId id="354" r:id="rId19"/>
    <p:sldId id="374" r:id="rId20"/>
    <p:sldId id="364" r:id="rId21"/>
    <p:sldId id="367" r:id="rId22"/>
    <p:sldId id="375" r:id="rId23"/>
    <p:sldId id="376" r:id="rId24"/>
    <p:sldId id="370" r:id="rId25"/>
    <p:sldId id="377" r:id="rId26"/>
    <p:sldId id="378" r:id="rId27"/>
    <p:sldId id="379" r:id="rId28"/>
    <p:sldId id="380" r:id="rId29"/>
    <p:sldId id="381" r:id="rId30"/>
    <p:sldId id="351" r:id="rId31"/>
    <p:sldId id="349" r:id="rId32"/>
    <p:sldId id="382" r:id="rId33"/>
    <p:sldId id="340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0146"/>
  </p:normalViewPr>
  <p:slideViewPr>
    <p:cSldViewPr snapToGrid="0" snapToObjects="1">
      <p:cViewPr varScale="1">
        <p:scale>
          <a:sx n="117" d="100"/>
          <a:sy n="117" d="100"/>
        </p:scale>
        <p:origin x="90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4794B1-2D55-4C4B-BDF1-73F29F8BCA8B}" type="datetimeFigureOut">
              <a:rPr lang="en-US" smtClean="0"/>
              <a:t>5/21/18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071030-5D29-874E-BC94-EDB5DA78B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027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506BA0-A48A-D748-9402-8A4F0FB20B6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5761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-assimilation of RV observations messes up match to observations in </a:t>
            </a:r>
            <a:r>
              <a:rPr lang="en-US" dirty="0" err="1"/>
              <a:t>obs</a:t>
            </a:r>
            <a:r>
              <a:rPr lang="en-US" dirty="0"/>
              <a:t> space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071030-5D29-874E-BC94-EDB5DA78B24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4174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-GOES-13+RV+Conv performs best</a:t>
            </a:r>
          </a:p>
          <a:p>
            <a:r>
              <a:rPr lang="en-US" dirty="0"/>
              <a:t>-better match to timing of RI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071030-5D29-874E-BC94-EDB5DA78B24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1232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Flight 1,</a:t>
            </a:r>
            <a:r>
              <a:rPr lang="en-US" baseline="0" dirty="0"/>
              <a:t> 21st 19-21z compared with EnKF Analysis at 21z 21</a:t>
            </a:r>
            <a:r>
              <a:rPr lang="en-US" baseline="30000" dirty="0"/>
              <a:t>st</a:t>
            </a:r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Dropsondes location relative to NOAA HRD wind center track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28A760-D4BE-B443-A240-3F39017648A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2479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confidence from ensemble forecast in RI of Patricia but uncertainty in timing and rate. Plan to look into this further in the near future.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071030-5D29-874E-BC94-EDB5DA78B24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9555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071030-5D29-874E-BC94-EDB5DA78B24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5472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071030-5D29-874E-BC94-EDB5DA78B24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0022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071030-5D29-874E-BC94-EDB5DA78B24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0118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071030-5D29-874E-BC94-EDB5DA78B24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6316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071030-5D29-874E-BC94-EDB5DA78B24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5934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-stronger eyewall surface convergence from larger Cd </a:t>
            </a:r>
            <a:r>
              <a:rPr lang="en-US" dirty="0">
                <a:sym typeface="Wingdings" pitchFamily="2" charset="2"/>
              </a:rPr>
              <a:t> increased frictional effect</a:t>
            </a:r>
          </a:p>
          <a:p>
            <a:r>
              <a:rPr lang="en-US" dirty="0">
                <a:sym typeface="Wingdings" pitchFamily="2" charset="2"/>
              </a:rPr>
              <a:t>-also stronger outflow from larger Cd (GZ)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071030-5D29-874E-BC94-EDB5DA78B24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1387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Well observed by TCI field campaign (high density </a:t>
            </a:r>
            <a:r>
              <a:rPr lang="en-US" dirty="0" err="1"/>
              <a:t>dropsondes</a:t>
            </a:r>
            <a:r>
              <a:rPr lang="en-US" dirty="0"/>
              <a:t>) and NOAA P-3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506BA0-A48A-D748-9402-8A4F0FB20B6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0799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071030-5D29-874E-BC94-EDB5DA78B24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3131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071030-5D29-874E-BC94-EDB5DA78B24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2716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-Now, </a:t>
            </a:r>
            <a:r>
              <a:rPr lang="en-US" dirty="0" err="1"/>
              <a:t>maller</a:t>
            </a:r>
            <a:r>
              <a:rPr lang="en-US" dirty="0"/>
              <a:t> Cd has stronger </a:t>
            </a:r>
            <a:r>
              <a:rPr lang="en-US" dirty="0" err="1"/>
              <a:t>Vt</a:t>
            </a:r>
            <a:r>
              <a:rPr lang="en-US" dirty="0"/>
              <a:t> at surface and throughout vertical extent of vortex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071030-5D29-874E-BC94-EDB5DA78B24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0825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071030-5D29-874E-BC94-EDB5DA78B24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5798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Well demonstrated sensitivity between surface flux parameterization and wind speed (shown) and minimum SLP (not shown here)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071030-5D29-874E-BC94-EDB5DA78B24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5522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Significant correlation between BT and Alpha all over</a:t>
            </a:r>
          </a:p>
          <a:p>
            <a:r>
              <a:rPr lang="en-US" dirty="0"/>
              <a:t>BT and m correlation only significant in eyewall region where winds are strongest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071030-5D29-874E-BC94-EDB5DA78B24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9554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Significant correlation between BT and Alpha all over</a:t>
            </a:r>
          </a:p>
          <a:p>
            <a:r>
              <a:rPr lang="en-US" dirty="0"/>
              <a:t>BT and m correlation only significant in eyewall region where winds are strongest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071030-5D29-874E-BC94-EDB5DA78B24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2220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Highlight specifications</a:t>
            </a:r>
            <a:r>
              <a:rPr lang="en-US" baseline="0" dirty="0"/>
              <a:t> of PSU WRF-EnKF system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-</a:t>
            </a:r>
            <a:r>
              <a:rPr lang="en-US" sz="1200" dirty="0">
                <a:solidFill>
                  <a:srgbClr val="002060"/>
                </a:solidFill>
                <a:latin typeface="Gill Sans" charset="0"/>
                <a:ea typeface="Gill Sans" charset="0"/>
                <a:cs typeface="Gill Sans" charset="0"/>
              </a:rPr>
              <a:t>WRF v3.5.1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>
                <a:solidFill>
                  <a:srgbClr val="002060"/>
                </a:solidFill>
                <a:latin typeface="Gill Sans" charset="0"/>
                <a:cs typeface="Gill Sans" charset="0"/>
              </a:rPr>
              <a:t>-</a:t>
            </a:r>
            <a:r>
              <a:rPr lang="en-US" sz="1200" dirty="0">
                <a:solidFill>
                  <a:srgbClr val="002060"/>
                </a:solidFill>
                <a:latin typeface="Gill Sans" charset="0"/>
                <a:ea typeface="Gill Sans" charset="0"/>
                <a:cs typeface="Gill Sans" charset="0"/>
              </a:rPr>
              <a:t>4 two-way nested domains</a:t>
            </a:r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-Assimilate all conventional </a:t>
            </a:r>
            <a:r>
              <a:rPr lang="en-US" baseline="0" dirty="0" err="1"/>
              <a:t>obs</a:t>
            </a:r>
            <a:r>
              <a:rPr lang="en-US" baseline="0" dirty="0"/>
              <a:t> as well as aircraft radar (radial velocities)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B8539-F8E6-964E-A7B6-342DB763ED6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2766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-increase cost for forecasts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071030-5D29-874E-BC94-EDB5DA78B24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3805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-small inner-core for Patricia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-white lines are pressure perturbation from environment (helps depict radial pressure gradient)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071030-5D29-874E-BC94-EDB5DA78B24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3537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-small inner-core for Patricia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-white lines are pressure perturbation from environment (helps depict radial pressure gradient)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071030-5D29-874E-BC94-EDB5DA78B24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7018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-only difference is surface flux parameterization (mainly Cd wind speed relationship)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071030-5D29-874E-BC94-EDB5DA78B24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4545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-AOEI and ABEI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071030-5D29-874E-BC94-EDB5DA78B24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3173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-good match to </a:t>
            </a:r>
            <a:r>
              <a:rPr lang="en-US" dirty="0" err="1"/>
              <a:t>obs</a:t>
            </a:r>
            <a:r>
              <a:rPr lang="en-US" dirty="0"/>
              <a:t> in location of convection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071030-5D29-874E-BC94-EDB5DA78B24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13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49EA5-4A0B-2445-81A1-A586CCAA24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53E6AD-1514-5A43-ADAB-FDDD301739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82439F-A82A-4C4D-AB43-1B53D9131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05633-BFEE-0E4A-BCEF-5D6708C4DD35}" type="datetimeFigureOut">
              <a:rPr lang="en-US" smtClean="0"/>
              <a:t>5/21/18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F14B24-7FAB-0340-8379-222F364CD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B3E4EB-AC49-EE47-AC28-3154CC3B9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D291C-E2B0-7D41-90C3-01B2D8D78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68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4BC2D-06B9-8148-8240-D07010B5C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E1DCBE-B0D1-804F-8846-476E601CFF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DC55F7-8947-184F-AB72-7D6BC8937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05633-BFEE-0E4A-BCEF-5D6708C4DD35}" type="datetimeFigureOut">
              <a:rPr lang="en-US" smtClean="0"/>
              <a:t>5/21/18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9B34FA-B86A-954E-8B0D-8851BF610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723A2A-E6CB-B14C-B373-4660657F6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D291C-E2B0-7D41-90C3-01B2D8D78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543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EAF609-C6B2-2943-B114-4AFA35568A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3F5617-BA04-0149-A90A-151BF6FCCC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36C14A-120E-DC49-9E54-F2C1FC58A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05633-BFEE-0E4A-BCEF-5D6708C4DD35}" type="datetimeFigureOut">
              <a:rPr lang="en-US" smtClean="0"/>
              <a:t>5/21/18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5FEF2A-8911-F649-9FF3-876B0C8AD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F4FE8D-122E-3A4B-AC13-955A326A2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D291C-E2B0-7D41-90C3-01B2D8D78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939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6AF1C-63B7-9B49-84CF-DD1CFEDA2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10FB4C-91C7-054C-8D6E-C4F15ABCEE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AB735-7F67-224F-A31A-421E5EF74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05633-BFEE-0E4A-BCEF-5D6708C4DD35}" type="datetimeFigureOut">
              <a:rPr lang="en-US" smtClean="0"/>
              <a:t>5/21/18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35BDCF-AD1A-B143-9385-95E9A03C9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8206F8-F1A9-814E-AE5B-ACE543234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D291C-E2B0-7D41-90C3-01B2D8D78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459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798EB-AD8B-8E4F-A5F3-896D693FC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75C0BE-0930-7149-AB1F-E2D5058E6E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26B813-FFFD-6345-991E-B3A291815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05633-BFEE-0E4A-BCEF-5D6708C4DD35}" type="datetimeFigureOut">
              <a:rPr lang="en-US" smtClean="0"/>
              <a:t>5/21/18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F4FB60-E4E9-0747-86C7-E321EAB15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862E52-9FB5-EC42-99CA-266F7052B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D291C-E2B0-7D41-90C3-01B2D8D78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162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31BC9-99D9-854C-94D9-7B5E93A60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7EECB3-D656-D741-BDFD-ED40B722A4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0789AD-8D4C-014D-BCEB-2CFC0DE828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61A0A1-B1BD-6845-8AC2-35BE43CEE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05633-BFEE-0E4A-BCEF-5D6708C4DD35}" type="datetimeFigureOut">
              <a:rPr lang="en-US" smtClean="0"/>
              <a:t>5/21/18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D9934E-D5AC-DD43-88DA-AC415B0C8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5825D1-453D-AA4B-9D14-727D00A78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D291C-E2B0-7D41-90C3-01B2D8D78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21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4C81B-E591-614A-A428-9900FD6F6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697548-F5D9-AA46-9972-FF8DC54F2B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90FFBA-0CB3-C74C-A630-60EF6094F3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D2E8D9-C2F0-C644-8F92-2CF3266659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8A47C3-C965-6C44-AD98-0565E940C8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BC8316-F757-EC42-89B7-E0C9223B5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05633-BFEE-0E4A-BCEF-5D6708C4DD35}" type="datetimeFigureOut">
              <a:rPr lang="en-US" smtClean="0"/>
              <a:t>5/21/18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554962-2DD1-F843-B2CB-1E7052453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738426-B478-8842-ADBE-5F5F0AC08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D291C-E2B0-7D41-90C3-01B2D8D78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99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58075-4675-594F-B73D-32F0C3BA5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BF7747-EB9B-9A42-A409-438D9C06E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05633-BFEE-0E4A-BCEF-5D6708C4DD35}" type="datetimeFigureOut">
              <a:rPr lang="en-US" smtClean="0"/>
              <a:t>5/21/18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CC991E-6EB9-904F-B91B-DA325AE6C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686B0C-47EF-D344-B7AC-62435860F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D291C-E2B0-7D41-90C3-01B2D8D78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566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90AB29-A271-924B-9715-8D16BEAF3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05633-BFEE-0E4A-BCEF-5D6708C4DD35}" type="datetimeFigureOut">
              <a:rPr lang="en-US" smtClean="0"/>
              <a:t>5/21/18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823513-3434-9E46-AB64-07E8B78C2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6814C0-006B-894E-AB42-7C478170E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D291C-E2B0-7D41-90C3-01B2D8D78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292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9C4DE-733B-A440-8EFE-E03340C57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3757D-EE33-B64B-9039-950DD32EE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65E0B8-A5D9-1847-B156-79D0FD2FF8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BC2151-C918-B84E-AAF9-FC932D4F8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05633-BFEE-0E4A-BCEF-5D6708C4DD35}" type="datetimeFigureOut">
              <a:rPr lang="en-US" smtClean="0"/>
              <a:t>5/21/18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AF23B2-952E-BE48-9A61-36C77E696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CDC00-2339-224C-85F8-152AC33C4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D291C-E2B0-7D41-90C3-01B2D8D78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388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08056-EB97-894B-83D3-F25EA567D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1901B5-F521-0B46-810C-AACECB75C9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C1C7DC-8735-554A-82FC-D6C216DD41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82AEF2-8184-C940-A27C-44BB5C0F6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05633-BFEE-0E4A-BCEF-5D6708C4DD35}" type="datetimeFigureOut">
              <a:rPr lang="en-US" smtClean="0"/>
              <a:t>5/21/18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735725-F28F-4B45-A4F7-AA0121A33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7FF688-DAB8-B749-BAEC-C08007733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D291C-E2B0-7D41-90C3-01B2D8D78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195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075F17-6DAE-9146-8CF4-67B6CB492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539771-0FA2-784C-A5FB-746EE20BF1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19C012-50F1-664B-AB69-97B4E94B22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705633-BFEE-0E4A-BCEF-5D6708C4DD35}" type="datetimeFigureOut">
              <a:rPr lang="en-US" smtClean="0"/>
              <a:t>5/21/18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F90246-638C-A845-B786-DA97D3AF66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2AC82C-A160-5F4F-B63E-5DCA23FD73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D291C-E2B0-7D41-90C3-01B2D8D78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548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5.(null)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5.(null)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5.(null)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png"/><Relationship Id="rId4" Type="http://schemas.openxmlformats.org/officeDocument/2006/relationships/image" Target="../media/image35.(null)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(null)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(null)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png"/><Relationship Id="rId4" Type="http://schemas.openxmlformats.org/officeDocument/2006/relationships/image" Target="../media/image35.(null)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(null)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(null)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(null)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3.e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5209" y="524948"/>
            <a:ext cx="11996791" cy="2387600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Gill Sans" charset="0"/>
                <a:ea typeface="Gill Sans" charset="0"/>
                <a:cs typeface="Gill Sans" charset="0"/>
              </a:rPr>
              <a:t>Hurricane Patricia (2015): Challenges in Ensemble Analysis and Prediction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613" y="5796111"/>
            <a:ext cx="2507982" cy="8298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007" y="5638843"/>
            <a:ext cx="3510481" cy="1144417"/>
          </a:xfrm>
          <a:prstGeom prst="rect">
            <a:avLst/>
          </a:prstGeom>
          <a:noFill/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1604" y="3687986"/>
            <a:ext cx="9144000" cy="167616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Gill Sans SemiBold" charset="0"/>
                <a:ea typeface="Gill Sans SemiBold" charset="0"/>
                <a:cs typeface="Gill Sans SemiBold" charset="0"/>
              </a:rPr>
              <a:t>Robert Nystrom</a:t>
            </a:r>
            <a:r>
              <a:rPr lang="en-US" dirty="0">
                <a:solidFill>
                  <a:srgbClr val="002060"/>
                </a:solidFill>
                <a:latin typeface="Gill Sans" panose="020B0502020104020203" pitchFamily="34" charset="-79"/>
                <a:ea typeface="Gill Sans SemiBold" charset="0"/>
                <a:cs typeface="Gill Sans" panose="020B0502020104020203" pitchFamily="34" charset="-79"/>
              </a:rPr>
              <a:t> and Fuqing Zhang</a:t>
            </a:r>
            <a:endParaRPr lang="en-US" sz="800" dirty="0">
              <a:solidFill>
                <a:srgbClr val="002060"/>
              </a:solidFill>
              <a:latin typeface="Gill Sans" charset="0"/>
              <a:ea typeface="Gill Sans" charset="0"/>
              <a:cs typeface="Gill Sans" charset="0"/>
            </a:endParaRPr>
          </a:p>
          <a:p>
            <a:r>
              <a:rPr lang="en-US" sz="1800" b="1" dirty="0">
                <a:solidFill>
                  <a:srgbClr val="002060"/>
                </a:solidFill>
                <a:latin typeface="Gill Sans SemiBold" charset="0"/>
                <a:ea typeface="Gill Sans SemiBold" charset="0"/>
                <a:cs typeface="Gill Sans SemiBold" charset="0"/>
              </a:rPr>
              <a:t>Funding: </a:t>
            </a:r>
            <a:r>
              <a:rPr lang="en-US" sz="1800" dirty="0">
                <a:solidFill>
                  <a:srgbClr val="002060"/>
                </a:solidFill>
                <a:latin typeface="Gill Sans" charset="0"/>
                <a:ea typeface="Gill Sans" charset="0"/>
                <a:cs typeface="Gill Sans" charset="0"/>
              </a:rPr>
              <a:t>NASA Earth and Space Science Fellowship Program (NESSF) </a:t>
            </a:r>
          </a:p>
          <a:p>
            <a:r>
              <a:rPr lang="en-US" sz="1800" b="1" dirty="0">
                <a:solidFill>
                  <a:srgbClr val="002060"/>
                </a:solidFill>
                <a:latin typeface="Gill Sans SemiBold" charset="0"/>
                <a:ea typeface="Gill Sans SemiBold" charset="0"/>
                <a:cs typeface="Gill Sans SemiBold" charset="0"/>
              </a:rPr>
              <a:t>Computing: </a:t>
            </a:r>
            <a:r>
              <a:rPr lang="en-US" sz="1800" dirty="0">
                <a:solidFill>
                  <a:srgbClr val="002060"/>
                </a:solidFill>
                <a:latin typeface="Gill Sans" charset="0"/>
                <a:ea typeface="Gill Sans" charset="0"/>
                <a:cs typeface="Gill Sans" charset="0"/>
              </a:rPr>
              <a:t>Texas Advanced Computing Center (TACC) and NOAA Jet</a:t>
            </a:r>
          </a:p>
          <a:p>
            <a:endParaRPr lang="en-US" sz="1800" dirty="0">
              <a:solidFill>
                <a:srgbClr val="002060"/>
              </a:solidFill>
              <a:latin typeface="Gill Sans" charset="0"/>
              <a:ea typeface="Gill Sans" charset="0"/>
              <a:cs typeface="Gill Sans" charset="0"/>
            </a:endParaRPr>
          </a:p>
          <a:p>
            <a:endParaRPr lang="en-US" sz="1800" dirty="0">
              <a:solidFill>
                <a:schemeClr val="bg1"/>
              </a:solidFill>
            </a:endParaRPr>
          </a:p>
          <a:p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0645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DF488F5-B31B-5342-A202-219DC9F6F4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4423" y="1211263"/>
            <a:ext cx="5738090" cy="63118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69C9C7-4519-1041-BD60-0419A6CB4B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032" y="1211263"/>
            <a:ext cx="5738090" cy="63118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A3A4EE-C39D-DC4B-8264-61AA56BFF7F3}"/>
              </a:ext>
            </a:extLst>
          </p:cNvPr>
          <p:cNvSpPr txBox="1"/>
          <p:nvPr/>
        </p:nvSpPr>
        <p:spPr>
          <a:xfrm>
            <a:off x="7398041" y="1463700"/>
            <a:ext cx="3166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GOES-13 Observations 12z 22</a:t>
            </a:r>
            <a:r>
              <a:rPr lang="en-US" baseline="30000" dirty="0"/>
              <a:t>nd</a:t>
            </a:r>
            <a:r>
              <a:rPr lang="en-US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02DDA2-47B8-8B4B-96BE-8038D1DB8587}"/>
              </a:ext>
            </a:extLst>
          </p:cNvPr>
          <p:cNvSpPr txBox="1"/>
          <p:nvPr/>
        </p:nvSpPr>
        <p:spPr>
          <a:xfrm>
            <a:off x="2015605" y="1463700"/>
            <a:ext cx="2487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EnKF Analysis 12z 22</a:t>
            </a:r>
            <a:r>
              <a:rPr lang="en-US" baseline="30000" dirty="0"/>
              <a:t>nd</a:t>
            </a:r>
            <a:r>
              <a:rPr lang="en-US" dirty="0"/>
              <a:t> 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D9E33FF-CBA1-7841-A33F-A81A74CD8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02060"/>
          </a:solidFill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  <a:t>All-Sky GOES-13 assimilation</a:t>
            </a:r>
          </a:p>
        </p:txBody>
      </p:sp>
    </p:spTree>
    <p:extLst>
      <p:ext uri="{BB962C8B-B14F-4D97-AF65-F5344CB8AC3E}">
        <p14:creationId xmlns:p14="http://schemas.microsoft.com/office/powerpoint/2010/main" val="23642891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DF488F5-B31B-5342-A202-219DC9F6F4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4423" y="1211263"/>
            <a:ext cx="5738090" cy="63118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69C9C7-4519-1041-BD60-0419A6CB4B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032" y="1211263"/>
            <a:ext cx="5738090" cy="63118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A3A4EE-C39D-DC4B-8264-61AA56BFF7F3}"/>
              </a:ext>
            </a:extLst>
          </p:cNvPr>
          <p:cNvSpPr txBox="1"/>
          <p:nvPr/>
        </p:nvSpPr>
        <p:spPr>
          <a:xfrm>
            <a:off x="7455878" y="1477963"/>
            <a:ext cx="3166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GOES-13 Observations 18z 22</a:t>
            </a:r>
            <a:r>
              <a:rPr lang="en-US" baseline="30000" dirty="0"/>
              <a:t>nd</a:t>
            </a:r>
            <a:r>
              <a:rPr lang="en-US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02DDA2-47B8-8B4B-96BE-8038D1DB8587}"/>
              </a:ext>
            </a:extLst>
          </p:cNvPr>
          <p:cNvSpPr txBox="1"/>
          <p:nvPr/>
        </p:nvSpPr>
        <p:spPr>
          <a:xfrm>
            <a:off x="1990426" y="1477963"/>
            <a:ext cx="2487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EnKF Analysis 18z  22</a:t>
            </a:r>
            <a:r>
              <a:rPr lang="en-US" baseline="30000" dirty="0"/>
              <a:t>nd</a:t>
            </a:r>
            <a:r>
              <a:rPr lang="en-US" dirty="0"/>
              <a:t> 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D9E33FF-CBA1-7841-A33F-A81A74CD8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02060"/>
          </a:solidFill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  <a:t>All-Sky GOES-13 w/ Airborne RV assimilation</a:t>
            </a:r>
          </a:p>
        </p:txBody>
      </p:sp>
    </p:spTree>
    <p:extLst>
      <p:ext uri="{BB962C8B-B14F-4D97-AF65-F5344CB8AC3E}">
        <p14:creationId xmlns:p14="http://schemas.microsoft.com/office/powerpoint/2010/main" val="20046153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B9C1460-2258-6D40-8E28-CDA9F344B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  <a:t>Can effective all-sky radiance assimilation replace in-situ airborne observations?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362B22-A853-5A40-8BE7-48112AE75F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617" y="1589318"/>
            <a:ext cx="5486400" cy="5486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2FCAB14-45F7-1047-9912-FF8E992239B4}"/>
              </a:ext>
            </a:extLst>
          </p:cNvPr>
          <p:cNvSpPr txBox="1"/>
          <p:nvPr/>
        </p:nvSpPr>
        <p:spPr>
          <a:xfrm>
            <a:off x="2722704" y="1276207"/>
            <a:ext cx="1978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GOES-13+RV+Conv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4CE29F-C8A3-1349-BA90-016F801909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3634" y="1589318"/>
            <a:ext cx="5486400" cy="5486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C911174-394C-2243-B844-DB22623A213C}"/>
              </a:ext>
            </a:extLst>
          </p:cNvPr>
          <p:cNvSpPr txBox="1"/>
          <p:nvPr/>
        </p:nvSpPr>
        <p:spPr>
          <a:xfrm>
            <a:off x="8470361" y="1272775"/>
            <a:ext cx="1600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GOES-13+Conv</a:t>
            </a:r>
          </a:p>
        </p:txBody>
      </p:sp>
    </p:spTree>
    <p:extLst>
      <p:ext uri="{BB962C8B-B14F-4D97-AF65-F5344CB8AC3E}">
        <p14:creationId xmlns:p14="http://schemas.microsoft.com/office/powerpoint/2010/main" val="25241160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085" y="2024790"/>
            <a:ext cx="4377493" cy="4240083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861FDD88-5BD5-754E-A116-C8CAAD946A9E}"/>
              </a:ext>
            </a:extLst>
          </p:cNvPr>
          <p:cNvSpPr txBox="1">
            <a:spLocks/>
          </p:cNvSpPr>
          <p:nvPr/>
        </p:nvSpPr>
        <p:spPr>
          <a:xfrm>
            <a:off x="0" y="-3754"/>
            <a:ext cx="12192000" cy="1325563"/>
          </a:xfrm>
          <a:prstGeom prst="rect">
            <a:avLst/>
          </a:prstGeom>
          <a:solidFill>
            <a:srgbClr val="00206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  <a:t>GOES-13+RV+Conv better match to maximum wind speed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8764527-9BFD-364C-95F0-872C2E521C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5296" y="2024790"/>
            <a:ext cx="4377493" cy="424008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85C2269-F9F8-554B-A3B6-CBFDCB0D6F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4506" y="2024790"/>
            <a:ext cx="4377493" cy="424008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D1C265E-AAAA-844F-876F-59C84C749AB7}"/>
              </a:ext>
            </a:extLst>
          </p:cNvPr>
          <p:cNvSpPr txBox="1"/>
          <p:nvPr/>
        </p:nvSpPr>
        <p:spPr>
          <a:xfrm>
            <a:off x="1495167" y="1840124"/>
            <a:ext cx="1417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Observations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EA399E0-967F-C14F-81BE-9AD9637A9F6C}"/>
              </a:ext>
            </a:extLst>
          </p:cNvPr>
          <p:cNvSpPr txBox="1"/>
          <p:nvPr/>
        </p:nvSpPr>
        <p:spPr>
          <a:xfrm>
            <a:off x="5236856" y="1840124"/>
            <a:ext cx="1953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GOES-13+RV+Conv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3FF8047-B71B-FC45-BBC5-A6B84CE47217}"/>
              </a:ext>
            </a:extLst>
          </p:cNvPr>
          <p:cNvSpPr txBox="1"/>
          <p:nvPr/>
        </p:nvSpPr>
        <p:spPr>
          <a:xfrm>
            <a:off x="9323203" y="1840124"/>
            <a:ext cx="1584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GOES-13+Conv</a:t>
            </a:r>
          </a:p>
        </p:txBody>
      </p:sp>
    </p:spTree>
    <p:extLst>
      <p:ext uri="{BB962C8B-B14F-4D97-AF65-F5344CB8AC3E}">
        <p14:creationId xmlns:p14="http://schemas.microsoft.com/office/powerpoint/2010/main" val="4427969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02060"/>
          </a:solidFill>
        </p:spPr>
        <p:txBody>
          <a:bodyPr/>
          <a:lstStyle/>
          <a:p>
            <a:r>
              <a:rPr lang="en-US" b="1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  <a:t>Summary and Ongoing Work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491358"/>
            <a:ext cx="10515600" cy="487997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2060"/>
                </a:solidFill>
                <a:latin typeface="Gill Sans" charset="0"/>
                <a:ea typeface="Gill Sans" charset="0"/>
                <a:cs typeface="Gill Sans" charset="0"/>
              </a:rPr>
              <a:t>Very strong sensitivity between Patricia’s intensification and surface flux parametrization</a:t>
            </a:r>
          </a:p>
          <a:p>
            <a:r>
              <a:rPr lang="en-US" dirty="0">
                <a:solidFill>
                  <a:srgbClr val="002060"/>
                </a:solidFill>
                <a:latin typeface="Gill Sans" charset="0"/>
                <a:ea typeface="Gill Sans" charset="0"/>
                <a:cs typeface="Gill Sans" charset="0"/>
              </a:rPr>
              <a:t>Forecast intensity and inner-core structure/size also sensitive to horizontal resolution</a:t>
            </a:r>
          </a:p>
          <a:p>
            <a:r>
              <a:rPr lang="en-US" dirty="0">
                <a:solidFill>
                  <a:srgbClr val="002060"/>
                </a:solidFill>
                <a:latin typeface="Gill Sans" charset="0"/>
                <a:ea typeface="Gill Sans" charset="0"/>
                <a:cs typeface="Gill Sans" charset="0"/>
              </a:rPr>
              <a:t>Assimilation of GOES-13 all-sky radiances, P-3 radial velocity </a:t>
            </a:r>
            <a:r>
              <a:rPr lang="en-US" dirty="0" err="1">
                <a:solidFill>
                  <a:srgbClr val="002060"/>
                </a:solidFill>
                <a:latin typeface="Gill Sans" charset="0"/>
                <a:ea typeface="Gill Sans" charset="0"/>
                <a:cs typeface="Gill Sans" charset="0"/>
              </a:rPr>
              <a:t>obs</a:t>
            </a:r>
            <a:r>
              <a:rPr lang="en-US" dirty="0">
                <a:solidFill>
                  <a:srgbClr val="002060"/>
                </a:solidFill>
                <a:latin typeface="Gill Sans" charset="0"/>
                <a:ea typeface="Gill Sans" charset="0"/>
                <a:cs typeface="Gill Sans" charset="0"/>
              </a:rPr>
              <a:t>, and conventional conventional </a:t>
            </a:r>
            <a:r>
              <a:rPr lang="en-US" dirty="0" err="1">
                <a:solidFill>
                  <a:srgbClr val="002060"/>
                </a:solidFill>
                <a:latin typeface="Gill Sans" charset="0"/>
                <a:ea typeface="Gill Sans" charset="0"/>
                <a:cs typeface="Gill Sans" charset="0"/>
              </a:rPr>
              <a:t>obs</a:t>
            </a:r>
            <a:r>
              <a:rPr lang="en-US" dirty="0">
                <a:solidFill>
                  <a:srgbClr val="002060"/>
                </a:solidFill>
                <a:latin typeface="Gill Sans" charset="0"/>
                <a:ea typeface="Gill Sans" charset="0"/>
                <a:cs typeface="Gill Sans" charset="0"/>
              </a:rPr>
              <a:t> results in best forecasts</a:t>
            </a:r>
          </a:p>
          <a:p>
            <a:r>
              <a:rPr lang="en-US" dirty="0">
                <a:solidFill>
                  <a:srgbClr val="002060"/>
                </a:solidFill>
                <a:latin typeface="Gill Sans" charset="0"/>
                <a:ea typeface="Gill Sans" charset="0"/>
                <a:cs typeface="Gill Sans" charset="0"/>
              </a:rPr>
              <a:t>Examine the ensemble predictability of Patricia</a:t>
            </a:r>
          </a:p>
          <a:p>
            <a:pPr lvl="1"/>
            <a:r>
              <a:rPr lang="en-US" dirty="0">
                <a:solidFill>
                  <a:srgbClr val="002060"/>
                </a:solidFill>
                <a:latin typeface="Gill Sans" charset="0"/>
                <a:ea typeface="Gill Sans" charset="0"/>
                <a:cs typeface="Gill Sans" charset="0"/>
              </a:rPr>
              <a:t>Inner-core and environmental ICs necessary for peak intensity and RI</a:t>
            </a:r>
          </a:p>
          <a:p>
            <a:r>
              <a:rPr lang="en-US" dirty="0">
                <a:solidFill>
                  <a:srgbClr val="002060"/>
                </a:solidFill>
                <a:latin typeface="Gill Sans" charset="0"/>
                <a:ea typeface="Gill Sans" charset="0"/>
                <a:cs typeface="Gill Sans" charset="0"/>
              </a:rPr>
              <a:t>Plan to investigate opportunity for Simultaneous State and Parameter Estimation of surface flux parametrization</a:t>
            </a:r>
          </a:p>
        </p:txBody>
      </p:sp>
    </p:spTree>
    <p:extLst>
      <p:ext uri="{BB962C8B-B14F-4D97-AF65-F5344CB8AC3E}">
        <p14:creationId xmlns:p14="http://schemas.microsoft.com/office/powerpoint/2010/main" val="41413959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Supplemental Patricia Slides</a:t>
            </a:r>
          </a:p>
        </p:txBody>
      </p:sp>
    </p:spTree>
    <p:extLst>
      <p:ext uri="{BB962C8B-B14F-4D97-AF65-F5344CB8AC3E}">
        <p14:creationId xmlns:p14="http://schemas.microsoft.com/office/powerpoint/2010/main" val="9735931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098" y="1543155"/>
            <a:ext cx="5486400" cy="5486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543155"/>
            <a:ext cx="54864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02060"/>
          </a:solidFill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  <a:t>20 Member Ensemble Forecast Performance</a:t>
            </a:r>
          </a:p>
        </p:txBody>
      </p:sp>
    </p:spTree>
    <p:extLst>
      <p:ext uri="{BB962C8B-B14F-4D97-AF65-F5344CB8AC3E}">
        <p14:creationId xmlns:p14="http://schemas.microsoft.com/office/powerpoint/2010/main" val="39043324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1B6F2642-33F0-2443-A206-4BC88C77A955}"/>
              </a:ext>
            </a:extLst>
          </p:cNvPr>
          <p:cNvSpPr txBox="1">
            <a:spLocks/>
          </p:cNvSpPr>
          <p:nvPr/>
        </p:nvSpPr>
        <p:spPr>
          <a:xfrm>
            <a:off x="0" y="5393"/>
            <a:ext cx="12192000" cy="1325563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  <a:t>Surface Flux:</a:t>
            </a:r>
            <a:br>
              <a:rPr lang="en-US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</a:br>
            <a:r>
              <a:rPr lang="en-US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  <a:t>Impacts on Structure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AAAAE3-8805-EE4D-AF29-6B258E4D1B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32481"/>
            <a:ext cx="4275036" cy="41408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C4EA7E-7DD6-BC42-A3BD-7C3FA38B10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3230" y="1732481"/>
            <a:ext cx="4275036" cy="41408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6A47BA2-7FCD-7445-AC99-5EA5E2156F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0105" y="1732480"/>
            <a:ext cx="4275036" cy="414084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1A44D36-54E5-3F42-9645-EEFC0B3B89E6}"/>
              </a:ext>
            </a:extLst>
          </p:cNvPr>
          <p:cNvSpPr/>
          <p:nvPr/>
        </p:nvSpPr>
        <p:spPr>
          <a:xfrm>
            <a:off x="3101311" y="6141984"/>
            <a:ext cx="55874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Surface winds speeds always larger in CY</a:t>
            </a:r>
          </a:p>
        </p:txBody>
      </p:sp>
    </p:spTree>
    <p:extLst>
      <p:ext uri="{BB962C8B-B14F-4D97-AF65-F5344CB8AC3E}">
        <p14:creationId xmlns:p14="http://schemas.microsoft.com/office/powerpoint/2010/main" val="41635756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C0A88EF-FD28-D248-BE29-C5D889F21C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1759" y="2008495"/>
            <a:ext cx="4839880" cy="46879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86A148-80A6-9A43-BC39-10A3685610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3300" y="76531"/>
            <a:ext cx="2298700" cy="22987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6E3F593-523E-0349-B19C-DE494B3BC4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725" y="1972889"/>
            <a:ext cx="4839880" cy="4687956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58B5837-D343-654A-9685-C2FFF08C0184}"/>
              </a:ext>
            </a:extLst>
          </p:cNvPr>
          <p:cNvCxnSpPr>
            <a:cxnSpLocks/>
          </p:cNvCxnSpPr>
          <p:nvPr/>
        </p:nvCxnSpPr>
        <p:spPr>
          <a:xfrm flipV="1">
            <a:off x="10965492" y="185170"/>
            <a:ext cx="0" cy="1823325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>
            <a:extLst>
              <a:ext uri="{FF2B5EF4-FFF2-40B4-BE49-F238E27FC236}">
                <a16:creationId xmlns:a16="http://schemas.microsoft.com/office/drawing/2014/main" id="{1B6F2642-33F0-2443-A206-4BC88C77A955}"/>
              </a:ext>
            </a:extLst>
          </p:cNvPr>
          <p:cNvSpPr txBox="1">
            <a:spLocks/>
          </p:cNvSpPr>
          <p:nvPr/>
        </p:nvSpPr>
        <p:spPr>
          <a:xfrm>
            <a:off x="695860" y="444441"/>
            <a:ext cx="118291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Gill Sans SemiBold" charset="0"/>
                <a:ea typeface="Gill Sans SemiBold" charset="0"/>
                <a:cs typeface="Gill Sans SemiBold" charset="0"/>
              </a:rPr>
              <a:t>Surface Flux:</a:t>
            </a:r>
            <a:br>
              <a:rPr lang="en-US">
                <a:solidFill>
                  <a:srgbClr val="002060"/>
                </a:solidFill>
                <a:latin typeface="Gill Sans SemiBold" charset="0"/>
                <a:ea typeface="Gill Sans SemiBold" charset="0"/>
                <a:cs typeface="Gill Sans SemiBold" charset="0"/>
              </a:rPr>
            </a:br>
            <a:r>
              <a:rPr lang="en-US">
                <a:solidFill>
                  <a:srgbClr val="002060"/>
                </a:solidFill>
                <a:latin typeface="Gill Sans SemiBold" charset="0"/>
                <a:ea typeface="Gill Sans SemiBold" charset="0"/>
                <a:cs typeface="Gill Sans SemiBold" charset="0"/>
              </a:rPr>
              <a:t>Impacts on Structure</a:t>
            </a:r>
            <a:endParaRPr lang="en-US" dirty="0">
              <a:solidFill>
                <a:srgbClr val="002060"/>
              </a:solidFill>
              <a:latin typeface="Gill Sans SemiBold" charset="0"/>
              <a:ea typeface="Gill Sans SemiBold" charset="0"/>
              <a:cs typeface="Gill Sans Semi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5268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B9C1460-2258-6D40-8E28-CDA9F344B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860" y="444441"/>
            <a:ext cx="11829143" cy="1325563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  <a:latin typeface="Gill Sans SemiBold" charset="0"/>
                <a:ea typeface="Gill Sans SemiBold" charset="0"/>
                <a:cs typeface="Gill Sans SemiBold" charset="0"/>
              </a:rPr>
              <a:t>Surface Flux:</a:t>
            </a:r>
            <a:br>
              <a:rPr lang="en-US" dirty="0">
                <a:solidFill>
                  <a:srgbClr val="002060"/>
                </a:solidFill>
                <a:latin typeface="Gill Sans SemiBold" charset="0"/>
                <a:ea typeface="Gill Sans SemiBold" charset="0"/>
                <a:cs typeface="Gill Sans SemiBold" charset="0"/>
              </a:rPr>
            </a:br>
            <a:r>
              <a:rPr lang="en-US" dirty="0">
                <a:solidFill>
                  <a:srgbClr val="002060"/>
                </a:solidFill>
                <a:latin typeface="Gill Sans SemiBold" charset="0"/>
                <a:ea typeface="Gill Sans SemiBold" charset="0"/>
                <a:cs typeface="Gill Sans SemiBold" charset="0"/>
              </a:rPr>
              <a:t>Impacts on Structure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6E3F593-523E-0349-B19C-DE494B3BC4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75231"/>
            <a:ext cx="4247853" cy="41145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3A1088-FCBB-AA4C-9B89-DD25D638D5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3300" y="76531"/>
            <a:ext cx="2298700" cy="22987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00F521E-1307-6E41-BB22-546B8E6F582A}"/>
              </a:ext>
            </a:extLst>
          </p:cNvPr>
          <p:cNvCxnSpPr>
            <a:cxnSpLocks/>
          </p:cNvCxnSpPr>
          <p:nvPr/>
        </p:nvCxnSpPr>
        <p:spPr>
          <a:xfrm flipV="1">
            <a:off x="10965492" y="185170"/>
            <a:ext cx="0" cy="1823325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6767EC53-54FD-864C-A683-EC000B7A64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1656" y="2375230"/>
            <a:ext cx="4247853" cy="41145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D76B34C-F9AE-0243-BA33-17B02810E5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9510" y="2375230"/>
            <a:ext cx="4247853" cy="411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4366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-2470"/>
            <a:ext cx="12192000" cy="1325563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2"/>
                </a:solidFill>
                <a:latin typeface="Gill Sans SemiBold" panose="020B0502020104020203" pitchFamily="34" charset="-79"/>
                <a:ea typeface="Gill Sans" charset="0"/>
                <a:cs typeface="Gill Sans SemiBold" panose="020B0502020104020203" pitchFamily="34" charset="-79"/>
              </a:rPr>
              <a:t>Patricia (2015)</a:t>
            </a:r>
            <a:endParaRPr lang="en-US" sz="2700" b="1" dirty="0">
              <a:solidFill>
                <a:schemeClr val="bg2"/>
              </a:solidFill>
              <a:latin typeface="Gill Sans SemiBold" panose="020B0502020104020203" pitchFamily="34" charset="-79"/>
              <a:ea typeface="Gill Sans" charset="0"/>
              <a:cs typeface="Gill Sans SemiBold" panose="020B0502020104020203" pitchFamily="34" charset="-79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544113" y="6550223"/>
            <a:ext cx="16478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Gill Sans" charset="0"/>
                <a:ea typeface="Gill Sans" charset="0"/>
                <a:cs typeface="Gill Sans" charset="0"/>
              </a:rPr>
              <a:t>[Rogers et al., 2017]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3384" y="5781382"/>
            <a:ext cx="98696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Gill Sans" charset="0"/>
                <a:ea typeface="Gill Sans" charset="0"/>
                <a:cs typeface="Gill Sans" charset="0"/>
              </a:rPr>
              <a:t>Highest observed surface wind speed (measured by aircraft SFMR), 94 m s</a:t>
            </a:r>
            <a:r>
              <a:rPr lang="en-US" sz="2400" baseline="30000" dirty="0">
                <a:solidFill>
                  <a:srgbClr val="002060"/>
                </a:solidFill>
                <a:latin typeface="Gill Sans" charset="0"/>
                <a:ea typeface="Gill Sans" charset="0"/>
                <a:cs typeface="Gill Sans" charset="0"/>
              </a:rPr>
              <a:t>-1</a:t>
            </a:r>
            <a:endParaRPr lang="en-US" sz="2400" dirty="0">
              <a:solidFill>
                <a:srgbClr val="002060"/>
              </a:solidFill>
              <a:latin typeface="Gill Sans" charset="0"/>
              <a:ea typeface="Gill Sans" charset="0"/>
              <a:cs typeface="Gill Sans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Gill Sans" charset="0"/>
                <a:ea typeface="Gill Sans" charset="0"/>
                <a:cs typeface="Gill Sans" charset="0"/>
              </a:rPr>
              <a:t>Most rapid intensification rate, 54 m s</a:t>
            </a:r>
            <a:r>
              <a:rPr lang="en-US" sz="2400" baseline="30000" dirty="0">
                <a:solidFill>
                  <a:srgbClr val="002060"/>
                </a:solidFill>
                <a:latin typeface="Gill Sans" charset="0"/>
                <a:ea typeface="Gill Sans" charset="0"/>
                <a:cs typeface="Gill Sans" charset="0"/>
              </a:rPr>
              <a:t>-1</a:t>
            </a:r>
            <a:r>
              <a:rPr lang="en-US" sz="2400" dirty="0">
                <a:solidFill>
                  <a:srgbClr val="002060"/>
                </a:solidFill>
                <a:latin typeface="Gill Sans" charset="0"/>
                <a:ea typeface="Gill Sans" charset="0"/>
                <a:cs typeface="Gill Sans" charset="0"/>
              </a:rPr>
              <a:t> in 24 h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473" y="1146857"/>
            <a:ext cx="4536688" cy="4536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41BBAD-F7DE-E847-8E16-75FAF658E4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004" y="268374"/>
            <a:ext cx="5870996" cy="5513008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AFB1A1-614D-B047-8E54-A037E47176AB}"/>
              </a:ext>
            </a:extLst>
          </p:cNvPr>
          <p:cNvCxnSpPr/>
          <p:nvPr/>
        </p:nvCxnSpPr>
        <p:spPr>
          <a:xfrm flipV="1">
            <a:off x="7581900" y="787400"/>
            <a:ext cx="0" cy="4457700"/>
          </a:xfrm>
          <a:prstGeom prst="line">
            <a:avLst/>
          </a:prstGeom>
          <a:ln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A54AC3F-857E-7E4E-A51C-2A117A4A696A}"/>
              </a:ext>
            </a:extLst>
          </p:cNvPr>
          <p:cNvCxnSpPr/>
          <p:nvPr/>
        </p:nvCxnSpPr>
        <p:spPr>
          <a:xfrm flipV="1">
            <a:off x="7607300" y="789693"/>
            <a:ext cx="0" cy="4457700"/>
          </a:xfrm>
          <a:prstGeom prst="line">
            <a:avLst/>
          </a:prstGeom>
          <a:ln>
            <a:solidFill>
              <a:srgbClr val="FF000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C4FA14A-E2BE-954F-B0E5-2B70581BAD9F}"/>
              </a:ext>
            </a:extLst>
          </p:cNvPr>
          <p:cNvCxnSpPr/>
          <p:nvPr/>
        </p:nvCxnSpPr>
        <p:spPr>
          <a:xfrm flipV="1">
            <a:off x="8470900" y="787400"/>
            <a:ext cx="0" cy="4457700"/>
          </a:xfrm>
          <a:prstGeom prst="line">
            <a:avLst/>
          </a:prstGeom>
          <a:ln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6BC2D7B-9EB4-2B4E-BEFF-2721F28A5B74}"/>
              </a:ext>
            </a:extLst>
          </p:cNvPr>
          <p:cNvCxnSpPr/>
          <p:nvPr/>
        </p:nvCxnSpPr>
        <p:spPr>
          <a:xfrm flipV="1">
            <a:off x="8496300" y="789693"/>
            <a:ext cx="0" cy="4457700"/>
          </a:xfrm>
          <a:prstGeom prst="line">
            <a:avLst/>
          </a:prstGeom>
          <a:ln>
            <a:solidFill>
              <a:srgbClr val="FF000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B8CF89D-3151-DA4A-ACED-12931A3FB05F}"/>
              </a:ext>
            </a:extLst>
          </p:cNvPr>
          <p:cNvCxnSpPr/>
          <p:nvPr/>
        </p:nvCxnSpPr>
        <p:spPr>
          <a:xfrm flipV="1">
            <a:off x="9436100" y="774700"/>
            <a:ext cx="0" cy="4457700"/>
          </a:xfrm>
          <a:prstGeom prst="line">
            <a:avLst/>
          </a:prstGeom>
          <a:ln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E5FCF2E-267D-9044-9310-97DEDC6BCE67}"/>
              </a:ext>
            </a:extLst>
          </p:cNvPr>
          <p:cNvCxnSpPr/>
          <p:nvPr/>
        </p:nvCxnSpPr>
        <p:spPr>
          <a:xfrm flipV="1">
            <a:off x="9461500" y="776993"/>
            <a:ext cx="0" cy="4457700"/>
          </a:xfrm>
          <a:prstGeom prst="line">
            <a:avLst/>
          </a:prstGeom>
          <a:ln>
            <a:solidFill>
              <a:srgbClr val="FF000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99849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B9C1460-2258-6D40-8E28-CDA9F344B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860" y="444441"/>
            <a:ext cx="11829143" cy="1325563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  <a:latin typeface="Gill Sans SemiBold" charset="0"/>
                <a:ea typeface="Gill Sans SemiBold" charset="0"/>
                <a:cs typeface="Gill Sans SemiBold" charset="0"/>
              </a:rPr>
              <a:t>Surface Flux:</a:t>
            </a:r>
            <a:br>
              <a:rPr lang="en-US" dirty="0">
                <a:solidFill>
                  <a:srgbClr val="002060"/>
                </a:solidFill>
                <a:latin typeface="Gill Sans SemiBold" charset="0"/>
                <a:ea typeface="Gill Sans SemiBold" charset="0"/>
                <a:cs typeface="Gill Sans SemiBold" charset="0"/>
              </a:rPr>
            </a:br>
            <a:r>
              <a:rPr lang="en-US" dirty="0">
                <a:solidFill>
                  <a:srgbClr val="002060"/>
                </a:solidFill>
                <a:latin typeface="Gill Sans SemiBold" charset="0"/>
                <a:ea typeface="Gill Sans SemiBold" charset="0"/>
                <a:cs typeface="Gill Sans SemiBold" charset="0"/>
              </a:rPr>
              <a:t>Impacts on Structure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6E3F593-523E-0349-B19C-DE494B3BC4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75231"/>
            <a:ext cx="4247854" cy="41145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3A1088-FCBB-AA4C-9B89-DD25D638D5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3300" y="76531"/>
            <a:ext cx="2298700" cy="22987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00F521E-1307-6E41-BB22-546B8E6F582A}"/>
              </a:ext>
            </a:extLst>
          </p:cNvPr>
          <p:cNvCxnSpPr>
            <a:cxnSpLocks/>
          </p:cNvCxnSpPr>
          <p:nvPr/>
        </p:nvCxnSpPr>
        <p:spPr>
          <a:xfrm flipV="1">
            <a:off x="10965492" y="185170"/>
            <a:ext cx="0" cy="1823325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6767EC53-54FD-864C-A683-EC000B7A64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1656" y="2375230"/>
            <a:ext cx="4247853" cy="41145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D76B34C-F9AE-0243-BA33-17B02810E5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9510" y="2375230"/>
            <a:ext cx="4247853" cy="411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4065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1B6F2642-33F0-2443-A206-4BC88C77A95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325563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  <a:t>Surface Flux:</a:t>
            </a:r>
            <a:br>
              <a:rPr lang="en-US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</a:br>
            <a:r>
              <a:rPr lang="en-US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  <a:t>Impacts on Structure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0A88EF-FD28-D248-BE29-C5D889F21C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1759" y="2008495"/>
            <a:ext cx="4839880" cy="46879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86A148-80A6-9A43-BC39-10A3685610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3300" y="76531"/>
            <a:ext cx="2298700" cy="22987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6E3F593-523E-0349-B19C-DE494B3BC4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725" y="1972889"/>
            <a:ext cx="4839880" cy="4687955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58B5837-D343-654A-9685-C2FFF08C0184}"/>
              </a:ext>
            </a:extLst>
          </p:cNvPr>
          <p:cNvCxnSpPr>
            <a:cxnSpLocks/>
          </p:cNvCxnSpPr>
          <p:nvPr/>
        </p:nvCxnSpPr>
        <p:spPr>
          <a:xfrm flipV="1">
            <a:off x="11273220" y="185170"/>
            <a:ext cx="0" cy="1823325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30067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BA14A513-0759-984F-A3B4-6DEACC262C3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325563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  <a:t>Surface Flux:</a:t>
            </a:r>
            <a:br>
              <a:rPr lang="en-US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</a:br>
            <a:r>
              <a:rPr lang="en-US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  <a:t>Impacts on Structure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6E3F593-523E-0349-B19C-DE494B3BC4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75231"/>
            <a:ext cx="4247853" cy="41145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767EC53-54FD-864C-A683-EC000B7A64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1656" y="2375230"/>
            <a:ext cx="4247853" cy="41145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D76B34C-F9AE-0243-BA33-17B02810E5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9510" y="2375230"/>
            <a:ext cx="4247853" cy="41145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C8ADEF-5179-3F42-951E-9D153B0F9A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93300" y="76531"/>
            <a:ext cx="2298700" cy="2298700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70BA300-C638-BE4D-833B-C01B6DB6BB9C}"/>
              </a:ext>
            </a:extLst>
          </p:cNvPr>
          <p:cNvCxnSpPr>
            <a:cxnSpLocks/>
          </p:cNvCxnSpPr>
          <p:nvPr/>
        </p:nvCxnSpPr>
        <p:spPr>
          <a:xfrm flipV="1">
            <a:off x="11273220" y="185170"/>
            <a:ext cx="0" cy="1823325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10186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B9C1460-2258-6D40-8E28-CDA9F344B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860" y="444441"/>
            <a:ext cx="11829143" cy="1325563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  <a:latin typeface="Gill Sans SemiBold" charset="0"/>
                <a:ea typeface="Gill Sans SemiBold" charset="0"/>
                <a:cs typeface="Gill Sans SemiBold" charset="0"/>
              </a:rPr>
              <a:t>Surface Flux:</a:t>
            </a:r>
            <a:br>
              <a:rPr lang="en-US" dirty="0">
                <a:solidFill>
                  <a:srgbClr val="002060"/>
                </a:solidFill>
                <a:latin typeface="Gill Sans SemiBold" charset="0"/>
                <a:ea typeface="Gill Sans SemiBold" charset="0"/>
                <a:cs typeface="Gill Sans SemiBold" charset="0"/>
              </a:rPr>
            </a:br>
            <a:r>
              <a:rPr lang="en-US" dirty="0">
                <a:solidFill>
                  <a:srgbClr val="002060"/>
                </a:solidFill>
                <a:latin typeface="Gill Sans SemiBold" charset="0"/>
                <a:ea typeface="Gill Sans SemiBold" charset="0"/>
                <a:cs typeface="Gill Sans SemiBold" charset="0"/>
              </a:rPr>
              <a:t>Impacts on Structure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6E3F593-523E-0349-B19C-DE494B3BC4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75231"/>
            <a:ext cx="4247853" cy="41145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767EC53-54FD-864C-A683-EC000B7A64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1656" y="2375230"/>
            <a:ext cx="4247852" cy="41145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D76B34C-F9AE-0243-BA33-17B02810E5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9510" y="2375230"/>
            <a:ext cx="4247852" cy="41145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0D597A-2336-0443-A940-30BB13A3A5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93300" y="76531"/>
            <a:ext cx="2298700" cy="22987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F4FE670-E681-604A-BC0C-598ED027BBC7}"/>
              </a:ext>
            </a:extLst>
          </p:cNvPr>
          <p:cNvCxnSpPr>
            <a:cxnSpLocks/>
          </p:cNvCxnSpPr>
          <p:nvPr/>
        </p:nvCxnSpPr>
        <p:spPr>
          <a:xfrm flipV="1">
            <a:off x="11273220" y="185170"/>
            <a:ext cx="0" cy="1823325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39795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882029A-4707-FD44-9F58-129FF10DC7F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325563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  <a:t>Surface Flux:</a:t>
            </a:r>
            <a:br>
              <a:rPr lang="en-US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</a:br>
            <a:r>
              <a:rPr lang="en-US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  <a:t>Impacts on Structure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0A88EF-FD28-D248-BE29-C5D889F21C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1759" y="2008495"/>
            <a:ext cx="4839879" cy="46879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86A148-80A6-9A43-BC39-10A3685610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3300" y="76531"/>
            <a:ext cx="2298700" cy="22987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6E3F593-523E-0349-B19C-DE494B3BC4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725" y="1972889"/>
            <a:ext cx="4839879" cy="4687955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58B5837-D343-654A-9685-C2FFF08C0184}"/>
              </a:ext>
            </a:extLst>
          </p:cNvPr>
          <p:cNvCxnSpPr>
            <a:cxnSpLocks/>
          </p:cNvCxnSpPr>
          <p:nvPr/>
        </p:nvCxnSpPr>
        <p:spPr>
          <a:xfrm flipV="1">
            <a:off x="11586876" y="185170"/>
            <a:ext cx="0" cy="1823325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14660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EC9271F2-ED6D-1740-B8F2-9D5F22AAA26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325563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  <a:t>Surface Flux:</a:t>
            </a:r>
            <a:br>
              <a:rPr lang="en-US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</a:br>
            <a:r>
              <a:rPr lang="en-US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  <a:t>Impacts on Structure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6E3F593-523E-0349-B19C-DE494B3BC4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75231"/>
            <a:ext cx="4247853" cy="41145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767EC53-54FD-864C-A683-EC000B7A64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1656" y="2375230"/>
            <a:ext cx="4247852" cy="41145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D76B34C-F9AE-0243-BA33-17B02810E5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9510" y="2375230"/>
            <a:ext cx="4247852" cy="41145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6181D6B-57C3-8A42-BB37-6870965610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93300" y="76531"/>
            <a:ext cx="2298700" cy="2298700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353A9C9-D88F-194D-8E78-A73F809041C1}"/>
              </a:ext>
            </a:extLst>
          </p:cNvPr>
          <p:cNvCxnSpPr>
            <a:cxnSpLocks/>
          </p:cNvCxnSpPr>
          <p:nvPr/>
        </p:nvCxnSpPr>
        <p:spPr>
          <a:xfrm flipV="1">
            <a:off x="11586876" y="185170"/>
            <a:ext cx="0" cy="1823325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89475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B9C1460-2258-6D40-8E28-CDA9F344B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860" y="444441"/>
            <a:ext cx="11829143" cy="1325563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  <a:latin typeface="Gill Sans SemiBold" charset="0"/>
                <a:ea typeface="Gill Sans SemiBold" charset="0"/>
                <a:cs typeface="Gill Sans SemiBold" charset="0"/>
              </a:rPr>
              <a:t>Surface Flux:</a:t>
            </a:r>
            <a:br>
              <a:rPr lang="en-US" dirty="0">
                <a:solidFill>
                  <a:srgbClr val="002060"/>
                </a:solidFill>
                <a:latin typeface="Gill Sans SemiBold" charset="0"/>
                <a:ea typeface="Gill Sans SemiBold" charset="0"/>
                <a:cs typeface="Gill Sans SemiBold" charset="0"/>
              </a:rPr>
            </a:br>
            <a:r>
              <a:rPr lang="en-US" dirty="0">
                <a:solidFill>
                  <a:srgbClr val="002060"/>
                </a:solidFill>
                <a:latin typeface="Gill Sans SemiBold" charset="0"/>
                <a:ea typeface="Gill Sans SemiBold" charset="0"/>
                <a:cs typeface="Gill Sans SemiBold" charset="0"/>
              </a:rPr>
              <a:t>Impacts on Structure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6E3F593-523E-0349-B19C-DE494B3BC4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75231"/>
            <a:ext cx="4247852" cy="41145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767EC53-54FD-864C-A683-EC000B7A64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1656" y="2375230"/>
            <a:ext cx="4247852" cy="41145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D76B34C-F9AE-0243-BA33-17B02810E5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9510" y="2375230"/>
            <a:ext cx="4247852" cy="41145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066509-2116-F346-80B5-66B5CD6801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93300" y="76531"/>
            <a:ext cx="2298700" cy="22987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2331B08-2164-D74F-B79A-F0979C68B6A1}"/>
              </a:ext>
            </a:extLst>
          </p:cNvPr>
          <p:cNvCxnSpPr>
            <a:cxnSpLocks/>
          </p:cNvCxnSpPr>
          <p:nvPr/>
        </p:nvCxnSpPr>
        <p:spPr>
          <a:xfrm flipV="1">
            <a:off x="11586876" y="185170"/>
            <a:ext cx="0" cy="1823325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37695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5CDD04-383F-984F-BA79-55E2427B68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474" y="833377"/>
            <a:ext cx="6299200" cy="5943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3EEF6F-9E30-764D-A16F-612EEAB63A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2654" y="833377"/>
            <a:ext cx="6299200" cy="5943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F35057-F52E-6040-8C53-1A1B7146E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10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Surface Fluxes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D7A67B-A3A9-3B4D-A01F-3156E9B2C45A}"/>
              </a:ext>
            </a:extLst>
          </p:cNvPr>
          <p:cNvSpPr txBox="1"/>
          <p:nvPr/>
        </p:nvSpPr>
        <p:spPr>
          <a:xfrm>
            <a:off x="7789760" y="833377"/>
            <a:ext cx="1706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Chen et al. 2013</a:t>
            </a:r>
          </a:p>
        </p:txBody>
      </p:sp>
    </p:spTree>
    <p:extLst>
      <p:ext uri="{BB962C8B-B14F-4D97-AF65-F5344CB8AC3E}">
        <p14:creationId xmlns:p14="http://schemas.microsoft.com/office/powerpoint/2010/main" val="17730209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5CDD04-383F-984F-BA79-55E2427B68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474" y="833377"/>
            <a:ext cx="6299200" cy="5943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3EEF6F-9E30-764D-A16F-612EEAB63A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2654" y="833377"/>
            <a:ext cx="6299200" cy="5943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F35057-F52E-6040-8C53-1A1B7146E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10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Surface Fluxes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C741C9-2655-2A4B-978A-1A892B7AB535}"/>
              </a:ext>
            </a:extLst>
          </p:cNvPr>
          <p:cNvSpPr txBox="1"/>
          <p:nvPr/>
        </p:nvSpPr>
        <p:spPr>
          <a:xfrm>
            <a:off x="7789760" y="833377"/>
            <a:ext cx="1706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Chen et al. 2013</a:t>
            </a:r>
          </a:p>
        </p:txBody>
      </p:sp>
    </p:spTree>
    <p:extLst>
      <p:ext uri="{BB962C8B-B14F-4D97-AF65-F5344CB8AC3E}">
        <p14:creationId xmlns:p14="http://schemas.microsoft.com/office/powerpoint/2010/main" val="39298195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5CDD04-383F-984F-BA79-55E2427B68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474" y="833377"/>
            <a:ext cx="6299200" cy="5943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3EEF6F-9E30-764D-A16F-612EEAB63A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2654" y="833377"/>
            <a:ext cx="6299200" cy="5943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F35057-F52E-6040-8C53-1A1B7146E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10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Surface Fluxes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B8B576-94FC-6A4F-9226-CC45F390C389}"/>
              </a:ext>
            </a:extLst>
          </p:cNvPr>
          <p:cNvSpPr txBox="1"/>
          <p:nvPr/>
        </p:nvSpPr>
        <p:spPr>
          <a:xfrm>
            <a:off x="7789760" y="833377"/>
            <a:ext cx="1706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Chen et al. 2013</a:t>
            </a:r>
          </a:p>
        </p:txBody>
      </p:sp>
    </p:spTree>
    <p:extLst>
      <p:ext uri="{BB962C8B-B14F-4D97-AF65-F5344CB8AC3E}">
        <p14:creationId xmlns:p14="http://schemas.microsoft.com/office/powerpoint/2010/main" val="24322093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3573"/>
            <a:ext cx="12192000" cy="1325563"/>
          </a:xfrm>
          <a:solidFill>
            <a:srgbClr val="002060"/>
          </a:solidFill>
        </p:spPr>
        <p:txBody>
          <a:bodyPr/>
          <a:lstStyle/>
          <a:p>
            <a:r>
              <a:rPr lang="en-US" b="1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  <a:t>PSU WRF-EnKF Configuration for Patricia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002" y="1380127"/>
            <a:ext cx="6640992" cy="53556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280F4D-A358-0A43-AFED-FB124E9980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165" y="4678492"/>
            <a:ext cx="2125322" cy="217950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5430653-AC0B-954F-9194-A7BFBA5648AA}"/>
              </a:ext>
            </a:extLst>
          </p:cNvPr>
          <p:cNvSpPr txBox="1"/>
          <p:nvPr/>
        </p:nvSpPr>
        <p:spPr>
          <a:xfrm>
            <a:off x="812800" y="6496280"/>
            <a:ext cx="17017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206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[</a:t>
            </a:r>
            <a:r>
              <a:rPr lang="en-US" sz="1200" dirty="0" err="1">
                <a:solidFill>
                  <a:srgbClr val="00206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Weng</a:t>
            </a:r>
            <a:r>
              <a:rPr lang="en-US" sz="1200" dirty="0">
                <a:solidFill>
                  <a:srgbClr val="00206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and Zhang, 2012]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1053" y="1379926"/>
            <a:ext cx="522954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Gill Sans" charset="0"/>
                <a:ea typeface="Gill Sans" charset="0"/>
                <a:cs typeface="Gill Sans" charset="0"/>
              </a:rPr>
              <a:t>60 member ensemble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Gill Sans" charset="0"/>
                <a:ea typeface="Gill Sans" charset="0"/>
                <a:cs typeface="Gill Sans" charset="0"/>
              </a:rPr>
              <a:t>1 hour continuous cycling EnKF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Gill Sans" charset="0"/>
                <a:ea typeface="Gill Sans" charset="0"/>
                <a:cs typeface="Gill Sans" charset="0"/>
              </a:rPr>
              <a:t>27/9/3/1 km grid spacing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Gill Sans" charset="0"/>
                <a:ea typeface="Gill Sans" charset="0"/>
                <a:cs typeface="Gill Sans" charset="0"/>
              </a:rPr>
              <a:t>IC/BCs provided by GFS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Gill Sans" charset="0"/>
                <a:ea typeface="Gill Sans" charset="0"/>
                <a:cs typeface="Gill Sans" charset="0"/>
              </a:rPr>
              <a:t>CV3 initial ensemble perturbations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Gill Sans" charset="0"/>
                <a:ea typeface="Gill Sans" charset="0"/>
                <a:cs typeface="Gill Sans" charset="0"/>
              </a:rPr>
              <a:t>Chen et al. (2016) surface flux scheme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Gill Sans" charset="0"/>
                <a:ea typeface="Gill Sans" charset="0"/>
                <a:cs typeface="Gill Sans" charset="0"/>
              </a:rPr>
              <a:t>Assimilated conventional </a:t>
            </a:r>
            <a:r>
              <a:rPr lang="en-US" sz="2400" dirty="0" err="1">
                <a:solidFill>
                  <a:srgbClr val="002060"/>
                </a:solidFill>
                <a:latin typeface="Gill Sans" charset="0"/>
                <a:ea typeface="Gill Sans" charset="0"/>
                <a:cs typeface="Gill Sans" charset="0"/>
              </a:rPr>
              <a:t>obs</a:t>
            </a:r>
            <a:r>
              <a:rPr lang="en-US" sz="2400" dirty="0">
                <a:solidFill>
                  <a:srgbClr val="002060"/>
                </a:solidFill>
                <a:latin typeface="Gill Sans" charset="0"/>
                <a:ea typeface="Gill Sans" charset="0"/>
                <a:cs typeface="Gill Sans" charset="0"/>
              </a:rPr>
              <a:t>, </a:t>
            </a:r>
            <a:br>
              <a:rPr lang="en-US" sz="2400" dirty="0">
                <a:solidFill>
                  <a:srgbClr val="002060"/>
                </a:solidFill>
                <a:latin typeface="Gill Sans" charset="0"/>
                <a:ea typeface="Gill Sans" charset="0"/>
                <a:cs typeface="Gill Sans" charset="0"/>
              </a:rPr>
            </a:br>
            <a:r>
              <a:rPr lang="en-US" sz="2400" dirty="0">
                <a:solidFill>
                  <a:srgbClr val="002060"/>
                </a:solidFill>
                <a:latin typeface="Gill Sans" charset="0"/>
                <a:ea typeface="Gill Sans" charset="0"/>
                <a:cs typeface="Gill Sans" charset="0"/>
              </a:rPr>
              <a:t>GOES-13 all-sky Radiances, </a:t>
            </a:r>
            <a:br>
              <a:rPr lang="en-US" sz="2400" dirty="0">
                <a:solidFill>
                  <a:srgbClr val="002060"/>
                </a:solidFill>
                <a:latin typeface="Gill Sans" charset="0"/>
                <a:ea typeface="Gill Sans" charset="0"/>
                <a:cs typeface="Gill Sans" charset="0"/>
              </a:rPr>
            </a:br>
            <a:r>
              <a:rPr lang="en-US" sz="2400" dirty="0">
                <a:solidFill>
                  <a:srgbClr val="002060"/>
                </a:solidFill>
                <a:latin typeface="Gill Sans" charset="0"/>
                <a:ea typeface="Gill Sans" charset="0"/>
                <a:cs typeface="Gill Sans" charset="0"/>
              </a:rPr>
              <a:t>and P-3 radial velocity SOs</a:t>
            </a:r>
          </a:p>
          <a:p>
            <a:pPr marL="285750" indent="-285750">
              <a:buFont typeface="Arial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214562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2CB4B4F-116C-EF47-B3E9-5EF0C5E66D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010" y="1891661"/>
            <a:ext cx="4261391" cy="251595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89AB92A-E3C0-334B-BC86-73160C87C5F8}"/>
              </a:ext>
            </a:extLst>
          </p:cNvPr>
          <p:cNvSpPr txBox="1"/>
          <p:nvPr/>
        </p:nvSpPr>
        <p:spPr>
          <a:xfrm rot="16200000">
            <a:off x="21689" y="5252954"/>
            <a:ext cx="1783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Wind Speed (</a:t>
            </a:r>
            <a:r>
              <a:rPr lang="en-US" dirty="0" err="1"/>
              <a:t>kts</a:t>
            </a:r>
            <a:r>
              <a:rPr lang="en-US" dirty="0"/>
              <a:t>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D4D2266-23F2-EA4C-A643-5B894C6F14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9510" y="1891661"/>
            <a:ext cx="4261390" cy="25159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5928FC7-2BAE-8847-B5BD-3D37102FC1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9510" y="4185886"/>
            <a:ext cx="4261391" cy="250346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9AAFA71-F2FC-A74B-A4CD-852710F568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8010" y="4185886"/>
            <a:ext cx="4261391" cy="250346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B9C1460-2258-6D40-8E28-CDA9F344B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  <a:t>Green and Zhang (2014)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4404AC6-B33B-AB46-8B09-D3102BA95F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16330" y="154452"/>
            <a:ext cx="5549900" cy="181341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02FD938-3389-C248-AC7C-05CCADF4CC80}"/>
              </a:ext>
            </a:extLst>
          </p:cNvPr>
          <p:cNvSpPr txBox="1"/>
          <p:nvPr/>
        </p:nvSpPr>
        <p:spPr>
          <a:xfrm>
            <a:off x="2634260" y="6587132"/>
            <a:ext cx="1493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Forecast Hour</a:t>
            </a:r>
          </a:p>
        </p:txBody>
      </p:sp>
    </p:spTree>
    <p:extLst>
      <p:ext uri="{BB962C8B-B14F-4D97-AF65-F5344CB8AC3E}">
        <p14:creationId xmlns:p14="http://schemas.microsoft.com/office/powerpoint/2010/main" val="11626495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5E840E-5638-2842-9725-DB8668B3B1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745" y="1460492"/>
            <a:ext cx="6553302" cy="49185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AAF8D5-8EC3-D842-8411-D214BFAE68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4717" y="1460492"/>
            <a:ext cx="6553301" cy="491853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B9C1460-2258-6D40-8E28-CDA9F344B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12191999" cy="1325563"/>
          </a:xfrm>
          <a:solidFill>
            <a:srgbClr val="002060"/>
          </a:solidFill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  <a:t>Correlation between Simulated GOES-16 IR radiance and surface flux model parameters</a:t>
            </a:r>
          </a:p>
        </p:txBody>
      </p:sp>
    </p:spTree>
    <p:extLst>
      <p:ext uri="{BB962C8B-B14F-4D97-AF65-F5344CB8AC3E}">
        <p14:creationId xmlns:p14="http://schemas.microsoft.com/office/powerpoint/2010/main" val="6607665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5E840E-5638-2842-9725-DB8668B3B1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745" y="1460492"/>
            <a:ext cx="6553301" cy="49185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AAF8D5-8EC3-D842-8411-D214BFAE68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4717" y="1460492"/>
            <a:ext cx="6553301" cy="491852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B9C1460-2258-6D40-8E28-CDA9F344B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12191999" cy="1325563"/>
          </a:xfrm>
          <a:solidFill>
            <a:srgbClr val="002060"/>
          </a:solidFill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  <a:t>Correlation between Simulated GOES-16 IR radiance and surface flux model parameters</a:t>
            </a:r>
          </a:p>
        </p:txBody>
      </p:sp>
    </p:spTree>
    <p:extLst>
      <p:ext uri="{BB962C8B-B14F-4D97-AF65-F5344CB8AC3E}">
        <p14:creationId xmlns:p14="http://schemas.microsoft.com/office/powerpoint/2010/main" val="34718181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2581862" y="508262"/>
            <a:ext cx="7213886" cy="6500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4191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B9C1460-2258-6D40-8E28-CDA9F344B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02060"/>
          </a:solidFill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  <a:t>Strong Forecast Sensitivity to Resolution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ACFE89-6B88-B948-A937-1233F17A9A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17" y="1621972"/>
            <a:ext cx="5486400" cy="5486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4C19874-E116-EF4E-A34D-57693EBC6D93}"/>
              </a:ext>
            </a:extLst>
          </p:cNvPr>
          <p:cNvSpPr txBox="1"/>
          <p:nvPr/>
        </p:nvSpPr>
        <p:spPr>
          <a:xfrm>
            <a:off x="3149254" y="1302131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3 km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427C840-3C42-6B48-BD3E-E655333B1A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634" y="1621972"/>
            <a:ext cx="5486400" cy="5486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2F1BFD2-B539-CC4B-BA6D-0958988943C3}"/>
              </a:ext>
            </a:extLst>
          </p:cNvPr>
          <p:cNvSpPr txBox="1"/>
          <p:nvPr/>
        </p:nvSpPr>
        <p:spPr>
          <a:xfrm>
            <a:off x="8645271" y="1302131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 km</a:t>
            </a:r>
          </a:p>
        </p:txBody>
      </p:sp>
    </p:spTree>
    <p:extLst>
      <p:ext uri="{BB962C8B-B14F-4D97-AF65-F5344CB8AC3E}">
        <p14:creationId xmlns:p14="http://schemas.microsoft.com/office/powerpoint/2010/main" val="20243065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B9C1460-2258-6D40-8E28-CDA9F344B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717"/>
            <a:ext cx="12191999" cy="1325563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  <a:t>Higher resolution improves inner-core structure/size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116780-4932-FF48-885F-DD57C0ED10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61" y="1857617"/>
            <a:ext cx="4229375" cy="40966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4C19874-E116-EF4E-A34D-57693EBC6D93}"/>
              </a:ext>
            </a:extLst>
          </p:cNvPr>
          <p:cNvSpPr txBox="1"/>
          <p:nvPr/>
        </p:nvSpPr>
        <p:spPr>
          <a:xfrm>
            <a:off x="1728931" y="1528525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1 km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F1BFD2-B539-CC4B-BA6D-0958988943C3}"/>
              </a:ext>
            </a:extLst>
          </p:cNvPr>
          <p:cNvSpPr txBox="1"/>
          <p:nvPr/>
        </p:nvSpPr>
        <p:spPr>
          <a:xfrm>
            <a:off x="5508948" y="1528525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3 km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1F2677-FE1B-7A47-AA67-551209A67BF0}"/>
              </a:ext>
            </a:extLst>
          </p:cNvPr>
          <p:cNvSpPr txBox="1"/>
          <p:nvPr/>
        </p:nvSpPr>
        <p:spPr>
          <a:xfrm>
            <a:off x="9410731" y="1528525"/>
            <a:ext cx="1582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1km – 3km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4522A19-F4BC-C34A-9FF8-D7DB8B17FB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0453" y="1857617"/>
            <a:ext cx="4229376" cy="40966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B842F4C-8639-7842-94F2-2C6E3001D0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0941" y="1857617"/>
            <a:ext cx="4229376" cy="4096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7666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B9C1460-2258-6D40-8E28-CDA9F344B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  <a:t>Higher resolution improves inner-core structure/size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116780-4932-FF48-885F-DD57C0ED10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57617"/>
            <a:ext cx="4536274" cy="439387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4C19874-E116-EF4E-A34D-57693EBC6D93}"/>
              </a:ext>
            </a:extLst>
          </p:cNvPr>
          <p:cNvSpPr txBox="1"/>
          <p:nvPr/>
        </p:nvSpPr>
        <p:spPr>
          <a:xfrm>
            <a:off x="1946978" y="1531468"/>
            <a:ext cx="636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/>
              <a:t>obs</a:t>
            </a:r>
            <a:endParaRPr lang="en-US" sz="24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F1BFD2-B539-CC4B-BA6D-0958988943C3}"/>
              </a:ext>
            </a:extLst>
          </p:cNvPr>
          <p:cNvSpPr txBox="1"/>
          <p:nvPr/>
        </p:nvSpPr>
        <p:spPr>
          <a:xfrm>
            <a:off x="5718697" y="1525962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1 km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1F2677-FE1B-7A47-AA67-551209A67BF0}"/>
              </a:ext>
            </a:extLst>
          </p:cNvPr>
          <p:cNvSpPr txBox="1"/>
          <p:nvPr/>
        </p:nvSpPr>
        <p:spPr>
          <a:xfrm>
            <a:off x="9593197" y="1531468"/>
            <a:ext cx="737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3km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32554E2-AA9F-5445-863C-D4105D69F7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2505" y="1857617"/>
            <a:ext cx="4536274" cy="43938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4164BAA-54A5-024A-9973-F432FB14B2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3911" y="1857617"/>
            <a:ext cx="4536274" cy="4393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2324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B9C1460-2258-6D40-8E28-CDA9F344B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02060"/>
          </a:solidFill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  <a:t>Forecasts Very Sensitive to Surface Flux </a:t>
            </a:r>
            <a:r>
              <a:rPr lang="en-US" dirty="0" err="1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  <a:t>Param</a:t>
            </a:r>
            <a:r>
              <a:rPr lang="en-US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362B22-A853-5A40-8BE7-48112AE75F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17" y="1589318"/>
            <a:ext cx="5486400" cy="5486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2FCAB14-45F7-1047-9912-FF8E992239B4}"/>
              </a:ext>
            </a:extLst>
          </p:cNvPr>
          <p:cNvSpPr txBox="1"/>
          <p:nvPr/>
        </p:nvSpPr>
        <p:spPr>
          <a:xfrm>
            <a:off x="2428789" y="1276207"/>
            <a:ext cx="2477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Green and Zhang (2013)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4CE29F-C8A3-1349-BA90-016F801909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634" y="1589318"/>
            <a:ext cx="5486400" cy="5486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24C3CB3-77D4-F54D-B066-C3147C854DD8}"/>
              </a:ext>
            </a:extLst>
          </p:cNvPr>
          <p:cNvSpPr txBox="1"/>
          <p:nvPr/>
        </p:nvSpPr>
        <p:spPr>
          <a:xfrm>
            <a:off x="8223213" y="1276207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Chen et al. (2016)</a:t>
            </a:r>
          </a:p>
        </p:txBody>
      </p:sp>
    </p:spTree>
    <p:extLst>
      <p:ext uri="{BB962C8B-B14F-4D97-AF65-F5344CB8AC3E}">
        <p14:creationId xmlns:p14="http://schemas.microsoft.com/office/powerpoint/2010/main" val="13087990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41"/>
          <a:stretch/>
        </p:blipFill>
        <p:spPr>
          <a:xfrm>
            <a:off x="5752515" y="3155610"/>
            <a:ext cx="4674185" cy="33946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549901" y="1680206"/>
                <a:ext cx="6642100" cy="12928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sz="2400" dirty="0">
                    <a:solidFill>
                      <a:srgbClr val="002060"/>
                    </a:solidFill>
                    <a:latin typeface="Gill Sans" panose="020B0502020104020203" pitchFamily="34" charset="-79"/>
                    <a:cs typeface="Gill Sans" panose="020B0502020104020203" pitchFamily="34" charset="-79"/>
                  </a:rPr>
                  <a:t>Potential intensity increases w/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Gill Sans" panose="020B0502020104020203" pitchFamily="34" charset="-79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i="1" dirty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Gill Sans" panose="020B0502020104020203" pitchFamily="34" charset="-79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Gill Sans" panose="020B0502020104020203" pitchFamily="34" charset="-79"/>
                              </a:rPr>
                              <m:t>𝐶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Gill Sans" panose="020B0502020104020203" pitchFamily="34" charset="-79"/>
                              </a:rPr>
                              <m:t>𝑘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400" i="1" dirty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Gill Sans" panose="020B0502020104020203" pitchFamily="34" charset="-79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Gill Sans" panose="020B0502020104020203" pitchFamily="34" charset="-79"/>
                              </a:rPr>
                              <m:t>𝐶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Gill Sans" panose="020B0502020104020203" pitchFamily="34" charset="-79"/>
                              </a:rPr>
                              <m:t>𝑑</m:t>
                            </m:r>
                          </m:sub>
                        </m:sSub>
                      </m:den>
                    </m:f>
                  </m:oMath>
                </a14:m>
                <a:endParaRPr lang="en-US" sz="2400" baseline="-25000" dirty="0">
                  <a:solidFill>
                    <a:srgbClr val="002060"/>
                  </a:solidFill>
                  <a:latin typeface="Gill Sans" panose="020B0502020104020203" pitchFamily="34" charset="-79"/>
                  <a:cs typeface="Gill Sans" panose="020B0502020104020203" pitchFamily="34" charset="-79"/>
                </a:endParaRPr>
              </a:p>
              <a:p>
                <a:pPr marL="285750" indent="-285750">
                  <a:buFont typeface="Arial" charset="0"/>
                  <a:buChar char="•"/>
                </a:pPr>
                <a:endParaRPr lang="en-US" sz="2400" baseline="-25000" dirty="0">
                  <a:solidFill>
                    <a:srgbClr val="002060"/>
                  </a:solidFill>
                  <a:latin typeface="Gill Sans" panose="020B0502020104020203" pitchFamily="34" charset="-79"/>
                  <a:cs typeface="Gill Sans" panose="020B0502020104020203" pitchFamily="34" charset="-79"/>
                </a:endParaRP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2400" dirty="0">
                    <a:solidFill>
                      <a:srgbClr val="002060"/>
                    </a:solidFill>
                    <a:latin typeface="Gill Sans" panose="020B0502020104020203" pitchFamily="34" charset="-79"/>
                    <a:cs typeface="Gill Sans" panose="020B0502020104020203" pitchFamily="34" charset="-79"/>
                  </a:rPr>
                  <a:t>Expect potentially stronger storm with lower C</a:t>
                </a:r>
                <a:r>
                  <a:rPr lang="en-US" sz="2400" baseline="-25000" dirty="0">
                    <a:solidFill>
                      <a:srgbClr val="002060"/>
                    </a:solidFill>
                    <a:latin typeface="Gill Sans" panose="020B0502020104020203" pitchFamily="34" charset="-79"/>
                    <a:cs typeface="Gill Sans" panose="020B0502020104020203" pitchFamily="34" charset="-79"/>
                  </a:rPr>
                  <a:t>d</a:t>
                </a:r>
                <a:r>
                  <a:rPr lang="en-US" sz="2400" dirty="0">
                    <a:solidFill>
                      <a:srgbClr val="002060"/>
                    </a:solidFill>
                    <a:latin typeface="Gill Sans" panose="020B0502020104020203" pitchFamily="34" charset="-79"/>
                    <a:cs typeface="Gill Sans" panose="020B0502020104020203" pitchFamily="34" charset="-79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9901" y="1680206"/>
                <a:ext cx="6642100" cy="1292854"/>
              </a:xfrm>
              <a:prstGeom prst="rect">
                <a:avLst/>
              </a:prstGeom>
              <a:blipFill>
                <a:blip r:embed="rId3"/>
                <a:stretch>
                  <a:fillRect l="-1145"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206827" y="1690688"/>
            <a:ext cx="870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Gill Sans SemiBold" panose="020B0502020104020203" pitchFamily="34" charset="-79"/>
                <a:cs typeface="Gill Sans SemiBold" panose="020B0502020104020203" pitchFamily="34" charset="-79"/>
              </a:rPr>
              <a:t>MPI: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5D5117D-5186-BC4D-B8AA-A36E884CE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5598"/>
            <a:ext cx="12192000" cy="1325563"/>
          </a:xfrm>
          <a:solidFill>
            <a:srgbClr val="002060"/>
          </a:solidFill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  <a:t>Why Model Surface Flux </a:t>
            </a:r>
            <a:r>
              <a:rPr lang="en-US" dirty="0" err="1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  <a:t>Param</a:t>
            </a:r>
            <a:r>
              <a:rPr lang="en-US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  <a:t>. Matters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88C017-5DFF-924C-83DC-C3750D221AB7}"/>
              </a:ext>
            </a:extLst>
          </p:cNvPr>
          <p:cNvSpPr txBox="1"/>
          <p:nvPr/>
        </p:nvSpPr>
        <p:spPr>
          <a:xfrm>
            <a:off x="10426700" y="5851723"/>
            <a:ext cx="14891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Gill Sans" charset="0"/>
                <a:ea typeface="Gill Sans" charset="0"/>
                <a:cs typeface="Gill Sans" charset="0"/>
              </a:rPr>
              <a:t>[Chen et al. 2018]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7A78F8-4409-EF43-9F0D-6CE34D276BC6}"/>
              </a:ext>
            </a:extLst>
          </p:cNvPr>
          <p:cNvSpPr txBox="1"/>
          <p:nvPr/>
        </p:nvSpPr>
        <p:spPr>
          <a:xfrm>
            <a:off x="0" y="2610950"/>
            <a:ext cx="13431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Gill Sans" charset="0"/>
                <a:ea typeface="Gill Sans" charset="0"/>
                <a:cs typeface="Gill Sans" charset="0"/>
              </a:rPr>
              <a:t>[Emanuel, 1997]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19A705A-6EE6-8945-A145-FE4A7DD21F8E}"/>
                  </a:ext>
                </a:extLst>
              </p:cNvPr>
              <p:cNvSpPr txBox="1"/>
              <p:nvPr/>
            </p:nvSpPr>
            <p:spPr>
              <a:xfrm>
                <a:off x="1077684" y="1787803"/>
                <a:ext cx="4245201" cy="8799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en-US" sz="28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den>
                      </m:f>
                      <m:r>
                        <a:rPr lang="en-US" sz="28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𝜖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Sup>
                        <m:sSubSupPr>
                          <m:ctrlPr>
                            <a:rPr lang="en-US" sz="28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8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en-US" sz="28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en-US" sz="28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19A705A-6EE6-8945-A145-FE4A7DD21F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7684" y="1787803"/>
                <a:ext cx="4245201" cy="879921"/>
              </a:xfrm>
              <a:prstGeom prst="rect">
                <a:avLst/>
              </a:prstGeom>
              <a:blipFill>
                <a:blip r:embed="rId4"/>
                <a:stretch>
                  <a:fillRect l="-896" t="-1429" b="-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BE9CF7F0-6613-8C4F-ADDD-AAFEB5C16C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74"/>
          <a:stretch/>
        </p:blipFill>
        <p:spPr>
          <a:xfrm>
            <a:off x="802220" y="3016562"/>
            <a:ext cx="4651585" cy="3533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9519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B9C1460-2258-6D40-8E28-CDA9F344B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02060"/>
          </a:solidFill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  <a:latin typeface="Gill Sans SemiBold" charset="0"/>
                <a:ea typeface="Gill Sans SemiBold" charset="0"/>
                <a:cs typeface="Gill Sans SemiBold" charset="0"/>
              </a:rPr>
              <a:t>All-Sky GOES-13 assimilation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8963CB-91E5-B64D-A745-231685F6F0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843" y="1330057"/>
            <a:ext cx="5829298" cy="64122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F52145-DB28-1E42-85B4-806B957A08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0142" y="1328058"/>
            <a:ext cx="5831114" cy="64142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A3A4EE-C39D-DC4B-8264-61AA56BFF7F3}"/>
              </a:ext>
            </a:extLst>
          </p:cNvPr>
          <p:cNvSpPr txBox="1"/>
          <p:nvPr/>
        </p:nvSpPr>
        <p:spPr>
          <a:xfrm>
            <a:off x="7747978" y="1477963"/>
            <a:ext cx="2287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GOES-13 Observations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02DDA2-47B8-8B4B-96BE-8038D1DB8587}"/>
              </a:ext>
            </a:extLst>
          </p:cNvPr>
          <p:cNvSpPr txBox="1"/>
          <p:nvPr/>
        </p:nvSpPr>
        <p:spPr>
          <a:xfrm>
            <a:off x="2451715" y="1477963"/>
            <a:ext cx="1450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EnKF Analysis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7947CF-83DF-8D4F-8ADD-C056B410F340}"/>
              </a:ext>
            </a:extLst>
          </p:cNvPr>
          <p:cNvSpPr txBox="1"/>
          <p:nvPr/>
        </p:nvSpPr>
        <p:spPr>
          <a:xfrm>
            <a:off x="8350415" y="431948"/>
            <a:ext cx="3194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AOEI [</a:t>
            </a:r>
            <a:r>
              <a:rPr lang="en-US" sz="1200" dirty="0" err="1">
                <a:solidFill>
                  <a:schemeClr val="bg2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Minamide</a:t>
            </a:r>
            <a:r>
              <a:rPr lang="en-US" sz="1200" dirty="0">
                <a:solidFill>
                  <a:schemeClr val="bg2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and Zhang, 2017]</a:t>
            </a:r>
          </a:p>
          <a:p>
            <a:r>
              <a:rPr lang="en-US" sz="1200" dirty="0">
                <a:solidFill>
                  <a:schemeClr val="bg2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ABEI [</a:t>
            </a:r>
            <a:r>
              <a:rPr lang="en-US" sz="1200" dirty="0" err="1">
                <a:solidFill>
                  <a:schemeClr val="bg2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Minamide</a:t>
            </a:r>
            <a:r>
              <a:rPr lang="en-US" sz="1200" dirty="0">
                <a:solidFill>
                  <a:schemeClr val="bg2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and Zhang, 2018 submitted]</a:t>
            </a:r>
          </a:p>
        </p:txBody>
      </p:sp>
    </p:spTree>
    <p:extLst>
      <p:ext uri="{BB962C8B-B14F-4D97-AF65-F5344CB8AC3E}">
        <p14:creationId xmlns:p14="http://schemas.microsoft.com/office/powerpoint/2010/main" val="39997694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26385</TotalTime>
  <Words>813</Words>
  <Application>Microsoft Macintosh PowerPoint</Application>
  <PresentationFormat>Widescreen</PresentationFormat>
  <Paragraphs>151</Paragraphs>
  <Slides>33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Arial</vt:lpstr>
      <vt:lpstr>Calibri</vt:lpstr>
      <vt:lpstr>Calibri Light</vt:lpstr>
      <vt:lpstr>Cambria Math</vt:lpstr>
      <vt:lpstr>Gill Sans</vt:lpstr>
      <vt:lpstr>Gill Sans SemiBold</vt:lpstr>
      <vt:lpstr>Wingdings</vt:lpstr>
      <vt:lpstr>Office Theme</vt:lpstr>
      <vt:lpstr>Hurricane Patricia (2015): Challenges in Ensemble Analysis and Prediction</vt:lpstr>
      <vt:lpstr>Patricia (2015)</vt:lpstr>
      <vt:lpstr>PSU WRF-EnKF Configuration for Patricia</vt:lpstr>
      <vt:lpstr>Strong Forecast Sensitivity to Resolution</vt:lpstr>
      <vt:lpstr>Higher resolution improves inner-core structure/size</vt:lpstr>
      <vt:lpstr>Higher resolution improves inner-core structure/size</vt:lpstr>
      <vt:lpstr>Forecasts Very Sensitive to Surface Flux Param.</vt:lpstr>
      <vt:lpstr>Why Model Surface Flux Param. Matters</vt:lpstr>
      <vt:lpstr>All-Sky GOES-13 assimilation</vt:lpstr>
      <vt:lpstr>All-Sky GOES-13 assimilation</vt:lpstr>
      <vt:lpstr>All-Sky GOES-13 w/ Airborne RV assimilation</vt:lpstr>
      <vt:lpstr>Can effective all-sky radiance assimilation replace in-situ airborne observations?</vt:lpstr>
      <vt:lpstr>PowerPoint Presentation</vt:lpstr>
      <vt:lpstr>Summary and Ongoing Work</vt:lpstr>
      <vt:lpstr>Supplemental Patricia Slides</vt:lpstr>
      <vt:lpstr>20 Member Ensemble Forecast Performance</vt:lpstr>
      <vt:lpstr>PowerPoint Presentation</vt:lpstr>
      <vt:lpstr>PowerPoint Presentation</vt:lpstr>
      <vt:lpstr>Surface Flux: Impacts on Structure</vt:lpstr>
      <vt:lpstr>Surface Flux: Impacts on Structure</vt:lpstr>
      <vt:lpstr>PowerPoint Presentation</vt:lpstr>
      <vt:lpstr>PowerPoint Presentation</vt:lpstr>
      <vt:lpstr>Surface Flux: Impacts on Structure</vt:lpstr>
      <vt:lpstr>PowerPoint Presentation</vt:lpstr>
      <vt:lpstr>PowerPoint Presentation</vt:lpstr>
      <vt:lpstr>Surface Flux: Impacts on Structure</vt:lpstr>
      <vt:lpstr>Surface Fluxes</vt:lpstr>
      <vt:lpstr>Surface Fluxes</vt:lpstr>
      <vt:lpstr>Surface Fluxes</vt:lpstr>
      <vt:lpstr>Green and Zhang (2014)</vt:lpstr>
      <vt:lpstr>Correlation between Simulated GOES-16 IR radiance and surface flux model parameters</vt:lpstr>
      <vt:lpstr>Correlation between Simulated GOES-16 IR radiance and surface flux model parameters</vt:lpstr>
      <vt:lpstr>PowerPoint Presentation</vt:lpstr>
    </vt:vector>
  </TitlesOfParts>
  <Company/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Historic Rapid Intensification of Hurricane Patricia (2015): Cloud-Resolving Analysis and Prediction through Ensemble Assimilation of Dropsonde, Radar and Satellite Observations</dc:title>
  <dc:creator>Microsoft Office User</dc:creator>
  <cp:lastModifiedBy>Microsoft Office User</cp:lastModifiedBy>
  <cp:revision>162</cp:revision>
  <cp:lastPrinted>2018-04-14T17:25:32Z</cp:lastPrinted>
  <dcterms:created xsi:type="dcterms:W3CDTF">2018-04-07T16:38:57Z</dcterms:created>
  <dcterms:modified xsi:type="dcterms:W3CDTF">2018-05-22T22:01:04Z</dcterms:modified>
</cp:coreProperties>
</file>