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76" r:id="rId1"/>
  </p:sldMasterIdLst>
  <p:sldIdLst>
    <p:sldId id="259" r:id="rId2"/>
    <p:sldId id="263" r:id="rId3"/>
    <p:sldId id="308" r:id="rId4"/>
    <p:sldId id="267" r:id="rId5"/>
    <p:sldId id="273" r:id="rId6"/>
    <p:sldId id="284" r:id="rId7"/>
    <p:sldId id="266" r:id="rId8"/>
    <p:sldId id="268" r:id="rId9"/>
    <p:sldId id="309" r:id="rId10"/>
    <p:sldId id="274" r:id="rId11"/>
    <p:sldId id="269" r:id="rId12"/>
    <p:sldId id="270" r:id="rId13"/>
    <p:sldId id="310" r:id="rId14"/>
    <p:sldId id="275" r:id="rId15"/>
    <p:sldId id="294" r:id="rId16"/>
    <p:sldId id="296" r:id="rId17"/>
    <p:sldId id="300" r:id="rId18"/>
    <p:sldId id="272" r:id="rId19"/>
    <p:sldId id="285" r:id="rId20"/>
    <p:sldId id="286" r:id="rId21"/>
    <p:sldId id="305" r:id="rId22"/>
    <p:sldId id="306" r:id="rId23"/>
    <p:sldId id="307" r:id="rId24"/>
    <p:sldId id="288" r:id="rId25"/>
    <p:sldId id="302" r:id="rId26"/>
    <p:sldId id="303" r:id="rId27"/>
    <p:sldId id="304" r:id="rId28"/>
    <p:sldId id="261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11EEC3C-9B55-0E42-91A3-ABA41EA5CAC5}">
          <p14:sldIdLst>
            <p14:sldId id="259"/>
            <p14:sldId id="263"/>
            <p14:sldId id="308"/>
            <p14:sldId id="267"/>
            <p14:sldId id="273"/>
            <p14:sldId id="284"/>
            <p14:sldId id="266"/>
            <p14:sldId id="268"/>
            <p14:sldId id="309"/>
            <p14:sldId id="274"/>
            <p14:sldId id="269"/>
            <p14:sldId id="270"/>
            <p14:sldId id="310"/>
            <p14:sldId id="275"/>
            <p14:sldId id="294"/>
            <p14:sldId id="296"/>
            <p14:sldId id="300"/>
            <p14:sldId id="272"/>
            <p14:sldId id="285"/>
            <p14:sldId id="286"/>
            <p14:sldId id="305"/>
            <p14:sldId id="306"/>
            <p14:sldId id="307"/>
            <p14:sldId id="288"/>
            <p14:sldId id="302"/>
            <p14:sldId id="303"/>
            <p14:sldId id="304"/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E79"/>
    <a:srgbClr val="0096FF"/>
    <a:srgbClr val="D883FF"/>
    <a:srgbClr val="945200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57"/>
    <p:restoredTop sz="94672"/>
  </p:normalViewPr>
  <p:slideViewPr>
    <p:cSldViewPr snapToGrid="0" snapToObjects="1">
      <p:cViewPr varScale="1">
        <p:scale>
          <a:sx n="88" d="100"/>
          <a:sy n="88" d="100"/>
        </p:scale>
        <p:origin x="1229" y="7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smtClean="0"/>
              <a:t>5/22/2018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819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5/22/2018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7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5/22/2018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72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5/22/2018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="" xmlns:a16="http://schemas.microsoft.com/office/drawing/2014/main" id="{2423DCEC-B20C-BD4F-8C6E-7CF512F79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879891"/>
            <a:ext cx="7290054" cy="8072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517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5/22/2018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935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5/22/2018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16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5/22/2018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36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5/22/2018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88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5/22/2018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62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5/22/2018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03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5/22/2018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583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879891"/>
            <a:ext cx="7290054" cy="8072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1740724"/>
            <a:ext cx="7290055" cy="4568636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smtClean="0"/>
              <a:pPr/>
              <a:t>5/22/2018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3456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0.png"/><Relationship Id="rId5" Type="http://schemas.openxmlformats.org/officeDocument/2006/relationships/image" Target="../media/image80.png"/><Relationship Id="rId4" Type="http://schemas.openxmlformats.org/officeDocument/2006/relationships/image" Target="../media/image7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A3DEA0C-CCC4-B54A-8A66-CE2516487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960138"/>
            <a:ext cx="6172200" cy="1463040"/>
          </a:xfrm>
        </p:spPr>
        <p:txBody>
          <a:bodyPr>
            <a:normAutofit fontScale="90000"/>
          </a:bodyPr>
          <a:lstStyle/>
          <a:p>
            <a:r>
              <a:rPr lang="en-US" sz="4900" cap="none" dirty="0"/>
              <a:t>Microbiological </a:t>
            </a:r>
            <a:r>
              <a:rPr lang="en-US" sz="4900" cap="none" dirty="0" err="1"/>
              <a:t>VarDA</a:t>
            </a:r>
            <a:r>
              <a:rPr lang="en-US" sz="4900" cap="none" dirty="0"/>
              <a:t>: </a:t>
            </a:r>
            <a:r>
              <a:rPr lang="en-US" cap="none" dirty="0"/>
              <a:t/>
            </a:r>
            <a:br>
              <a:rPr lang="en-US" cap="none" dirty="0"/>
            </a:br>
            <a:r>
              <a:rPr lang="en-US" sz="3600" cap="none" dirty="0"/>
              <a:t>Multi-experiment parameter estimation</a:t>
            </a:r>
            <a:endParaRPr lang="en-US" cap="none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="" xmlns:a16="http://schemas.microsoft.com/office/drawing/2014/main" id="{B9158DC0-032F-464C-A6D7-4D17C64D003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571" t="1150" r="619" b="1429"/>
          <a:stretch/>
        </p:blipFill>
        <p:spPr>
          <a:xfrm>
            <a:off x="0" y="-1"/>
            <a:ext cx="9144000" cy="4614977"/>
          </a:xfrm>
        </p:spPr>
      </p:pic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5381D09-A62C-2E4E-A60E-CAEA411A027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Man Yau Chan</a:t>
            </a:r>
          </a:p>
        </p:txBody>
      </p:sp>
    </p:spTree>
    <p:extLst>
      <p:ext uri="{BB962C8B-B14F-4D97-AF65-F5344CB8AC3E}">
        <p14:creationId xmlns:p14="http://schemas.microsoft.com/office/powerpoint/2010/main" val="283645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E1486B4A-5D6D-294F-882D-15F9EA17D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1740723"/>
            <a:ext cx="7290055" cy="4921333"/>
          </a:xfrm>
        </p:spPr>
        <p:txBody>
          <a:bodyPr>
            <a:normAutofit/>
          </a:bodyPr>
          <a:lstStyle/>
          <a:p>
            <a:pPr marL="411480" indent="-457200">
              <a:buFont typeface="+mj-lt"/>
              <a:buAutoNum type="arabicPeriod"/>
            </a:pPr>
            <a:r>
              <a:rPr lang="en-US" b="1" u="sng" dirty="0" smtClean="0"/>
              <a:t>Laboratory data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502920" lvl="3" indent="0">
              <a:buNone/>
            </a:pPr>
            <a:endParaRPr lang="en-US" dirty="0" smtClean="0"/>
          </a:p>
          <a:p>
            <a:pPr marL="502920" lvl="3" indent="0">
              <a:buNone/>
            </a:pPr>
            <a:endParaRPr lang="en-US" dirty="0" smtClean="0"/>
          </a:p>
          <a:p>
            <a:pPr marL="502920" lvl="3" indent="0">
              <a:buNone/>
            </a:pPr>
            <a:endParaRPr lang="en-US" dirty="0"/>
          </a:p>
          <a:p>
            <a:pPr marL="411480" indent="-457200">
              <a:buFont typeface="+mj-lt"/>
              <a:buAutoNum type="arabicPeriod"/>
            </a:pPr>
            <a:r>
              <a:rPr lang="en-US" b="1" u="sng" dirty="0"/>
              <a:t>Background values</a:t>
            </a:r>
          </a:p>
          <a:p>
            <a:pPr marL="502920" lvl="3" indent="0">
              <a:buNone/>
            </a:pPr>
            <a:r>
              <a:rPr lang="en-US" b="1" dirty="0"/>
              <a:t>Parameters:</a:t>
            </a:r>
            <a:r>
              <a:rPr lang="en-US" dirty="0"/>
              <a:t> Order of magnitude estimates followed by coarse refinements</a:t>
            </a:r>
          </a:p>
          <a:p>
            <a:pPr marL="502920" lvl="3" indent="0">
              <a:buNone/>
            </a:pPr>
            <a:r>
              <a:rPr lang="en-US" b="1" dirty="0"/>
              <a:t>Dynamical values: </a:t>
            </a:r>
            <a:r>
              <a:rPr lang="en-US" dirty="0"/>
              <a:t>based on laboratory logbook and order of magnitude guesses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542571ED-8D68-6645-A9F7-DF1FCCACA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VarDA</a:t>
            </a:r>
            <a:r>
              <a:rPr lang="en-US" dirty="0"/>
              <a:t> experiment setup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="" xmlns:a16="http://schemas.microsoft.com/office/drawing/2014/main" id="{49127C8A-DFB1-8A4A-B8F3-2EA25F31375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20069488"/>
                  </p:ext>
                </p:extLst>
              </p:nvPr>
            </p:nvGraphicFramePr>
            <p:xfrm>
              <a:off x="1297829" y="2185354"/>
              <a:ext cx="5359731" cy="2468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86577">
                      <a:extLst>
                        <a:ext uri="{9D8B030D-6E8A-4147-A177-3AD203B41FA5}">
                          <a16:colId xmlns="" xmlns:a16="http://schemas.microsoft.com/office/drawing/2014/main" val="526258584"/>
                        </a:ext>
                      </a:extLst>
                    </a:gridCol>
                    <a:gridCol w="1786577">
                      <a:extLst>
                        <a:ext uri="{9D8B030D-6E8A-4147-A177-3AD203B41FA5}">
                          <a16:colId xmlns="" xmlns:a16="http://schemas.microsoft.com/office/drawing/2014/main" val="2476612059"/>
                        </a:ext>
                      </a:extLst>
                    </a:gridCol>
                    <a:gridCol w="1786577">
                      <a:extLst>
                        <a:ext uri="{9D8B030D-6E8A-4147-A177-3AD203B41FA5}">
                          <a16:colId xmlns="" xmlns:a16="http://schemas.microsoft.com/office/drawing/2014/main" val="1676613569"/>
                        </a:ext>
                      </a:extLst>
                    </a:gridCol>
                  </a:tblGrid>
                  <a:tr h="41754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Lactate conc</a:t>
                          </a:r>
                          <a:r>
                            <a:rPr lang="en-US" dirty="0" smtClean="0"/>
                            <a:t>.</a:t>
                          </a:r>
                        </a:p>
                        <a:p>
                          <a:pPr algn="ctr"/>
                          <a:r>
                            <a:rPr lang="en-US" dirty="0" smtClean="0"/>
                            <a:t>(</a:t>
                          </a:r>
                          <a:r>
                            <a:rPr lang="en-US" dirty="0" err="1"/>
                            <a:t>mol</a:t>
                          </a:r>
                          <a:r>
                            <a:rPr lang="en-US" dirty="0"/>
                            <a:t>/L)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Food </a:t>
                          </a:r>
                          <a:r>
                            <a:rPr lang="en-US" dirty="0" smtClean="0"/>
                            <a:t>supplied</a:t>
                          </a:r>
                        </a:p>
                        <a:p>
                          <a:pPr algn="ctr"/>
                          <a:r>
                            <a:rPr lang="en-US" dirty="0" smtClean="0"/>
                            <a:t>(mg/ml</a:t>
                          </a:r>
                          <a:r>
                            <a:rPr lang="en-US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/>
                            <a:t>dooF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 smtClean="0"/>
                            <a:t>supplied</a:t>
                          </a:r>
                        </a:p>
                        <a:p>
                          <a:pPr algn="ctr"/>
                          <a:r>
                            <a:rPr lang="en-US" dirty="0" smtClean="0"/>
                            <a:t>(mg/ml</a:t>
                          </a:r>
                          <a:r>
                            <a:rPr lang="en-US" dirty="0"/>
                            <a:t>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2775634033"/>
                      </a:ext>
                    </a:extLst>
                  </a:tr>
                  <a:tr h="3157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G" dirty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G" dirty="0"/>
                            <a:t>0.5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G" dirty="0"/>
                            <a:t>0.25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716010730"/>
                      </a:ext>
                    </a:extLst>
                  </a:tr>
                  <a:tr h="3157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G" dirty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G" dirty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G" dirty="0"/>
                            <a:t>0.25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569631489"/>
                      </a:ext>
                    </a:extLst>
                  </a:tr>
                  <a:tr h="31577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199190846"/>
                      </a:ext>
                    </a:extLst>
                  </a:tr>
                  <a:tr h="31577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596791919"/>
                      </a:ext>
                    </a:extLst>
                  </a:tr>
                  <a:tr h="31577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2.5</a:t>
                          </a: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9127C8A-DFB1-8A4A-B8F3-2EA25F31375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20069488"/>
                  </p:ext>
                </p:extLst>
              </p:nvPr>
            </p:nvGraphicFramePr>
            <p:xfrm>
              <a:off x="1297829" y="2185354"/>
              <a:ext cx="5359731" cy="2468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86577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526258584"/>
                        </a:ext>
                      </a:extLst>
                    </a:gridCol>
                    <a:gridCol w="1786577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476612059"/>
                        </a:ext>
                      </a:extLst>
                    </a:gridCol>
                    <a:gridCol w="1786577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1676613569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Lactate conc</a:t>
                          </a:r>
                          <a:r>
                            <a:rPr lang="en-US" dirty="0" smtClean="0"/>
                            <a:t>.</a:t>
                          </a:r>
                        </a:p>
                        <a:p>
                          <a:pPr algn="ctr"/>
                          <a:r>
                            <a:rPr lang="en-US" dirty="0" smtClean="0"/>
                            <a:t>(</a:t>
                          </a:r>
                          <a:r>
                            <a:rPr lang="en-US" dirty="0" err="1"/>
                            <a:t>mol</a:t>
                          </a:r>
                          <a:r>
                            <a:rPr lang="en-US" dirty="0"/>
                            <a:t>/L)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Food </a:t>
                          </a:r>
                          <a:r>
                            <a:rPr lang="en-US" dirty="0" smtClean="0"/>
                            <a:t>supplied</a:t>
                          </a:r>
                        </a:p>
                        <a:p>
                          <a:pPr algn="ctr"/>
                          <a:r>
                            <a:rPr lang="en-US" dirty="0" smtClean="0"/>
                            <a:t>(mg/ml</a:t>
                          </a:r>
                          <a:r>
                            <a:rPr lang="en-US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/>
                            <a:t>dooF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 smtClean="0"/>
                            <a:t>supplied</a:t>
                          </a:r>
                        </a:p>
                        <a:p>
                          <a:pPr algn="ctr"/>
                          <a:r>
                            <a:rPr lang="en-US" dirty="0" smtClean="0"/>
                            <a:t>(mg/ml</a:t>
                          </a:r>
                          <a:r>
                            <a:rPr lang="en-US" dirty="0"/>
                            <a:t>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77563403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G" dirty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G" dirty="0"/>
                            <a:t>0.5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G" dirty="0"/>
                            <a:t>0.25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71601073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G" dirty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G" dirty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G" dirty="0"/>
                            <a:t>0.25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56963148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40" t="-385000" r="-201020" b="-2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19919084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40" t="-485000" r="-201020" b="-1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59679191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40" t="-585000" r="-201020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2.5</a:t>
                          </a: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Right Brace 4"/>
          <p:cNvSpPr/>
          <p:nvPr/>
        </p:nvSpPr>
        <p:spPr>
          <a:xfrm>
            <a:off x="6683687" y="2856411"/>
            <a:ext cx="257046" cy="1410789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TextBox 5"/>
          <p:cNvSpPr txBox="1"/>
          <p:nvPr/>
        </p:nvSpPr>
        <p:spPr>
          <a:xfrm>
            <a:off x="6940733" y="3146306"/>
            <a:ext cx="20465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dirty="0" err="1" smtClean="0"/>
              <a:t>VarDA</a:t>
            </a:r>
            <a:r>
              <a:rPr lang="en-SG" sz="2400" dirty="0" smtClean="0"/>
              <a:t> cost function</a:t>
            </a:r>
            <a:endParaRPr lang="en-SG" sz="24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683687" y="4484914"/>
            <a:ext cx="25704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940732" y="4264045"/>
            <a:ext cx="2046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dirty="0" smtClean="0"/>
              <a:t>Verification</a:t>
            </a:r>
            <a:endParaRPr lang="en-SG" sz="2400" dirty="0"/>
          </a:p>
        </p:txBody>
      </p:sp>
    </p:spTree>
    <p:extLst>
      <p:ext uri="{BB962C8B-B14F-4D97-AF65-F5344CB8AC3E}">
        <p14:creationId xmlns:p14="http://schemas.microsoft.com/office/powerpoint/2010/main" val="341611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="" xmlns:a16="http://schemas.microsoft.com/office/drawing/2014/main" id="{F9F83E07-2C71-4E24-B26F-9D1D6E0A8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705394"/>
            <a:ext cx="7290054" cy="1225603"/>
          </a:xfrm>
        </p:spPr>
        <p:txBody>
          <a:bodyPr>
            <a:normAutofit/>
          </a:bodyPr>
          <a:lstStyle/>
          <a:p>
            <a:r>
              <a:rPr lang="en-SG" dirty="0" smtClean="0"/>
              <a:t>Prior vs posterior trajectories</a:t>
            </a:r>
            <a:r>
              <a:rPr lang="en-SG" dirty="0" smtClean="0"/>
              <a:t>: Competitive </a:t>
            </a:r>
            <a:r>
              <a:rPr lang="en-SG" dirty="0"/>
              <a:t>cost reduction</a:t>
            </a:r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5CBA29CA-598F-4788-A2E9-5528A9A9A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313" y="1883209"/>
            <a:ext cx="7140831" cy="497479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="" xmlns:a16="http://schemas.microsoft.com/office/drawing/2014/main" id="{E9A45CCB-608C-463B-910E-884A6514686C}"/>
                  </a:ext>
                </a:extLst>
              </p:cNvPr>
              <p:cNvSpPr txBox="1"/>
              <p:nvPr/>
            </p:nvSpPr>
            <p:spPr>
              <a:xfrm>
                <a:off x="1198413" y="2067943"/>
                <a:ext cx="2452255" cy="507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SG" sz="24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SG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SG" sz="2400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SG" sz="2400" b="0" i="1" smtClean="0">
                          <a:latin typeface="Cambria Math" panose="02040503050406030204" pitchFamily="18" charset="0"/>
                        </a:rPr>
                        <m:t>=− 68 000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9A45CCB-608C-463B-910E-884A651468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413" y="2067943"/>
                <a:ext cx="2452255" cy="507832"/>
              </a:xfrm>
              <a:prstGeom prst="rect">
                <a:avLst/>
              </a:prstGeom>
              <a:blipFill rotWithShape="0">
                <a:blip r:embed="rId3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="" xmlns:a16="http://schemas.microsoft.com/office/drawing/2014/main" id="{A94164E6-58C0-4602-BA15-E2C4D4344512}"/>
                  </a:ext>
                </a:extLst>
              </p:cNvPr>
              <p:cNvSpPr txBox="1"/>
              <p:nvPr/>
            </p:nvSpPr>
            <p:spPr>
              <a:xfrm>
                <a:off x="4656114" y="2074401"/>
                <a:ext cx="24522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SG" sz="24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SG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SG" sz="2400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SG" sz="2400" b="0" i="1" smtClean="0">
                          <a:latin typeface="Cambria Math" panose="02040503050406030204" pitchFamily="18" charset="0"/>
                        </a:rPr>
                        <m:t>=+2 100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94164E6-58C0-4602-BA15-E2C4D43445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114" y="2074401"/>
                <a:ext cx="2452255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="" xmlns:a16="http://schemas.microsoft.com/office/drawing/2014/main" id="{5A50C8F8-E2C1-45EC-9A85-A11CF5B6EA9D}"/>
                  </a:ext>
                </a:extLst>
              </p:cNvPr>
              <p:cNvSpPr txBox="1"/>
              <p:nvPr/>
            </p:nvSpPr>
            <p:spPr>
              <a:xfrm>
                <a:off x="987823" y="4499186"/>
                <a:ext cx="2452255" cy="507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SG" sz="24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SG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SG" sz="2400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SG" sz="2400" b="0" i="1" smtClean="0">
                          <a:latin typeface="Cambria Math" panose="02040503050406030204" pitchFamily="18" charset="0"/>
                        </a:rPr>
                        <m:t>=+360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A50C8F8-E2C1-45EC-9A85-A11CF5B6EA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823" y="4499186"/>
                <a:ext cx="2452255" cy="507832"/>
              </a:xfrm>
              <a:prstGeom prst="rect">
                <a:avLst/>
              </a:prstGeom>
              <a:blipFill rotWithShape="0">
                <a:blip r:embed="rId5"/>
                <a:stretch>
                  <a:fillRect b="-3614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="" xmlns:a16="http://schemas.microsoft.com/office/drawing/2014/main" id="{87896FD0-09FF-445E-9E14-3AA18B7FF822}"/>
                  </a:ext>
                </a:extLst>
              </p:cNvPr>
              <p:cNvSpPr txBox="1"/>
              <p:nvPr/>
            </p:nvSpPr>
            <p:spPr>
              <a:xfrm>
                <a:off x="4656114" y="4497330"/>
                <a:ext cx="24522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SG" sz="24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SG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SG" sz="2400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SG" sz="2400" b="0" i="1" smtClean="0">
                          <a:latin typeface="Cambria Math" panose="02040503050406030204" pitchFamily="18" charset="0"/>
                        </a:rPr>
                        <m:t>=−5 500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7896FD0-09FF-445E-9E14-3AA18B7FF8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114" y="4497330"/>
                <a:ext cx="2452255" cy="461665"/>
              </a:xfrm>
              <a:prstGeom prst="rect">
                <a:avLst/>
              </a:prstGeom>
              <a:blipFill rotWithShape="0"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629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DC50DB81-91E6-E243-8E61-27AA67748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SG" dirty="0"/>
              <a:t>V</a:t>
            </a:r>
            <a:r>
              <a:rPr lang="en-US" dirty="0" err="1"/>
              <a:t>erification</a:t>
            </a:r>
            <a:r>
              <a:rPr lang="en-US" dirty="0"/>
              <a:t> population trajectory: </a:t>
            </a:r>
            <a:br>
              <a:rPr lang="en-US" dirty="0"/>
            </a:br>
            <a:r>
              <a:rPr lang="en-US" dirty="0" err="1"/>
              <a:t>VarDA</a:t>
            </a:r>
            <a:r>
              <a:rPr lang="en-US" dirty="0"/>
              <a:t> improved model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6809C1AD-6A04-4772-AD30-F8DD9DBA0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973" y="2011590"/>
            <a:ext cx="6200053" cy="465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2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C314053B-D01A-5042-AB8B-A060EB137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67CCFBC0-4C65-AF48-86DE-D7B1F63214A9}"/>
              </a:ext>
            </a:extLst>
          </p:cNvPr>
          <p:cNvSpPr/>
          <p:nvPr/>
        </p:nvSpPr>
        <p:spPr>
          <a:xfrm>
            <a:off x="1773936" y="2246613"/>
            <a:ext cx="1759567" cy="109074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400" dirty="0"/>
              <a:t>Theory and methods</a:t>
            </a:r>
            <a:endParaRPr lang="en-US" sz="2400" dirty="0"/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6BBF699D-7297-4E43-8551-F5B3370E999C}"/>
              </a:ext>
            </a:extLst>
          </p:cNvPr>
          <p:cNvSpPr/>
          <p:nvPr/>
        </p:nvSpPr>
        <p:spPr>
          <a:xfrm>
            <a:off x="1773936" y="3431239"/>
            <a:ext cx="1759567" cy="109074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VarDA</a:t>
            </a:r>
            <a:r>
              <a:rPr lang="en-US" sz="2400" dirty="0"/>
              <a:t> </a:t>
            </a:r>
            <a:r>
              <a:rPr lang="en-US" sz="2400" dirty="0" smtClean="0"/>
              <a:t>and Verification</a:t>
            </a:r>
            <a:endParaRPr lang="en-US" sz="2400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54EB7E5B-C1B7-7E4D-936D-DBCC4E011F00}"/>
              </a:ext>
            </a:extLst>
          </p:cNvPr>
          <p:cNvSpPr/>
          <p:nvPr/>
        </p:nvSpPr>
        <p:spPr>
          <a:xfrm>
            <a:off x="1773936" y="4615865"/>
            <a:ext cx="1759567" cy="1090748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Issues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86ECD893-41C6-0E44-9F3C-C3DE317EA2E2}"/>
              </a:ext>
            </a:extLst>
          </p:cNvPr>
          <p:cNvSpPr/>
          <p:nvPr/>
        </p:nvSpPr>
        <p:spPr>
          <a:xfrm>
            <a:off x="3592286" y="2367465"/>
            <a:ext cx="3788228" cy="842552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16ECE3E5-0D40-A24C-A793-24A1286053B9}"/>
              </a:ext>
            </a:extLst>
          </p:cNvPr>
          <p:cNvSpPr/>
          <p:nvPr/>
        </p:nvSpPr>
        <p:spPr>
          <a:xfrm>
            <a:off x="3592286" y="3535565"/>
            <a:ext cx="3788228" cy="84255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8FD32409-0312-224D-91C4-0C11F4D48C01}"/>
              </a:ext>
            </a:extLst>
          </p:cNvPr>
          <p:cNvSpPr/>
          <p:nvPr/>
        </p:nvSpPr>
        <p:spPr>
          <a:xfrm>
            <a:off x="3592286" y="4763823"/>
            <a:ext cx="3788228" cy="842552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9617E0A-956A-4252-84B1-23299F54E417}"/>
              </a:ext>
            </a:extLst>
          </p:cNvPr>
          <p:cNvSpPr txBox="1"/>
          <p:nvPr/>
        </p:nvSpPr>
        <p:spPr>
          <a:xfrm>
            <a:off x="3651069" y="2327076"/>
            <a:ext cx="37882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dirty="0"/>
              <a:t>Model of NUS-iGEM2016 </a:t>
            </a:r>
            <a:r>
              <a:rPr lang="en-SG" dirty="0" err="1"/>
              <a:t>tumor</a:t>
            </a:r>
            <a:r>
              <a:rPr lang="en-SG" dirty="0"/>
              <a:t> lactate tracker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dirty="0"/>
              <a:t>Multi-experiment cost function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42FAA73-1AA3-4867-8B08-6DC1AD27EB26}"/>
              </a:ext>
            </a:extLst>
          </p:cNvPr>
          <p:cNvSpPr txBox="1"/>
          <p:nvPr/>
        </p:nvSpPr>
        <p:spPr>
          <a:xfrm>
            <a:off x="3651069" y="3495176"/>
            <a:ext cx="37882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dirty="0" smtClean="0"/>
              <a:t>4-experiment </a:t>
            </a:r>
            <a:r>
              <a:rPr lang="en-SG" dirty="0" err="1" smtClean="0"/>
              <a:t>VarDA</a:t>
            </a:r>
            <a:endParaRPr lang="en-S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dirty="0" smtClean="0"/>
              <a:t>Competitive cost reduction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dirty="0" smtClean="0"/>
              <a:t>Posterior parameters perform better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57534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0B2B686C-76CF-C440-A591-8F68066AB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VarDA</a:t>
            </a:r>
            <a:r>
              <a:rPr lang="en-US" dirty="0"/>
              <a:t> only significantly updates a few parameters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="" xmlns:a16="http://schemas.microsoft.com/office/drawing/2014/main" id="{CEB53BE6-0B13-4A11-B790-DBBFCE149FD1}"/>
                  </a:ext>
                </a:extLst>
              </p:cNvPr>
              <p:cNvSpPr/>
              <p:nvPr/>
            </p:nvSpPr>
            <p:spPr>
              <a:xfrm>
                <a:off x="984227" y="2443840"/>
                <a:ext cx="3086806" cy="28873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8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SG" sz="32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SG" sz="32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SG" sz="32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SG" sz="32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SG" sz="32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sup>
                      </m:sSubSup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SG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sz="3200" b="1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sz="3200" b="1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sz="3200" b="1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𝟏</m:t>
                                            </m:r>
                                            <m:r>
                                              <a:rPr lang="en-US" sz="3200" b="1" i="1" smtClean="0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SG" sz="3200" b="1" i="1" smtClean="0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𝒕</m:t>
                                            </m:r>
                                            <m:r>
                                              <a:rPr lang="en-SG" sz="3200" b="1" i="1" smtClean="0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=</m:t>
                                            </m:r>
                                            <m:r>
                                              <a:rPr lang="en-SG" sz="3200" b="1" i="1" smtClean="0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𝟎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sz="3200" b="1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3200" b="1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  <m:sub>
                                            <m:r>
                                              <a:rPr lang="en-US" sz="3200" b="1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𝟐</m:t>
                                            </m:r>
                                            <m:r>
                                              <a:rPr lang="en-US" sz="3200" b="1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sz="3200" b="1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𝒕</m:t>
                                            </m:r>
                                            <m:r>
                                              <a:rPr lang="en-SG" sz="3200" b="1" i="1" smtClean="0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=</m:t>
                                            </m:r>
                                            <m:r>
                                              <a:rPr lang="en-SG" sz="3200" b="1" i="1" smtClean="0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𝟎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SG" sz="3200" b="1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SG" sz="3200" b="1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  <m:sub>
                                            <m:r>
                                              <a:rPr lang="en-SG" sz="3200" b="1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𝟑</m:t>
                                            </m:r>
                                            <m:r>
                                              <a:rPr lang="en-SG" sz="3200" b="1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SG" sz="3200" b="1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𝒕</m:t>
                                            </m:r>
                                            <m:r>
                                              <a:rPr lang="en-SG" sz="3200" b="1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=</m:t>
                                            </m:r>
                                            <m:r>
                                              <a:rPr lang="en-SG" sz="3200" b="1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𝟎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  <m:e>
                                  <m:sSub>
                                    <m:sSubPr>
                                      <m:ctrlPr>
                                        <a:rPr lang="en-SG" sz="3200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SG" sz="3200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SG" sz="3200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𝟒</m:t>
                                      </m:r>
                                      <m:r>
                                        <a:rPr lang="en-SG" sz="3200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SG" sz="3200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  <m:r>
                                        <a:rPr lang="en-SG" sz="3200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SG" sz="3200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sub>
                                  </m:sSub>
                                </m:e>
                                <m:e/>
                                <m:e>
                                  <m:r>
                                    <a:rPr lang="en-SG" sz="32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</m:eqArr>
                            </m:e>
                          </m:d>
                        </m:e>
                        <m:sup>
                          <m:r>
                            <a:rPr lang="en-SG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EB53BE6-0B13-4A11-B790-DBBFCE149F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227" y="2443840"/>
                <a:ext cx="3086806" cy="288739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ADB7358-392A-4E65-983F-DAE7DFB44559}"/>
              </a:ext>
            </a:extLst>
          </p:cNvPr>
          <p:cNvSpPr txBox="1"/>
          <p:nvPr/>
        </p:nvSpPr>
        <p:spPr>
          <a:xfrm>
            <a:off x="4629254" y="3049353"/>
            <a:ext cx="3941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Analysis dynamical variables same as background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="" xmlns:a16="http://schemas.microsoft.com/office/drawing/2014/main" id="{058C9860-8C00-475B-9871-61C94C043440}"/>
              </a:ext>
            </a:extLst>
          </p:cNvPr>
          <p:cNvSpPr/>
          <p:nvPr/>
        </p:nvSpPr>
        <p:spPr>
          <a:xfrm>
            <a:off x="4071034" y="2644405"/>
            <a:ext cx="307571" cy="1679632"/>
          </a:xfrm>
          <a:prstGeom prst="rightBrac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7BF653C-8413-4E08-8ACD-0359190A37CF}"/>
              </a:ext>
            </a:extLst>
          </p:cNvPr>
          <p:cNvSpPr txBox="1"/>
          <p:nvPr/>
        </p:nvSpPr>
        <p:spPr>
          <a:xfrm>
            <a:off x="4629254" y="4488429"/>
            <a:ext cx="3733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dirty="0">
                <a:solidFill>
                  <a:srgbClr val="0070C0"/>
                </a:solidFill>
              </a:rPr>
              <a:t>Only 4 / 12 analysis parameters show &gt;1% diff from background</a:t>
            </a:r>
            <a:endParaRPr lang="en-US" sz="2400" dirty="0">
              <a:solidFill>
                <a:srgbClr val="0070C0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6C2AA75B-65E5-4B1F-99D2-560306DAD881}"/>
              </a:ext>
            </a:extLst>
          </p:cNvPr>
          <p:cNvCxnSpPr>
            <a:cxnSpLocks/>
          </p:cNvCxnSpPr>
          <p:nvPr/>
        </p:nvCxnSpPr>
        <p:spPr>
          <a:xfrm>
            <a:off x="4071034" y="5088594"/>
            <a:ext cx="307571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617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A8AD8C6E-4E19-48C2-9D79-2BAE128BD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48" y="2154513"/>
            <a:ext cx="4345521" cy="456863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SG" dirty="0"/>
              <a:t>Genetic parameters</a:t>
            </a:r>
          </a:p>
          <a:p>
            <a:pPr marL="457200" indent="-457200">
              <a:buFont typeface="+mj-lt"/>
              <a:buAutoNum type="arabicPeriod"/>
            </a:pPr>
            <a:r>
              <a:rPr lang="en-SG" dirty="0"/>
              <a:t>“Secondary” parameters</a:t>
            </a:r>
          </a:p>
          <a:p>
            <a:pPr marL="457200" indent="-457200">
              <a:buFont typeface="+mj-lt"/>
              <a:buAutoNum type="arabicPeriod"/>
            </a:pPr>
            <a:endParaRPr lang="en-SG" dirty="0"/>
          </a:p>
          <a:p>
            <a:pPr marL="457200" indent="-457200">
              <a:buFont typeface="+mj-lt"/>
              <a:buAutoNum type="arabicPeriod"/>
            </a:pPr>
            <a:endParaRPr lang="en-SG" dirty="0"/>
          </a:p>
          <a:p>
            <a:pPr marL="457200" indent="-457200">
              <a:buFont typeface="+mj-lt"/>
              <a:buAutoNum type="arabicPeriod"/>
            </a:pPr>
            <a:r>
              <a:rPr lang="en-SG" dirty="0"/>
              <a:t>Food uptake/return parameters</a:t>
            </a: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0B2B686C-76CF-C440-A591-8F68066AB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5" y="879891"/>
            <a:ext cx="8118209" cy="807266"/>
          </a:xfrm>
        </p:spPr>
        <p:txBody>
          <a:bodyPr>
            <a:noAutofit/>
          </a:bodyPr>
          <a:lstStyle/>
          <a:p>
            <a:r>
              <a:rPr lang="en-US" dirty="0"/>
              <a:t>Parameters with insignificant increments indirectly control bacteria population?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131926" y="2114855"/>
            <a:ext cx="5062745" cy="4015770"/>
            <a:chOff x="4131926" y="2114855"/>
            <a:chExt cx="5062745" cy="4015770"/>
          </a:xfrm>
        </p:grpSpPr>
        <p:sp>
          <p:nvSpPr>
            <p:cNvPr id="15" name="Rounded Rectangle 3">
              <a:extLst>
                <a:ext uri="{FF2B5EF4-FFF2-40B4-BE49-F238E27FC236}">
                  <a16:creationId xmlns="" xmlns:a16="http://schemas.microsoft.com/office/drawing/2014/main" id="{16889B46-2018-48E9-87DD-82DDF35CD325}"/>
                </a:ext>
              </a:extLst>
            </p:cNvPr>
            <p:cNvSpPr/>
            <p:nvPr/>
          </p:nvSpPr>
          <p:spPr>
            <a:xfrm>
              <a:off x="4474824" y="2162090"/>
              <a:ext cx="1100461" cy="1499177"/>
            </a:xfrm>
            <a:prstGeom prst="roundRect">
              <a:avLst>
                <a:gd name="adj" fmla="val 18116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Bac.</a:t>
              </a:r>
            </a:p>
          </p:txBody>
        </p:sp>
        <p:sp>
          <p:nvSpPr>
            <p:cNvPr id="16" name="Rounded Rectangle 4">
              <a:extLst>
                <a:ext uri="{FF2B5EF4-FFF2-40B4-BE49-F238E27FC236}">
                  <a16:creationId xmlns="" xmlns:a16="http://schemas.microsoft.com/office/drawing/2014/main" id="{EFAEC81F-1613-4819-B903-4D213B8C8D7E}"/>
                </a:ext>
              </a:extLst>
            </p:cNvPr>
            <p:cNvSpPr/>
            <p:nvPr/>
          </p:nvSpPr>
          <p:spPr>
            <a:xfrm>
              <a:off x="7243534" y="2162090"/>
              <a:ext cx="1211304" cy="1499177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Food</a:t>
              </a:r>
            </a:p>
          </p:txBody>
        </p:sp>
        <p:sp>
          <p:nvSpPr>
            <p:cNvPr id="17" name="Right Arrow 5">
              <a:extLst>
                <a:ext uri="{FF2B5EF4-FFF2-40B4-BE49-F238E27FC236}">
                  <a16:creationId xmlns="" xmlns:a16="http://schemas.microsoft.com/office/drawing/2014/main" id="{7BB9D677-ABE7-47EC-8A6E-05D8AC0244BC}"/>
                </a:ext>
              </a:extLst>
            </p:cNvPr>
            <p:cNvSpPr/>
            <p:nvPr/>
          </p:nvSpPr>
          <p:spPr>
            <a:xfrm rot="10800000">
              <a:off x="5652739" y="2233957"/>
              <a:ext cx="1524691" cy="853256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ight Arrow 6">
              <a:extLst>
                <a:ext uri="{FF2B5EF4-FFF2-40B4-BE49-F238E27FC236}">
                  <a16:creationId xmlns="" xmlns:a16="http://schemas.microsoft.com/office/drawing/2014/main" id="{8FD34C87-B086-402C-AD85-FEC17963FFAA}"/>
                </a:ext>
              </a:extLst>
            </p:cNvPr>
            <p:cNvSpPr/>
            <p:nvPr/>
          </p:nvSpPr>
          <p:spPr>
            <a:xfrm>
              <a:off x="5652739" y="3147021"/>
              <a:ext cx="1524691" cy="263153"/>
            </a:xfrm>
            <a:prstGeom prst="rightArrow">
              <a:avLst/>
            </a:prstGeom>
            <a:solidFill>
              <a:srgbClr val="945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C30E8812-7FA5-4EBB-A8AB-450A4521ECA9}"/>
                </a:ext>
              </a:extLst>
            </p:cNvPr>
            <p:cNvSpPr txBox="1"/>
            <p:nvPr/>
          </p:nvSpPr>
          <p:spPr>
            <a:xfrm>
              <a:off x="5764277" y="2114855"/>
              <a:ext cx="1371589" cy="4509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Growth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CAAB7093-EF34-419D-B41F-814CBE629BA1}"/>
                </a:ext>
              </a:extLst>
            </p:cNvPr>
            <p:cNvSpPr txBox="1"/>
            <p:nvPr/>
          </p:nvSpPr>
          <p:spPr>
            <a:xfrm>
              <a:off x="5742642" y="3311614"/>
              <a:ext cx="1371589" cy="4509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Death</a:t>
              </a:r>
            </a:p>
          </p:txBody>
        </p:sp>
        <p:sp>
          <p:nvSpPr>
            <p:cNvPr id="21" name="Rounded Rectangle 9">
              <a:extLst>
                <a:ext uri="{FF2B5EF4-FFF2-40B4-BE49-F238E27FC236}">
                  <a16:creationId xmlns="" xmlns:a16="http://schemas.microsoft.com/office/drawing/2014/main" id="{C9B0324A-075E-4635-B642-C7B22A803AF5}"/>
                </a:ext>
              </a:extLst>
            </p:cNvPr>
            <p:cNvSpPr/>
            <p:nvPr/>
          </p:nvSpPr>
          <p:spPr>
            <a:xfrm>
              <a:off x="4131926" y="5317240"/>
              <a:ext cx="1754357" cy="813385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Lactate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66F9493E-D113-4F68-A333-5A16288731AA}"/>
                </a:ext>
              </a:extLst>
            </p:cNvPr>
            <p:cNvSpPr/>
            <p:nvPr/>
          </p:nvSpPr>
          <p:spPr>
            <a:xfrm>
              <a:off x="4877528" y="3714053"/>
              <a:ext cx="263153" cy="154736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3FF3309D-4E55-424D-9375-7F66FBBA1E7A}"/>
                </a:ext>
              </a:extLst>
            </p:cNvPr>
            <p:cNvSpPr txBox="1"/>
            <p:nvPr/>
          </p:nvSpPr>
          <p:spPr>
            <a:xfrm>
              <a:off x="5056951" y="3738785"/>
              <a:ext cx="12113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Gene activation</a:t>
              </a:r>
            </a:p>
          </p:txBody>
        </p:sp>
        <p:sp>
          <p:nvSpPr>
            <p:cNvPr id="24" name="Rounded Rectangle 14">
              <a:extLst>
                <a:ext uri="{FF2B5EF4-FFF2-40B4-BE49-F238E27FC236}">
                  <a16:creationId xmlns="" xmlns:a16="http://schemas.microsoft.com/office/drawing/2014/main" id="{EB2E83FC-2352-4721-A143-22758589EB97}"/>
                </a:ext>
              </a:extLst>
            </p:cNvPr>
            <p:cNvSpPr/>
            <p:nvPr/>
          </p:nvSpPr>
          <p:spPr>
            <a:xfrm>
              <a:off x="6518678" y="4041702"/>
              <a:ext cx="1055392" cy="813385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chemeClr val="bg1"/>
                  </a:solidFill>
                </a:rPr>
                <a:t>Enz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25" name="Rounded Rectangle 15">
              <a:extLst>
                <a:ext uri="{FF2B5EF4-FFF2-40B4-BE49-F238E27FC236}">
                  <a16:creationId xmlns="" xmlns:a16="http://schemas.microsoft.com/office/drawing/2014/main" id="{F709F1A1-E3F1-48D4-B1B1-34FDBEC84A13}"/>
                </a:ext>
              </a:extLst>
            </p:cNvPr>
            <p:cNvSpPr/>
            <p:nvPr/>
          </p:nvSpPr>
          <p:spPr>
            <a:xfrm>
              <a:off x="7243534" y="5261423"/>
              <a:ext cx="1211304" cy="869202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chemeClr val="tx1"/>
                  </a:solidFill>
                </a:rPr>
                <a:t>dooF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6" name="Left-Right Arrow 16">
              <a:extLst>
                <a:ext uri="{FF2B5EF4-FFF2-40B4-BE49-F238E27FC236}">
                  <a16:creationId xmlns="" xmlns:a16="http://schemas.microsoft.com/office/drawing/2014/main" id="{480C9CED-71F8-49B0-9BB2-893B0CA12665}"/>
                </a:ext>
              </a:extLst>
            </p:cNvPr>
            <p:cNvSpPr/>
            <p:nvPr/>
          </p:nvSpPr>
          <p:spPr>
            <a:xfrm rot="5400000">
              <a:off x="7085298" y="4202827"/>
              <a:ext cx="1527775" cy="550229"/>
            </a:xfrm>
            <a:prstGeom prst="left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ight Arrow 19">
              <a:extLst>
                <a:ext uri="{FF2B5EF4-FFF2-40B4-BE49-F238E27FC236}">
                  <a16:creationId xmlns="" xmlns:a16="http://schemas.microsoft.com/office/drawing/2014/main" id="{4FD9F823-E269-4355-AE4E-7D6D7ABBF851}"/>
                </a:ext>
              </a:extLst>
            </p:cNvPr>
            <p:cNvSpPr/>
            <p:nvPr/>
          </p:nvSpPr>
          <p:spPr>
            <a:xfrm>
              <a:off x="5140682" y="4245410"/>
              <a:ext cx="1306996" cy="503799"/>
            </a:xfrm>
            <a:prstGeom prst="rightArrow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4868D6D3-D542-4021-A390-B0174C3C8123}"/>
                </a:ext>
              </a:extLst>
            </p:cNvPr>
            <p:cNvSpPr txBox="1"/>
            <p:nvPr/>
          </p:nvSpPr>
          <p:spPr>
            <a:xfrm>
              <a:off x="7849186" y="4249416"/>
              <a:ext cx="13454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Inter-conversion</a:t>
              </a: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4A5155B1-A587-47C4-95D9-C1195D678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553" y="3147021"/>
            <a:ext cx="3826274" cy="851311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="" xmlns:a16="http://schemas.microsoft.com/office/drawing/2014/main" id="{586397F1-79B6-4924-82AE-8876A49AFB16}"/>
              </a:ext>
            </a:extLst>
          </p:cNvPr>
          <p:cNvSpPr/>
          <p:nvPr/>
        </p:nvSpPr>
        <p:spPr>
          <a:xfrm>
            <a:off x="1850876" y="3474833"/>
            <a:ext cx="662680" cy="6872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10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2711DD04-5082-4ADA-A046-BFA3C52C3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SG" dirty="0"/>
              <a:t>Reduction of parameters in system</a:t>
            </a:r>
          </a:p>
          <a:p>
            <a:pPr marL="457200" indent="-457200">
              <a:buFont typeface="+mj-lt"/>
              <a:buAutoNum type="arabicPeriod"/>
            </a:pPr>
            <a:r>
              <a:rPr lang="en-SG" dirty="0" smtClean="0"/>
              <a:t>Examination </a:t>
            </a:r>
            <a:r>
              <a:rPr lang="en-SG" dirty="0"/>
              <a:t>of cost function structure</a:t>
            </a:r>
          </a:p>
          <a:p>
            <a:pPr marL="457200" indent="-457200">
              <a:buFont typeface="+mj-lt"/>
              <a:buAutoNum type="arabicPeriod"/>
            </a:pPr>
            <a:r>
              <a:rPr lang="en-SG" dirty="0"/>
              <a:t>Other microbiological systems</a:t>
            </a:r>
          </a:p>
          <a:p>
            <a:pPr marL="457200" indent="-457200">
              <a:buFont typeface="+mj-lt"/>
              <a:buAutoNum type="arabicPeriod"/>
            </a:pPr>
            <a:endParaRPr lang="en-SG" dirty="0"/>
          </a:p>
          <a:p>
            <a:pPr marL="457200" indent="-457200">
              <a:buFont typeface="+mj-lt"/>
              <a:buAutoNum type="arabicPeriod"/>
            </a:pPr>
            <a:endParaRPr lang="en-SG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634C1160-FB96-4724-A747-19342B0FB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Possible future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39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C314053B-D01A-5042-AB8B-A060EB137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67CCFBC0-4C65-AF48-86DE-D7B1F63214A9}"/>
              </a:ext>
            </a:extLst>
          </p:cNvPr>
          <p:cNvSpPr/>
          <p:nvPr/>
        </p:nvSpPr>
        <p:spPr>
          <a:xfrm>
            <a:off x="1773936" y="2246613"/>
            <a:ext cx="1759567" cy="109074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400" dirty="0"/>
              <a:t>Theory and methods</a:t>
            </a:r>
            <a:endParaRPr lang="en-US" sz="2400" dirty="0"/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6BBF699D-7297-4E43-8551-F5B3370E999C}"/>
              </a:ext>
            </a:extLst>
          </p:cNvPr>
          <p:cNvSpPr/>
          <p:nvPr/>
        </p:nvSpPr>
        <p:spPr>
          <a:xfrm>
            <a:off x="1773936" y="3431239"/>
            <a:ext cx="1759567" cy="109074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VarDA</a:t>
            </a:r>
            <a:r>
              <a:rPr lang="en-US" sz="2400" dirty="0"/>
              <a:t> </a:t>
            </a:r>
            <a:r>
              <a:rPr lang="en-US" sz="2400" dirty="0" smtClean="0"/>
              <a:t>and Verification</a:t>
            </a:r>
            <a:endParaRPr lang="en-US" sz="2400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54EB7E5B-C1B7-7E4D-936D-DBCC4E011F00}"/>
              </a:ext>
            </a:extLst>
          </p:cNvPr>
          <p:cNvSpPr/>
          <p:nvPr/>
        </p:nvSpPr>
        <p:spPr>
          <a:xfrm>
            <a:off x="1773936" y="4615865"/>
            <a:ext cx="1759567" cy="1090748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Issues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86ECD893-41C6-0E44-9F3C-C3DE317EA2E2}"/>
              </a:ext>
            </a:extLst>
          </p:cNvPr>
          <p:cNvSpPr/>
          <p:nvPr/>
        </p:nvSpPr>
        <p:spPr>
          <a:xfrm>
            <a:off x="3592286" y="2367465"/>
            <a:ext cx="3788228" cy="842552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16ECE3E5-0D40-A24C-A793-24A1286053B9}"/>
              </a:ext>
            </a:extLst>
          </p:cNvPr>
          <p:cNvSpPr/>
          <p:nvPr/>
        </p:nvSpPr>
        <p:spPr>
          <a:xfrm>
            <a:off x="3592286" y="3535565"/>
            <a:ext cx="3788228" cy="84255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8FD32409-0312-224D-91C4-0C11F4D48C01}"/>
              </a:ext>
            </a:extLst>
          </p:cNvPr>
          <p:cNvSpPr/>
          <p:nvPr/>
        </p:nvSpPr>
        <p:spPr>
          <a:xfrm>
            <a:off x="3592286" y="4763823"/>
            <a:ext cx="3788228" cy="842552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9617E0A-956A-4252-84B1-23299F54E417}"/>
              </a:ext>
            </a:extLst>
          </p:cNvPr>
          <p:cNvSpPr txBox="1"/>
          <p:nvPr/>
        </p:nvSpPr>
        <p:spPr>
          <a:xfrm>
            <a:off x="3651069" y="2327076"/>
            <a:ext cx="37882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dirty="0"/>
              <a:t>Model of NUS-iGEM2016 </a:t>
            </a:r>
            <a:r>
              <a:rPr lang="en-SG" dirty="0" err="1"/>
              <a:t>tumor</a:t>
            </a:r>
            <a:r>
              <a:rPr lang="en-SG" dirty="0"/>
              <a:t> lactate tracker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dirty="0"/>
              <a:t>Multi-experiment cost function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42FAA73-1AA3-4867-8B08-6DC1AD27EB26}"/>
              </a:ext>
            </a:extLst>
          </p:cNvPr>
          <p:cNvSpPr txBox="1"/>
          <p:nvPr/>
        </p:nvSpPr>
        <p:spPr>
          <a:xfrm>
            <a:off x="3651069" y="3495176"/>
            <a:ext cx="37882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dirty="0" smtClean="0"/>
              <a:t>4-experiment </a:t>
            </a:r>
            <a:r>
              <a:rPr lang="en-SG" dirty="0" err="1" smtClean="0"/>
              <a:t>VarDA</a:t>
            </a:r>
            <a:endParaRPr lang="en-S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dirty="0" smtClean="0"/>
              <a:t>Competitive cost reduction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dirty="0" smtClean="0"/>
              <a:t>Posterior parameters perform better</a:t>
            </a:r>
            <a:endParaRPr lang="en-SG" dirty="0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64C88F6-4639-4592-B673-7488447C8F02}"/>
              </a:ext>
            </a:extLst>
          </p:cNvPr>
          <p:cNvSpPr txBox="1"/>
          <p:nvPr/>
        </p:nvSpPr>
        <p:spPr>
          <a:xfrm>
            <a:off x="3651069" y="4723434"/>
            <a:ext cx="37882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dirty="0" smtClean="0"/>
              <a:t>Only 4/12 parameters updated</a:t>
            </a:r>
            <a:endParaRPr lang="en-S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dirty="0" smtClean="0"/>
              <a:t>Types of un-updated parameters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dirty="0" smtClean="0"/>
              <a:t>Future work</a:t>
            </a:r>
          </a:p>
        </p:txBody>
      </p:sp>
    </p:spTree>
    <p:extLst>
      <p:ext uri="{BB962C8B-B14F-4D97-AF65-F5344CB8AC3E}">
        <p14:creationId xmlns:p14="http://schemas.microsoft.com/office/powerpoint/2010/main" val="356484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0">
            <a:extLst>
              <a:ext uri="{FF2B5EF4-FFF2-40B4-BE49-F238E27FC236}">
                <a16:creationId xmlns="" xmlns:a16="http://schemas.microsoft.com/office/drawing/2014/main" id="{109E150A-22A0-4E17-B011-DD0A2C45C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1740724"/>
            <a:ext cx="7290055" cy="488452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SG" dirty="0"/>
              <a:t>Encouraging results from running multi-experiment </a:t>
            </a:r>
            <a:r>
              <a:rPr lang="en-SG" dirty="0" err="1"/>
              <a:t>VarDA</a:t>
            </a:r>
            <a:r>
              <a:rPr lang="en-SG" dirty="0"/>
              <a:t> on homemade microbiological model</a:t>
            </a:r>
          </a:p>
          <a:p>
            <a:pPr marL="457200" indent="-457200">
              <a:buFont typeface="+mj-lt"/>
              <a:buAutoNum type="arabicPeriod"/>
            </a:pPr>
            <a:endParaRPr lang="en-SG" dirty="0"/>
          </a:p>
          <a:p>
            <a:pPr marL="457200" indent="-457200">
              <a:buFont typeface="+mj-lt"/>
              <a:buAutoNum type="arabicPeriod"/>
            </a:pPr>
            <a:endParaRPr lang="en-SG" dirty="0"/>
          </a:p>
          <a:p>
            <a:pPr marL="457200" indent="-457200">
              <a:buFont typeface="+mj-lt"/>
              <a:buAutoNum type="arabicPeriod"/>
            </a:pPr>
            <a:endParaRPr lang="en-SG" dirty="0"/>
          </a:p>
          <a:p>
            <a:pPr marL="457200" indent="-457200">
              <a:buFont typeface="+mj-lt"/>
              <a:buAutoNum type="arabicPeriod"/>
            </a:pPr>
            <a:endParaRPr lang="en-SG" dirty="0"/>
          </a:p>
          <a:p>
            <a:pPr marL="457200" indent="-457200">
              <a:buFont typeface="+mj-lt"/>
              <a:buAutoNum type="arabicPeriod"/>
            </a:pPr>
            <a:endParaRPr lang="en-SG" dirty="0"/>
          </a:p>
          <a:p>
            <a:pPr marL="457200" indent="-457200">
              <a:buFont typeface="+mj-lt"/>
              <a:buAutoNum type="arabicPeriod"/>
            </a:pPr>
            <a:endParaRPr lang="en-SG" dirty="0"/>
          </a:p>
          <a:p>
            <a:pPr marL="457200" indent="-457200">
              <a:buFont typeface="+mj-lt"/>
              <a:buAutoNum type="arabicPeriod"/>
            </a:pPr>
            <a:r>
              <a:rPr lang="en-SG" dirty="0"/>
              <a:t>Only 4/12 of the parameters show significant update. Need future work</a:t>
            </a: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36986932-1BAD-174C-AFA1-89FAB3FA8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T</a:t>
            </a:r>
            <a:r>
              <a:rPr lang="en-US" dirty="0" err="1"/>
              <a:t>ake</a:t>
            </a:r>
            <a:r>
              <a:rPr lang="en-US" dirty="0"/>
              <a:t>-home message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B389EEB1-4D98-471C-A3CB-14CE1B10A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248" y="2556994"/>
            <a:ext cx="3912319" cy="29360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="" xmlns:a16="http://schemas.microsoft.com/office/drawing/2014/main" id="{DF23DA2A-7FE2-4998-933F-B7973BABB6BB}"/>
                  </a:ext>
                </a:extLst>
              </p:cNvPr>
              <p:cNvSpPr/>
              <p:nvPr/>
            </p:nvSpPr>
            <p:spPr>
              <a:xfrm>
                <a:off x="4812719" y="2889510"/>
                <a:ext cx="4218912" cy="20954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/>
                  <a:t>Augmented vector: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2000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000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sz="2000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  <m:r>
                                        <a:rPr lang="en-US" sz="2000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000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2000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2000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  <m:r>
                                        <a:rPr lang="en-US" sz="2000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000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SG" sz="2000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SG" sz="2000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SG" sz="2000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  <m:r>
                                        <a:rPr lang="en-SG" sz="2000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SG" sz="2000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  <m:e>
                            <m:sSub>
                              <m:sSubPr>
                                <m:ctrlPr>
                                  <a:rPr lang="en-SG" sz="2000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SG" sz="2000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SG" sz="2000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SG" sz="2000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SG" sz="2000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sub>
                            </m:sSub>
                          </m:e>
                          <m:e>
                            <m:r>
                              <a:rPr lang="en-SG" sz="20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</m:eqArr>
                      </m:e>
                    </m:d>
                  </m:oMath>
                </a14:m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Cost function: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F23DA2A-7FE2-4998-933F-B7973BABB6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2719" y="2889510"/>
                <a:ext cx="4218912" cy="2095445"/>
              </a:xfrm>
              <a:prstGeom prst="rect">
                <a:avLst/>
              </a:prstGeom>
              <a:blipFill>
                <a:blip r:embed="rId3"/>
                <a:stretch>
                  <a:fillRect l="-1443" b="-43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173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FE030418-5240-F54B-97F0-ED89FCF131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Main lecturer: Yue (Michael) Ying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Data source: Hoang Diem Phuong Nguyen from National University of Singapore, iGEM2016.</a:t>
            </a: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5FCF04A0-1A80-BE4A-8DDD-E3BAA4497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252964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445B2E2C-1204-0F45-A70D-86FCAAD89E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2244436"/>
            <a:ext cx="8076646" cy="406492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/>
              <a:t>Current parameter estimation methods are costly/imprecise</a:t>
            </a:r>
          </a:p>
          <a:p>
            <a:pPr marL="457200" indent="-457200">
              <a:buFont typeface="+mj-lt"/>
              <a:buAutoNum type="arabicPeriod"/>
            </a:pPr>
            <a:endParaRPr lang="en-US" sz="2800" dirty="0"/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Many parameters, insufficient data from one experiment</a:t>
            </a: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7A3BBEF7-408F-BA4B-9349-3B71CCFE6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Motivations</a:t>
            </a:r>
          </a:p>
        </p:txBody>
      </p:sp>
    </p:spTree>
    <p:extLst>
      <p:ext uri="{BB962C8B-B14F-4D97-AF65-F5344CB8AC3E}">
        <p14:creationId xmlns:p14="http://schemas.microsoft.com/office/powerpoint/2010/main" val="11674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D3331E2-DC6E-EB49-BBEA-8F0940913894}"/>
              </a:ext>
            </a:extLst>
          </p:cNvPr>
          <p:cNvSpPr txBox="1"/>
          <p:nvPr/>
        </p:nvSpPr>
        <p:spPr>
          <a:xfrm>
            <a:off x="3562067" y="2906973"/>
            <a:ext cx="20335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Fin.</a:t>
            </a:r>
          </a:p>
        </p:txBody>
      </p:sp>
    </p:spTree>
    <p:extLst>
      <p:ext uri="{BB962C8B-B14F-4D97-AF65-F5344CB8AC3E}">
        <p14:creationId xmlns:p14="http://schemas.microsoft.com/office/powerpoint/2010/main" val="295307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0">
            <a:extLst>
              <a:ext uri="{FF2B5EF4-FFF2-40B4-BE49-F238E27FC236}">
                <a16:creationId xmlns="" xmlns:a16="http://schemas.microsoft.com/office/drawing/2014/main" id="{109E150A-22A0-4E17-B011-DD0A2C45C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1740724"/>
            <a:ext cx="7290055" cy="488452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SG" dirty="0"/>
              <a:t>Encouraging results from running multi-experiment </a:t>
            </a:r>
            <a:r>
              <a:rPr lang="en-SG" dirty="0" err="1"/>
              <a:t>VarDA</a:t>
            </a:r>
            <a:r>
              <a:rPr lang="en-SG" dirty="0"/>
              <a:t> on homemade microbiological model</a:t>
            </a:r>
          </a:p>
          <a:p>
            <a:pPr marL="457200" indent="-457200">
              <a:buFont typeface="+mj-lt"/>
              <a:buAutoNum type="arabicPeriod"/>
            </a:pPr>
            <a:endParaRPr lang="en-SG" dirty="0"/>
          </a:p>
          <a:p>
            <a:pPr marL="457200" indent="-457200">
              <a:buFont typeface="+mj-lt"/>
              <a:buAutoNum type="arabicPeriod"/>
            </a:pPr>
            <a:endParaRPr lang="en-SG" dirty="0"/>
          </a:p>
          <a:p>
            <a:pPr marL="457200" indent="-457200">
              <a:buFont typeface="+mj-lt"/>
              <a:buAutoNum type="arabicPeriod"/>
            </a:pPr>
            <a:endParaRPr lang="en-SG" dirty="0"/>
          </a:p>
          <a:p>
            <a:pPr marL="457200" indent="-457200">
              <a:buFont typeface="+mj-lt"/>
              <a:buAutoNum type="arabicPeriod"/>
            </a:pPr>
            <a:endParaRPr lang="en-SG" dirty="0"/>
          </a:p>
          <a:p>
            <a:pPr marL="457200" indent="-457200">
              <a:buFont typeface="+mj-lt"/>
              <a:buAutoNum type="arabicPeriod"/>
            </a:pPr>
            <a:endParaRPr lang="en-SG" dirty="0"/>
          </a:p>
          <a:p>
            <a:pPr marL="457200" indent="-457200">
              <a:buFont typeface="+mj-lt"/>
              <a:buAutoNum type="arabicPeriod"/>
            </a:pPr>
            <a:endParaRPr lang="en-SG" dirty="0"/>
          </a:p>
          <a:p>
            <a:pPr marL="457200" indent="-457200">
              <a:buFont typeface="+mj-lt"/>
              <a:buAutoNum type="arabicPeriod"/>
            </a:pPr>
            <a:r>
              <a:rPr lang="en-SG" dirty="0"/>
              <a:t>Only 4/12 of the parameters show significant update. Need future work</a:t>
            </a: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36986932-1BAD-174C-AFA1-89FAB3FA8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T</a:t>
            </a:r>
            <a:r>
              <a:rPr lang="en-US" dirty="0" err="1"/>
              <a:t>ake</a:t>
            </a:r>
            <a:r>
              <a:rPr lang="en-US" dirty="0"/>
              <a:t>-home message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B389EEB1-4D98-471C-A3CB-14CE1B10A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248" y="2556994"/>
            <a:ext cx="3912319" cy="29360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="" xmlns:a16="http://schemas.microsoft.com/office/drawing/2014/main" id="{DF23DA2A-7FE2-4998-933F-B7973BABB6BB}"/>
                  </a:ext>
                </a:extLst>
              </p:cNvPr>
              <p:cNvSpPr/>
              <p:nvPr/>
            </p:nvSpPr>
            <p:spPr>
              <a:xfrm>
                <a:off x="4812719" y="2889510"/>
                <a:ext cx="4218912" cy="20954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/>
                  <a:t>Augmented vector: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2000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000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sz="2000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  <m:r>
                                        <a:rPr lang="en-US" sz="2000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000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2000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2000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  <m:r>
                                        <a:rPr lang="en-US" sz="2000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000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SG" sz="2000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SG" sz="2000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SG" sz="2000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  <m:r>
                                        <a:rPr lang="en-SG" sz="2000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SG" sz="2000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  <m:e>
                            <m:sSub>
                              <m:sSubPr>
                                <m:ctrlPr>
                                  <a:rPr lang="en-SG" sz="2000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SG" sz="2000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SG" sz="2000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SG" sz="2000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SG" sz="2000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sub>
                            </m:sSub>
                          </m:e>
                          <m:e>
                            <m:r>
                              <a:rPr lang="en-SG" sz="20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</m:eqArr>
                      </m:e>
                    </m:d>
                  </m:oMath>
                </a14:m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Cost function: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F23DA2A-7FE2-4998-933F-B7973BABB6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2719" y="2889510"/>
                <a:ext cx="4218912" cy="2095445"/>
              </a:xfrm>
              <a:prstGeom prst="rect">
                <a:avLst/>
              </a:prstGeom>
              <a:blipFill>
                <a:blip r:embed="rId3"/>
                <a:stretch>
                  <a:fillRect l="-1443" b="-43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870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="" xmlns:a16="http://schemas.microsoft.com/office/drawing/2014/main" id="{B9FD57CC-456C-4AE7-B163-75E95C4D7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879891"/>
            <a:ext cx="8193024" cy="807266"/>
          </a:xfrm>
        </p:spPr>
        <p:txBody>
          <a:bodyPr>
            <a:noAutofit/>
          </a:bodyPr>
          <a:lstStyle/>
          <a:p>
            <a:r>
              <a:rPr lang="en-SG" dirty="0"/>
              <a:t>NUS-iGEM2016 lactate tracker:</a:t>
            </a:r>
            <a:br>
              <a:rPr lang="en-SG" dirty="0"/>
            </a:br>
            <a:r>
              <a:rPr lang="en-SG" dirty="0"/>
              <a:t>Bacteria tracks </a:t>
            </a:r>
            <a:r>
              <a:rPr lang="en-SG" dirty="0" err="1"/>
              <a:t>tumors</a:t>
            </a:r>
            <a:r>
              <a:rPr lang="en-SG" dirty="0"/>
              <a:t> via lactate</a:t>
            </a:r>
            <a:endParaRPr lang="en-US" dirty="0"/>
          </a:p>
        </p:txBody>
      </p:sp>
      <p:pic>
        <p:nvPicPr>
          <p:cNvPr id="8" name="Picture Placeholder 6">
            <a:extLst>
              <a:ext uri="{FF2B5EF4-FFF2-40B4-BE49-F238E27FC236}">
                <a16:creationId xmlns="" xmlns:a16="http://schemas.microsoft.com/office/drawing/2014/main" id="{A034D5D4-EBA7-4A13-BB1A-2BF4A4A89E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92" t="1150" r="619" b="14450"/>
          <a:stretch/>
        </p:blipFill>
        <p:spPr>
          <a:xfrm>
            <a:off x="768097" y="1903613"/>
            <a:ext cx="8068334" cy="4116061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="" xmlns:a16="http://schemas.microsoft.com/office/drawing/2014/main" id="{FD37F2AB-D749-40F5-8F5A-76EA24A0E049}"/>
              </a:ext>
            </a:extLst>
          </p:cNvPr>
          <p:cNvSpPr/>
          <p:nvPr/>
        </p:nvSpPr>
        <p:spPr>
          <a:xfrm>
            <a:off x="5968541" y="2006999"/>
            <a:ext cx="2722418" cy="2722418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0559C32E-A0F7-481F-AB9F-778A8D205D8D}"/>
              </a:ext>
            </a:extLst>
          </p:cNvPr>
          <p:cNvSpPr/>
          <p:nvPr/>
        </p:nvSpPr>
        <p:spPr>
          <a:xfrm>
            <a:off x="1030782" y="4877833"/>
            <a:ext cx="1729046" cy="1055716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22A7A0F-185A-43AA-BF8A-99BA673333B5}"/>
              </a:ext>
            </a:extLst>
          </p:cNvPr>
          <p:cNvSpPr txBox="1"/>
          <p:nvPr/>
        </p:nvSpPr>
        <p:spPr>
          <a:xfrm>
            <a:off x="1147158" y="4914911"/>
            <a:ext cx="15129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800" dirty="0"/>
              <a:t>Cancer cell</a:t>
            </a:r>
            <a:endParaRPr lang="en-US" sz="2800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90A2C774-276C-4769-A974-61DA8CC565A1}"/>
              </a:ext>
            </a:extLst>
          </p:cNvPr>
          <p:cNvSpPr/>
          <p:nvPr/>
        </p:nvSpPr>
        <p:spPr>
          <a:xfrm>
            <a:off x="5764881" y="4829243"/>
            <a:ext cx="2926078" cy="1147607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84C4948-4D38-4C38-8E03-BBE99A98264A}"/>
              </a:ext>
            </a:extLst>
          </p:cNvPr>
          <p:cNvSpPr txBox="1"/>
          <p:nvPr/>
        </p:nvSpPr>
        <p:spPr>
          <a:xfrm>
            <a:off x="5762387" y="4932562"/>
            <a:ext cx="29260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800" dirty="0"/>
              <a:t>NUS-iGEM2016 lactate sensor</a:t>
            </a:r>
            <a:endParaRPr lang="en-US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54BED21-9430-4E22-AA03-AF10DA9CDAB3}"/>
              </a:ext>
            </a:extLst>
          </p:cNvPr>
          <p:cNvSpPr txBox="1"/>
          <p:nvPr/>
        </p:nvSpPr>
        <p:spPr>
          <a:xfrm>
            <a:off x="1197033" y="6056753"/>
            <a:ext cx="1928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400" dirty="0"/>
              <a:t>High lactate</a:t>
            </a:r>
            <a:endParaRPr lang="en-US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246FA8A6-EDF7-4745-9506-5D92447F3BAB}"/>
              </a:ext>
            </a:extLst>
          </p:cNvPr>
          <p:cNvSpPr txBox="1"/>
          <p:nvPr/>
        </p:nvSpPr>
        <p:spPr>
          <a:xfrm>
            <a:off x="6365474" y="6056752"/>
            <a:ext cx="1928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400" dirty="0"/>
              <a:t>Low lactate</a:t>
            </a:r>
            <a:endParaRPr lang="en-US" sz="2400" dirty="0"/>
          </a:p>
        </p:txBody>
      </p:sp>
      <p:sp>
        <p:nvSpPr>
          <p:cNvPr id="17" name="Arrow: Right 16">
            <a:extLst>
              <a:ext uri="{FF2B5EF4-FFF2-40B4-BE49-F238E27FC236}">
                <a16:creationId xmlns="" xmlns:a16="http://schemas.microsoft.com/office/drawing/2014/main" id="{FA5B39E1-609F-4356-ADC2-320262AA9007}"/>
              </a:ext>
            </a:extLst>
          </p:cNvPr>
          <p:cNvSpPr/>
          <p:nvPr/>
        </p:nvSpPr>
        <p:spPr>
          <a:xfrm rot="10800000">
            <a:off x="3176204" y="6076676"/>
            <a:ext cx="3252119" cy="461666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82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542571ED-8D68-6645-A9F7-DF1FCCACA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VarDA</a:t>
            </a:r>
            <a:r>
              <a:rPr lang="en-US" dirty="0"/>
              <a:t> experiment sanity check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0F51B8B-E3BF-41BC-A014-0DACF423F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674" y="1826339"/>
            <a:ext cx="5595720" cy="50316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326DC6C-FD14-49C5-9B82-60D7F6E25A77}"/>
              </a:ext>
            </a:extLst>
          </p:cNvPr>
          <p:cNvSpPr txBox="1"/>
          <p:nvPr/>
        </p:nvSpPr>
        <p:spPr>
          <a:xfrm>
            <a:off x="3557643" y="3623474"/>
            <a:ext cx="1862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dirty="0">
                <a:solidFill>
                  <a:schemeClr val="bg1"/>
                </a:solidFill>
              </a:rPr>
              <a:t>Analysis state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156F0A0-7D68-44A3-8A83-B61BE61F1D22}"/>
              </a:ext>
            </a:extLst>
          </p:cNvPr>
          <p:cNvSpPr txBox="1"/>
          <p:nvPr/>
        </p:nvSpPr>
        <p:spPr>
          <a:xfrm>
            <a:off x="3283527" y="5309863"/>
            <a:ext cx="1862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dirty="0">
                <a:solidFill>
                  <a:schemeClr val="bg1"/>
                </a:solidFill>
              </a:rPr>
              <a:t>Background state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41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47740C0A-82EC-EF4D-83AE-3ACE21A64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Microbiology model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2608E21E-C448-C24B-91E5-4DA8BDBB6FD6}"/>
              </a:ext>
            </a:extLst>
          </p:cNvPr>
          <p:cNvSpPr/>
          <p:nvPr/>
        </p:nvSpPr>
        <p:spPr>
          <a:xfrm>
            <a:off x="1947016" y="2033790"/>
            <a:ext cx="1100461" cy="1499177"/>
          </a:xfrm>
          <a:prstGeom prst="roundRect">
            <a:avLst>
              <a:gd name="adj" fmla="val 1811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Bac.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0691FF5E-B7CE-C146-9A9B-45ABF2EB7FAF}"/>
              </a:ext>
            </a:extLst>
          </p:cNvPr>
          <p:cNvSpPr/>
          <p:nvPr/>
        </p:nvSpPr>
        <p:spPr>
          <a:xfrm>
            <a:off x="5698947" y="2033790"/>
            <a:ext cx="1211304" cy="1499177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Food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="" xmlns:a16="http://schemas.microsoft.com/office/drawing/2014/main" id="{8D128D5B-2DB2-FA47-90B7-62B3B5DC317F}"/>
              </a:ext>
            </a:extLst>
          </p:cNvPr>
          <p:cNvSpPr/>
          <p:nvPr/>
        </p:nvSpPr>
        <p:spPr>
          <a:xfrm rot="10800000">
            <a:off x="3083367" y="2105657"/>
            <a:ext cx="2559764" cy="85325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>
            <a:extLst>
              <a:ext uri="{FF2B5EF4-FFF2-40B4-BE49-F238E27FC236}">
                <a16:creationId xmlns="" xmlns:a16="http://schemas.microsoft.com/office/drawing/2014/main" id="{5385CE78-C378-2A43-A319-87C93629F42A}"/>
              </a:ext>
            </a:extLst>
          </p:cNvPr>
          <p:cNvSpPr/>
          <p:nvPr/>
        </p:nvSpPr>
        <p:spPr>
          <a:xfrm>
            <a:off x="3083366" y="3018721"/>
            <a:ext cx="2559764" cy="263153"/>
          </a:xfrm>
          <a:prstGeom prst="rightArrow">
            <a:avLst/>
          </a:prstGeom>
          <a:solidFill>
            <a:srgbClr val="9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6A01D12-1F9F-0148-8EBE-1E738D0FFDCD}"/>
              </a:ext>
            </a:extLst>
          </p:cNvPr>
          <p:cNvSpPr txBox="1"/>
          <p:nvPr/>
        </p:nvSpPr>
        <p:spPr>
          <a:xfrm>
            <a:off x="3785109" y="1943989"/>
            <a:ext cx="1371589" cy="450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Growth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8B095A0-6687-004B-BFB4-DE38FE1596E4}"/>
              </a:ext>
            </a:extLst>
          </p:cNvPr>
          <p:cNvSpPr txBox="1"/>
          <p:nvPr/>
        </p:nvSpPr>
        <p:spPr>
          <a:xfrm>
            <a:off x="3785109" y="3162076"/>
            <a:ext cx="1371589" cy="450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Death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DD178262-2326-2B4F-A6EC-E669D16B7038}"/>
              </a:ext>
            </a:extLst>
          </p:cNvPr>
          <p:cNvSpPr/>
          <p:nvPr/>
        </p:nvSpPr>
        <p:spPr>
          <a:xfrm>
            <a:off x="1604118" y="5188940"/>
            <a:ext cx="1754357" cy="813385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Lactate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88D3336D-0F7C-AA44-BD66-4E3CEB53C09E}"/>
              </a:ext>
            </a:extLst>
          </p:cNvPr>
          <p:cNvSpPr/>
          <p:nvPr/>
        </p:nvSpPr>
        <p:spPr>
          <a:xfrm>
            <a:off x="2349720" y="3585753"/>
            <a:ext cx="263153" cy="154736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8A2004E-4511-C442-B91B-FB8710AA57C1}"/>
              </a:ext>
            </a:extLst>
          </p:cNvPr>
          <p:cNvSpPr txBox="1"/>
          <p:nvPr/>
        </p:nvSpPr>
        <p:spPr>
          <a:xfrm>
            <a:off x="2529142" y="3877143"/>
            <a:ext cx="2264715" cy="450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Gene activation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659C46C8-AF02-964A-86BF-A1740BE9CF3A}"/>
              </a:ext>
            </a:extLst>
          </p:cNvPr>
          <p:cNvSpPr/>
          <p:nvPr/>
        </p:nvSpPr>
        <p:spPr>
          <a:xfrm>
            <a:off x="4974091" y="3913402"/>
            <a:ext cx="1055392" cy="81338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</a:rPr>
              <a:t>Enz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52175B7E-6CAF-074D-90FA-0643116CA1D6}"/>
              </a:ext>
            </a:extLst>
          </p:cNvPr>
          <p:cNvSpPr/>
          <p:nvPr/>
        </p:nvSpPr>
        <p:spPr>
          <a:xfrm>
            <a:off x="5698947" y="5133123"/>
            <a:ext cx="1211304" cy="86920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dooF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Left-Right Arrow 16">
            <a:extLst>
              <a:ext uri="{FF2B5EF4-FFF2-40B4-BE49-F238E27FC236}">
                <a16:creationId xmlns="" xmlns:a16="http://schemas.microsoft.com/office/drawing/2014/main" id="{9AE12E3E-8F56-ED42-8BC1-CF6A3432F137}"/>
              </a:ext>
            </a:extLst>
          </p:cNvPr>
          <p:cNvSpPr/>
          <p:nvPr/>
        </p:nvSpPr>
        <p:spPr>
          <a:xfrm rot="5400000">
            <a:off x="5540711" y="4074527"/>
            <a:ext cx="1527775" cy="550229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>
            <a:extLst>
              <a:ext uri="{FF2B5EF4-FFF2-40B4-BE49-F238E27FC236}">
                <a16:creationId xmlns="" xmlns:a16="http://schemas.microsoft.com/office/drawing/2014/main" id="{4514A5C0-136F-BA48-A80E-6ACCF4A332FF}"/>
              </a:ext>
            </a:extLst>
          </p:cNvPr>
          <p:cNvSpPr/>
          <p:nvPr/>
        </p:nvSpPr>
        <p:spPr>
          <a:xfrm>
            <a:off x="2612874" y="4117110"/>
            <a:ext cx="2279866" cy="490589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1DB4DBEF-C437-3D45-95A6-7FF7C092AD92}"/>
              </a:ext>
            </a:extLst>
          </p:cNvPr>
          <p:cNvSpPr txBox="1"/>
          <p:nvPr/>
        </p:nvSpPr>
        <p:spPr>
          <a:xfrm>
            <a:off x="6304599" y="4121116"/>
            <a:ext cx="1813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Interconversion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4BE0C57E-1BDE-8A49-ADCC-2A0524946A0B}"/>
              </a:ext>
            </a:extLst>
          </p:cNvPr>
          <p:cNvSpPr txBox="1"/>
          <p:nvPr/>
        </p:nvSpPr>
        <p:spPr>
          <a:xfrm>
            <a:off x="6579713" y="879769"/>
            <a:ext cx="2424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13 parameters needed</a:t>
            </a:r>
          </a:p>
        </p:txBody>
      </p:sp>
    </p:spTree>
    <p:extLst>
      <p:ext uri="{BB962C8B-B14F-4D97-AF65-F5344CB8AC3E}">
        <p14:creationId xmlns:p14="http://schemas.microsoft.com/office/powerpoint/2010/main" val="186208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="" xmlns:a16="http://schemas.microsoft.com/office/drawing/2014/main" id="{B1986E69-46FC-5A44-B166-98F20E3D4A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8096" y="1745674"/>
                <a:ext cx="7290055" cy="4883726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4 Experiments -- 4 sets of dynamical variables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Augmented vector: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b="1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  <m:r>
                                        <a:rPr lang="en-US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b="1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  <m:r>
                                        <a:rPr lang="en-US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SG" b="1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SG" b="1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SG" b="1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  <m:r>
                                        <a:rPr lang="en-SG" b="1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SG" b="1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  <m:e>
                            <m:sSub>
                              <m:sSubPr>
                                <m:ctrlPr>
                                  <a:rPr lang="en-SG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SG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SG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SG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SG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sub>
                            </m:sSub>
                          </m:e>
                          <m:e>
                            <m:r>
                              <a:rPr lang="en-SG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Cost function:</a:t>
                </a:r>
              </a:p>
              <a:p>
                <a:pPr marL="685800" lvl="4" indent="0">
                  <a:spcBef>
                    <a:spcPts val="1400"/>
                  </a:spcBef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 </a:t>
                </a:r>
              </a:p>
              <a:p>
                <a:pPr marL="685800" lvl="4" indent="0">
                  <a:spcBef>
                    <a:spcPts val="1400"/>
                  </a:spcBef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≡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</m:e>
                              <m:sub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</m:e>
                              <m:sub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  <m:sup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  <m:sup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2400" dirty="0"/>
                  <a:t> </a:t>
                </a:r>
              </a:p>
              <a:p>
                <a:pPr marL="685800" lvl="4" indent="0">
                  <a:spcBef>
                    <a:spcPts val="1400"/>
                  </a:spcBef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≡</m:t>
                    </m:r>
                    <m:nary>
                      <m:naryPr>
                        <m:chr m:val="∑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1" i="1">
                                            <a:latin typeface="Cambria Math" panose="02040503050406030204" pitchFamily="18" charset="0"/>
                                          </a:rPr>
                                          <m:t>𝒔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US" sz="2400" b="1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1" i="1">
                                                <a:latin typeface="Cambria Math" panose="02040503050406030204" pitchFamily="18" charset="0"/>
                                              </a:rPr>
                                              <m:t>𝒕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1" i="1">
                                                <a:latin typeface="Cambria Math" panose="02040503050406030204" pitchFamily="18" charset="0"/>
                                              </a:rPr>
                                              <m:t>𝒊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e>
                                </m:d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bSup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𝒉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1" i="1">
                                            <a:latin typeface="Cambria Math" panose="02040503050406030204" pitchFamily="18" charset="0"/>
                                          </a:rPr>
                                          <m:t>𝒕</m:t>
                                        </m:r>
                                      </m:e>
                                      <m:sub>
                                        <m:r>
                                          <a:rPr lang="en-US" sz="2400" b="1" i="1"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d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en-US" sz="2400" dirty="0"/>
                  <a:t> 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1986E69-46FC-5A44-B166-98F20E3D4A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8096" y="1745674"/>
                <a:ext cx="7290055" cy="4883726"/>
              </a:xfrm>
              <a:blipFill>
                <a:blip r:embed="rId2"/>
                <a:stretch>
                  <a:fillRect l="-1923" t="-2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="" xmlns:a16="http://schemas.microsoft.com/office/drawing/2014/main" id="{758470BA-0880-CA49-AE76-005C5E5F1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Multi-experiment cost function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E88E2B3-6065-0943-90D2-0E013B000203}"/>
              </a:ext>
            </a:extLst>
          </p:cNvPr>
          <p:cNvSpPr txBox="1"/>
          <p:nvPr/>
        </p:nvSpPr>
        <p:spPr>
          <a:xfrm>
            <a:off x="5145581" y="3790804"/>
            <a:ext cx="2860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Parameter vector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0E8033E-B37E-4CD3-8DB0-85319CFA835C}"/>
              </a:ext>
            </a:extLst>
          </p:cNvPr>
          <p:cNvSpPr txBox="1"/>
          <p:nvPr/>
        </p:nvSpPr>
        <p:spPr>
          <a:xfrm>
            <a:off x="5137268" y="2920551"/>
            <a:ext cx="3373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Dynamic variable vectors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="" xmlns:a16="http://schemas.microsoft.com/office/drawing/2014/main" id="{D67659EC-AF3F-4096-B0A4-FAD7334C984F}"/>
              </a:ext>
            </a:extLst>
          </p:cNvPr>
          <p:cNvSpPr/>
          <p:nvPr/>
        </p:nvSpPr>
        <p:spPr>
          <a:xfrm>
            <a:off x="4713317" y="2535382"/>
            <a:ext cx="307571" cy="1236773"/>
          </a:xfrm>
          <a:prstGeom prst="rightBrac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0629DD89-FEE6-4913-8376-9F6E989513E1}"/>
              </a:ext>
            </a:extLst>
          </p:cNvPr>
          <p:cNvCxnSpPr>
            <a:cxnSpLocks/>
          </p:cNvCxnSpPr>
          <p:nvPr/>
        </p:nvCxnSpPr>
        <p:spPr>
          <a:xfrm>
            <a:off x="4646815" y="4023360"/>
            <a:ext cx="490453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8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17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542571ED-8D68-6645-A9F7-DF1FCCACA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VarDA</a:t>
            </a:r>
            <a:r>
              <a:rPr lang="en-US" dirty="0"/>
              <a:t> experiment sanity check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0F51B8B-E3BF-41BC-A014-0DACF423F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674" y="1826339"/>
            <a:ext cx="5595720" cy="50316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326DC6C-FD14-49C5-9B82-60D7F6E25A77}"/>
              </a:ext>
            </a:extLst>
          </p:cNvPr>
          <p:cNvSpPr txBox="1"/>
          <p:nvPr/>
        </p:nvSpPr>
        <p:spPr>
          <a:xfrm>
            <a:off x="3557643" y="3623474"/>
            <a:ext cx="1862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dirty="0">
                <a:solidFill>
                  <a:schemeClr val="bg1"/>
                </a:solidFill>
              </a:rPr>
              <a:t>Analysis state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156F0A0-7D68-44A3-8A83-B61BE61F1D22}"/>
              </a:ext>
            </a:extLst>
          </p:cNvPr>
          <p:cNvSpPr txBox="1"/>
          <p:nvPr/>
        </p:nvSpPr>
        <p:spPr>
          <a:xfrm>
            <a:off x="3283527" y="5309863"/>
            <a:ext cx="1862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dirty="0">
                <a:solidFill>
                  <a:schemeClr val="bg1"/>
                </a:solidFill>
              </a:rPr>
              <a:t>Background state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23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="" xmlns:a16="http://schemas.microsoft.com/office/drawing/2014/main" id="{F9F83E07-2C71-4E24-B26F-9D1D6E0A8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879891"/>
            <a:ext cx="7290054" cy="807266"/>
          </a:xfrm>
        </p:spPr>
        <p:txBody>
          <a:bodyPr>
            <a:normAutofit/>
          </a:bodyPr>
          <a:lstStyle/>
          <a:p>
            <a:r>
              <a:rPr lang="en-SG" dirty="0"/>
              <a:t>Competitive cost reduction</a:t>
            </a:r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5CBA29CA-598F-4788-A2E9-5528A9A9A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803" y="1628533"/>
            <a:ext cx="7506393" cy="52294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="" xmlns:a16="http://schemas.microsoft.com/office/drawing/2014/main" id="{E9A45CCB-608C-463B-910E-884A6514686C}"/>
                  </a:ext>
                </a:extLst>
              </p:cNvPr>
              <p:cNvSpPr txBox="1"/>
              <p:nvPr/>
            </p:nvSpPr>
            <p:spPr>
              <a:xfrm>
                <a:off x="1113903" y="1814027"/>
                <a:ext cx="2452255" cy="507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SG" sz="24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SG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SG" sz="2400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SG" sz="2400" b="0" i="1" smtClean="0">
                          <a:latin typeface="Cambria Math" panose="02040503050406030204" pitchFamily="18" charset="0"/>
                        </a:rPr>
                        <m:t>=− 68 000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9A45CCB-608C-463B-910E-884A651468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903" y="1814027"/>
                <a:ext cx="2452255" cy="507832"/>
              </a:xfrm>
              <a:prstGeom prst="rect">
                <a:avLst/>
              </a:prstGeom>
              <a:blipFill>
                <a:blip r:embed="rId3"/>
                <a:stretch>
                  <a:fillRect b="-2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="" xmlns:a16="http://schemas.microsoft.com/office/drawing/2014/main" id="{A94164E6-58C0-4602-BA15-E2C4D4344512}"/>
                  </a:ext>
                </a:extLst>
              </p:cNvPr>
              <p:cNvSpPr txBox="1"/>
              <p:nvPr/>
            </p:nvSpPr>
            <p:spPr>
              <a:xfrm>
                <a:off x="4790903" y="1820485"/>
                <a:ext cx="24522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SG" sz="24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SG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SG" sz="2400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SG" sz="2400" b="0" i="1" smtClean="0">
                          <a:latin typeface="Cambria Math" panose="02040503050406030204" pitchFamily="18" charset="0"/>
                        </a:rPr>
                        <m:t>=+2 100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94164E6-58C0-4602-BA15-E2C4D43445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0903" y="1820485"/>
                <a:ext cx="2452255" cy="461665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="" xmlns:a16="http://schemas.microsoft.com/office/drawing/2014/main" id="{5A50C8F8-E2C1-45EC-9A85-A11CF5B6EA9D}"/>
                  </a:ext>
                </a:extLst>
              </p:cNvPr>
              <p:cNvSpPr txBox="1"/>
              <p:nvPr/>
            </p:nvSpPr>
            <p:spPr>
              <a:xfrm>
                <a:off x="903313" y="4336629"/>
                <a:ext cx="2452255" cy="507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SG" sz="24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SG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SG" sz="2400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SG" sz="2400" b="0" i="1" smtClean="0">
                          <a:latin typeface="Cambria Math" panose="02040503050406030204" pitchFamily="18" charset="0"/>
                        </a:rPr>
                        <m:t>=+360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A50C8F8-E2C1-45EC-9A85-A11CF5B6EA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313" y="4336629"/>
                <a:ext cx="2452255" cy="507832"/>
              </a:xfrm>
              <a:prstGeom prst="rect">
                <a:avLst/>
              </a:prstGeom>
              <a:blipFill>
                <a:blip r:embed="rId5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="" xmlns:a16="http://schemas.microsoft.com/office/drawing/2014/main" id="{87896FD0-09FF-445E-9E14-3AA18B7FF822}"/>
                  </a:ext>
                </a:extLst>
              </p:cNvPr>
              <p:cNvSpPr txBox="1"/>
              <p:nvPr/>
            </p:nvSpPr>
            <p:spPr>
              <a:xfrm>
                <a:off x="4790903" y="4334773"/>
                <a:ext cx="24522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SG" sz="24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SG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SG" sz="2400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SG" sz="2400" b="0" i="1" smtClean="0">
                          <a:latin typeface="Cambria Math" panose="02040503050406030204" pitchFamily="18" charset="0"/>
                        </a:rPr>
                        <m:t>=−5 500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7896FD0-09FF-445E-9E14-3AA18B7FF8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0903" y="4334773"/>
                <a:ext cx="2452255" cy="461665"/>
              </a:xfrm>
              <a:prstGeom prst="rect">
                <a:avLst/>
              </a:prstGeom>
              <a:blipFill>
                <a:blip r:embed="rId6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9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35CA9C-C283-444B-BA98-2753EEDB9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Microbiological modelling: general idea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DCEFBCB3-3C72-4140-9477-1E5B811255D9}"/>
              </a:ext>
            </a:extLst>
          </p:cNvPr>
          <p:cNvSpPr/>
          <p:nvPr/>
        </p:nvSpPr>
        <p:spPr>
          <a:xfrm>
            <a:off x="640080" y="2084832"/>
            <a:ext cx="4973135" cy="427508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>
            <a:extLst>
              <a:ext uri="{FF2B5EF4-FFF2-40B4-BE49-F238E27FC236}">
                <a16:creationId xmlns="" xmlns:a16="http://schemas.microsoft.com/office/drawing/2014/main" id="{1487FF28-C675-3A4F-A48E-E17390D3F064}"/>
              </a:ext>
            </a:extLst>
          </p:cNvPr>
          <p:cNvSpPr/>
          <p:nvPr/>
        </p:nvSpPr>
        <p:spPr>
          <a:xfrm rot="5400000">
            <a:off x="1985098" y="2730100"/>
            <a:ext cx="2369817" cy="4445901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AABAA3B4-BF5E-A342-A6FE-6EBEEDCEC976}"/>
              </a:ext>
            </a:extLst>
          </p:cNvPr>
          <p:cNvSpPr txBox="1"/>
          <p:nvPr/>
        </p:nvSpPr>
        <p:spPr>
          <a:xfrm>
            <a:off x="761551" y="2092670"/>
            <a:ext cx="19075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Environment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5D721D56-797A-B54D-911D-6DFCBF9A9E8A}"/>
              </a:ext>
            </a:extLst>
          </p:cNvPr>
          <p:cNvSpPr txBox="1"/>
          <p:nvPr/>
        </p:nvSpPr>
        <p:spPr>
          <a:xfrm>
            <a:off x="2278285" y="5672440"/>
            <a:ext cx="1698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Bacterium</a:t>
            </a:r>
          </a:p>
        </p:txBody>
      </p:sp>
      <p:sp>
        <p:nvSpPr>
          <p:cNvPr id="31" name="Down Arrow 30">
            <a:extLst>
              <a:ext uri="{FF2B5EF4-FFF2-40B4-BE49-F238E27FC236}">
                <a16:creationId xmlns="" xmlns:a16="http://schemas.microsoft.com/office/drawing/2014/main" id="{DD192AC7-90D8-7D49-A113-F7B95EBCD784}"/>
              </a:ext>
            </a:extLst>
          </p:cNvPr>
          <p:cNvSpPr/>
          <p:nvPr/>
        </p:nvSpPr>
        <p:spPr>
          <a:xfrm>
            <a:off x="2498552" y="3033751"/>
            <a:ext cx="561703" cy="1457603"/>
          </a:xfrm>
          <a:prstGeom prst="downArrow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wn Arrow 31">
            <a:extLst>
              <a:ext uri="{FF2B5EF4-FFF2-40B4-BE49-F238E27FC236}">
                <a16:creationId xmlns="" xmlns:a16="http://schemas.microsoft.com/office/drawing/2014/main" id="{C033FADB-CC44-2947-9C49-1673C57B32A6}"/>
              </a:ext>
            </a:extLst>
          </p:cNvPr>
          <p:cNvSpPr/>
          <p:nvPr/>
        </p:nvSpPr>
        <p:spPr>
          <a:xfrm rot="10800000">
            <a:off x="3206121" y="3033751"/>
            <a:ext cx="561703" cy="1457603"/>
          </a:xfrm>
          <a:prstGeom prst="downArrow">
            <a:avLst/>
          </a:prstGeom>
          <a:solidFill>
            <a:srgbClr val="FF93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ounded Rectangle 32">
            <a:extLst>
              <a:ext uri="{FF2B5EF4-FFF2-40B4-BE49-F238E27FC236}">
                <a16:creationId xmlns="" xmlns:a16="http://schemas.microsoft.com/office/drawing/2014/main" id="{427195B7-7886-DF4E-9233-0EC85374FCCD}"/>
              </a:ext>
            </a:extLst>
          </p:cNvPr>
          <p:cNvSpPr/>
          <p:nvPr/>
        </p:nvSpPr>
        <p:spPr>
          <a:xfrm>
            <a:off x="1227909" y="3033751"/>
            <a:ext cx="1270643" cy="692331"/>
          </a:xfrm>
          <a:prstGeom prst="round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>
                <a:solidFill>
                  <a:schemeClr val="tx1"/>
                </a:solidFill>
              </a:rPr>
              <a:t>Nutrients &amp;</a:t>
            </a:r>
          </a:p>
          <a:p>
            <a:pPr algn="r"/>
            <a:r>
              <a:rPr lang="en-US" dirty="0">
                <a:solidFill>
                  <a:schemeClr val="tx1"/>
                </a:solidFill>
              </a:rPr>
              <a:t>signals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="" xmlns:a16="http://schemas.microsoft.com/office/drawing/2014/main" id="{C8EA264E-9B6F-D646-9871-99E4EC179378}"/>
              </a:ext>
            </a:extLst>
          </p:cNvPr>
          <p:cNvSpPr/>
          <p:nvPr/>
        </p:nvSpPr>
        <p:spPr>
          <a:xfrm>
            <a:off x="3857092" y="3041591"/>
            <a:ext cx="1237422" cy="692331"/>
          </a:xfrm>
          <a:prstGeom prst="round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Waste &amp; signals</a:t>
            </a:r>
          </a:p>
        </p:txBody>
      </p:sp>
      <p:sp>
        <p:nvSpPr>
          <p:cNvPr id="35" name="Donut 34">
            <a:extLst>
              <a:ext uri="{FF2B5EF4-FFF2-40B4-BE49-F238E27FC236}">
                <a16:creationId xmlns="" xmlns:a16="http://schemas.microsoft.com/office/drawing/2014/main" id="{66D51A62-4D12-434D-B208-B60AB5732707}"/>
              </a:ext>
            </a:extLst>
          </p:cNvPr>
          <p:cNvSpPr/>
          <p:nvPr/>
        </p:nvSpPr>
        <p:spPr>
          <a:xfrm>
            <a:off x="1392413" y="4328749"/>
            <a:ext cx="1093294" cy="1093294"/>
          </a:xfrm>
          <a:prstGeom prst="donut">
            <a:avLst>
              <a:gd name="adj" fmla="val 1456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5E413069-4890-5349-AA75-5007F71288F5}"/>
              </a:ext>
            </a:extLst>
          </p:cNvPr>
          <p:cNvSpPr txBox="1"/>
          <p:nvPr/>
        </p:nvSpPr>
        <p:spPr>
          <a:xfrm>
            <a:off x="1482725" y="5410669"/>
            <a:ext cx="919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DNA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9ADA520A-619C-0144-BD03-594AE76CE546}"/>
              </a:ext>
            </a:extLst>
          </p:cNvPr>
          <p:cNvGrpSpPr/>
          <p:nvPr/>
        </p:nvGrpSpPr>
        <p:grpSpPr>
          <a:xfrm>
            <a:off x="1434358" y="4498167"/>
            <a:ext cx="1234774" cy="1196120"/>
            <a:chOff x="3116468" y="4613485"/>
            <a:chExt cx="1234774" cy="1196120"/>
          </a:xfrm>
        </p:grpSpPr>
        <p:sp>
          <p:nvSpPr>
            <p:cNvPr id="37" name="Rectangle 36">
              <a:extLst>
                <a:ext uri="{FF2B5EF4-FFF2-40B4-BE49-F238E27FC236}">
                  <a16:creationId xmlns="" xmlns:a16="http://schemas.microsoft.com/office/drawing/2014/main" id="{72116258-7D4C-2248-A7F5-1DBEF910C8AE}"/>
                </a:ext>
              </a:extLst>
            </p:cNvPr>
            <p:cNvSpPr/>
            <p:nvPr/>
          </p:nvSpPr>
          <p:spPr>
            <a:xfrm rot="2700000">
              <a:off x="3252398" y="4766817"/>
              <a:ext cx="196847" cy="196847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="" xmlns:a16="http://schemas.microsoft.com/office/drawing/2014/main" id="{B0BDA07E-9F77-DD4E-9A4E-BBD41EF9B458}"/>
                </a:ext>
              </a:extLst>
            </p:cNvPr>
            <p:cNvSpPr/>
            <p:nvPr/>
          </p:nvSpPr>
          <p:spPr>
            <a:xfrm rot="2700000">
              <a:off x="3980105" y="4984710"/>
              <a:ext cx="196847" cy="196847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="" xmlns:a16="http://schemas.microsoft.com/office/drawing/2014/main" id="{3953A40C-0DAA-9046-A0CB-6B668EBB4804}"/>
                </a:ext>
              </a:extLst>
            </p:cNvPr>
            <p:cNvSpPr/>
            <p:nvPr/>
          </p:nvSpPr>
          <p:spPr>
            <a:xfrm rot="2700000">
              <a:off x="3120019" y="5127048"/>
              <a:ext cx="196847" cy="196847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="" xmlns:a16="http://schemas.microsoft.com/office/drawing/2014/main" id="{D3B8988A-37FB-0343-90E1-31EA032D0A96}"/>
                </a:ext>
              </a:extLst>
            </p:cNvPr>
            <p:cNvSpPr/>
            <p:nvPr/>
          </p:nvSpPr>
          <p:spPr>
            <a:xfrm rot="2700000">
              <a:off x="3610186" y="4613485"/>
              <a:ext cx="196847" cy="196847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="" xmlns:a16="http://schemas.microsoft.com/office/drawing/2014/main" id="{08C05C91-8989-D04C-B168-B40A24728581}"/>
                </a:ext>
              </a:extLst>
            </p:cNvPr>
            <p:cNvSpPr/>
            <p:nvPr/>
          </p:nvSpPr>
          <p:spPr>
            <a:xfrm rot="2700000">
              <a:off x="3590056" y="5166727"/>
              <a:ext cx="196847" cy="196847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3E6267AC-B9CB-FF42-BA47-474962E1E7E9}"/>
                </a:ext>
              </a:extLst>
            </p:cNvPr>
            <p:cNvSpPr txBox="1"/>
            <p:nvPr/>
          </p:nvSpPr>
          <p:spPr>
            <a:xfrm>
              <a:off x="3116468" y="5440273"/>
              <a:ext cx="12347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“Machines”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4CF08C4C-A6E8-9240-802D-4C3E6DE50F2C}"/>
              </a:ext>
            </a:extLst>
          </p:cNvPr>
          <p:cNvSpPr txBox="1"/>
          <p:nvPr/>
        </p:nvSpPr>
        <p:spPr>
          <a:xfrm>
            <a:off x="5660621" y="2084832"/>
            <a:ext cx="332571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Bacteria interacts with environment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DNA produce internal “machines”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“Machines” perform internal processes</a:t>
            </a:r>
          </a:p>
          <a:p>
            <a:endParaRPr lang="en-US" sz="2400" dirty="0"/>
          </a:p>
          <a:p>
            <a:r>
              <a:rPr lang="en-US" sz="2400" dirty="0"/>
              <a:t>Modelling parameters needed.</a:t>
            </a:r>
          </a:p>
        </p:txBody>
      </p:sp>
    </p:spTree>
    <p:extLst>
      <p:ext uri="{BB962C8B-B14F-4D97-AF65-F5344CB8AC3E}">
        <p14:creationId xmlns:p14="http://schemas.microsoft.com/office/powerpoint/2010/main" val="29717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44444E-6 L 0.22187 0.0009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94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44" grpId="0" uiExpan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C314053B-D01A-5042-AB8B-A060EB137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67CCFBC0-4C65-AF48-86DE-D7B1F63214A9}"/>
              </a:ext>
            </a:extLst>
          </p:cNvPr>
          <p:cNvSpPr/>
          <p:nvPr/>
        </p:nvSpPr>
        <p:spPr>
          <a:xfrm>
            <a:off x="1773936" y="2246613"/>
            <a:ext cx="1759567" cy="109074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400" dirty="0"/>
              <a:t>Theory and methods</a:t>
            </a:r>
            <a:endParaRPr lang="en-US" sz="2400" dirty="0"/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6BBF699D-7297-4E43-8551-F5B3370E999C}"/>
              </a:ext>
            </a:extLst>
          </p:cNvPr>
          <p:cNvSpPr/>
          <p:nvPr/>
        </p:nvSpPr>
        <p:spPr>
          <a:xfrm>
            <a:off x="1773936" y="3431239"/>
            <a:ext cx="1759567" cy="109074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VarDA</a:t>
            </a:r>
            <a:r>
              <a:rPr lang="en-US" sz="2400" dirty="0"/>
              <a:t> </a:t>
            </a:r>
            <a:r>
              <a:rPr lang="en-US" sz="2400" dirty="0" smtClean="0"/>
              <a:t>and Verification</a:t>
            </a:r>
            <a:endParaRPr lang="en-US" sz="2400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54EB7E5B-C1B7-7E4D-936D-DBCC4E011F00}"/>
              </a:ext>
            </a:extLst>
          </p:cNvPr>
          <p:cNvSpPr/>
          <p:nvPr/>
        </p:nvSpPr>
        <p:spPr>
          <a:xfrm>
            <a:off x="1773936" y="4615865"/>
            <a:ext cx="1759567" cy="1090748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Issues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86ECD893-41C6-0E44-9F3C-C3DE317EA2E2}"/>
              </a:ext>
            </a:extLst>
          </p:cNvPr>
          <p:cNvSpPr/>
          <p:nvPr/>
        </p:nvSpPr>
        <p:spPr>
          <a:xfrm>
            <a:off x="3592286" y="2367465"/>
            <a:ext cx="3788228" cy="842552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16ECE3E5-0D40-A24C-A793-24A1286053B9}"/>
              </a:ext>
            </a:extLst>
          </p:cNvPr>
          <p:cNvSpPr/>
          <p:nvPr/>
        </p:nvSpPr>
        <p:spPr>
          <a:xfrm>
            <a:off x="3592286" y="3535565"/>
            <a:ext cx="3788228" cy="84255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8FD32409-0312-224D-91C4-0C11F4D48C01}"/>
              </a:ext>
            </a:extLst>
          </p:cNvPr>
          <p:cNvSpPr/>
          <p:nvPr/>
        </p:nvSpPr>
        <p:spPr>
          <a:xfrm>
            <a:off x="3592286" y="4763823"/>
            <a:ext cx="3788228" cy="842552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23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47740C0A-82EC-EF4D-83AE-3ACE21A64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NUS-iGEM2016 lactate tracker:</a:t>
            </a:r>
            <a:br>
              <a:rPr lang="en-US" dirty="0"/>
            </a:br>
            <a:r>
              <a:rPr lang="en-US" dirty="0"/>
              <a:t>Model schematic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2608E21E-C448-C24B-91E5-4DA8BDBB6FD6}"/>
              </a:ext>
            </a:extLst>
          </p:cNvPr>
          <p:cNvSpPr/>
          <p:nvPr/>
        </p:nvSpPr>
        <p:spPr>
          <a:xfrm>
            <a:off x="1947016" y="2033790"/>
            <a:ext cx="1100461" cy="1499177"/>
          </a:xfrm>
          <a:prstGeom prst="roundRect">
            <a:avLst>
              <a:gd name="adj" fmla="val 1811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Bac.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0691FF5E-B7CE-C146-9A9B-45ABF2EB7FAF}"/>
              </a:ext>
            </a:extLst>
          </p:cNvPr>
          <p:cNvSpPr/>
          <p:nvPr/>
        </p:nvSpPr>
        <p:spPr>
          <a:xfrm>
            <a:off x="5698947" y="2033790"/>
            <a:ext cx="1211304" cy="1499177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Food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="" xmlns:a16="http://schemas.microsoft.com/office/drawing/2014/main" id="{8D128D5B-2DB2-FA47-90B7-62B3B5DC317F}"/>
              </a:ext>
            </a:extLst>
          </p:cNvPr>
          <p:cNvSpPr/>
          <p:nvPr/>
        </p:nvSpPr>
        <p:spPr>
          <a:xfrm rot="10800000">
            <a:off x="3083367" y="2105657"/>
            <a:ext cx="2559764" cy="85325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>
            <a:extLst>
              <a:ext uri="{FF2B5EF4-FFF2-40B4-BE49-F238E27FC236}">
                <a16:creationId xmlns="" xmlns:a16="http://schemas.microsoft.com/office/drawing/2014/main" id="{5385CE78-C378-2A43-A319-87C93629F42A}"/>
              </a:ext>
            </a:extLst>
          </p:cNvPr>
          <p:cNvSpPr/>
          <p:nvPr/>
        </p:nvSpPr>
        <p:spPr>
          <a:xfrm>
            <a:off x="3083366" y="3018721"/>
            <a:ext cx="2559764" cy="263153"/>
          </a:xfrm>
          <a:prstGeom prst="rightArrow">
            <a:avLst/>
          </a:prstGeom>
          <a:solidFill>
            <a:srgbClr val="9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6A01D12-1F9F-0148-8EBE-1E738D0FFDCD}"/>
              </a:ext>
            </a:extLst>
          </p:cNvPr>
          <p:cNvSpPr txBox="1"/>
          <p:nvPr/>
        </p:nvSpPr>
        <p:spPr>
          <a:xfrm>
            <a:off x="3785109" y="1943989"/>
            <a:ext cx="1371589" cy="450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Growth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8B095A0-6687-004B-BFB4-DE38FE1596E4}"/>
              </a:ext>
            </a:extLst>
          </p:cNvPr>
          <p:cNvSpPr txBox="1"/>
          <p:nvPr/>
        </p:nvSpPr>
        <p:spPr>
          <a:xfrm>
            <a:off x="3785109" y="3162076"/>
            <a:ext cx="1371589" cy="450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Death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DD178262-2326-2B4F-A6EC-E669D16B7038}"/>
              </a:ext>
            </a:extLst>
          </p:cNvPr>
          <p:cNvSpPr/>
          <p:nvPr/>
        </p:nvSpPr>
        <p:spPr>
          <a:xfrm>
            <a:off x="1604118" y="5188940"/>
            <a:ext cx="1754357" cy="813385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High Lactate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88D3336D-0F7C-AA44-BD66-4E3CEB53C09E}"/>
              </a:ext>
            </a:extLst>
          </p:cNvPr>
          <p:cNvSpPr/>
          <p:nvPr/>
        </p:nvSpPr>
        <p:spPr>
          <a:xfrm>
            <a:off x="2349720" y="3585753"/>
            <a:ext cx="263153" cy="154736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8A2004E-4511-C442-B91B-FB8710AA57C1}"/>
              </a:ext>
            </a:extLst>
          </p:cNvPr>
          <p:cNvSpPr txBox="1"/>
          <p:nvPr/>
        </p:nvSpPr>
        <p:spPr>
          <a:xfrm>
            <a:off x="2529142" y="3877143"/>
            <a:ext cx="2264715" cy="450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Gene activation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659C46C8-AF02-964A-86BF-A1740BE9CF3A}"/>
              </a:ext>
            </a:extLst>
          </p:cNvPr>
          <p:cNvSpPr/>
          <p:nvPr/>
        </p:nvSpPr>
        <p:spPr>
          <a:xfrm>
            <a:off x="4974091" y="3913402"/>
            <a:ext cx="1055392" cy="81338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</a:rPr>
              <a:t>Enz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52175B7E-6CAF-074D-90FA-0643116CA1D6}"/>
              </a:ext>
            </a:extLst>
          </p:cNvPr>
          <p:cNvSpPr/>
          <p:nvPr/>
        </p:nvSpPr>
        <p:spPr>
          <a:xfrm>
            <a:off x="5698947" y="5133123"/>
            <a:ext cx="1211304" cy="86920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dooF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Left-Right Arrow 16">
            <a:extLst>
              <a:ext uri="{FF2B5EF4-FFF2-40B4-BE49-F238E27FC236}">
                <a16:creationId xmlns="" xmlns:a16="http://schemas.microsoft.com/office/drawing/2014/main" id="{9AE12E3E-8F56-ED42-8BC1-CF6A3432F137}"/>
              </a:ext>
            </a:extLst>
          </p:cNvPr>
          <p:cNvSpPr/>
          <p:nvPr/>
        </p:nvSpPr>
        <p:spPr>
          <a:xfrm rot="5400000">
            <a:off x="5540711" y="4074527"/>
            <a:ext cx="1527775" cy="550229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>
            <a:extLst>
              <a:ext uri="{FF2B5EF4-FFF2-40B4-BE49-F238E27FC236}">
                <a16:creationId xmlns="" xmlns:a16="http://schemas.microsoft.com/office/drawing/2014/main" id="{4514A5C0-136F-BA48-A80E-6ACCF4A332FF}"/>
              </a:ext>
            </a:extLst>
          </p:cNvPr>
          <p:cNvSpPr/>
          <p:nvPr/>
        </p:nvSpPr>
        <p:spPr>
          <a:xfrm>
            <a:off x="2612874" y="4117110"/>
            <a:ext cx="2279866" cy="490589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1DB4DBEF-C437-3D45-95A6-7FF7C092AD92}"/>
              </a:ext>
            </a:extLst>
          </p:cNvPr>
          <p:cNvSpPr txBox="1"/>
          <p:nvPr/>
        </p:nvSpPr>
        <p:spPr>
          <a:xfrm>
            <a:off x="6304599" y="4121116"/>
            <a:ext cx="1813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Interconversion</a:t>
            </a:r>
          </a:p>
        </p:txBody>
      </p:sp>
    </p:spTree>
    <p:extLst>
      <p:ext uri="{BB962C8B-B14F-4D97-AF65-F5344CB8AC3E}">
        <p14:creationId xmlns:p14="http://schemas.microsoft.com/office/powerpoint/2010/main" val="56239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10" grpId="0" animBg="1"/>
      <p:bldP spid="11" grpId="0" animBg="1"/>
      <p:bldP spid="14" grpId="0"/>
      <p:bldP spid="15" grpId="0" animBg="1"/>
      <p:bldP spid="16" grpId="0" animBg="1"/>
      <p:bldP spid="17" grpId="0" animBg="1"/>
      <p:bldP spid="20" grpId="0" animBg="1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2608E21E-C448-C24B-91E5-4DA8BDBB6FD6}"/>
              </a:ext>
            </a:extLst>
          </p:cNvPr>
          <p:cNvSpPr/>
          <p:nvPr/>
        </p:nvSpPr>
        <p:spPr>
          <a:xfrm>
            <a:off x="1947016" y="2033790"/>
            <a:ext cx="1100461" cy="1499177"/>
          </a:xfrm>
          <a:prstGeom prst="roundRect">
            <a:avLst>
              <a:gd name="adj" fmla="val 1811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Bac.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0691FF5E-B7CE-C146-9A9B-45ABF2EB7FAF}"/>
              </a:ext>
            </a:extLst>
          </p:cNvPr>
          <p:cNvSpPr/>
          <p:nvPr/>
        </p:nvSpPr>
        <p:spPr>
          <a:xfrm>
            <a:off x="5698947" y="2033790"/>
            <a:ext cx="1211304" cy="1499177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Food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="" xmlns:a16="http://schemas.microsoft.com/office/drawing/2014/main" id="{8D128D5B-2DB2-FA47-90B7-62B3B5DC317F}"/>
              </a:ext>
            </a:extLst>
          </p:cNvPr>
          <p:cNvSpPr/>
          <p:nvPr/>
        </p:nvSpPr>
        <p:spPr>
          <a:xfrm rot="10800000">
            <a:off x="3083367" y="2105657"/>
            <a:ext cx="2559764" cy="85325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>
            <a:extLst>
              <a:ext uri="{FF2B5EF4-FFF2-40B4-BE49-F238E27FC236}">
                <a16:creationId xmlns="" xmlns:a16="http://schemas.microsoft.com/office/drawing/2014/main" id="{5385CE78-C378-2A43-A319-87C93629F42A}"/>
              </a:ext>
            </a:extLst>
          </p:cNvPr>
          <p:cNvSpPr/>
          <p:nvPr/>
        </p:nvSpPr>
        <p:spPr>
          <a:xfrm>
            <a:off x="3083366" y="3018721"/>
            <a:ext cx="2559764" cy="263153"/>
          </a:xfrm>
          <a:prstGeom prst="rightArrow">
            <a:avLst/>
          </a:prstGeom>
          <a:solidFill>
            <a:srgbClr val="9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6A01D12-1F9F-0148-8EBE-1E738D0FFDCD}"/>
              </a:ext>
            </a:extLst>
          </p:cNvPr>
          <p:cNvSpPr txBox="1"/>
          <p:nvPr/>
        </p:nvSpPr>
        <p:spPr>
          <a:xfrm>
            <a:off x="3785109" y="1943989"/>
            <a:ext cx="1371589" cy="450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Growth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8B095A0-6687-004B-BFB4-DE38FE1596E4}"/>
              </a:ext>
            </a:extLst>
          </p:cNvPr>
          <p:cNvSpPr txBox="1"/>
          <p:nvPr/>
        </p:nvSpPr>
        <p:spPr>
          <a:xfrm>
            <a:off x="3785109" y="3162076"/>
            <a:ext cx="1371589" cy="450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Death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DD178262-2326-2B4F-A6EC-E669D16B7038}"/>
              </a:ext>
            </a:extLst>
          </p:cNvPr>
          <p:cNvSpPr/>
          <p:nvPr/>
        </p:nvSpPr>
        <p:spPr>
          <a:xfrm>
            <a:off x="1604118" y="5188940"/>
            <a:ext cx="1754357" cy="81338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Low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Lactate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88D3336D-0F7C-AA44-BD66-4E3CEB53C09E}"/>
              </a:ext>
            </a:extLst>
          </p:cNvPr>
          <p:cNvSpPr/>
          <p:nvPr/>
        </p:nvSpPr>
        <p:spPr>
          <a:xfrm>
            <a:off x="2349720" y="3585753"/>
            <a:ext cx="263153" cy="154736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8A2004E-4511-C442-B91B-FB8710AA57C1}"/>
              </a:ext>
            </a:extLst>
          </p:cNvPr>
          <p:cNvSpPr txBox="1"/>
          <p:nvPr/>
        </p:nvSpPr>
        <p:spPr>
          <a:xfrm>
            <a:off x="2529142" y="3877143"/>
            <a:ext cx="2264715" cy="450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Gene activation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659C46C8-AF02-964A-86BF-A1740BE9CF3A}"/>
              </a:ext>
            </a:extLst>
          </p:cNvPr>
          <p:cNvSpPr/>
          <p:nvPr/>
        </p:nvSpPr>
        <p:spPr>
          <a:xfrm>
            <a:off x="4974091" y="3913402"/>
            <a:ext cx="1055392" cy="81338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</a:rPr>
              <a:t>Enz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52175B7E-6CAF-074D-90FA-0643116CA1D6}"/>
              </a:ext>
            </a:extLst>
          </p:cNvPr>
          <p:cNvSpPr/>
          <p:nvPr/>
        </p:nvSpPr>
        <p:spPr>
          <a:xfrm>
            <a:off x="5698947" y="5133123"/>
            <a:ext cx="1211304" cy="86920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dooF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Left-Right Arrow 16">
            <a:extLst>
              <a:ext uri="{FF2B5EF4-FFF2-40B4-BE49-F238E27FC236}">
                <a16:creationId xmlns="" xmlns:a16="http://schemas.microsoft.com/office/drawing/2014/main" id="{9AE12E3E-8F56-ED42-8BC1-CF6A3432F137}"/>
              </a:ext>
            </a:extLst>
          </p:cNvPr>
          <p:cNvSpPr/>
          <p:nvPr/>
        </p:nvSpPr>
        <p:spPr>
          <a:xfrm rot="5400000">
            <a:off x="5540711" y="4074527"/>
            <a:ext cx="1527775" cy="550229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>
            <a:extLst>
              <a:ext uri="{FF2B5EF4-FFF2-40B4-BE49-F238E27FC236}">
                <a16:creationId xmlns="" xmlns:a16="http://schemas.microsoft.com/office/drawing/2014/main" id="{4514A5C0-136F-BA48-A80E-6ACCF4A332FF}"/>
              </a:ext>
            </a:extLst>
          </p:cNvPr>
          <p:cNvSpPr/>
          <p:nvPr/>
        </p:nvSpPr>
        <p:spPr>
          <a:xfrm>
            <a:off x="2612874" y="4117110"/>
            <a:ext cx="2279866" cy="490589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1DB4DBEF-C437-3D45-95A6-7FF7C092AD92}"/>
              </a:ext>
            </a:extLst>
          </p:cNvPr>
          <p:cNvSpPr txBox="1"/>
          <p:nvPr/>
        </p:nvSpPr>
        <p:spPr>
          <a:xfrm>
            <a:off x="6304599" y="4121116"/>
            <a:ext cx="1813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Interconversion</a:t>
            </a:r>
          </a:p>
        </p:txBody>
      </p:sp>
      <p:sp>
        <p:nvSpPr>
          <p:cNvPr id="19" name="Title 2">
            <a:extLst>
              <a:ext uri="{FF2B5EF4-FFF2-40B4-BE49-F238E27FC236}">
                <a16:creationId xmlns="" xmlns:a16="http://schemas.microsoft.com/office/drawing/2014/main" id="{785198BA-8A09-4E7D-BF68-23975D11E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879891"/>
            <a:ext cx="7290054" cy="807266"/>
          </a:xfrm>
        </p:spPr>
        <p:txBody>
          <a:bodyPr>
            <a:noAutofit/>
          </a:bodyPr>
          <a:lstStyle/>
          <a:p>
            <a:r>
              <a:rPr lang="en-US" dirty="0"/>
              <a:t>NUS-iGEM2016 lactate tracker:</a:t>
            </a:r>
            <a:br>
              <a:rPr lang="en-US" dirty="0"/>
            </a:br>
            <a:r>
              <a:rPr lang="en-US" dirty="0"/>
              <a:t>Model schematic</a:t>
            </a:r>
          </a:p>
        </p:txBody>
      </p:sp>
    </p:spTree>
    <p:extLst>
      <p:ext uri="{BB962C8B-B14F-4D97-AF65-F5344CB8AC3E}">
        <p14:creationId xmlns:p14="http://schemas.microsoft.com/office/powerpoint/2010/main" val="413642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5" grpId="0" animBg="1"/>
      <p:bldP spid="17" grpId="0" animBg="1"/>
      <p:bldP spid="20" grpId="0" animBg="1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2608E21E-C448-C24B-91E5-4DA8BDBB6FD6}"/>
              </a:ext>
            </a:extLst>
          </p:cNvPr>
          <p:cNvSpPr/>
          <p:nvPr/>
        </p:nvSpPr>
        <p:spPr>
          <a:xfrm>
            <a:off x="1947016" y="2033790"/>
            <a:ext cx="1100461" cy="1499177"/>
          </a:xfrm>
          <a:prstGeom prst="roundRect">
            <a:avLst>
              <a:gd name="adj" fmla="val 1811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Bac.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0691FF5E-B7CE-C146-9A9B-45ABF2EB7FAF}"/>
              </a:ext>
            </a:extLst>
          </p:cNvPr>
          <p:cNvSpPr/>
          <p:nvPr/>
        </p:nvSpPr>
        <p:spPr>
          <a:xfrm>
            <a:off x="5698947" y="2033790"/>
            <a:ext cx="1211304" cy="1499177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Food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="" xmlns:a16="http://schemas.microsoft.com/office/drawing/2014/main" id="{8D128D5B-2DB2-FA47-90B7-62B3B5DC317F}"/>
              </a:ext>
            </a:extLst>
          </p:cNvPr>
          <p:cNvSpPr/>
          <p:nvPr/>
        </p:nvSpPr>
        <p:spPr>
          <a:xfrm rot="10800000">
            <a:off x="3083367" y="2105657"/>
            <a:ext cx="2559764" cy="85325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>
            <a:extLst>
              <a:ext uri="{FF2B5EF4-FFF2-40B4-BE49-F238E27FC236}">
                <a16:creationId xmlns="" xmlns:a16="http://schemas.microsoft.com/office/drawing/2014/main" id="{5385CE78-C378-2A43-A319-87C93629F42A}"/>
              </a:ext>
            </a:extLst>
          </p:cNvPr>
          <p:cNvSpPr/>
          <p:nvPr/>
        </p:nvSpPr>
        <p:spPr>
          <a:xfrm>
            <a:off x="3083366" y="3018721"/>
            <a:ext cx="2559764" cy="263153"/>
          </a:xfrm>
          <a:prstGeom prst="rightArrow">
            <a:avLst/>
          </a:prstGeom>
          <a:solidFill>
            <a:srgbClr val="9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6A01D12-1F9F-0148-8EBE-1E738D0FFDCD}"/>
              </a:ext>
            </a:extLst>
          </p:cNvPr>
          <p:cNvSpPr txBox="1"/>
          <p:nvPr/>
        </p:nvSpPr>
        <p:spPr>
          <a:xfrm>
            <a:off x="3785109" y="1943989"/>
            <a:ext cx="1371589" cy="450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Growth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8B095A0-6687-004B-BFB4-DE38FE1596E4}"/>
              </a:ext>
            </a:extLst>
          </p:cNvPr>
          <p:cNvSpPr txBox="1"/>
          <p:nvPr/>
        </p:nvSpPr>
        <p:spPr>
          <a:xfrm>
            <a:off x="3785109" y="3162076"/>
            <a:ext cx="1371589" cy="450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Death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DD178262-2326-2B4F-A6EC-E669D16B7038}"/>
              </a:ext>
            </a:extLst>
          </p:cNvPr>
          <p:cNvSpPr/>
          <p:nvPr/>
        </p:nvSpPr>
        <p:spPr>
          <a:xfrm>
            <a:off x="1604118" y="5188940"/>
            <a:ext cx="1754357" cy="813385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Lactate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88D3336D-0F7C-AA44-BD66-4E3CEB53C09E}"/>
              </a:ext>
            </a:extLst>
          </p:cNvPr>
          <p:cNvSpPr/>
          <p:nvPr/>
        </p:nvSpPr>
        <p:spPr>
          <a:xfrm>
            <a:off x="2349720" y="3585753"/>
            <a:ext cx="263153" cy="154736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8A2004E-4511-C442-B91B-FB8710AA57C1}"/>
              </a:ext>
            </a:extLst>
          </p:cNvPr>
          <p:cNvSpPr txBox="1"/>
          <p:nvPr/>
        </p:nvSpPr>
        <p:spPr>
          <a:xfrm>
            <a:off x="2529142" y="3877143"/>
            <a:ext cx="2264715" cy="450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Gene activation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659C46C8-AF02-964A-86BF-A1740BE9CF3A}"/>
              </a:ext>
            </a:extLst>
          </p:cNvPr>
          <p:cNvSpPr/>
          <p:nvPr/>
        </p:nvSpPr>
        <p:spPr>
          <a:xfrm>
            <a:off x="4974091" y="3913402"/>
            <a:ext cx="1055392" cy="81338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</a:rPr>
              <a:t>Enz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52175B7E-6CAF-074D-90FA-0643116CA1D6}"/>
              </a:ext>
            </a:extLst>
          </p:cNvPr>
          <p:cNvSpPr/>
          <p:nvPr/>
        </p:nvSpPr>
        <p:spPr>
          <a:xfrm>
            <a:off x="5698947" y="5133123"/>
            <a:ext cx="1211304" cy="86920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dooF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Left-Right Arrow 16">
            <a:extLst>
              <a:ext uri="{FF2B5EF4-FFF2-40B4-BE49-F238E27FC236}">
                <a16:creationId xmlns="" xmlns:a16="http://schemas.microsoft.com/office/drawing/2014/main" id="{9AE12E3E-8F56-ED42-8BC1-CF6A3432F137}"/>
              </a:ext>
            </a:extLst>
          </p:cNvPr>
          <p:cNvSpPr/>
          <p:nvPr/>
        </p:nvSpPr>
        <p:spPr>
          <a:xfrm rot="5400000">
            <a:off x="5540711" y="4074527"/>
            <a:ext cx="1527775" cy="550229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>
            <a:extLst>
              <a:ext uri="{FF2B5EF4-FFF2-40B4-BE49-F238E27FC236}">
                <a16:creationId xmlns="" xmlns:a16="http://schemas.microsoft.com/office/drawing/2014/main" id="{4514A5C0-136F-BA48-A80E-6ACCF4A332FF}"/>
              </a:ext>
            </a:extLst>
          </p:cNvPr>
          <p:cNvSpPr/>
          <p:nvPr/>
        </p:nvSpPr>
        <p:spPr>
          <a:xfrm>
            <a:off x="2612874" y="4117110"/>
            <a:ext cx="2279866" cy="490589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1DB4DBEF-C437-3D45-95A6-7FF7C092AD92}"/>
              </a:ext>
            </a:extLst>
          </p:cNvPr>
          <p:cNvSpPr txBox="1"/>
          <p:nvPr/>
        </p:nvSpPr>
        <p:spPr>
          <a:xfrm>
            <a:off x="6304599" y="4121116"/>
            <a:ext cx="1813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Interconversion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4BE0C57E-1BDE-8A49-ADCC-2A0524946A0B}"/>
              </a:ext>
            </a:extLst>
          </p:cNvPr>
          <p:cNvSpPr txBox="1"/>
          <p:nvPr/>
        </p:nvSpPr>
        <p:spPr>
          <a:xfrm>
            <a:off x="6579713" y="879769"/>
            <a:ext cx="2424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12 parameters needed</a:t>
            </a:r>
          </a:p>
        </p:txBody>
      </p:sp>
      <p:sp>
        <p:nvSpPr>
          <p:cNvPr id="21" name="Title 2">
            <a:extLst>
              <a:ext uri="{FF2B5EF4-FFF2-40B4-BE49-F238E27FC236}">
                <a16:creationId xmlns="" xmlns:a16="http://schemas.microsoft.com/office/drawing/2014/main" id="{83333B98-A5CE-4A0A-A267-ED4B4CC7B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NUS-iGEM2016 lactate tracker:</a:t>
            </a:r>
            <a:br>
              <a:rPr lang="en-US" dirty="0"/>
            </a:br>
            <a:r>
              <a:rPr lang="en-US" dirty="0"/>
              <a:t>Model schematic</a:t>
            </a:r>
          </a:p>
        </p:txBody>
      </p:sp>
    </p:spTree>
    <p:extLst>
      <p:ext uri="{BB962C8B-B14F-4D97-AF65-F5344CB8AC3E}">
        <p14:creationId xmlns:p14="http://schemas.microsoft.com/office/powerpoint/2010/main" val="37555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="" xmlns:a16="http://schemas.microsoft.com/office/drawing/2014/main" id="{B1986E69-46FC-5A44-B166-98F20E3D4A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8096" y="1745674"/>
                <a:ext cx="7290055" cy="4883726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4 Experiments -- 4 sets of dynamical variables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Augmented vector: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b="1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  <m:r>
                                        <a:rPr lang="en-US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b="1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  <m:r>
                                        <a:rPr lang="en-US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SG" b="1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SG" b="1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SG" b="1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  <m:r>
                                        <a:rPr lang="en-SG" b="1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SG" b="1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  <m:e>
                            <m:sSub>
                              <m:sSubPr>
                                <m:ctrlPr>
                                  <a:rPr lang="en-SG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SG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SG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SG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SG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sub>
                            </m:sSub>
                          </m:e>
                          <m:e>
                            <m:r>
                              <a:rPr lang="en-SG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Cost function:</a:t>
                </a:r>
              </a:p>
              <a:p>
                <a:pPr marL="685800" lvl="4" indent="0">
                  <a:spcBef>
                    <a:spcPts val="1400"/>
                  </a:spcBef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 </a:t>
                </a:r>
              </a:p>
              <a:p>
                <a:pPr marL="685800" lvl="4" indent="0">
                  <a:spcBef>
                    <a:spcPts val="1400"/>
                  </a:spcBef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≡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</m:e>
                              <m:sub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</m:e>
                              <m:sub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  <m:sup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  <m:sup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2400" dirty="0"/>
                  <a:t> </a:t>
                </a:r>
              </a:p>
              <a:p>
                <a:pPr marL="685800" lvl="4" indent="0">
                  <a:spcBef>
                    <a:spcPts val="1400"/>
                  </a:spcBef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≡</m:t>
                    </m:r>
                    <m:nary>
                      <m:naryPr>
                        <m:chr m:val="∑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1" i="1">
                                            <a:latin typeface="Cambria Math" panose="02040503050406030204" pitchFamily="18" charset="0"/>
                                          </a:rPr>
                                          <m:t>𝒔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US" sz="2400" b="1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1" i="1">
                                                <a:latin typeface="Cambria Math" panose="02040503050406030204" pitchFamily="18" charset="0"/>
                                              </a:rPr>
                                              <m:t>𝒕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1" i="1">
                                                <a:latin typeface="Cambria Math" panose="02040503050406030204" pitchFamily="18" charset="0"/>
                                              </a:rPr>
                                              <m:t>𝒊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e>
                                </m:d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bSup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𝒉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1" i="1">
                                            <a:latin typeface="Cambria Math" panose="02040503050406030204" pitchFamily="18" charset="0"/>
                                          </a:rPr>
                                          <m:t>𝒕</m:t>
                                        </m:r>
                                      </m:e>
                                      <m:sub>
                                        <m:r>
                                          <a:rPr lang="en-US" sz="2400" b="1" i="1"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d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en-US" sz="2400" dirty="0"/>
                  <a:t> 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1986E69-46FC-5A44-B166-98F20E3D4A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8096" y="1745674"/>
                <a:ext cx="7290055" cy="4883726"/>
              </a:xfrm>
              <a:blipFill>
                <a:blip r:embed="rId2"/>
                <a:stretch>
                  <a:fillRect l="-1923" t="-2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="" xmlns:a16="http://schemas.microsoft.com/office/drawing/2014/main" id="{758470BA-0880-CA49-AE76-005C5E5F1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Multi-experiment cost function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E88E2B3-6065-0943-90D2-0E013B000203}"/>
              </a:ext>
            </a:extLst>
          </p:cNvPr>
          <p:cNvSpPr txBox="1"/>
          <p:nvPr/>
        </p:nvSpPr>
        <p:spPr>
          <a:xfrm>
            <a:off x="5145581" y="3790804"/>
            <a:ext cx="2860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Parameter vector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0E8033E-B37E-4CD3-8DB0-85319CFA835C}"/>
              </a:ext>
            </a:extLst>
          </p:cNvPr>
          <p:cNvSpPr txBox="1"/>
          <p:nvPr/>
        </p:nvSpPr>
        <p:spPr>
          <a:xfrm>
            <a:off x="5137268" y="2920551"/>
            <a:ext cx="3373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Dynamic variable vectors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="" xmlns:a16="http://schemas.microsoft.com/office/drawing/2014/main" id="{D67659EC-AF3F-4096-B0A4-FAD7334C984F}"/>
              </a:ext>
            </a:extLst>
          </p:cNvPr>
          <p:cNvSpPr/>
          <p:nvPr/>
        </p:nvSpPr>
        <p:spPr>
          <a:xfrm>
            <a:off x="4713317" y="2535382"/>
            <a:ext cx="307571" cy="1236773"/>
          </a:xfrm>
          <a:prstGeom prst="rightBrac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0629DD89-FEE6-4913-8376-9F6E989513E1}"/>
              </a:ext>
            </a:extLst>
          </p:cNvPr>
          <p:cNvCxnSpPr>
            <a:cxnSpLocks/>
          </p:cNvCxnSpPr>
          <p:nvPr/>
        </p:nvCxnSpPr>
        <p:spPr>
          <a:xfrm>
            <a:off x="4646815" y="4023360"/>
            <a:ext cx="490453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98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17" grpId="0"/>
      <p:bldP spid="10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5C362070-467E-C441-B555-A13B15E8FE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NUS-iGEM2016 lactate tracker model</a:t>
            </a:r>
          </a:p>
          <a:p>
            <a:pPr lvl="3"/>
            <a:r>
              <a:rPr lang="en-US" dirty="0" err="1"/>
              <a:t>Runge-Kutta</a:t>
            </a:r>
            <a:r>
              <a:rPr lang="en-US" dirty="0"/>
              <a:t> 4</a:t>
            </a:r>
            <a:r>
              <a:rPr lang="en-US" baseline="30000" dirty="0"/>
              <a:t>th</a:t>
            </a:r>
            <a:r>
              <a:rPr lang="en-US" dirty="0"/>
              <a:t> order integration</a:t>
            </a:r>
          </a:p>
          <a:p>
            <a:pPr marL="457200" lvl="3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Variational</a:t>
            </a:r>
            <a:r>
              <a:rPr lang="en-US" dirty="0"/>
              <a:t> data assimilation (</a:t>
            </a:r>
            <a:r>
              <a:rPr lang="en-US" dirty="0" err="1"/>
              <a:t>VarDA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Numerically determined gradient (no TLM or ADM)</a:t>
            </a:r>
          </a:p>
          <a:p>
            <a:pPr lvl="3"/>
            <a:r>
              <a:rPr lang="en-US" dirty="0"/>
              <a:t>Non-linear conjugate gradient with </a:t>
            </a:r>
            <a:r>
              <a:rPr lang="en-US" dirty="0" err="1"/>
              <a:t>Polak</a:t>
            </a:r>
            <a:r>
              <a:rPr lang="en-US" dirty="0"/>
              <a:t>–</a:t>
            </a:r>
            <a:r>
              <a:rPr lang="en-US" dirty="0" err="1"/>
              <a:t>Ribière</a:t>
            </a:r>
            <a:r>
              <a:rPr lang="en-US" dirty="0"/>
              <a:t> formula</a:t>
            </a:r>
          </a:p>
          <a:p>
            <a:pPr lvl="3"/>
            <a:r>
              <a:rPr lang="en-SG" dirty="0"/>
              <a:t>N</a:t>
            </a:r>
            <a:r>
              <a:rPr lang="en-US" dirty="0"/>
              <a:t>o preconditioning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6FC812AD-B395-2445-9E1F-8179BD2EC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Numerics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10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C314053B-D01A-5042-AB8B-A060EB137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67CCFBC0-4C65-AF48-86DE-D7B1F63214A9}"/>
              </a:ext>
            </a:extLst>
          </p:cNvPr>
          <p:cNvSpPr/>
          <p:nvPr/>
        </p:nvSpPr>
        <p:spPr>
          <a:xfrm>
            <a:off x="1773936" y="2246613"/>
            <a:ext cx="1759567" cy="109074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400" dirty="0"/>
              <a:t>Theory and methods</a:t>
            </a:r>
            <a:endParaRPr lang="en-US" sz="2400" dirty="0"/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6BBF699D-7297-4E43-8551-F5B3370E999C}"/>
              </a:ext>
            </a:extLst>
          </p:cNvPr>
          <p:cNvSpPr/>
          <p:nvPr/>
        </p:nvSpPr>
        <p:spPr>
          <a:xfrm>
            <a:off x="1773936" y="3431239"/>
            <a:ext cx="1759567" cy="109074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VarDA</a:t>
            </a:r>
            <a:r>
              <a:rPr lang="en-US" sz="2400" dirty="0"/>
              <a:t> </a:t>
            </a:r>
            <a:r>
              <a:rPr lang="en-US" sz="2400" dirty="0" smtClean="0"/>
              <a:t>and Verification</a:t>
            </a:r>
            <a:endParaRPr lang="en-US" sz="2400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54EB7E5B-C1B7-7E4D-936D-DBCC4E011F00}"/>
              </a:ext>
            </a:extLst>
          </p:cNvPr>
          <p:cNvSpPr/>
          <p:nvPr/>
        </p:nvSpPr>
        <p:spPr>
          <a:xfrm>
            <a:off x="1773936" y="4615865"/>
            <a:ext cx="1759567" cy="1090748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Issues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86ECD893-41C6-0E44-9F3C-C3DE317EA2E2}"/>
              </a:ext>
            </a:extLst>
          </p:cNvPr>
          <p:cNvSpPr/>
          <p:nvPr/>
        </p:nvSpPr>
        <p:spPr>
          <a:xfrm>
            <a:off x="3592286" y="2367465"/>
            <a:ext cx="3788228" cy="842552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16ECE3E5-0D40-A24C-A793-24A1286053B9}"/>
              </a:ext>
            </a:extLst>
          </p:cNvPr>
          <p:cNvSpPr/>
          <p:nvPr/>
        </p:nvSpPr>
        <p:spPr>
          <a:xfrm>
            <a:off x="3592286" y="3535565"/>
            <a:ext cx="3788228" cy="84255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8FD32409-0312-224D-91C4-0C11F4D48C01}"/>
              </a:ext>
            </a:extLst>
          </p:cNvPr>
          <p:cNvSpPr/>
          <p:nvPr/>
        </p:nvSpPr>
        <p:spPr>
          <a:xfrm>
            <a:off x="3592286" y="4763823"/>
            <a:ext cx="3788228" cy="842552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9617E0A-956A-4252-84B1-23299F54E417}"/>
              </a:ext>
            </a:extLst>
          </p:cNvPr>
          <p:cNvSpPr txBox="1"/>
          <p:nvPr/>
        </p:nvSpPr>
        <p:spPr>
          <a:xfrm>
            <a:off x="3651069" y="2327076"/>
            <a:ext cx="37882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dirty="0"/>
              <a:t>Model of NUS-iGEM2016 </a:t>
            </a:r>
            <a:r>
              <a:rPr lang="en-SG" dirty="0" err="1"/>
              <a:t>tumor</a:t>
            </a:r>
            <a:r>
              <a:rPr lang="en-SG" dirty="0"/>
              <a:t> lactate tracker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dirty="0"/>
              <a:t>Multi-experiment cost function</a:t>
            </a:r>
          </a:p>
        </p:txBody>
      </p:sp>
    </p:spTree>
    <p:extLst>
      <p:ext uri="{BB962C8B-B14F-4D97-AF65-F5344CB8AC3E}">
        <p14:creationId xmlns:p14="http://schemas.microsoft.com/office/powerpoint/2010/main" val="199853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{EF6E1470-CF7C-034E-8002-323961A1F93F}tf10001061</Template>
  <TotalTime>470</TotalTime>
  <Words>559</Words>
  <Application>Microsoft Office PowerPoint</Application>
  <PresentationFormat>On-screen Show (4:3)</PresentationFormat>
  <Paragraphs>227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Cambria Math</vt:lpstr>
      <vt:lpstr>Tw Cen MT</vt:lpstr>
      <vt:lpstr>Tw Cen MT Condensed</vt:lpstr>
      <vt:lpstr>Wingdings 3</vt:lpstr>
      <vt:lpstr>Integral</vt:lpstr>
      <vt:lpstr>Microbiological VarDA:  Multi-experiment parameter estimation</vt:lpstr>
      <vt:lpstr>Motivations</vt:lpstr>
      <vt:lpstr>Overview</vt:lpstr>
      <vt:lpstr>NUS-iGEM2016 lactate tracker: Model schematic</vt:lpstr>
      <vt:lpstr>NUS-iGEM2016 lactate tracker: Model schematic</vt:lpstr>
      <vt:lpstr>NUS-iGEM2016 lactate tracker: Model schematic</vt:lpstr>
      <vt:lpstr>Multi-experiment cost function</vt:lpstr>
      <vt:lpstr>Numerics</vt:lpstr>
      <vt:lpstr>Overview</vt:lpstr>
      <vt:lpstr>VarDA experiment setup</vt:lpstr>
      <vt:lpstr>Prior vs posterior trajectories: Competitive cost reduction</vt:lpstr>
      <vt:lpstr>Verification population trajectory:  VarDA improved model</vt:lpstr>
      <vt:lpstr>Overview</vt:lpstr>
      <vt:lpstr>VarDA only significantly updates a few parameters</vt:lpstr>
      <vt:lpstr>Parameters with insignificant increments indirectly control bacteria population?</vt:lpstr>
      <vt:lpstr>Possible future work</vt:lpstr>
      <vt:lpstr>Overview</vt:lpstr>
      <vt:lpstr>Take-home message</vt:lpstr>
      <vt:lpstr>Acknowledgements</vt:lpstr>
      <vt:lpstr>PowerPoint Presentation</vt:lpstr>
      <vt:lpstr>Take-home message</vt:lpstr>
      <vt:lpstr>NUS-iGEM2016 lactate tracker: Bacteria tracks tumors via lactate</vt:lpstr>
      <vt:lpstr>VarDA experiment sanity check</vt:lpstr>
      <vt:lpstr>Microbiology model</vt:lpstr>
      <vt:lpstr>Multi-experiment cost function</vt:lpstr>
      <vt:lpstr>VarDA experiment sanity check</vt:lpstr>
      <vt:lpstr>Competitive cost reduction</vt:lpstr>
      <vt:lpstr>Microbiological modelling: general idea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Microbiological 4DVAR:  Multi-experiment parameter estimation</dc:title>
  <dc:creator>Joseph Chan</dc:creator>
  <cp:lastModifiedBy>Man Yau Chan</cp:lastModifiedBy>
  <cp:revision>95</cp:revision>
  <dcterms:created xsi:type="dcterms:W3CDTF">2018-04-23T18:12:31Z</dcterms:created>
  <dcterms:modified xsi:type="dcterms:W3CDTF">2018-05-22T13:34:56Z</dcterms:modified>
</cp:coreProperties>
</file>