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4" r:id="rId3"/>
    <p:sldId id="257" r:id="rId4"/>
    <p:sldId id="259" r:id="rId5"/>
    <p:sldId id="343" r:id="rId6"/>
    <p:sldId id="305" r:id="rId7"/>
    <p:sldId id="282" r:id="rId8"/>
    <p:sldId id="344" r:id="rId9"/>
    <p:sldId id="306" r:id="rId10"/>
    <p:sldId id="307" r:id="rId11"/>
    <p:sldId id="345" r:id="rId12"/>
    <p:sldId id="290" r:id="rId13"/>
    <p:sldId id="347" r:id="rId14"/>
    <p:sldId id="308" r:id="rId15"/>
    <p:sldId id="309" r:id="rId16"/>
    <p:sldId id="310" r:id="rId17"/>
    <p:sldId id="311" r:id="rId18"/>
    <p:sldId id="312" r:id="rId19"/>
    <p:sldId id="314" r:id="rId20"/>
    <p:sldId id="315" r:id="rId21"/>
    <p:sldId id="3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 Chen" initials="XC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3998-4AFC-49A3-8618-068F9F7CCB2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BA7B6-EFC6-488E-A7B9-ED7CAD578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everyone..</a:t>
            </a:r>
            <a:r>
              <a:rPr lang="en-US" dirty="0" err="1"/>
              <a:t>acknoledge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A7B6-EFC6-488E-A7B9-ED7CAD5784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A7B6-EFC6-488E-A7B9-ED7CAD5784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Reasoning behind… FV3 model could simulate.. Implies it may have better predictability behavior that’s more close to our reality.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A7B6-EFC6-488E-A7B9-ED7CAD5784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further understand this process, we add some minor perturbations..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A7B6-EFC6-488E-A7B9-ED7CAD578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A7B6-EFC6-488E-A7B9-ED7CAD5784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Ensemble. 2 many cases…Both means lot of data..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A7B6-EFC6-488E-A7B9-ED7CAD5784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7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A7B6-EFC6-488E-A7B9-ED7CAD5784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importantly, our ongoing project is trying to building unified weather-climate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A7B6-EFC6-488E-A7B9-ED7CAD5784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5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initial condition does not mean better forecast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A7B6-EFC6-488E-A7B9-ED7CAD5784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653F-A1E1-4C1C-846E-3E3C49868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636ED-419F-4F6E-873E-41E04852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C317C-70BD-420A-9EE2-463487A0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4AC08-392B-4EBB-9ECB-0608671A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C911-2DF8-47F3-9F02-1B5C34BB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900E-0A28-4BE8-A4DE-8183CA86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85068-B8A9-4FBB-A949-6320FF60C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0B181-2B30-4561-8FB7-6D61A119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48E7F-E8B5-4931-B4DE-93D37169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57DDD-5483-421F-B05D-F9762797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088D8-F29C-43A1-A986-75D02FC7B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DBD0C-C3CD-42BB-9A0B-D0F6FC7DC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F3C5C-65EC-40B0-AFBB-5859691B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B5817-7D51-4806-8A0A-B041A6F4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31384-4CE5-4A88-BC39-AADC8D1E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0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0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03200" y="914400"/>
            <a:ext cx="117856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E3ED-C7C6-4C82-AE04-AD0618078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5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B48C-21B0-4386-91A9-9693E23D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5DCEF-837C-47FC-8A41-2D739B58E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853DE-7485-4D10-A1B9-0E8C1537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0D2B9-9082-439A-B7DA-738A5DA6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AD6B-AFAC-45B0-A808-8B8F6F63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1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3DA1-AF66-4EC1-8300-F6A224A6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9510B-3EF3-49B6-AA7B-57B1A3B35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0C961-C2BC-4B24-9674-D253D188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F0976-9611-4890-A9B6-7F2C0913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FFFE1-1396-47D2-A764-A078B2B5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ADA7-7148-454D-8DD1-1774EF4A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B3A43-B5E8-4C45-BDF0-7D1F983A7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C88B0-8F6D-4710-A3E1-6578EE426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98960-47EE-45C6-97E6-5C24C42C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3E7E3-70DD-4C22-872B-5CFE1F79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75EF9-4C21-44F4-8B80-2B2126EB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7AB3-57E5-434B-82C9-8D2640DD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58C4C-1D43-47A4-987C-A7813495D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C2749-037B-4D06-8B62-B6495121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49B31-A4A9-4AA7-B2BB-D3968C6EB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1F561-9E24-4E36-AA6D-DAC9D650D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B9A84-6F12-40B4-A10B-9C4BCEA7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546E0-FC2D-4B3D-9B57-9E473AA5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1E647-42DE-4563-AE52-24364333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5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AC0D-63C0-45B1-8526-DC636A60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549D6-D54A-4619-B14D-B3B90F96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FD91A-F3E1-42A5-8187-0971C938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92785-CD01-4F8A-AD32-7603BD4B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6672C6-D5B5-4E21-B0E7-9493B65C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2C664-CEC2-4BB3-9F47-5583CB05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0C8B5-872F-4591-AE7F-92DDBCC6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2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A983-EEE5-44D7-BCFB-DC94A133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5A6F-0CED-4655-A903-1348C242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8115C-E99C-4A67-9F23-9010CA17E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4D5D6-13D3-4DEC-A5A7-E585BAB8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7A099-CEBF-4B2A-9665-AAFFF808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5A8F4-E045-495B-AD54-CBD31BBF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664B-F9C8-4784-AF0A-54DCAED7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92086F-C280-4A44-8C16-6B5C09D77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63ED6-4332-4680-945E-0F1752591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07ED6-DE68-4909-8985-052C7883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E41B0-B580-4753-BC65-3EACF61A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02616-09DA-4F35-8060-8D26A96D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0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DB299-2689-4050-AD4C-507B31A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0AB02-7D1A-439F-A082-97AA4DE75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598A-2B76-479D-8427-636ABD9E6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0D81-9312-41FC-A476-A5172FE6868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B9716-63D5-4817-A287-67A0A752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ADD34-D799-4768-ABF9-563E69C41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AEB5-6AF5-4C49-86AB-2B60A539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8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8E1D9B-A237-49B9-9BA6-EF58B919A30D}"/>
              </a:ext>
            </a:extLst>
          </p:cNvPr>
          <p:cNvSpPr/>
          <p:nvPr/>
        </p:nvSpPr>
        <p:spPr>
          <a:xfrm>
            <a:off x="1528483" y="1730206"/>
            <a:ext cx="9586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Atmospheric Predictability Revisited  &amp;</a:t>
            </a:r>
            <a:endParaRPr lang="en" sz="2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" sz="2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Extended Range Weather Forecas</a:t>
            </a:r>
            <a:r>
              <a:rPr lang="en-US" sz="2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2D171-C7DA-499E-9B4F-4324F442B8E8}"/>
              </a:ext>
            </a:extLst>
          </p:cNvPr>
          <p:cNvSpPr/>
          <p:nvPr/>
        </p:nvSpPr>
        <p:spPr>
          <a:xfrm>
            <a:off x="1576387" y="3250358"/>
            <a:ext cx="82248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800"/>
            </a:pPr>
            <a:endParaRPr lang="en-US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800"/>
            </a:pPr>
            <a:r>
              <a:rPr lang="en-US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Yongqiang Sun</a:t>
            </a:r>
          </a:p>
          <a:p>
            <a:pPr lvl="0">
              <a:buClr>
                <a:srgbClr val="000000"/>
              </a:buClr>
              <a:buSzPts val="2800"/>
            </a:pPr>
            <a:r>
              <a:rPr lang="en-US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Geophysical Fluid Dynamics Laboratory</a:t>
            </a:r>
          </a:p>
          <a:p>
            <a:pPr lvl="0">
              <a:buClr>
                <a:srgbClr val="000000"/>
              </a:buClr>
              <a:buSzPts val="2800"/>
            </a:pPr>
            <a:endParaRPr lang="en-US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800"/>
            </a:pPr>
            <a:endParaRPr lang="en-US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800"/>
            </a:pPr>
            <a:r>
              <a:rPr lang="en-US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Collaborators:</a:t>
            </a:r>
          </a:p>
          <a:p>
            <a:pPr lvl="0">
              <a:buClr>
                <a:srgbClr val="000000"/>
              </a:buClr>
              <a:buSzPts val="2800"/>
            </a:pPr>
            <a: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GFDL FV3 Group, </a:t>
            </a:r>
            <a:r>
              <a:rPr lang="en-US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Fuqing</a:t>
            </a:r>
            <a: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Zhang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D6F08-3C9E-4397-B4F2-0C3B34B56E8C}"/>
              </a:ext>
            </a:extLst>
          </p:cNvPr>
          <p:cNvSpPr/>
          <p:nvPr/>
        </p:nvSpPr>
        <p:spPr>
          <a:xfrm>
            <a:off x="4264843" y="6203417"/>
            <a:ext cx="375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2800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ADAPT Group Meeting,  20180523</a:t>
            </a:r>
          </a:p>
        </p:txBody>
      </p:sp>
    </p:spTree>
    <p:extLst>
      <p:ext uri="{BB962C8B-B14F-4D97-AF65-F5344CB8AC3E}">
        <p14:creationId xmlns:p14="http://schemas.microsoft.com/office/powerpoint/2010/main" val="70193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2C2F6F-A23A-432D-9C44-E429A13EEF66}"/>
              </a:ext>
            </a:extLst>
          </p:cNvPr>
          <p:cNvSpPr/>
          <p:nvPr/>
        </p:nvSpPr>
        <p:spPr>
          <a:xfrm>
            <a:off x="789215" y="218547"/>
            <a:ext cx="1061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do extended weather forecast beyond 2 weeks?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A3511-6E60-4962-80CF-50353BF34FBE}"/>
              </a:ext>
            </a:extLst>
          </p:cNvPr>
          <p:cNvSpPr/>
          <p:nvPr/>
        </p:nvSpPr>
        <p:spPr>
          <a:xfrm>
            <a:off x="1132115" y="1764463"/>
            <a:ext cx="64824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55600"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Deterministic -&gt; Probabilistic </a:t>
            </a:r>
          </a:p>
          <a:p>
            <a:pPr marL="101600" lvl="0">
              <a:buClr>
                <a:schemeClr val="dk1"/>
              </a:buClr>
              <a:buSzPts val="2000"/>
            </a:pPr>
            <a:endParaRPr lang="en-US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lvl="0">
              <a:buClr>
                <a:schemeClr val="dk1"/>
              </a:buClr>
              <a:buSzPts val="2000"/>
            </a:pPr>
            <a:endParaRPr lang="en-US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lvl="0">
              <a:buClr>
                <a:schemeClr val="dk1"/>
              </a:buClr>
              <a:buSzPts val="2000"/>
            </a:pPr>
            <a:endParaRPr lang="en-US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predictable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sources that could change the statistics of our forecast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4633AAF-7B5C-4C25-9F19-7B213FF0B597}"/>
              </a:ext>
            </a:extLst>
          </p:cNvPr>
          <p:cNvSpPr/>
          <p:nvPr/>
        </p:nvSpPr>
        <p:spPr>
          <a:xfrm>
            <a:off x="6357257" y="1588596"/>
            <a:ext cx="3472543" cy="1345103"/>
          </a:xfrm>
          <a:custGeom>
            <a:avLst/>
            <a:gdLst>
              <a:gd name="connsiteX0" fmla="*/ 0 w 3472543"/>
              <a:gd name="connsiteY0" fmla="*/ 1167866 h 1167866"/>
              <a:gd name="connsiteX1" fmla="*/ 778329 w 3472543"/>
              <a:gd name="connsiteY1" fmla="*/ 1118880 h 1167866"/>
              <a:gd name="connsiteX2" fmla="*/ 919843 w 3472543"/>
              <a:gd name="connsiteY2" fmla="*/ 982809 h 1167866"/>
              <a:gd name="connsiteX3" fmla="*/ 1077686 w 3472543"/>
              <a:gd name="connsiteY3" fmla="*/ 574595 h 1167866"/>
              <a:gd name="connsiteX4" fmla="*/ 1202872 w 3472543"/>
              <a:gd name="connsiteY4" fmla="*/ 117395 h 1167866"/>
              <a:gd name="connsiteX5" fmla="*/ 1507672 w 3472543"/>
              <a:gd name="connsiteY5" fmla="*/ 8538 h 1167866"/>
              <a:gd name="connsiteX6" fmla="*/ 1845129 w 3472543"/>
              <a:gd name="connsiteY6" fmla="*/ 286123 h 1167866"/>
              <a:gd name="connsiteX7" fmla="*/ 2193472 w 3472543"/>
              <a:gd name="connsiteY7" fmla="*/ 683452 h 1167866"/>
              <a:gd name="connsiteX8" fmla="*/ 2563586 w 3472543"/>
              <a:gd name="connsiteY8" fmla="*/ 1069895 h 1167866"/>
              <a:gd name="connsiteX9" fmla="*/ 2873829 w 3472543"/>
              <a:gd name="connsiteY9" fmla="*/ 1059009 h 1167866"/>
              <a:gd name="connsiteX10" fmla="*/ 3472543 w 3472543"/>
              <a:gd name="connsiteY10" fmla="*/ 1129766 h 1167866"/>
              <a:gd name="connsiteX11" fmla="*/ 3472543 w 3472543"/>
              <a:gd name="connsiteY11" fmla="*/ 1129766 h 1167866"/>
              <a:gd name="connsiteX0" fmla="*/ 0 w 3472543"/>
              <a:gd name="connsiteY0" fmla="*/ 1167866 h 1167866"/>
              <a:gd name="connsiteX1" fmla="*/ 582386 w 3472543"/>
              <a:gd name="connsiteY1" fmla="*/ 1091665 h 1167866"/>
              <a:gd name="connsiteX2" fmla="*/ 919843 w 3472543"/>
              <a:gd name="connsiteY2" fmla="*/ 982809 h 1167866"/>
              <a:gd name="connsiteX3" fmla="*/ 1077686 w 3472543"/>
              <a:gd name="connsiteY3" fmla="*/ 574595 h 1167866"/>
              <a:gd name="connsiteX4" fmla="*/ 1202872 w 3472543"/>
              <a:gd name="connsiteY4" fmla="*/ 117395 h 1167866"/>
              <a:gd name="connsiteX5" fmla="*/ 1507672 w 3472543"/>
              <a:gd name="connsiteY5" fmla="*/ 8538 h 1167866"/>
              <a:gd name="connsiteX6" fmla="*/ 1845129 w 3472543"/>
              <a:gd name="connsiteY6" fmla="*/ 286123 h 1167866"/>
              <a:gd name="connsiteX7" fmla="*/ 2193472 w 3472543"/>
              <a:gd name="connsiteY7" fmla="*/ 683452 h 1167866"/>
              <a:gd name="connsiteX8" fmla="*/ 2563586 w 3472543"/>
              <a:gd name="connsiteY8" fmla="*/ 1069895 h 1167866"/>
              <a:gd name="connsiteX9" fmla="*/ 2873829 w 3472543"/>
              <a:gd name="connsiteY9" fmla="*/ 1059009 h 1167866"/>
              <a:gd name="connsiteX10" fmla="*/ 3472543 w 3472543"/>
              <a:gd name="connsiteY10" fmla="*/ 1129766 h 1167866"/>
              <a:gd name="connsiteX11" fmla="*/ 3472543 w 3472543"/>
              <a:gd name="connsiteY11" fmla="*/ 1129766 h 1167866"/>
              <a:gd name="connsiteX0" fmla="*/ 0 w 3472543"/>
              <a:gd name="connsiteY0" fmla="*/ 1167866 h 1167866"/>
              <a:gd name="connsiteX1" fmla="*/ 582386 w 3472543"/>
              <a:gd name="connsiteY1" fmla="*/ 1091665 h 1167866"/>
              <a:gd name="connsiteX2" fmla="*/ 859972 w 3472543"/>
              <a:gd name="connsiteY2" fmla="*/ 846738 h 1167866"/>
              <a:gd name="connsiteX3" fmla="*/ 1077686 w 3472543"/>
              <a:gd name="connsiteY3" fmla="*/ 574595 h 1167866"/>
              <a:gd name="connsiteX4" fmla="*/ 1202872 w 3472543"/>
              <a:gd name="connsiteY4" fmla="*/ 117395 h 1167866"/>
              <a:gd name="connsiteX5" fmla="*/ 1507672 w 3472543"/>
              <a:gd name="connsiteY5" fmla="*/ 8538 h 1167866"/>
              <a:gd name="connsiteX6" fmla="*/ 1845129 w 3472543"/>
              <a:gd name="connsiteY6" fmla="*/ 286123 h 1167866"/>
              <a:gd name="connsiteX7" fmla="*/ 2193472 w 3472543"/>
              <a:gd name="connsiteY7" fmla="*/ 683452 h 1167866"/>
              <a:gd name="connsiteX8" fmla="*/ 2563586 w 3472543"/>
              <a:gd name="connsiteY8" fmla="*/ 1069895 h 1167866"/>
              <a:gd name="connsiteX9" fmla="*/ 2873829 w 3472543"/>
              <a:gd name="connsiteY9" fmla="*/ 1059009 h 1167866"/>
              <a:gd name="connsiteX10" fmla="*/ 3472543 w 3472543"/>
              <a:gd name="connsiteY10" fmla="*/ 1129766 h 1167866"/>
              <a:gd name="connsiteX11" fmla="*/ 3472543 w 3472543"/>
              <a:gd name="connsiteY11" fmla="*/ 1129766 h 1167866"/>
              <a:gd name="connsiteX0" fmla="*/ 0 w 3472543"/>
              <a:gd name="connsiteY0" fmla="*/ 1166195 h 1166195"/>
              <a:gd name="connsiteX1" fmla="*/ 582386 w 3472543"/>
              <a:gd name="connsiteY1" fmla="*/ 1089994 h 1166195"/>
              <a:gd name="connsiteX2" fmla="*/ 859972 w 3472543"/>
              <a:gd name="connsiteY2" fmla="*/ 845067 h 1166195"/>
              <a:gd name="connsiteX3" fmla="*/ 1077686 w 3472543"/>
              <a:gd name="connsiteY3" fmla="*/ 453181 h 1166195"/>
              <a:gd name="connsiteX4" fmla="*/ 1202872 w 3472543"/>
              <a:gd name="connsiteY4" fmla="*/ 115724 h 1166195"/>
              <a:gd name="connsiteX5" fmla="*/ 1507672 w 3472543"/>
              <a:gd name="connsiteY5" fmla="*/ 6867 h 1166195"/>
              <a:gd name="connsiteX6" fmla="*/ 1845129 w 3472543"/>
              <a:gd name="connsiteY6" fmla="*/ 284452 h 1166195"/>
              <a:gd name="connsiteX7" fmla="*/ 2193472 w 3472543"/>
              <a:gd name="connsiteY7" fmla="*/ 681781 h 1166195"/>
              <a:gd name="connsiteX8" fmla="*/ 2563586 w 3472543"/>
              <a:gd name="connsiteY8" fmla="*/ 1068224 h 1166195"/>
              <a:gd name="connsiteX9" fmla="*/ 2873829 w 3472543"/>
              <a:gd name="connsiteY9" fmla="*/ 1057338 h 1166195"/>
              <a:gd name="connsiteX10" fmla="*/ 3472543 w 3472543"/>
              <a:gd name="connsiteY10" fmla="*/ 1128095 h 1166195"/>
              <a:gd name="connsiteX11" fmla="*/ 3472543 w 3472543"/>
              <a:gd name="connsiteY11" fmla="*/ 1128095 h 1166195"/>
              <a:gd name="connsiteX0" fmla="*/ 0 w 3472543"/>
              <a:gd name="connsiteY0" fmla="*/ 1168702 h 1168702"/>
              <a:gd name="connsiteX1" fmla="*/ 582386 w 3472543"/>
              <a:gd name="connsiteY1" fmla="*/ 1092501 h 1168702"/>
              <a:gd name="connsiteX2" fmla="*/ 859972 w 3472543"/>
              <a:gd name="connsiteY2" fmla="*/ 847574 h 1168702"/>
              <a:gd name="connsiteX3" fmla="*/ 1077686 w 3472543"/>
              <a:gd name="connsiteY3" fmla="*/ 455688 h 1168702"/>
              <a:gd name="connsiteX4" fmla="*/ 1382486 w 3472543"/>
              <a:gd name="connsiteY4" fmla="*/ 101902 h 1168702"/>
              <a:gd name="connsiteX5" fmla="*/ 1507672 w 3472543"/>
              <a:gd name="connsiteY5" fmla="*/ 9374 h 1168702"/>
              <a:gd name="connsiteX6" fmla="*/ 1845129 w 3472543"/>
              <a:gd name="connsiteY6" fmla="*/ 286959 h 1168702"/>
              <a:gd name="connsiteX7" fmla="*/ 2193472 w 3472543"/>
              <a:gd name="connsiteY7" fmla="*/ 684288 h 1168702"/>
              <a:gd name="connsiteX8" fmla="*/ 2563586 w 3472543"/>
              <a:gd name="connsiteY8" fmla="*/ 1070731 h 1168702"/>
              <a:gd name="connsiteX9" fmla="*/ 2873829 w 3472543"/>
              <a:gd name="connsiteY9" fmla="*/ 1059845 h 1168702"/>
              <a:gd name="connsiteX10" fmla="*/ 3472543 w 3472543"/>
              <a:gd name="connsiteY10" fmla="*/ 1130602 h 1168702"/>
              <a:gd name="connsiteX11" fmla="*/ 3472543 w 3472543"/>
              <a:gd name="connsiteY11" fmla="*/ 1130602 h 1168702"/>
              <a:gd name="connsiteX0" fmla="*/ 0 w 3472543"/>
              <a:gd name="connsiteY0" fmla="*/ 1168702 h 1168702"/>
              <a:gd name="connsiteX1" fmla="*/ 582386 w 3472543"/>
              <a:gd name="connsiteY1" fmla="*/ 1092501 h 1168702"/>
              <a:gd name="connsiteX2" fmla="*/ 859972 w 3472543"/>
              <a:gd name="connsiteY2" fmla="*/ 847574 h 1168702"/>
              <a:gd name="connsiteX3" fmla="*/ 1077686 w 3472543"/>
              <a:gd name="connsiteY3" fmla="*/ 455688 h 1168702"/>
              <a:gd name="connsiteX4" fmla="*/ 1284514 w 3472543"/>
              <a:gd name="connsiteY4" fmla="*/ 101902 h 1168702"/>
              <a:gd name="connsiteX5" fmla="*/ 1507672 w 3472543"/>
              <a:gd name="connsiteY5" fmla="*/ 9374 h 1168702"/>
              <a:gd name="connsiteX6" fmla="*/ 1845129 w 3472543"/>
              <a:gd name="connsiteY6" fmla="*/ 286959 h 1168702"/>
              <a:gd name="connsiteX7" fmla="*/ 2193472 w 3472543"/>
              <a:gd name="connsiteY7" fmla="*/ 684288 h 1168702"/>
              <a:gd name="connsiteX8" fmla="*/ 2563586 w 3472543"/>
              <a:gd name="connsiteY8" fmla="*/ 1070731 h 1168702"/>
              <a:gd name="connsiteX9" fmla="*/ 2873829 w 3472543"/>
              <a:gd name="connsiteY9" fmla="*/ 1059845 h 1168702"/>
              <a:gd name="connsiteX10" fmla="*/ 3472543 w 3472543"/>
              <a:gd name="connsiteY10" fmla="*/ 1130602 h 1168702"/>
              <a:gd name="connsiteX11" fmla="*/ 3472543 w 3472543"/>
              <a:gd name="connsiteY11" fmla="*/ 1130602 h 1168702"/>
              <a:gd name="connsiteX0" fmla="*/ 0 w 3472543"/>
              <a:gd name="connsiteY0" fmla="*/ 1272546 h 1272546"/>
              <a:gd name="connsiteX1" fmla="*/ 582386 w 3472543"/>
              <a:gd name="connsiteY1" fmla="*/ 1196345 h 1272546"/>
              <a:gd name="connsiteX2" fmla="*/ 859972 w 3472543"/>
              <a:gd name="connsiteY2" fmla="*/ 951418 h 1272546"/>
              <a:gd name="connsiteX3" fmla="*/ 1077686 w 3472543"/>
              <a:gd name="connsiteY3" fmla="*/ 559532 h 1272546"/>
              <a:gd name="connsiteX4" fmla="*/ 1284514 w 3472543"/>
              <a:gd name="connsiteY4" fmla="*/ 205746 h 1272546"/>
              <a:gd name="connsiteX5" fmla="*/ 1529443 w 3472543"/>
              <a:gd name="connsiteY5" fmla="*/ 4360 h 1272546"/>
              <a:gd name="connsiteX6" fmla="*/ 1845129 w 3472543"/>
              <a:gd name="connsiteY6" fmla="*/ 390803 h 1272546"/>
              <a:gd name="connsiteX7" fmla="*/ 2193472 w 3472543"/>
              <a:gd name="connsiteY7" fmla="*/ 788132 h 1272546"/>
              <a:gd name="connsiteX8" fmla="*/ 2563586 w 3472543"/>
              <a:gd name="connsiteY8" fmla="*/ 1174575 h 1272546"/>
              <a:gd name="connsiteX9" fmla="*/ 2873829 w 3472543"/>
              <a:gd name="connsiteY9" fmla="*/ 1163689 h 1272546"/>
              <a:gd name="connsiteX10" fmla="*/ 3472543 w 3472543"/>
              <a:gd name="connsiteY10" fmla="*/ 1234446 h 1272546"/>
              <a:gd name="connsiteX11" fmla="*/ 3472543 w 3472543"/>
              <a:gd name="connsiteY11" fmla="*/ 1234446 h 1272546"/>
              <a:gd name="connsiteX0" fmla="*/ 0 w 3472543"/>
              <a:gd name="connsiteY0" fmla="*/ 1269635 h 1269635"/>
              <a:gd name="connsiteX1" fmla="*/ 582386 w 3472543"/>
              <a:gd name="connsiteY1" fmla="*/ 1193434 h 1269635"/>
              <a:gd name="connsiteX2" fmla="*/ 859972 w 3472543"/>
              <a:gd name="connsiteY2" fmla="*/ 948507 h 1269635"/>
              <a:gd name="connsiteX3" fmla="*/ 1077686 w 3472543"/>
              <a:gd name="connsiteY3" fmla="*/ 556621 h 1269635"/>
              <a:gd name="connsiteX4" fmla="*/ 1284514 w 3472543"/>
              <a:gd name="connsiteY4" fmla="*/ 202835 h 1269635"/>
              <a:gd name="connsiteX5" fmla="*/ 1529443 w 3472543"/>
              <a:gd name="connsiteY5" fmla="*/ 1449 h 1269635"/>
              <a:gd name="connsiteX6" fmla="*/ 2008415 w 3472543"/>
              <a:gd name="connsiteY6" fmla="*/ 300806 h 1269635"/>
              <a:gd name="connsiteX7" fmla="*/ 2193472 w 3472543"/>
              <a:gd name="connsiteY7" fmla="*/ 785221 h 1269635"/>
              <a:gd name="connsiteX8" fmla="*/ 2563586 w 3472543"/>
              <a:gd name="connsiteY8" fmla="*/ 1171664 h 1269635"/>
              <a:gd name="connsiteX9" fmla="*/ 2873829 w 3472543"/>
              <a:gd name="connsiteY9" fmla="*/ 1160778 h 1269635"/>
              <a:gd name="connsiteX10" fmla="*/ 3472543 w 3472543"/>
              <a:gd name="connsiteY10" fmla="*/ 1231535 h 1269635"/>
              <a:gd name="connsiteX11" fmla="*/ 3472543 w 3472543"/>
              <a:gd name="connsiteY11" fmla="*/ 1231535 h 1269635"/>
              <a:gd name="connsiteX0" fmla="*/ 0 w 3472543"/>
              <a:gd name="connsiteY0" fmla="*/ 1271520 h 1271520"/>
              <a:gd name="connsiteX1" fmla="*/ 582386 w 3472543"/>
              <a:gd name="connsiteY1" fmla="*/ 1195319 h 1271520"/>
              <a:gd name="connsiteX2" fmla="*/ 859972 w 3472543"/>
              <a:gd name="connsiteY2" fmla="*/ 950392 h 1271520"/>
              <a:gd name="connsiteX3" fmla="*/ 1077686 w 3472543"/>
              <a:gd name="connsiteY3" fmla="*/ 558506 h 1271520"/>
              <a:gd name="connsiteX4" fmla="*/ 1284514 w 3472543"/>
              <a:gd name="connsiteY4" fmla="*/ 204720 h 1271520"/>
              <a:gd name="connsiteX5" fmla="*/ 1529443 w 3472543"/>
              <a:gd name="connsiteY5" fmla="*/ 3334 h 1271520"/>
              <a:gd name="connsiteX6" fmla="*/ 1883229 w 3472543"/>
              <a:gd name="connsiteY6" fmla="*/ 362562 h 1271520"/>
              <a:gd name="connsiteX7" fmla="*/ 2193472 w 3472543"/>
              <a:gd name="connsiteY7" fmla="*/ 787106 h 1271520"/>
              <a:gd name="connsiteX8" fmla="*/ 2563586 w 3472543"/>
              <a:gd name="connsiteY8" fmla="*/ 1173549 h 1271520"/>
              <a:gd name="connsiteX9" fmla="*/ 2873829 w 3472543"/>
              <a:gd name="connsiteY9" fmla="*/ 1162663 h 1271520"/>
              <a:gd name="connsiteX10" fmla="*/ 3472543 w 3472543"/>
              <a:gd name="connsiteY10" fmla="*/ 1233420 h 1271520"/>
              <a:gd name="connsiteX11" fmla="*/ 3472543 w 3472543"/>
              <a:gd name="connsiteY11" fmla="*/ 1233420 h 1271520"/>
              <a:gd name="connsiteX0" fmla="*/ 0 w 3472543"/>
              <a:gd name="connsiteY0" fmla="*/ 1271520 h 1271520"/>
              <a:gd name="connsiteX1" fmla="*/ 582386 w 3472543"/>
              <a:gd name="connsiteY1" fmla="*/ 1195319 h 1271520"/>
              <a:gd name="connsiteX2" fmla="*/ 859972 w 3472543"/>
              <a:gd name="connsiteY2" fmla="*/ 950392 h 1271520"/>
              <a:gd name="connsiteX3" fmla="*/ 1077686 w 3472543"/>
              <a:gd name="connsiteY3" fmla="*/ 558506 h 1271520"/>
              <a:gd name="connsiteX4" fmla="*/ 1284514 w 3472543"/>
              <a:gd name="connsiteY4" fmla="*/ 204720 h 1271520"/>
              <a:gd name="connsiteX5" fmla="*/ 1529443 w 3472543"/>
              <a:gd name="connsiteY5" fmla="*/ 3334 h 1271520"/>
              <a:gd name="connsiteX6" fmla="*/ 1883229 w 3472543"/>
              <a:gd name="connsiteY6" fmla="*/ 362562 h 1271520"/>
              <a:gd name="connsiteX7" fmla="*/ 2182586 w 3472543"/>
              <a:gd name="connsiteY7" fmla="*/ 885078 h 1271520"/>
              <a:gd name="connsiteX8" fmla="*/ 2563586 w 3472543"/>
              <a:gd name="connsiteY8" fmla="*/ 1173549 h 1271520"/>
              <a:gd name="connsiteX9" fmla="*/ 2873829 w 3472543"/>
              <a:gd name="connsiteY9" fmla="*/ 1162663 h 1271520"/>
              <a:gd name="connsiteX10" fmla="*/ 3472543 w 3472543"/>
              <a:gd name="connsiteY10" fmla="*/ 1233420 h 1271520"/>
              <a:gd name="connsiteX11" fmla="*/ 3472543 w 3472543"/>
              <a:gd name="connsiteY11" fmla="*/ 1233420 h 1271520"/>
              <a:gd name="connsiteX0" fmla="*/ 0 w 3472543"/>
              <a:gd name="connsiteY0" fmla="*/ 1271520 h 1271520"/>
              <a:gd name="connsiteX1" fmla="*/ 582386 w 3472543"/>
              <a:gd name="connsiteY1" fmla="*/ 1195319 h 1271520"/>
              <a:gd name="connsiteX2" fmla="*/ 859972 w 3472543"/>
              <a:gd name="connsiteY2" fmla="*/ 950392 h 1271520"/>
              <a:gd name="connsiteX3" fmla="*/ 1077686 w 3472543"/>
              <a:gd name="connsiteY3" fmla="*/ 558506 h 1271520"/>
              <a:gd name="connsiteX4" fmla="*/ 1284514 w 3472543"/>
              <a:gd name="connsiteY4" fmla="*/ 204720 h 1271520"/>
              <a:gd name="connsiteX5" fmla="*/ 1529443 w 3472543"/>
              <a:gd name="connsiteY5" fmla="*/ 3334 h 1271520"/>
              <a:gd name="connsiteX6" fmla="*/ 1883229 w 3472543"/>
              <a:gd name="connsiteY6" fmla="*/ 362562 h 1271520"/>
              <a:gd name="connsiteX7" fmla="*/ 2182586 w 3472543"/>
              <a:gd name="connsiteY7" fmla="*/ 885078 h 1271520"/>
              <a:gd name="connsiteX8" fmla="*/ 2530929 w 3472543"/>
              <a:gd name="connsiteY8" fmla="*/ 1249749 h 1271520"/>
              <a:gd name="connsiteX9" fmla="*/ 2873829 w 3472543"/>
              <a:gd name="connsiteY9" fmla="*/ 1162663 h 1271520"/>
              <a:gd name="connsiteX10" fmla="*/ 3472543 w 3472543"/>
              <a:gd name="connsiteY10" fmla="*/ 1233420 h 1271520"/>
              <a:gd name="connsiteX11" fmla="*/ 3472543 w 3472543"/>
              <a:gd name="connsiteY11" fmla="*/ 1233420 h 1271520"/>
              <a:gd name="connsiteX0" fmla="*/ 0 w 3472543"/>
              <a:gd name="connsiteY0" fmla="*/ 1271520 h 1291935"/>
              <a:gd name="connsiteX1" fmla="*/ 582386 w 3472543"/>
              <a:gd name="connsiteY1" fmla="*/ 1195319 h 1291935"/>
              <a:gd name="connsiteX2" fmla="*/ 859972 w 3472543"/>
              <a:gd name="connsiteY2" fmla="*/ 950392 h 1291935"/>
              <a:gd name="connsiteX3" fmla="*/ 1077686 w 3472543"/>
              <a:gd name="connsiteY3" fmla="*/ 558506 h 1291935"/>
              <a:gd name="connsiteX4" fmla="*/ 1284514 w 3472543"/>
              <a:gd name="connsiteY4" fmla="*/ 204720 h 1291935"/>
              <a:gd name="connsiteX5" fmla="*/ 1529443 w 3472543"/>
              <a:gd name="connsiteY5" fmla="*/ 3334 h 1291935"/>
              <a:gd name="connsiteX6" fmla="*/ 1883229 w 3472543"/>
              <a:gd name="connsiteY6" fmla="*/ 362562 h 1291935"/>
              <a:gd name="connsiteX7" fmla="*/ 2182586 w 3472543"/>
              <a:gd name="connsiteY7" fmla="*/ 885078 h 1291935"/>
              <a:gd name="connsiteX8" fmla="*/ 2530929 w 3472543"/>
              <a:gd name="connsiteY8" fmla="*/ 1249749 h 1291935"/>
              <a:gd name="connsiteX9" fmla="*/ 2988129 w 3472543"/>
              <a:gd name="connsiteY9" fmla="*/ 1282406 h 1291935"/>
              <a:gd name="connsiteX10" fmla="*/ 3472543 w 3472543"/>
              <a:gd name="connsiteY10" fmla="*/ 1233420 h 1291935"/>
              <a:gd name="connsiteX11" fmla="*/ 3472543 w 3472543"/>
              <a:gd name="connsiteY11" fmla="*/ 1233420 h 1291935"/>
              <a:gd name="connsiteX0" fmla="*/ 0 w 3472543"/>
              <a:gd name="connsiteY0" fmla="*/ 1271520 h 1300479"/>
              <a:gd name="connsiteX1" fmla="*/ 582386 w 3472543"/>
              <a:gd name="connsiteY1" fmla="*/ 1195319 h 1300479"/>
              <a:gd name="connsiteX2" fmla="*/ 859972 w 3472543"/>
              <a:gd name="connsiteY2" fmla="*/ 950392 h 1300479"/>
              <a:gd name="connsiteX3" fmla="*/ 1077686 w 3472543"/>
              <a:gd name="connsiteY3" fmla="*/ 558506 h 1300479"/>
              <a:gd name="connsiteX4" fmla="*/ 1284514 w 3472543"/>
              <a:gd name="connsiteY4" fmla="*/ 204720 h 1300479"/>
              <a:gd name="connsiteX5" fmla="*/ 1529443 w 3472543"/>
              <a:gd name="connsiteY5" fmla="*/ 3334 h 1300479"/>
              <a:gd name="connsiteX6" fmla="*/ 1883229 w 3472543"/>
              <a:gd name="connsiteY6" fmla="*/ 362562 h 1300479"/>
              <a:gd name="connsiteX7" fmla="*/ 2182586 w 3472543"/>
              <a:gd name="connsiteY7" fmla="*/ 754449 h 1300479"/>
              <a:gd name="connsiteX8" fmla="*/ 2530929 w 3472543"/>
              <a:gd name="connsiteY8" fmla="*/ 1249749 h 1300479"/>
              <a:gd name="connsiteX9" fmla="*/ 2988129 w 3472543"/>
              <a:gd name="connsiteY9" fmla="*/ 1282406 h 1300479"/>
              <a:gd name="connsiteX10" fmla="*/ 3472543 w 3472543"/>
              <a:gd name="connsiteY10" fmla="*/ 1233420 h 1300479"/>
              <a:gd name="connsiteX11" fmla="*/ 3472543 w 3472543"/>
              <a:gd name="connsiteY11" fmla="*/ 1233420 h 1300479"/>
              <a:gd name="connsiteX0" fmla="*/ 0 w 3472543"/>
              <a:gd name="connsiteY0" fmla="*/ 1271520 h 1286978"/>
              <a:gd name="connsiteX1" fmla="*/ 582386 w 3472543"/>
              <a:gd name="connsiteY1" fmla="*/ 1195319 h 1286978"/>
              <a:gd name="connsiteX2" fmla="*/ 859972 w 3472543"/>
              <a:gd name="connsiteY2" fmla="*/ 950392 h 1286978"/>
              <a:gd name="connsiteX3" fmla="*/ 1077686 w 3472543"/>
              <a:gd name="connsiteY3" fmla="*/ 558506 h 1286978"/>
              <a:gd name="connsiteX4" fmla="*/ 1284514 w 3472543"/>
              <a:gd name="connsiteY4" fmla="*/ 204720 h 1286978"/>
              <a:gd name="connsiteX5" fmla="*/ 1529443 w 3472543"/>
              <a:gd name="connsiteY5" fmla="*/ 3334 h 1286978"/>
              <a:gd name="connsiteX6" fmla="*/ 1883229 w 3472543"/>
              <a:gd name="connsiteY6" fmla="*/ 362562 h 1286978"/>
              <a:gd name="connsiteX7" fmla="*/ 2182586 w 3472543"/>
              <a:gd name="connsiteY7" fmla="*/ 754449 h 1286978"/>
              <a:gd name="connsiteX8" fmla="*/ 2460172 w 3472543"/>
              <a:gd name="connsiteY8" fmla="*/ 1102792 h 1286978"/>
              <a:gd name="connsiteX9" fmla="*/ 2988129 w 3472543"/>
              <a:gd name="connsiteY9" fmla="*/ 1282406 h 1286978"/>
              <a:gd name="connsiteX10" fmla="*/ 3472543 w 3472543"/>
              <a:gd name="connsiteY10" fmla="*/ 1233420 h 1286978"/>
              <a:gd name="connsiteX11" fmla="*/ 3472543 w 3472543"/>
              <a:gd name="connsiteY11" fmla="*/ 1233420 h 1286978"/>
              <a:gd name="connsiteX0" fmla="*/ 0 w 3543300"/>
              <a:gd name="connsiteY0" fmla="*/ 1271520 h 1286978"/>
              <a:gd name="connsiteX1" fmla="*/ 582386 w 3543300"/>
              <a:gd name="connsiteY1" fmla="*/ 1195319 h 1286978"/>
              <a:gd name="connsiteX2" fmla="*/ 859972 w 3543300"/>
              <a:gd name="connsiteY2" fmla="*/ 950392 h 1286978"/>
              <a:gd name="connsiteX3" fmla="*/ 1077686 w 3543300"/>
              <a:gd name="connsiteY3" fmla="*/ 558506 h 1286978"/>
              <a:gd name="connsiteX4" fmla="*/ 1284514 w 3543300"/>
              <a:gd name="connsiteY4" fmla="*/ 204720 h 1286978"/>
              <a:gd name="connsiteX5" fmla="*/ 1529443 w 3543300"/>
              <a:gd name="connsiteY5" fmla="*/ 3334 h 1286978"/>
              <a:gd name="connsiteX6" fmla="*/ 1883229 w 3543300"/>
              <a:gd name="connsiteY6" fmla="*/ 362562 h 1286978"/>
              <a:gd name="connsiteX7" fmla="*/ 2182586 w 3543300"/>
              <a:gd name="connsiteY7" fmla="*/ 754449 h 1286978"/>
              <a:gd name="connsiteX8" fmla="*/ 2460172 w 3543300"/>
              <a:gd name="connsiteY8" fmla="*/ 1102792 h 1286978"/>
              <a:gd name="connsiteX9" fmla="*/ 2988129 w 3543300"/>
              <a:gd name="connsiteY9" fmla="*/ 1282406 h 1286978"/>
              <a:gd name="connsiteX10" fmla="*/ 3472543 w 3543300"/>
              <a:gd name="connsiteY10" fmla="*/ 1233420 h 1286978"/>
              <a:gd name="connsiteX11" fmla="*/ 3543300 w 3543300"/>
              <a:gd name="connsiteY11" fmla="*/ 1233420 h 1286978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233420 h 1451134"/>
              <a:gd name="connsiteX11" fmla="*/ 3592286 w 3592286"/>
              <a:gd name="connsiteY11" fmla="*/ 1451134 h 1451134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320506 h 1451134"/>
              <a:gd name="connsiteX11" fmla="*/ 3592286 w 3592286"/>
              <a:gd name="connsiteY11" fmla="*/ 1451134 h 1451134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276963 h 1451134"/>
              <a:gd name="connsiteX11" fmla="*/ 3592286 w 3592286"/>
              <a:gd name="connsiteY11" fmla="*/ 1451134 h 1451134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276963 h 1451134"/>
              <a:gd name="connsiteX11" fmla="*/ 3592286 w 3592286"/>
              <a:gd name="connsiteY11" fmla="*/ 1451134 h 1451134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276963 h 1451134"/>
              <a:gd name="connsiteX11" fmla="*/ 3592286 w 3592286"/>
              <a:gd name="connsiteY11" fmla="*/ 1451134 h 1451134"/>
              <a:gd name="connsiteX0" fmla="*/ 0 w 3695700"/>
              <a:gd name="connsiteY0" fmla="*/ 1271520 h 1293704"/>
              <a:gd name="connsiteX1" fmla="*/ 582386 w 3695700"/>
              <a:gd name="connsiteY1" fmla="*/ 1195319 h 1293704"/>
              <a:gd name="connsiteX2" fmla="*/ 859972 w 3695700"/>
              <a:gd name="connsiteY2" fmla="*/ 950392 h 1293704"/>
              <a:gd name="connsiteX3" fmla="*/ 1077686 w 3695700"/>
              <a:gd name="connsiteY3" fmla="*/ 558506 h 1293704"/>
              <a:gd name="connsiteX4" fmla="*/ 1284514 w 3695700"/>
              <a:gd name="connsiteY4" fmla="*/ 204720 h 1293704"/>
              <a:gd name="connsiteX5" fmla="*/ 1529443 w 3695700"/>
              <a:gd name="connsiteY5" fmla="*/ 3334 h 1293704"/>
              <a:gd name="connsiteX6" fmla="*/ 1883229 w 3695700"/>
              <a:gd name="connsiteY6" fmla="*/ 362562 h 1293704"/>
              <a:gd name="connsiteX7" fmla="*/ 2182586 w 3695700"/>
              <a:gd name="connsiteY7" fmla="*/ 754449 h 1293704"/>
              <a:gd name="connsiteX8" fmla="*/ 2460172 w 3695700"/>
              <a:gd name="connsiteY8" fmla="*/ 1102792 h 1293704"/>
              <a:gd name="connsiteX9" fmla="*/ 2988129 w 3695700"/>
              <a:gd name="connsiteY9" fmla="*/ 1282406 h 1293704"/>
              <a:gd name="connsiteX10" fmla="*/ 3472543 w 3695700"/>
              <a:gd name="connsiteY10" fmla="*/ 1276963 h 1293704"/>
              <a:gd name="connsiteX11" fmla="*/ 3695700 w 3695700"/>
              <a:gd name="connsiteY11" fmla="*/ 1293291 h 1293704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0091 h 1291862"/>
              <a:gd name="connsiteX1" fmla="*/ 582386 w 3695700"/>
              <a:gd name="connsiteY1" fmla="*/ 1193890 h 1291862"/>
              <a:gd name="connsiteX2" fmla="*/ 859972 w 3695700"/>
              <a:gd name="connsiteY2" fmla="*/ 948963 h 1291862"/>
              <a:gd name="connsiteX3" fmla="*/ 1077686 w 3695700"/>
              <a:gd name="connsiteY3" fmla="*/ 557077 h 1291862"/>
              <a:gd name="connsiteX4" fmla="*/ 1284514 w 3695700"/>
              <a:gd name="connsiteY4" fmla="*/ 203291 h 1291862"/>
              <a:gd name="connsiteX5" fmla="*/ 1529443 w 3695700"/>
              <a:gd name="connsiteY5" fmla="*/ 1905 h 1291862"/>
              <a:gd name="connsiteX6" fmla="*/ 1970314 w 3695700"/>
              <a:gd name="connsiteY6" fmla="*/ 317590 h 1291862"/>
              <a:gd name="connsiteX7" fmla="*/ 2182586 w 3695700"/>
              <a:gd name="connsiteY7" fmla="*/ 753020 h 1291862"/>
              <a:gd name="connsiteX8" fmla="*/ 2460172 w 3695700"/>
              <a:gd name="connsiteY8" fmla="*/ 1101363 h 1291862"/>
              <a:gd name="connsiteX9" fmla="*/ 2988129 w 3695700"/>
              <a:gd name="connsiteY9" fmla="*/ 1248320 h 1291862"/>
              <a:gd name="connsiteX10" fmla="*/ 3472543 w 3695700"/>
              <a:gd name="connsiteY10" fmla="*/ 1275534 h 1291862"/>
              <a:gd name="connsiteX11" fmla="*/ 3695700 w 3695700"/>
              <a:gd name="connsiteY11" fmla="*/ 1291862 h 1291862"/>
              <a:gd name="connsiteX0" fmla="*/ 0 w 3695700"/>
              <a:gd name="connsiteY0" fmla="*/ 1334882 h 1356653"/>
              <a:gd name="connsiteX1" fmla="*/ 582386 w 3695700"/>
              <a:gd name="connsiteY1" fmla="*/ 1258681 h 1356653"/>
              <a:gd name="connsiteX2" fmla="*/ 859972 w 3695700"/>
              <a:gd name="connsiteY2" fmla="*/ 1013754 h 1356653"/>
              <a:gd name="connsiteX3" fmla="*/ 1077686 w 3695700"/>
              <a:gd name="connsiteY3" fmla="*/ 621868 h 1356653"/>
              <a:gd name="connsiteX4" fmla="*/ 1284514 w 3695700"/>
              <a:gd name="connsiteY4" fmla="*/ 268082 h 1356653"/>
              <a:gd name="connsiteX5" fmla="*/ 1654629 w 3695700"/>
              <a:gd name="connsiteY5" fmla="*/ 1382 h 1356653"/>
              <a:gd name="connsiteX6" fmla="*/ 1970314 w 3695700"/>
              <a:gd name="connsiteY6" fmla="*/ 382381 h 1356653"/>
              <a:gd name="connsiteX7" fmla="*/ 2182586 w 3695700"/>
              <a:gd name="connsiteY7" fmla="*/ 817811 h 1356653"/>
              <a:gd name="connsiteX8" fmla="*/ 2460172 w 3695700"/>
              <a:gd name="connsiteY8" fmla="*/ 1166154 h 1356653"/>
              <a:gd name="connsiteX9" fmla="*/ 2988129 w 3695700"/>
              <a:gd name="connsiteY9" fmla="*/ 1313111 h 1356653"/>
              <a:gd name="connsiteX10" fmla="*/ 3472543 w 3695700"/>
              <a:gd name="connsiteY10" fmla="*/ 1340325 h 1356653"/>
              <a:gd name="connsiteX11" fmla="*/ 3695700 w 3695700"/>
              <a:gd name="connsiteY11" fmla="*/ 1356653 h 1356653"/>
              <a:gd name="connsiteX0" fmla="*/ 0 w 3695700"/>
              <a:gd name="connsiteY0" fmla="*/ 1339660 h 1361431"/>
              <a:gd name="connsiteX1" fmla="*/ 582386 w 3695700"/>
              <a:gd name="connsiteY1" fmla="*/ 1263459 h 1361431"/>
              <a:gd name="connsiteX2" fmla="*/ 859972 w 3695700"/>
              <a:gd name="connsiteY2" fmla="*/ 1018532 h 1361431"/>
              <a:gd name="connsiteX3" fmla="*/ 1077686 w 3695700"/>
              <a:gd name="connsiteY3" fmla="*/ 626646 h 1361431"/>
              <a:gd name="connsiteX4" fmla="*/ 1366157 w 3695700"/>
              <a:gd name="connsiteY4" fmla="*/ 185774 h 1361431"/>
              <a:gd name="connsiteX5" fmla="*/ 1654629 w 3695700"/>
              <a:gd name="connsiteY5" fmla="*/ 6160 h 1361431"/>
              <a:gd name="connsiteX6" fmla="*/ 1970314 w 3695700"/>
              <a:gd name="connsiteY6" fmla="*/ 387159 h 1361431"/>
              <a:gd name="connsiteX7" fmla="*/ 2182586 w 3695700"/>
              <a:gd name="connsiteY7" fmla="*/ 822589 h 1361431"/>
              <a:gd name="connsiteX8" fmla="*/ 2460172 w 3695700"/>
              <a:gd name="connsiteY8" fmla="*/ 1170932 h 1361431"/>
              <a:gd name="connsiteX9" fmla="*/ 2988129 w 3695700"/>
              <a:gd name="connsiteY9" fmla="*/ 1317889 h 1361431"/>
              <a:gd name="connsiteX10" fmla="*/ 3472543 w 3695700"/>
              <a:gd name="connsiteY10" fmla="*/ 1345103 h 1361431"/>
              <a:gd name="connsiteX11" fmla="*/ 3695700 w 3695700"/>
              <a:gd name="connsiteY11" fmla="*/ 1361431 h 1361431"/>
              <a:gd name="connsiteX0" fmla="*/ 0 w 3695700"/>
              <a:gd name="connsiteY0" fmla="*/ 1339660 h 1361431"/>
              <a:gd name="connsiteX1" fmla="*/ 495300 w 3695700"/>
              <a:gd name="connsiteY1" fmla="*/ 1285231 h 1361431"/>
              <a:gd name="connsiteX2" fmla="*/ 859972 w 3695700"/>
              <a:gd name="connsiteY2" fmla="*/ 1018532 h 1361431"/>
              <a:gd name="connsiteX3" fmla="*/ 1077686 w 3695700"/>
              <a:gd name="connsiteY3" fmla="*/ 626646 h 1361431"/>
              <a:gd name="connsiteX4" fmla="*/ 1366157 w 3695700"/>
              <a:gd name="connsiteY4" fmla="*/ 185774 h 1361431"/>
              <a:gd name="connsiteX5" fmla="*/ 1654629 w 3695700"/>
              <a:gd name="connsiteY5" fmla="*/ 6160 h 1361431"/>
              <a:gd name="connsiteX6" fmla="*/ 1970314 w 3695700"/>
              <a:gd name="connsiteY6" fmla="*/ 387159 h 1361431"/>
              <a:gd name="connsiteX7" fmla="*/ 2182586 w 3695700"/>
              <a:gd name="connsiteY7" fmla="*/ 822589 h 1361431"/>
              <a:gd name="connsiteX8" fmla="*/ 2460172 w 3695700"/>
              <a:gd name="connsiteY8" fmla="*/ 1170932 h 1361431"/>
              <a:gd name="connsiteX9" fmla="*/ 2988129 w 3695700"/>
              <a:gd name="connsiteY9" fmla="*/ 1317889 h 1361431"/>
              <a:gd name="connsiteX10" fmla="*/ 3472543 w 3695700"/>
              <a:gd name="connsiteY10" fmla="*/ 1345103 h 1361431"/>
              <a:gd name="connsiteX11" fmla="*/ 3695700 w 3695700"/>
              <a:gd name="connsiteY11" fmla="*/ 1361431 h 1361431"/>
              <a:gd name="connsiteX0" fmla="*/ 0 w 3695700"/>
              <a:gd name="connsiteY0" fmla="*/ 1339660 h 1361431"/>
              <a:gd name="connsiteX1" fmla="*/ 495300 w 3695700"/>
              <a:gd name="connsiteY1" fmla="*/ 1285231 h 1361431"/>
              <a:gd name="connsiteX2" fmla="*/ 859972 w 3695700"/>
              <a:gd name="connsiteY2" fmla="*/ 1018532 h 1361431"/>
              <a:gd name="connsiteX3" fmla="*/ 1077686 w 3695700"/>
              <a:gd name="connsiteY3" fmla="*/ 626646 h 1361431"/>
              <a:gd name="connsiteX4" fmla="*/ 1366157 w 3695700"/>
              <a:gd name="connsiteY4" fmla="*/ 185774 h 1361431"/>
              <a:gd name="connsiteX5" fmla="*/ 1654629 w 3695700"/>
              <a:gd name="connsiteY5" fmla="*/ 6160 h 1361431"/>
              <a:gd name="connsiteX6" fmla="*/ 1970314 w 3695700"/>
              <a:gd name="connsiteY6" fmla="*/ 387159 h 1361431"/>
              <a:gd name="connsiteX7" fmla="*/ 2182586 w 3695700"/>
              <a:gd name="connsiteY7" fmla="*/ 822589 h 1361431"/>
              <a:gd name="connsiteX8" fmla="*/ 2460172 w 3695700"/>
              <a:gd name="connsiteY8" fmla="*/ 1170932 h 1361431"/>
              <a:gd name="connsiteX9" fmla="*/ 2988129 w 3695700"/>
              <a:gd name="connsiteY9" fmla="*/ 1317889 h 1361431"/>
              <a:gd name="connsiteX10" fmla="*/ 3472543 w 3695700"/>
              <a:gd name="connsiteY10" fmla="*/ 1345103 h 1361431"/>
              <a:gd name="connsiteX11" fmla="*/ 3695700 w 3695700"/>
              <a:gd name="connsiteY11" fmla="*/ 1361431 h 1361431"/>
              <a:gd name="connsiteX0" fmla="*/ 0 w 3472543"/>
              <a:gd name="connsiteY0" fmla="*/ 1339660 h 1345103"/>
              <a:gd name="connsiteX1" fmla="*/ 495300 w 3472543"/>
              <a:gd name="connsiteY1" fmla="*/ 1285231 h 1345103"/>
              <a:gd name="connsiteX2" fmla="*/ 859972 w 3472543"/>
              <a:gd name="connsiteY2" fmla="*/ 1018532 h 1345103"/>
              <a:gd name="connsiteX3" fmla="*/ 1077686 w 3472543"/>
              <a:gd name="connsiteY3" fmla="*/ 626646 h 1345103"/>
              <a:gd name="connsiteX4" fmla="*/ 1366157 w 3472543"/>
              <a:gd name="connsiteY4" fmla="*/ 185774 h 1345103"/>
              <a:gd name="connsiteX5" fmla="*/ 1654629 w 3472543"/>
              <a:gd name="connsiteY5" fmla="*/ 6160 h 1345103"/>
              <a:gd name="connsiteX6" fmla="*/ 1970314 w 3472543"/>
              <a:gd name="connsiteY6" fmla="*/ 387159 h 1345103"/>
              <a:gd name="connsiteX7" fmla="*/ 2182586 w 3472543"/>
              <a:gd name="connsiteY7" fmla="*/ 822589 h 1345103"/>
              <a:gd name="connsiteX8" fmla="*/ 2460172 w 3472543"/>
              <a:gd name="connsiteY8" fmla="*/ 1170932 h 1345103"/>
              <a:gd name="connsiteX9" fmla="*/ 2988129 w 3472543"/>
              <a:gd name="connsiteY9" fmla="*/ 1317889 h 1345103"/>
              <a:gd name="connsiteX10" fmla="*/ 3472543 w 3472543"/>
              <a:gd name="connsiteY10" fmla="*/ 1345103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2543" h="1345103">
                <a:moveTo>
                  <a:pt x="0" y="1339660"/>
                </a:moveTo>
                <a:cubicBezTo>
                  <a:pt x="312511" y="1330588"/>
                  <a:pt x="351971" y="1338752"/>
                  <a:pt x="495300" y="1285231"/>
                </a:cubicBezTo>
                <a:cubicBezTo>
                  <a:pt x="638629" y="1231710"/>
                  <a:pt x="762908" y="1128296"/>
                  <a:pt x="859972" y="1018532"/>
                </a:cubicBezTo>
                <a:cubicBezTo>
                  <a:pt x="957036" y="908768"/>
                  <a:pt x="993322" y="765439"/>
                  <a:pt x="1077686" y="626646"/>
                </a:cubicBezTo>
                <a:cubicBezTo>
                  <a:pt x="1162050" y="487853"/>
                  <a:pt x="1270000" y="289188"/>
                  <a:pt x="1366157" y="185774"/>
                </a:cubicBezTo>
                <a:cubicBezTo>
                  <a:pt x="1462314" y="82360"/>
                  <a:pt x="1553936" y="-27404"/>
                  <a:pt x="1654629" y="6160"/>
                </a:cubicBezTo>
                <a:cubicBezTo>
                  <a:pt x="1755322" y="39724"/>
                  <a:pt x="1882321" y="251087"/>
                  <a:pt x="1970314" y="387159"/>
                </a:cubicBezTo>
                <a:cubicBezTo>
                  <a:pt x="2058307" y="523231"/>
                  <a:pt x="2100943" y="691960"/>
                  <a:pt x="2182586" y="822589"/>
                </a:cubicBezTo>
                <a:cubicBezTo>
                  <a:pt x="2264229" y="953218"/>
                  <a:pt x="2276930" y="1017625"/>
                  <a:pt x="2460172" y="1170932"/>
                </a:cubicBezTo>
                <a:cubicBezTo>
                  <a:pt x="2643414" y="1324239"/>
                  <a:pt x="2819401" y="1288861"/>
                  <a:pt x="2988129" y="1317889"/>
                </a:cubicBezTo>
                <a:cubicBezTo>
                  <a:pt x="3156858" y="1346918"/>
                  <a:pt x="3354615" y="1337846"/>
                  <a:pt x="3472543" y="1345103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1CBD17-44F9-4A5C-8483-618354A61A55}"/>
              </a:ext>
            </a:extLst>
          </p:cNvPr>
          <p:cNvSpPr/>
          <p:nvPr/>
        </p:nvSpPr>
        <p:spPr>
          <a:xfrm>
            <a:off x="6509657" y="1583208"/>
            <a:ext cx="3995057" cy="1388591"/>
          </a:xfrm>
          <a:custGeom>
            <a:avLst/>
            <a:gdLst>
              <a:gd name="connsiteX0" fmla="*/ 0 w 3472543"/>
              <a:gd name="connsiteY0" fmla="*/ 1167866 h 1167866"/>
              <a:gd name="connsiteX1" fmla="*/ 778329 w 3472543"/>
              <a:gd name="connsiteY1" fmla="*/ 1118880 h 1167866"/>
              <a:gd name="connsiteX2" fmla="*/ 919843 w 3472543"/>
              <a:gd name="connsiteY2" fmla="*/ 982809 h 1167866"/>
              <a:gd name="connsiteX3" fmla="*/ 1077686 w 3472543"/>
              <a:gd name="connsiteY3" fmla="*/ 574595 h 1167866"/>
              <a:gd name="connsiteX4" fmla="*/ 1202872 w 3472543"/>
              <a:gd name="connsiteY4" fmla="*/ 117395 h 1167866"/>
              <a:gd name="connsiteX5" fmla="*/ 1507672 w 3472543"/>
              <a:gd name="connsiteY5" fmla="*/ 8538 h 1167866"/>
              <a:gd name="connsiteX6" fmla="*/ 1845129 w 3472543"/>
              <a:gd name="connsiteY6" fmla="*/ 286123 h 1167866"/>
              <a:gd name="connsiteX7" fmla="*/ 2193472 w 3472543"/>
              <a:gd name="connsiteY7" fmla="*/ 683452 h 1167866"/>
              <a:gd name="connsiteX8" fmla="*/ 2563586 w 3472543"/>
              <a:gd name="connsiteY8" fmla="*/ 1069895 h 1167866"/>
              <a:gd name="connsiteX9" fmla="*/ 2873829 w 3472543"/>
              <a:gd name="connsiteY9" fmla="*/ 1059009 h 1167866"/>
              <a:gd name="connsiteX10" fmla="*/ 3472543 w 3472543"/>
              <a:gd name="connsiteY10" fmla="*/ 1129766 h 1167866"/>
              <a:gd name="connsiteX11" fmla="*/ 3472543 w 3472543"/>
              <a:gd name="connsiteY11" fmla="*/ 1129766 h 1167866"/>
              <a:gd name="connsiteX0" fmla="*/ 0 w 3472543"/>
              <a:gd name="connsiteY0" fmla="*/ 1167866 h 1167866"/>
              <a:gd name="connsiteX1" fmla="*/ 582386 w 3472543"/>
              <a:gd name="connsiteY1" fmla="*/ 1091665 h 1167866"/>
              <a:gd name="connsiteX2" fmla="*/ 919843 w 3472543"/>
              <a:gd name="connsiteY2" fmla="*/ 982809 h 1167866"/>
              <a:gd name="connsiteX3" fmla="*/ 1077686 w 3472543"/>
              <a:gd name="connsiteY3" fmla="*/ 574595 h 1167866"/>
              <a:gd name="connsiteX4" fmla="*/ 1202872 w 3472543"/>
              <a:gd name="connsiteY4" fmla="*/ 117395 h 1167866"/>
              <a:gd name="connsiteX5" fmla="*/ 1507672 w 3472543"/>
              <a:gd name="connsiteY5" fmla="*/ 8538 h 1167866"/>
              <a:gd name="connsiteX6" fmla="*/ 1845129 w 3472543"/>
              <a:gd name="connsiteY6" fmla="*/ 286123 h 1167866"/>
              <a:gd name="connsiteX7" fmla="*/ 2193472 w 3472543"/>
              <a:gd name="connsiteY7" fmla="*/ 683452 h 1167866"/>
              <a:gd name="connsiteX8" fmla="*/ 2563586 w 3472543"/>
              <a:gd name="connsiteY8" fmla="*/ 1069895 h 1167866"/>
              <a:gd name="connsiteX9" fmla="*/ 2873829 w 3472543"/>
              <a:gd name="connsiteY9" fmla="*/ 1059009 h 1167866"/>
              <a:gd name="connsiteX10" fmla="*/ 3472543 w 3472543"/>
              <a:gd name="connsiteY10" fmla="*/ 1129766 h 1167866"/>
              <a:gd name="connsiteX11" fmla="*/ 3472543 w 3472543"/>
              <a:gd name="connsiteY11" fmla="*/ 1129766 h 1167866"/>
              <a:gd name="connsiteX0" fmla="*/ 0 w 3472543"/>
              <a:gd name="connsiteY0" fmla="*/ 1167866 h 1167866"/>
              <a:gd name="connsiteX1" fmla="*/ 582386 w 3472543"/>
              <a:gd name="connsiteY1" fmla="*/ 1091665 h 1167866"/>
              <a:gd name="connsiteX2" fmla="*/ 859972 w 3472543"/>
              <a:gd name="connsiteY2" fmla="*/ 846738 h 1167866"/>
              <a:gd name="connsiteX3" fmla="*/ 1077686 w 3472543"/>
              <a:gd name="connsiteY3" fmla="*/ 574595 h 1167866"/>
              <a:gd name="connsiteX4" fmla="*/ 1202872 w 3472543"/>
              <a:gd name="connsiteY4" fmla="*/ 117395 h 1167866"/>
              <a:gd name="connsiteX5" fmla="*/ 1507672 w 3472543"/>
              <a:gd name="connsiteY5" fmla="*/ 8538 h 1167866"/>
              <a:gd name="connsiteX6" fmla="*/ 1845129 w 3472543"/>
              <a:gd name="connsiteY6" fmla="*/ 286123 h 1167866"/>
              <a:gd name="connsiteX7" fmla="*/ 2193472 w 3472543"/>
              <a:gd name="connsiteY7" fmla="*/ 683452 h 1167866"/>
              <a:gd name="connsiteX8" fmla="*/ 2563586 w 3472543"/>
              <a:gd name="connsiteY8" fmla="*/ 1069895 h 1167866"/>
              <a:gd name="connsiteX9" fmla="*/ 2873829 w 3472543"/>
              <a:gd name="connsiteY9" fmla="*/ 1059009 h 1167866"/>
              <a:gd name="connsiteX10" fmla="*/ 3472543 w 3472543"/>
              <a:gd name="connsiteY10" fmla="*/ 1129766 h 1167866"/>
              <a:gd name="connsiteX11" fmla="*/ 3472543 w 3472543"/>
              <a:gd name="connsiteY11" fmla="*/ 1129766 h 1167866"/>
              <a:gd name="connsiteX0" fmla="*/ 0 w 3472543"/>
              <a:gd name="connsiteY0" fmla="*/ 1166195 h 1166195"/>
              <a:gd name="connsiteX1" fmla="*/ 582386 w 3472543"/>
              <a:gd name="connsiteY1" fmla="*/ 1089994 h 1166195"/>
              <a:gd name="connsiteX2" fmla="*/ 859972 w 3472543"/>
              <a:gd name="connsiteY2" fmla="*/ 845067 h 1166195"/>
              <a:gd name="connsiteX3" fmla="*/ 1077686 w 3472543"/>
              <a:gd name="connsiteY3" fmla="*/ 453181 h 1166195"/>
              <a:gd name="connsiteX4" fmla="*/ 1202872 w 3472543"/>
              <a:gd name="connsiteY4" fmla="*/ 115724 h 1166195"/>
              <a:gd name="connsiteX5" fmla="*/ 1507672 w 3472543"/>
              <a:gd name="connsiteY5" fmla="*/ 6867 h 1166195"/>
              <a:gd name="connsiteX6" fmla="*/ 1845129 w 3472543"/>
              <a:gd name="connsiteY6" fmla="*/ 284452 h 1166195"/>
              <a:gd name="connsiteX7" fmla="*/ 2193472 w 3472543"/>
              <a:gd name="connsiteY7" fmla="*/ 681781 h 1166195"/>
              <a:gd name="connsiteX8" fmla="*/ 2563586 w 3472543"/>
              <a:gd name="connsiteY8" fmla="*/ 1068224 h 1166195"/>
              <a:gd name="connsiteX9" fmla="*/ 2873829 w 3472543"/>
              <a:gd name="connsiteY9" fmla="*/ 1057338 h 1166195"/>
              <a:gd name="connsiteX10" fmla="*/ 3472543 w 3472543"/>
              <a:gd name="connsiteY10" fmla="*/ 1128095 h 1166195"/>
              <a:gd name="connsiteX11" fmla="*/ 3472543 w 3472543"/>
              <a:gd name="connsiteY11" fmla="*/ 1128095 h 1166195"/>
              <a:gd name="connsiteX0" fmla="*/ 0 w 3472543"/>
              <a:gd name="connsiteY0" fmla="*/ 1168702 h 1168702"/>
              <a:gd name="connsiteX1" fmla="*/ 582386 w 3472543"/>
              <a:gd name="connsiteY1" fmla="*/ 1092501 h 1168702"/>
              <a:gd name="connsiteX2" fmla="*/ 859972 w 3472543"/>
              <a:gd name="connsiteY2" fmla="*/ 847574 h 1168702"/>
              <a:gd name="connsiteX3" fmla="*/ 1077686 w 3472543"/>
              <a:gd name="connsiteY3" fmla="*/ 455688 h 1168702"/>
              <a:gd name="connsiteX4" fmla="*/ 1382486 w 3472543"/>
              <a:gd name="connsiteY4" fmla="*/ 101902 h 1168702"/>
              <a:gd name="connsiteX5" fmla="*/ 1507672 w 3472543"/>
              <a:gd name="connsiteY5" fmla="*/ 9374 h 1168702"/>
              <a:gd name="connsiteX6" fmla="*/ 1845129 w 3472543"/>
              <a:gd name="connsiteY6" fmla="*/ 286959 h 1168702"/>
              <a:gd name="connsiteX7" fmla="*/ 2193472 w 3472543"/>
              <a:gd name="connsiteY7" fmla="*/ 684288 h 1168702"/>
              <a:gd name="connsiteX8" fmla="*/ 2563586 w 3472543"/>
              <a:gd name="connsiteY8" fmla="*/ 1070731 h 1168702"/>
              <a:gd name="connsiteX9" fmla="*/ 2873829 w 3472543"/>
              <a:gd name="connsiteY9" fmla="*/ 1059845 h 1168702"/>
              <a:gd name="connsiteX10" fmla="*/ 3472543 w 3472543"/>
              <a:gd name="connsiteY10" fmla="*/ 1130602 h 1168702"/>
              <a:gd name="connsiteX11" fmla="*/ 3472543 w 3472543"/>
              <a:gd name="connsiteY11" fmla="*/ 1130602 h 1168702"/>
              <a:gd name="connsiteX0" fmla="*/ 0 w 3472543"/>
              <a:gd name="connsiteY0" fmla="*/ 1168702 h 1168702"/>
              <a:gd name="connsiteX1" fmla="*/ 582386 w 3472543"/>
              <a:gd name="connsiteY1" fmla="*/ 1092501 h 1168702"/>
              <a:gd name="connsiteX2" fmla="*/ 859972 w 3472543"/>
              <a:gd name="connsiteY2" fmla="*/ 847574 h 1168702"/>
              <a:gd name="connsiteX3" fmla="*/ 1077686 w 3472543"/>
              <a:gd name="connsiteY3" fmla="*/ 455688 h 1168702"/>
              <a:gd name="connsiteX4" fmla="*/ 1284514 w 3472543"/>
              <a:gd name="connsiteY4" fmla="*/ 101902 h 1168702"/>
              <a:gd name="connsiteX5" fmla="*/ 1507672 w 3472543"/>
              <a:gd name="connsiteY5" fmla="*/ 9374 h 1168702"/>
              <a:gd name="connsiteX6" fmla="*/ 1845129 w 3472543"/>
              <a:gd name="connsiteY6" fmla="*/ 286959 h 1168702"/>
              <a:gd name="connsiteX7" fmla="*/ 2193472 w 3472543"/>
              <a:gd name="connsiteY7" fmla="*/ 684288 h 1168702"/>
              <a:gd name="connsiteX8" fmla="*/ 2563586 w 3472543"/>
              <a:gd name="connsiteY8" fmla="*/ 1070731 h 1168702"/>
              <a:gd name="connsiteX9" fmla="*/ 2873829 w 3472543"/>
              <a:gd name="connsiteY9" fmla="*/ 1059845 h 1168702"/>
              <a:gd name="connsiteX10" fmla="*/ 3472543 w 3472543"/>
              <a:gd name="connsiteY10" fmla="*/ 1130602 h 1168702"/>
              <a:gd name="connsiteX11" fmla="*/ 3472543 w 3472543"/>
              <a:gd name="connsiteY11" fmla="*/ 1130602 h 1168702"/>
              <a:gd name="connsiteX0" fmla="*/ 0 w 3472543"/>
              <a:gd name="connsiteY0" fmla="*/ 1272546 h 1272546"/>
              <a:gd name="connsiteX1" fmla="*/ 582386 w 3472543"/>
              <a:gd name="connsiteY1" fmla="*/ 1196345 h 1272546"/>
              <a:gd name="connsiteX2" fmla="*/ 859972 w 3472543"/>
              <a:gd name="connsiteY2" fmla="*/ 951418 h 1272546"/>
              <a:gd name="connsiteX3" fmla="*/ 1077686 w 3472543"/>
              <a:gd name="connsiteY3" fmla="*/ 559532 h 1272546"/>
              <a:gd name="connsiteX4" fmla="*/ 1284514 w 3472543"/>
              <a:gd name="connsiteY4" fmla="*/ 205746 h 1272546"/>
              <a:gd name="connsiteX5" fmla="*/ 1529443 w 3472543"/>
              <a:gd name="connsiteY5" fmla="*/ 4360 h 1272546"/>
              <a:gd name="connsiteX6" fmla="*/ 1845129 w 3472543"/>
              <a:gd name="connsiteY6" fmla="*/ 390803 h 1272546"/>
              <a:gd name="connsiteX7" fmla="*/ 2193472 w 3472543"/>
              <a:gd name="connsiteY7" fmla="*/ 788132 h 1272546"/>
              <a:gd name="connsiteX8" fmla="*/ 2563586 w 3472543"/>
              <a:gd name="connsiteY8" fmla="*/ 1174575 h 1272546"/>
              <a:gd name="connsiteX9" fmla="*/ 2873829 w 3472543"/>
              <a:gd name="connsiteY9" fmla="*/ 1163689 h 1272546"/>
              <a:gd name="connsiteX10" fmla="*/ 3472543 w 3472543"/>
              <a:gd name="connsiteY10" fmla="*/ 1234446 h 1272546"/>
              <a:gd name="connsiteX11" fmla="*/ 3472543 w 3472543"/>
              <a:gd name="connsiteY11" fmla="*/ 1234446 h 1272546"/>
              <a:gd name="connsiteX0" fmla="*/ 0 w 3472543"/>
              <a:gd name="connsiteY0" fmla="*/ 1269635 h 1269635"/>
              <a:gd name="connsiteX1" fmla="*/ 582386 w 3472543"/>
              <a:gd name="connsiteY1" fmla="*/ 1193434 h 1269635"/>
              <a:gd name="connsiteX2" fmla="*/ 859972 w 3472543"/>
              <a:gd name="connsiteY2" fmla="*/ 948507 h 1269635"/>
              <a:gd name="connsiteX3" fmla="*/ 1077686 w 3472543"/>
              <a:gd name="connsiteY3" fmla="*/ 556621 h 1269635"/>
              <a:gd name="connsiteX4" fmla="*/ 1284514 w 3472543"/>
              <a:gd name="connsiteY4" fmla="*/ 202835 h 1269635"/>
              <a:gd name="connsiteX5" fmla="*/ 1529443 w 3472543"/>
              <a:gd name="connsiteY5" fmla="*/ 1449 h 1269635"/>
              <a:gd name="connsiteX6" fmla="*/ 2008415 w 3472543"/>
              <a:gd name="connsiteY6" fmla="*/ 300806 h 1269635"/>
              <a:gd name="connsiteX7" fmla="*/ 2193472 w 3472543"/>
              <a:gd name="connsiteY7" fmla="*/ 785221 h 1269635"/>
              <a:gd name="connsiteX8" fmla="*/ 2563586 w 3472543"/>
              <a:gd name="connsiteY8" fmla="*/ 1171664 h 1269635"/>
              <a:gd name="connsiteX9" fmla="*/ 2873829 w 3472543"/>
              <a:gd name="connsiteY9" fmla="*/ 1160778 h 1269635"/>
              <a:gd name="connsiteX10" fmla="*/ 3472543 w 3472543"/>
              <a:gd name="connsiteY10" fmla="*/ 1231535 h 1269635"/>
              <a:gd name="connsiteX11" fmla="*/ 3472543 w 3472543"/>
              <a:gd name="connsiteY11" fmla="*/ 1231535 h 1269635"/>
              <a:gd name="connsiteX0" fmla="*/ 0 w 3472543"/>
              <a:gd name="connsiteY0" fmla="*/ 1271520 h 1271520"/>
              <a:gd name="connsiteX1" fmla="*/ 582386 w 3472543"/>
              <a:gd name="connsiteY1" fmla="*/ 1195319 h 1271520"/>
              <a:gd name="connsiteX2" fmla="*/ 859972 w 3472543"/>
              <a:gd name="connsiteY2" fmla="*/ 950392 h 1271520"/>
              <a:gd name="connsiteX3" fmla="*/ 1077686 w 3472543"/>
              <a:gd name="connsiteY3" fmla="*/ 558506 h 1271520"/>
              <a:gd name="connsiteX4" fmla="*/ 1284514 w 3472543"/>
              <a:gd name="connsiteY4" fmla="*/ 204720 h 1271520"/>
              <a:gd name="connsiteX5" fmla="*/ 1529443 w 3472543"/>
              <a:gd name="connsiteY5" fmla="*/ 3334 h 1271520"/>
              <a:gd name="connsiteX6" fmla="*/ 1883229 w 3472543"/>
              <a:gd name="connsiteY6" fmla="*/ 362562 h 1271520"/>
              <a:gd name="connsiteX7" fmla="*/ 2193472 w 3472543"/>
              <a:gd name="connsiteY7" fmla="*/ 787106 h 1271520"/>
              <a:gd name="connsiteX8" fmla="*/ 2563586 w 3472543"/>
              <a:gd name="connsiteY8" fmla="*/ 1173549 h 1271520"/>
              <a:gd name="connsiteX9" fmla="*/ 2873829 w 3472543"/>
              <a:gd name="connsiteY9" fmla="*/ 1162663 h 1271520"/>
              <a:gd name="connsiteX10" fmla="*/ 3472543 w 3472543"/>
              <a:gd name="connsiteY10" fmla="*/ 1233420 h 1271520"/>
              <a:gd name="connsiteX11" fmla="*/ 3472543 w 3472543"/>
              <a:gd name="connsiteY11" fmla="*/ 1233420 h 1271520"/>
              <a:gd name="connsiteX0" fmla="*/ 0 w 3472543"/>
              <a:gd name="connsiteY0" fmla="*/ 1271520 h 1271520"/>
              <a:gd name="connsiteX1" fmla="*/ 582386 w 3472543"/>
              <a:gd name="connsiteY1" fmla="*/ 1195319 h 1271520"/>
              <a:gd name="connsiteX2" fmla="*/ 859972 w 3472543"/>
              <a:gd name="connsiteY2" fmla="*/ 950392 h 1271520"/>
              <a:gd name="connsiteX3" fmla="*/ 1077686 w 3472543"/>
              <a:gd name="connsiteY3" fmla="*/ 558506 h 1271520"/>
              <a:gd name="connsiteX4" fmla="*/ 1284514 w 3472543"/>
              <a:gd name="connsiteY4" fmla="*/ 204720 h 1271520"/>
              <a:gd name="connsiteX5" fmla="*/ 1529443 w 3472543"/>
              <a:gd name="connsiteY5" fmla="*/ 3334 h 1271520"/>
              <a:gd name="connsiteX6" fmla="*/ 1883229 w 3472543"/>
              <a:gd name="connsiteY6" fmla="*/ 362562 h 1271520"/>
              <a:gd name="connsiteX7" fmla="*/ 2182586 w 3472543"/>
              <a:gd name="connsiteY7" fmla="*/ 885078 h 1271520"/>
              <a:gd name="connsiteX8" fmla="*/ 2563586 w 3472543"/>
              <a:gd name="connsiteY8" fmla="*/ 1173549 h 1271520"/>
              <a:gd name="connsiteX9" fmla="*/ 2873829 w 3472543"/>
              <a:gd name="connsiteY9" fmla="*/ 1162663 h 1271520"/>
              <a:gd name="connsiteX10" fmla="*/ 3472543 w 3472543"/>
              <a:gd name="connsiteY10" fmla="*/ 1233420 h 1271520"/>
              <a:gd name="connsiteX11" fmla="*/ 3472543 w 3472543"/>
              <a:gd name="connsiteY11" fmla="*/ 1233420 h 1271520"/>
              <a:gd name="connsiteX0" fmla="*/ 0 w 3472543"/>
              <a:gd name="connsiteY0" fmla="*/ 1271520 h 1271520"/>
              <a:gd name="connsiteX1" fmla="*/ 582386 w 3472543"/>
              <a:gd name="connsiteY1" fmla="*/ 1195319 h 1271520"/>
              <a:gd name="connsiteX2" fmla="*/ 859972 w 3472543"/>
              <a:gd name="connsiteY2" fmla="*/ 950392 h 1271520"/>
              <a:gd name="connsiteX3" fmla="*/ 1077686 w 3472543"/>
              <a:gd name="connsiteY3" fmla="*/ 558506 h 1271520"/>
              <a:gd name="connsiteX4" fmla="*/ 1284514 w 3472543"/>
              <a:gd name="connsiteY4" fmla="*/ 204720 h 1271520"/>
              <a:gd name="connsiteX5" fmla="*/ 1529443 w 3472543"/>
              <a:gd name="connsiteY5" fmla="*/ 3334 h 1271520"/>
              <a:gd name="connsiteX6" fmla="*/ 1883229 w 3472543"/>
              <a:gd name="connsiteY6" fmla="*/ 362562 h 1271520"/>
              <a:gd name="connsiteX7" fmla="*/ 2182586 w 3472543"/>
              <a:gd name="connsiteY7" fmla="*/ 885078 h 1271520"/>
              <a:gd name="connsiteX8" fmla="*/ 2530929 w 3472543"/>
              <a:gd name="connsiteY8" fmla="*/ 1249749 h 1271520"/>
              <a:gd name="connsiteX9" fmla="*/ 2873829 w 3472543"/>
              <a:gd name="connsiteY9" fmla="*/ 1162663 h 1271520"/>
              <a:gd name="connsiteX10" fmla="*/ 3472543 w 3472543"/>
              <a:gd name="connsiteY10" fmla="*/ 1233420 h 1271520"/>
              <a:gd name="connsiteX11" fmla="*/ 3472543 w 3472543"/>
              <a:gd name="connsiteY11" fmla="*/ 1233420 h 1271520"/>
              <a:gd name="connsiteX0" fmla="*/ 0 w 3472543"/>
              <a:gd name="connsiteY0" fmla="*/ 1271520 h 1291935"/>
              <a:gd name="connsiteX1" fmla="*/ 582386 w 3472543"/>
              <a:gd name="connsiteY1" fmla="*/ 1195319 h 1291935"/>
              <a:gd name="connsiteX2" fmla="*/ 859972 w 3472543"/>
              <a:gd name="connsiteY2" fmla="*/ 950392 h 1291935"/>
              <a:gd name="connsiteX3" fmla="*/ 1077686 w 3472543"/>
              <a:gd name="connsiteY3" fmla="*/ 558506 h 1291935"/>
              <a:gd name="connsiteX4" fmla="*/ 1284514 w 3472543"/>
              <a:gd name="connsiteY4" fmla="*/ 204720 h 1291935"/>
              <a:gd name="connsiteX5" fmla="*/ 1529443 w 3472543"/>
              <a:gd name="connsiteY5" fmla="*/ 3334 h 1291935"/>
              <a:gd name="connsiteX6" fmla="*/ 1883229 w 3472543"/>
              <a:gd name="connsiteY6" fmla="*/ 362562 h 1291935"/>
              <a:gd name="connsiteX7" fmla="*/ 2182586 w 3472543"/>
              <a:gd name="connsiteY7" fmla="*/ 885078 h 1291935"/>
              <a:gd name="connsiteX8" fmla="*/ 2530929 w 3472543"/>
              <a:gd name="connsiteY8" fmla="*/ 1249749 h 1291935"/>
              <a:gd name="connsiteX9" fmla="*/ 2988129 w 3472543"/>
              <a:gd name="connsiteY9" fmla="*/ 1282406 h 1291935"/>
              <a:gd name="connsiteX10" fmla="*/ 3472543 w 3472543"/>
              <a:gd name="connsiteY10" fmla="*/ 1233420 h 1291935"/>
              <a:gd name="connsiteX11" fmla="*/ 3472543 w 3472543"/>
              <a:gd name="connsiteY11" fmla="*/ 1233420 h 1291935"/>
              <a:gd name="connsiteX0" fmla="*/ 0 w 3472543"/>
              <a:gd name="connsiteY0" fmla="*/ 1271520 h 1300479"/>
              <a:gd name="connsiteX1" fmla="*/ 582386 w 3472543"/>
              <a:gd name="connsiteY1" fmla="*/ 1195319 h 1300479"/>
              <a:gd name="connsiteX2" fmla="*/ 859972 w 3472543"/>
              <a:gd name="connsiteY2" fmla="*/ 950392 h 1300479"/>
              <a:gd name="connsiteX3" fmla="*/ 1077686 w 3472543"/>
              <a:gd name="connsiteY3" fmla="*/ 558506 h 1300479"/>
              <a:gd name="connsiteX4" fmla="*/ 1284514 w 3472543"/>
              <a:gd name="connsiteY4" fmla="*/ 204720 h 1300479"/>
              <a:gd name="connsiteX5" fmla="*/ 1529443 w 3472543"/>
              <a:gd name="connsiteY5" fmla="*/ 3334 h 1300479"/>
              <a:gd name="connsiteX6" fmla="*/ 1883229 w 3472543"/>
              <a:gd name="connsiteY6" fmla="*/ 362562 h 1300479"/>
              <a:gd name="connsiteX7" fmla="*/ 2182586 w 3472543"/>
              <a:gd name="connsiteY7" fmla="*/ 754449 h 1300479"/>
              <a:gd name="connsiteX8" fmla="*/ 2530929 w 3472543"/>
              <a:gd name="connsiteY8" fmla="*/ 1249749 h 1300479"/>
              <a:gd name="connsiteX9" fmla="*/ 2988129 w 3472543"/>
              <a:gd name="connsiteY9" fmla="*/ 1282406 h 1300479"/>
              <a:gd name="connsiteX10" fmla="*/ 3472543 w 3472543"/>
              <a:gd name="connsiteY10" fmla="*/ 1233420 h 1300479"/>
              <a:gd name="connsiteX11" fmla="*/ 3472543 w 3472543"/>
              <a:gd name="connsiteY11" fmla="*/ 1233420 h 1300479"/>
              <a:gd name="connsiteX0" fmla="*/ 0 w 3472543"/>
              <a:gd name="connsiteY0" fmla="*/ 1271520 h 1286978"/>
              <a:gd name="connsiteX1" fmla="*/ 582386 w 3472543"/>
              <a:gd name="connsiteY1" fmla="*/ 1195319 h 1286978"/>
              <a:gd name="connsiteX2" fmla="*/ 859972 w 3472543"/>
              <a:gd name="connsiteY2" fmla="*/ 950392 h 1286978"/>
              <a:gd name="connsiteX3" fmla="*/ 1077686 w 3472543"/>
              <a:gd name="connsiteY3" fmla="*/ 558506 h 1286978"/>
              <a:gd name="connsiteX4" fmla="*/ 1284514 w 3472543"/>
              <a:gd name="connsiteY4" fmla="*/ 204720 h 1286978"/>
              <a:gd name="connsiteX5" fmla="*/ 1529443 w 3472543"/>
              <a:gd name="connsiteY5" fmla="*/ 3334 h 1286978"/>
              <a:gd name="connsiteX6" fmla="*/ 1883229 w 3472543"/>
              <a:gd name="connsiteY6" fmla="*/ 362562 h 1286978"/>
              <a:gd name="connsiteX7" fmla="*/ 2182586 w 3472543"/>
              <a:gd name="connsiteY7" fmla="*/ 754449 h 1286978"/>
              <a:gd name="connsiteX8" fmla="*/ 2460172 w 3472543"/>
              <a:gd name="connsiteY8" fmla="*/ 1102792 h 1286978"/>
              <a:gd name="connsiteX9" fmla="*/ 2988129 w 3472543"/>
              <a:gd name="connsiteY9" fmla="*/ 1282406 h 1286978"/>
              <a:gd name="connsiteX10" fmla="*/ 3472543 w 3472543"/>
              <a:gd name="connsiteY10" fmla="*/ 1233420 h 1286978"/>
              <a:gd name="connsiteX11" fmla="*/ 3472543 w 3472543"/>
              <a:gd name="connsiteY11" fmla="*/ 1233420 h 1286978"/>
              <a:gd name="connsiteX0" fmla="*/ 0 w 3543300"/>
              <a:gd name="connsiteY0" fmla="*/ 1271520 h 1286978"/>
              <a:gd name="connsiteX1" fmla="*/ 582386 w 3543300"/>
              <a:gd name="connsiteY1" fmla="*/ 1195319 h 1286978"/>
              <a:gd name="connsiteX2" fmla="*/ 859972 w 3543300"/>
              <a:gd name="connsiteY2" fmla="*/ 950392 h 1286978"/>
              <a:gd name="connsiteX3" fmla="*/ 1077686 w 3543300"/>
              <a:gd name="connsiteY3" fmla="*/ 558506 h 1286978"/>
              <a:gd name="connsiteX4" fmla="*/ 1284514 w 3543300"/>
              <a:gd name="connsiteY4" fmla="*/ 204720 h 1286978"/>
              <a:gd name="connsiteX5" fmla="*/ 1529443 w 3543300"/>
              <a:gd name="connsiteY5" fmla="*/ 3334 h 1286978"/>
              <a:gd name="connsiteX6" fmla="*/ 1883229 w 3543300"/>
              <a:gd name="connsiteY6" fmla="*/ 362562 h 1286978"/>
              <a:gd name="connsiteX7" fmla="*/ 2182586 w 3543300"/>
              <a:gd name="connsiteY7" fmla="*/ 754449 h 1286978"/>
              <a:gd name="connsiteX8" fmla="*/ 2460172 w 3543300"/>
              <a:gd name="connsiteY8" fmla="*/ 1102792 h 1286978"/>
              <a:gd name="connsiteX9" fmla="*/ 2988129 w 3543300"/>
              <a:gd name="connsiteY9" fmla="*/ 1282406 h 1286978"/>
              <a:gd name="connsiteX10" fmla="*/ 3472543 w 3543300"/>
              <a:gd name="connsiteY10" fmla="*/ 1233420 h 1286978"/>
              <a:gd name="connsiteX11" fmla="*/ 3543300 w 3543300"/>
              <a:gd name="connsiteY11" fmla="*/ 1233420 h 1286978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233420 h 1451134"/>
              <a:gd name="connsiteX11" fmla="*/ 3592286 w 3592286"/>
              <a:gd name="connsiteY11" fmla="*/ 1451134 h 1451134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320506 h 1451134"/>
              <a:gd name="connsiteX11" fmla="*/ 3592286 w 3592286"/>
              <a:gd name="connsiteY11" fmla="*/ 1451134 h 1451134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276963 h 1451134"/>
              <a:gd name="connsiteX11" fmla="*/ 3592286 w 3592286"/>
              <a:gd name="connsiteY11" fmla="*/ 1451134 h 1451134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276963 h 1451134"/>
              <a:gd name="connsiteX11" fmla="*/ 3592286 w 3592286"/>
              <a:gd name="connsiteY11" fmla="*/ 1451134 h 1451134"/>
              <a:gd name="connsiteX0" fmla="*/ 0 w 3592286"/>
              <a:gd name="connsiteY0" fmla="*/ 1271520 h 1451134"/>
              <a:gd name="connsiteX1" fmla="*/ 582386 w 3592286"/>
              <a:gd name="connsiteY1" fmla="*/ 1195319 h 1451134"/>
              <a:gd name="connsiteX2" fmla="*/ 859972 w 3592286"/>
              <a:gd name="connsiteY2" fmla="*/ 950392 h 1451134"/>
              <a:gd name="connsiteX3" fmla="*/ 1077686 w 3592286"/>
              <a:gd name="connsiteY3" fmla="*/ 558506 h 1451134"/>
              <a:gd name="connsiteX4" fmla="*/ 1284514 w 3592286"/>
              <a:gd name="connsiteY4" fmla="*/ 204720 h 1451134"/>
              <a:gd name="connsiteX5" fmla="*/ 1529443 w 3592286"/>
              <a:gd name="connsiteY5" fmla="*/ 3334 h 1451134"/>
              <a:gd name="connsiteX6" fmla="*/ 1883229 w 3592286"/>
              <a:gd name="connsiteY6" fmla="*/ 362562 h 1451134"/>
              <a:gd name="connsiteX7" fmla="*/ 2182586 w 3592286"/>
              <a:gd name="connsiteY7" fmla="*/ 754449 h 1451134"/>
              <a:gd name="connsiteX8" fmla="*/ 2460172 w 3592286"/>
              <a:gd name="connsiteY8" fmla="*/ 1102792 h 1451134"/>
              <a:gd name="connsiteX9" fmla="*/ 2988129 w 3592286"/>
              <a:gd name="connsiteY9" fmla="*/ 1282406 h 1451134"/>
              <a:gd name="connsiteX10" fmla="*/ 3472543 w 3592286"/>
              <a:gd name="connsiteY10" fmla="*/ 1276963 h 1451134"/>
              <a:gd name="connsiteX11" fmla="*/ 3592286 w 3592286"/>
              <a:gd name="connsiteY11" fmla="*/ 1451134 h 1451134"/>
              <a:gd name="connsiteX0" fmla="*/ 0 w 3695700"/>
              <a:gd name="connsiteY0" fmla="*/ 1271520 h 1293704"/>
              <a:gd name="connsiteX1" fmla="*/ 582386 w 3695700"/>
              <a:gd name="connsiteY1" fmla="*/ 1195319 h 1293704"/>
              <a:gd name="connsiteX2" fmla="*/ 859972 w 3695700"/>
              <a:gd name="connsiteY2" fmla="*/ 950392 h 1293704"/>
              <a:gd name="connsiteX3" fmla="*/ 1077686 w 3695700"/>
              <a:gd name="connsiteY3" fmla="*/ 558506 h 1293704"/>
              <a:gd name="connsiteX4" fmla="*/ 1284514 w 3695700"/>
              <a:gd name="connsiteY4" fmla="*/ 204720 h 1293704"/>
              <a:gd name="connsiteX5" fmla="*/ 1529443 w 3695700"/>
              <a:gd name="connsiteY5" fmla="*/ 3334 h 1293704"/>
              <a:gd name="connsiteX6" fmla="*/ 1883229 w 3695700"/>
              <a:gd name="connsiteY6" fmla="*/ 362562 h 1293704"/>
              <a:gd name="connsiteX7" fmla="*/ 2182586 w 3695700"/>
              <a:gd name="connsiteY7" fmla="*/ 754449 h 1293704"/>
              <a:gd name="connsiteX8" fmla="*/ 2460172 w 3695700"/>
              <a:gd name="connsiteY8" fmla="*/ 1102792 h 1293704"/>
              <a:gd name="connsiteX9" fmla="*/ 2988129 w 3695700"/>
              <a:gd name="connsiteY9" fmla="*/ 1282406 h 1293704"/>
              <a:gd name="connsiteX10" fmla="*/ 3472543 w 3695700"/>
              <a:gd name="connsiteY10" fmla="*/ 1276963 h 1293704"/>
              <a:gd name="connsiteX11" fmla="*/ 3695700 w 3695700"/>
              <a:gd name="connsiteY11" fmla="*/ 1293291 h 1293704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1520 h 1293291"/>
              <a:gd name="connsiteX1" fmla="*/ 582386 w 3695700"/>
              <a:gd name="connsiteY1" fmla="*/ 1195319 h 1293291"/>
              <a:gd name="connsiteX2" fmla="*/ 859972 w 3695700"/>
              <a:gd name="connsiteY2" fmla="*/ 950392 h 1293291"/>
              <a:gd name="connsiteX3" fmla="*/ 1077686 w 3695700"/>
              <a:gd name="connsiteY3" fmla="*/ 558506 h 1293291"/>
              <a:gd name="connsiteX4" fmla="*/ 1284514 w 3695700"/>
              <a:gd name="connsiteY4" fmla="*/ 204720 h 1293291"/>
              <a:gd name="connsiteX5" fmla="*/ 1529443 w 3695700"/>
              <a:gd name="connsiteY5" fmla="*/ 3334 h 1293291"/>
              <a:gd name="connsiteX6" fmla="*/ 1883229 w 3695700"/>
              <a:gd name="connsiteY6" fmla="*/ 362562 h 1293291"/>
              <a:gd name="connsiteX7" fmla="*/ 2182586 w 3695700"/>
              <a:gd name="connsiteY7" fmla="*/ 754449 h 1293291"/>
              <a:gd name="connsiteX8" fmla="*/ 2460172 w 3695700"/>
              <a:gd name="connsiteY8" fmla="*/ 1102792 h 1293291"/>
              <a:gd name="connsiteX9" fmla="*/ 2988129 w 3695700"/>
              <a:gd name="connsiteY9" fmla="*/ 1249749 h 1293291"/>
              <a:gd name="connsiteX10" fmla="*/ 3472543 w 3695700"/>
              <a:gd name="connsiteY10" fmla="*/ 1276963 h 1293291"/>
              <a:gd name="connsiteX11" fmla="*/ 3695700 w 3695700"/>
              <a:gd name="connsiteY11" fmla="*/ 1293291 h 1293291"/>
              <a:gd name="connsiteX0" fmla="*/ 0 w 3695700"/>
              <a:gd name="connsiteY0" fmla="*/ 1270091 h 1291862"/>
              <a:gd name="connsiteX1" fmla="*/ 582386 w 3695700"/>
              <a:gd name="connsiteY1" fmla="*/ 1193890 h 1291862"/>
              <a:gd name="connsiteX2" fmla="*/ 859972 w 3695700"/>
              <a:gd name="connsiteY2" fmla="*/ 948963 h 1291862"/>
              <a:gd name="connsiteX3" fmla="*/ 1077686 w 3695700"/>
              <a:gd name="connsiteY3" fmla="*/ 557077 h 1291862"/>
              <a:gd name="connsiteX4" fmla="*/ 1284514 w 3695700"/>
              <a:gd name="connsiteY4" fmla="*/ 203291 h 1291862"/>
              <a:gd name="connsiteX5" fmla="*/ 1529443 w 3695700"/>
              <a:gd name="connsiteY5" fmla="*/ 1905 h 1291862"/>
              <a:gd name="connsiteX6" fmla="*/ 1970314 w 3695700"/>
              <a:gd name="connsiteY6" fmla="*/ 317590 h 1291862"/>
              <a:gd name="connsiteX7" fmla="*/ 2182586 w 3695700"/>
              <a:gd name="connsiteY7" fmla="*/ 753020 h 1291862"/>
              <a:gd name="connsiteX8" fmla="*/ 2460172 w 3695700"/>
              <a:gd name="connsiteY8" fmla="*/ 1101363 h 1291862"/>
              <a:gd name="connsiteX9" fmla="*/ 2988129 w 3695700"/>
              <a:gd name="connsiteY9" fmla="*/ 1248320 h 1291862"/>
              <a:gd name="connsiteX10" fmla="*/ 3472543 w 3695700"/>
              <a:gd name="connsiteY10" fmla="*/ 1275534 h 1291862"/>
              <a:gd name="connsiteX11" fmla="*/ 3695700 w 3695700"/>
              <a:gd name="connsiteY11" fmla="*/ 1291862 h 1291862"/>
              <a:gd name="connsiteX0" fmla="*/ 0 w 3695700"/>
              <a:gd name="connsiteY0" fmla="*/ 1334882 h 1356653"/>
              <a:gd name="connsiteX1" fmla="*/ 582386 w 3695700"/>
              <a:gd name="connsiteY1" fmla="*/ 1258681 h 1356653"/>
              <a:gd name="connsiteX2" fmla="*/ 859972 w 3695700"/>
              <a:gd name="connsiteY2" fmla="*/ 1013754 h 1356653"/>
              <a:gd name="connsiteX3" fmla="*/ 1077686 w 3695700"/>
              <a:gd name="connsiteY3" fmla="*/ 621868 h 1356653"/>
              <a:gd name="connsiteX4" fmla="*/ 1284514 w 3695700"/>
              <a:gd name="connsiteY4" fmla="*/ 268082 h 1356653"/>
              <a:gd name="connsiteX5" fmla="*/ 1654629 w 3695700"/>
              <a:gd name="connsiteY5" fmla="*/ 1382 h 1356653"/>
              <a:gd name="connsiteX6" fmla="*/ 1970314 w 3695700"/>
              <a:gd name="connsiteY6" fmla="*/ 382381 h 1356653"/>
              <a:gd name="connsiteX7" fmla="*/ 2182586 w 3695700"/>
              <a:gd name="connsiteY7" fmla="*/ 817811 h 1356653"/>
              <a:gd name="connsiteX8" fmla="*/ 2460172 w 3695700"/>
              <a:gd name="connsiteY8" fmla="*/ 1166154 h 1356653"/>
              <a:gd name="connsiteX9" fmla="*/ 2988129 w 3695700"/>
              <a:gd name="connsiteY9" fmla="*/ 1313111 h 1356653"/>
              <a:gd name="connsiteX10" fmla="*/ 3472543 w 3695700"/>
              <a:gd name="connsiteY10" fmla="*/ 1340325 h 1356653"/>
              <a:gd name="connsiteX11" fmla="*/ 3695700 w 3695700"/>
              <a:gd name="connsiteY11" fmla="*/ 1356653 h 1356653"/>
              <a:gd name="connsiteX0" fmla="*/ 0 w 3695700"/>
              <a:gd name="connsiteY0" fmla="*/ 1339660 h 1361431"/>
              <a:gd name="connsiteX1" fmla="*/ 582386 w 3695700"/>
              <a:gd name="connsiteY1" fmla="*/ 1263459 h 1361431"/>
              <a:gd name="connsiteX2" fmla="*/ 859972 w 3695700"/>
              <a:gd name="connsiteY2" fmla="*/ 1018532 h 1361431"/>
              <a:gd name="connsiteX3" fmla="*/ 1077686 w 3695700"/>
              <a:gd name="connsiteY3" fmla="*/ 626646 h 1361431"/>
              <a:gd name="connsiteX4" fmla="*/ 1366157 w 3695700"/>
              <a:gd name="connsiteY4" fmla="*/ 185774 h 1361431"/>
              <a:gd name="connsiteX5" fmla="*/ 1654629 w 3695700"/>
              <a:gd name="connsiteY5" fmla="*/ 6160 h 1361431"/>
              <a:gd name="connsiteX6" fmla="*/ 1970314 w 3695700"/>
              <a:gd name="connsiteY6" fmla="*/ 387159 h 1361431"/>
              <a:gd name="connsiteX7" fmla="*/ 2182586 w 3695700"/>
              <a:gd name="connsiteY7" fmla="*/ 822589 h 1361431"/>
              <a:gd name="connsiteX8" fmla="*/ 2460172 w 3695700"/>
              <a:gd name="connsiteY8" fmla="*/ 1170932 h 1361431"/>
              <a:gd name="connsiteX9" fmla="*/ 2988129 w 3695700"/>
              <a:gd name="connsiteY9" fmla="*/ 1317889 h 1361431"/>
              <a:gd name="connsiteX10" fmla="*/ 3472543 w 3695700"/>
              <a:gd name="connsiteY10" fmla="*/ 1345103 h 1361431"/>
              <a:gd name="connsiteX11" fmla="*/ 3695700 w 3695700"/>
              <a:gd name="connsiteY11" fmla="*/ 1361431 h 1361431"/>
              <a:gd name="connsiteX0" fmla="*/ 0 w 3695700"/>
              <a:gd name="connsiteY0" fmla="*/ 1339660 h 1361431"/>
              <a:gd name="connsiteX1" fmla="*/ 495300 w 3695700"/>
              <a:gd name="connsiteY1" fmla="*/ 1285231 h 1361431"/>
              <a:gd name="connsiteX2" fmla="*/ 859972 w 3695700"/>
              <a:gd name="connsiteY2" fmla="*/ 1018532 h 1361431"/>
              <a:gd name="connsiteX3" fmla="*/ 1077686 w 3695700"/>
              <a:gd name="connsiteY3" fmla="*/ 626646 h 1361431"/>
              <a:gd name="connsiteX4" fmla="*/ 1366157 w 3695700"/>
              <a:gd name="connsiteY4" fmla="*/ 185774 h 1361431"/>
              <a:gd name="connsiteX5" fmla="*/ 1654629 w 3695700"/>
              <a:gd name="connsiteY5" fmla="*/ 6160 h 1361431"/>
              <a:gd name="connsiteX6" fmla="*/ 1970314 w 3695700"/>
              <a:gd name="connsiteY6" fmla="*/ 387159 h 1361431"/>
              <a:gd name="connsiteX7" fmla="*/ 2182586 w 3695700"/>
              <a:gd name="connsiteY7" fmla="*/ 822589 h 1361431"/>
              <a:gd name="connsiteX8" fmla="*/ 2460172 w 3695700"/>
              <a:gd name="connsiteY8" fmla="*/ 1170932 h 1361431"/>
              <a:gd name="connsiteX9" fmla="*/ 2988129 w 3695700"/>
              <a:gd name="connsiteY9" fmla="*/ 1317889 h 1361431"/>
              <a:gd name="connsiteX10" fmla="*/ 3472543 w 3695700"/>
              <a:gd name="connsiteY10" fmla="*/ 1345103 h 1361431"/>
              <a:gd name="connsiteX11" fmla="*/ 3695700 w 3695700"/>
              <a:gd name="connsiteY11" fmla="*/ 1361431 h 1361431"/>
              <a:gd name="connsiteX0" fmla="*/ 0 w 3695700"/>
              <a:gd name="connsiteY0" fmla="*/ 1339660 h 1361431"/>
              <a:gd name="connsiteX1" fmla="*/ 495300 w 3695700"/>
              <a:gd name="connsiteY1" fmla="*/ 1285231 h 1361431"/>
              <a:gd name="connsiteX2" fmla="*/ 859972 w 3695700"/>
              <a:gd name="connsiteY2" fmla="*/ 1018532 h 1361431"/>
              <a:gd name="connsiteX3" fmla="*/ 1077686 w 3695700"/>
              <a:gd name="connsiteY3" fmla="*/ 626646 h 1361431"/>
              <a:gd name="connsiteX4" fmla="*/ 1366157 w 3695700"/>
              <a:gd name="connsiteY4" fmla="*/ 185774 h 1361431"/>
              <a:gd name="connsiteX5" fmla="*/ 1654629 w 3695700"/>
              <a:gd name="connsiteY5" fmla="*/ 6160 h 1361431"/>
              <a:gd name="connsiteX6" fmla="*/ 1970314 w 3695700"/>
              <a:gd name="connsiteY6" fmla="*/ 387159 h 1361431"/>
              <a:gd name="connsiteX7" fmla="*/ 2182586 w 3695700"/>
              <a:gd name="connsiteY7" fmla="*/ 822589 h 1361431"/>
              <a:gd name="connsiteX8" fmla="*/ 2460172 w 3695700"/>
              <a:gd name="connsiteY8" fmla="*/ 1170932 h 1361431"/>
              <a:gd name="connsiteX9" fmla="*/ 2988129 w 3695700"/>
              <a:gd name="connsiteY9" fmla="*/ 1317889 h 1361431"/>
              <a:gd name="connsiteX10" fmla="*/ 3472543 w 3695700"/>
              <a:gd name="connsiteY10" fmla="*/ 1345103 h 1361431"/>
              <a:gd name="connsiteX11" fmla="*/ 3695700 w 3695700"/>
              <a:gd name="connsiteY11" fmla="*/ 1361431 h 1361431"/>
              <a:gd name="connsiteX0" fmla="*/ 0 w 3472543"/>
              <a:gd name="connsiteY0" fmla="*/ 1339660 h 1345103"/>
              <a:gd name="connsiteX1" fmla="*/ 495300 w 3472543"/>
              <a:gd name="connsiteY1" fmla="*/ 1285231 h 1345103"/>
              <a:gd name="connsiteX2" fmla="*/ 859972 w 3472543"/>
              <a:gd name="connsiteY2" fmla="*/ 1018532 h 1345103"/>
              <a:gd name="connsiteX3" fmla="*/ 1077686 w 3472543"/>
              <a:gd name="connsiteY3" fmla="*/ 626646 h 1345103"/>
              <a:gd name="connsiteX4" fmla="*/ 1366157 w 3472543"/>
              <a:gd name="connsiteY4" fmla="*/ 185774 h 1345103"/>
              <a:gd name="connsiteX5" fmla="*/ 1654629 w 3472543"/>
              <a:gd name="connsiteY5" fmla="*/ 6160 h 1345103"/>
              <a:gd name="connsiteX6" fmla="*/ 1970314 w 3472543"/>
              <a:gd name="connsiteY6" fmla="*/ 387159 h 1345103"/>
              <a:gd name="connsiteX7" fmla="*/ 2182586 w 3472543"/>
              <a:gd name="connsiteY7" fmla="*/ 822589 h 1345103"/>
              <a:gd name="connsiteX8" fmla="*/ 2460172 w 3472543"/>
              <a:gd name="connsiteY8" fmla="*/ 1170932 h 1345103"/>
              <a:gd name="connsiteX9" fmla="*/ 2988129 w 3472543"/>
              <a:gd name="connsiteY9" fmla="*/ 1317889 h 1345103"/>
              <a:gd name="connsiteX10" fmla="*/ 3472543 w 3472543"/>
              <a:gd name="connsiteY10" fmla="*/ 1345103 h 1345103"/>
              <a:gd name="connsiteX0" fmla="*/ 0 w 3472543"/>
              <a:gd name="connsiteY0" fmla="*/ 1344899 h 1350342"/>
              <a:gd name="connsiteX1" fmla="*/ 495300 w 3472543"/>
              <a:gd name="connsiteY1" fmla="*/ 1290470 h 1350342"/>
              <a:gd name="connsiteX2" fmla="*/ 859972 w 3472543"/>
              <a:gd name="connsiteY2" fmla="*/ 1023771 h 1350342"/>
              <a:gd name="connsiteX3" fmla="*/ 1077686 w 3472543"/>
              <a:gd name="connsiteY3" fmla="*/ 631885 h 1350342"/>
              <a:gd name="connsiteX4" fmla="*/ 1366157 w 3472543"/>
              <a:gd name="connsiteY4" fmla="*/ 191013 h 1350342"/>
              <a:gd name="connsiteX5" fmla="*/ 1654629 w 3472543"/>
              <a:gd name="connsiteY5" fmla="*/ 11399 h 1350342"/>
              <a:gd name="connsiteX6" fmla="*/ 1927735 w 3472543"/>
              <a:gd name="connsiteY6" fmla="*/ 492965 h 1350342"/>
              <a:gd name="connsiteX7" fmla="*/ 2182586 w 3472543"/>
              <a:gd name="connsiteY7" fmla="*/ 827828 h 1350342"/>
              <a:gd name="connsiteX8" fmla="*/ 2460172 w 3472543"/>
              <a:gd name="connsiteY8" fmla="*/ 1176171 h 1350342"/>
              <a:gd name="connsiteX9" fmla="*/ 2988129 w 3472543"/>
              <a:gd name="connsiteY9" fmla="*/ 1323128 h 1350342"/>
              <a:gd name="connsiteX10" fmla="*/ 3472543 w 3472543"/>
              <a:gd name="connsiteY10" fmla="*/ 1350342 h 1350342"/>
              <a:gd name="connsiteX0" fmla="*/ 0 w 3472543"/>
              <a:gd name="connsiteY0" fmla="*/ 1344899 h 1350342"/>
              <a:gd name="connsiteX1" fmla="*/ 495300 w 3472543"/>
              <a:gd name="connsiteY1" fmla="*/ 1290470 h 1350342"/>
              <a:gd name="connsiteX2" fmla="*/ 859972 w 3472543"/>
              <a:gd name="connsiteY2" fmla="*/ 1023771 h 1350342"/>
              <a:gd name="connsiteX3" fmla="*/ 1077686 w 3472543"/>
              <a:gd name="connsiteY3" fmla="*/ 631885 h 1350342"/>
              <a:gd name="connsiteX4" fmla="*/ 1366157 w 3472543"/>
              <a:gd name="connsiteY4" fmla="*/ 191013 h 1350342"/>
              <a:gd name="connsiteX5" fmla="*/ 1654629 w 3472543"/>
              <a:gd name="connsiteY5" fmla="*/ 11399 h 1350342"/>
              <a:gd name="connsiteX6" fmla="*/ 1927735 w 3472543"/>
              <a:gd name="connsiteY6" fmla="*/ 492965 h 1350342"/>
              <a:gd name="connsiteX7" fmla="*/ 2116352 w 3472543"/>
              <a:gd name="connsiteY7" fmla="*/ 933687 h 1350342"/>
              <a:gd name="connsiteX8" fmla="*/ 2460172 w 3472543"/>
              <a:gd name="connsiteY8" fmla="*/ 1176171 h 1350342"/>
              <a:gd name="connsiteX9" fmla="*/ 2988129 w 3472543"/>
              <a:gd name="connsiteY9" fmla="*/ 1323128 h 1350342"/>
              <a:gd name="connsiteX10" fmla="*/ 3472543 w 3472543"/>
              <a:gd name="connsiteY10" fmla="*/ 1350342 h 13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2543" h="1350342">
                <a:moveTo>
                  <a:pt x="0" y="1344899"/>
                </a:moveTo>
                <a:cubicBezTo>
                  <a:pt x="312511" y="1335827"/>
                  <a:pt x="351971" y="1343991"/>
                  <a:pt x="495300" y="1290470"/>
                </a:cubicBezTo>
                <a:cubicBezTo>
                  <a:pt x="638629" y="1236949"/>
                  <a:pt x="762908" y="1133535"/>
                  <a:pt x="859972" y="1023771"/>
                </a:cubicBezTo>
                <a:cubicBezTo>
                  <a:pt x="957036" y="914007"/>
                  <a:pt x="993322" y="770678"/>
                  <a:pt x="1077686" y="631885"/>
                </a:cubicBezTo>
                <a:cubicBezTo>
                  <a:pt x="1162050" y="493092"/>
                  <a:pt x="1270000" y="294427"/>
                  <a:pt x="1366157" y="191013"/>
                </a:cubicBezTo>
                <a:cubicBezTo>
                  <a:pt x="1462314" y="87599"/>
                  <a:pt x="1561033" y="-38926"/>
                  <a:pt x="1654629" y="11399"/>
                </a:cubicBezTo>
                <a:cubicBezTo>
                  <a:pt x="1748225" y="61724"/>
                  <a:pt x="1850781" y="339250"/>
                  <a:pt x="1927735" y="492965"/>
                </a:cubicBezTo>
                <a:cubicBezTo>
                  <a:pt x="2004689" y="646680"/>
                  <a:pt x="2027613" y="819819"/>
                  <a:pt x="2116352" y="933687"/>
                </a:cubicBezTo>
                <a:cubicBezTo>
                  <a:pt x="2205091" y="1047555"/>
                  <a:pt x="2314876" y="1111264"/>
                  <a:pt x="2460172" y="1176171"/>
                </a:cubicBezTo>
                <a:cubicBezTo>
                  <a:pt x="2605468" y="1241078"/>
                  <a:pt x="2819401" y="1294100"/>
                  <a:pt x="2988129" y="1323128"/>
                </a:cubicBezTo>
                <a:cubicBezTo>
                  <a:pt x="3156858" y="1352157"/>
                  <a:pt x="3354615" y="1343085"/>
                  <a:pt x="3472543" y="135034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DCCF9F-087C-411F-B67F-57C464CC8D69}"/>
              </a:ext>
            </a:extLst>
          </p:cNvPr>
          <p:cNvCxnSpPr>
            <a:cxnSpLocks/>
          </p:cNvCxnSpPr>
          <p:nvPr/>
        </p:nvCxnSpPr>
        <p:spPr>
          <a:xfrm>
            <a:off x="7350579" y="2019299"/>
            <a:ext cx="4381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31589A-623C-45A0-980B-8020E0C9F4BD}"/>
              </a:ext>
            </a:extLst>
          </p:cNvPr>
          <p:cNvSpPr txBox="1"/>
          <p:nvPr/>
        </p:nvSpPr>
        <p:spPr>
          <a:xfrm>
            <a:off x="7157901" y="1216885"/>
            <a:ext cx="222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climate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2547C-AEB5-4308-B490-6748EAB6EDE4}"/>
              </a:ext>
            </a:extLst>
          </p:cNvPr>
          <p:cNvSpPr txBox="1"/>
          <p:nvPr/>
        </p:nvSpPr>
        <p:spPr>
          <a:xfrm>
            <a:off x="8562158" y="1601762"/>
            <a:ext cx="222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forecast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93B936B-803E-4389-9A2C-3F7BBDC97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193" t="6648" r="7812"/>
          <a:stretch/>
        </p:blipFill>
        <p:spPr>
          <a:xfrm>
            <a:off x="8562158" y="3956395"/>
            <a:ext cx="3083576" cy="292070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6681DD-D2F7-469A-9042-73FE698D5552}"/>
              </a:ext>
            </a:extLst>
          </p:cNvPr>
          <p:cNvCxnSpPr/>
          <p:nvPr/>
        </p:nvCxnSpPr>
        <p:spPr>
          <a:xfrm>
            <a:off x="8610600" y="4453005"/>
            <a:ext cx="303513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2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B4A36D5-7500-4B7A-AFF1-C71B5DE2D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8" y="-14140"/>
            <a:ext cx="9567661" cy="57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19CD-F4E7-E44D-A081-D1EC72FE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" y="156218"/>
            <a:ext cx="11207512" cy="83820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FV3 powered Model: Hurricane Seasonal Prediction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C2CD6-B835-8244-9487-90D594A59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36E3ED-C7C6-4C82-AE04-AD06180781D7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FFA6B0F5-27E4-1C4E-BD50-F2D720B271F5}"/>
              </a:ext>
            </a:extLst>
          </p:cNvPr>
          <p:cNvGrpSpPr/>
          <p:nvPr/>
        </p:nvGrpSpPr>
        <p:grpSpPr>
          <a:xfrm>
            <a:off x="466627" y="1143000"/>
            <a:ext cx="6696173" cy="3947474"/>
            <a:chOff x="76200" y="1981478"/>
            <a:chExt cx="4419600" cy="2946927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69C329A-EE8E-814A-BFCD-CAE60FA08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489"/>
            <a:stretch/>
          </p:blipFill>
          <p:spPr>
            <a:xfrm>
              <a:off x="76200" y="1981478"/>
              <a:ext cx="4419600" cy="2946927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3177D14B-3C80-B244-8EA4-C2CA5954B8F8}"/>
                </a:ext>
              </a:extLst>
            </p:cNvPr>
            <p:cNvSpPr txBox="1"/>
            <p:nvPr/>
          </p:nvSpPr>
          <p:spPr>
            <a:xfrm>
              <a:off x="632496" y="2290172"/>
              <a:ext cx="2469707" cy="430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663300"/>
                  </a:solidFill>
                </a:rPr>
                <a:t>25-km </a:t>
              </a:r>
              <a:r>
                <a:rPr lang="en-US" sz="1400" b="1" dirty="0" err="1">
                  <a:solidFill>
                    <a:srgbClr val="663300"/>
                  </a:solidFill>
                </a:rPr>
                <a:t>HiRAM</a:t>
              </a:r>
              <a:r>
                <a:rPr lang="en-US" sz="1400" b="1" dirty="0">
                  <a:solidFill>
                    <a:srgbClr val="663300"/>
                  </a:solidFill>
                </a:rPr>
                <a:t> seasonal</a:t>
              </a:r>
            </a:p>
            <a:p>
              <a:pPr algn="ctr"/>
              <a:r>
                <a:rPr lang="en-US" sz="1400" b="1" dirty="0">
                  <a:solidFill>
                    <a:srgbClr val="663300"/>
                  </a:solidFill>
                </a:rPr>
                <a:t>hurricane predictions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CB075A-F550-C140-A3F6-EAB5549FE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88538"/>
              </p:ext>
            </p:extLst>
          </p:nvPr>
        </p:nvGraphicFramePr>
        <p:xfrm>
          <a:off x="7864574" y="2221431"/>
          <a:ext cx="2870399" cy="1701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2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Correlation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HY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NH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1990-2010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0.88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0.86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2000-2010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0.94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0.96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1990-2014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0.72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0.76</a:t>
                      </a:r>
                      <a:endParaRPr lang="en-US" sz="1900" b="1" dirty="0"/>
                    </a:p>
                  </a:txBody>
                  <a:tcPr marL="122530" marR="122530" marT="61265" marB="6126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15">
            <a:extLst>
              <a:ext uri="{FF2B5EF4-FFF2-40B4-BE49-F238E27FC236}">
                <a16:creationId xmlns:a16="http://schemas.microsoft.com/office/drawing/2014/main" id="{DCB26782-9629-8F4C-990B-A8BF637A5AA9}"/>
              </a:ext>
            </a:extLst>
          </p:cNvPr>
          <p:cNvSpPr txBox="1"/>
          <p:nvPr/>
        </p:nvSpPr>
        <p:spPr>
          <a:xfrm>
            <a:off x="5466209" y="6114832"/>
            <a:ext cx="637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J.-H. Chen and S-J Lin (2012, 2013)   courtesy of J.-H. Chen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134F90C5-FB26-544B-8B7A-7F3B58431640}"/>
              </a:ext>
            </a:extLst>
          </p:cNvPr>
          <p:cNvSpPr txBox="1"/>
          <p:nvPr/>
        </p:nvSpPr>
        <p:spPr>
          <a:xfrm>
            <a:off x="1602104" y="5391834"/>
            <a:ext cx="333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Remarkable seasonal predictions</a:t>
            </a:r>
          </a:p>
          <a:p>
            <a:pPr algn="ctr"/>
            <a:r>
              <a:rPr lang="en-US" dirty="0"/>
              <a:t>of Atlantic Hurricanes 2000–2010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2572A5-6344-574B-8B81-E99CE2EA12B3}"/>
              </a:ext>
            </a:extLst>
          </p:cNvPr>
          <p:cNvSpPr/>
          <p:nvPr/>
        </p:nvSpPr>
        <p:spPr>
          <a:xfrm>
            <a:off x="9153526" y="3072331"/>
            <a:ext cx="1676399" cy="442394"/>
          </a:xfrm>
          <a:prstGeom prst="ellipse">
            <a:avLst/>
          </a:prstGeom>
          <a:solidFill>
            <a:srgbClr val="C0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0">
            <a:extLst>
              <a:ext uri="{FF2B5EF4-FFF2-40B4-BE49-F238E27FC236}">
                <a16:creationId xmlns:a16="http://schemas.microsoft.com/office/drawing/2014/main" id="{9DB541C8-091C-48E4-92BC-58B40CBBB87F}"/>
              </a:ext>
            </a:extLst>
          </p:cNvPr>
          <p:cNvSpPr txBox="1"/>
          <p:nvPr/>
        </p:nvSpPr>
        <p:spPr>
          <a:xfrm>
            <a:off x="2138473" y="926257"/>
            <a:ext cx="2449896" cy="535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Observation</a:t>
            </a:r>
          </a:p>
        </p:txBody>
      </p:sp>
      <p:sp>
        <p:nvSpPr>
          <p:cNvPr id="4" name="Shape 191">
            <a:extLst>
              <a:ext uri="{FF2B5EF4-FFF2-40B4-BE49-F238E27FC236}">
                <a16:creationId xmlns:a16="http://schemas.microsoft.com/office/drawing/2014/main" id="{D915A8DD-1112-45BE-A16C-1EC0592C058A}"/>
              </a:ext>
            </a:extLst>
          </p:cNvPr>
          <p:cNvSpPr txBox="1"/>
          <p:nvPr/>
        </p:nvSpPr>
        <p:spPr>
          <a:xfrm>
            <a:off x="5288457" y="963280"/>
            <a:ext cx="220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>
                <a:solidFill>
                  <a:srgbClr val="0000FF"/>
                </a:solidFill>
              </a:defRPr>
            </a:lvl1pPr>
          </a:lstStyle>
          <a:p>
            <a:r>
              <a:rPr lang="e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bin"/>
              </a:rPr>
              <a:t>25-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bin"/>
              </a:rPr>
              <a:t>km </a:t>
            </a:r>
            <a:r>
              <a:rPr lang="en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bin"/>
              </a:rPr>
              <a:t>HiRAM</a:t>
            </a:r>
            <a:endParaRPr lang="e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bin"/>
            </a:endParaRPr>
          </a:p>
        </p:txBody>
      </p:sp>
      <p:pic>
        <p:nvPicPr>
          <p:cNvPr id="5" name="Shape 194">
            <a:extLst>
              <a:ext uri="{FF2B5EF4-FFF2-40B4-BE49-F238E27FC236}">
                <a16:creationId xmlns:a16="http://schemas.microsoft.com/office/drawing/2014/main" id="{459E188E-F0EC-4260-BC98-B972E77324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644"/>
          <a:stretch/>
        </p:blipFill>
        <p:spPr>
          <a:xfrm>
            <a:off x="5060591" y="1461977"/>
            <a:ext cx="2947508" cy="470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95">
            <a:extLst>
              <a:ext uri="{FF2B5EF4-FFF2-40B4-BE49-F238E27FC236}">
                <a16:creationId xmlns:a16="http://schemas.microsoft.com/office/drawing/2014/main" id="{9DB4ED6B-01D1-4312-8E8A-FD99E1418F5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451" y="1461969"/>
            <a:ext cx="3335942" cy="47006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7">
            <a:extLst>
              <a:ext uri="{FF2B5EF4-FFF2-40B4-BE49-F238E27FC236}">
                <a16:creationId xmlns:a16="http://schemas.microsoft.com/office/drawing/2014/main" id="{5233D838-1626-40D1-8124-BD4E033E394A}"/>
              </a:ext>
            </a:extLst>
          </p:cNvPr>
          <p:cNvSpPr txBox="1"/>
          <p:nvPr/>
        </p:nvSpPr>
        <p:spPr>
          <a:xfrm>
            <a:off x="7855285" y="1933644"/>
            <a:ext cx="2287794" cy="12469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Convectively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enhanced</a:t>
            </a:r>
            <a:r>
              <a:rPr lang="en" sz="2000" dirty="0"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MJO Phase</a:t>
            </a:r>
          </a:p>
        </p:txBody>
      </p:sp>
      <p:sp>
        <p:nvSpPr>
          <p:cNvPr id="8" name="Shape 198">
            <a:extLst>
              <a:ext uri="{FF2B5EF4-FFF2-40B4-BE49-F238E27FC236}">
                <a16:creationId xmlns:a16="http://schemas.microsoft.com/office/drawing/2014/main" id="{6FD1FDB1-0AF3-4014-8AEB-F5C2A139F3C2}"/>
              </a:ext>
            </a:extLst>
          </p:cNvPr>
          <p:cNvSpPr txBox="1"/>
          <p:nvPr/>
        </p:nvSpPr>
        <p:spPr>
          <a:xfrm>
            <a:off x="7924739" y="4335826"/>
            <a:ext cx="2301701" cy="11964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Convectively </a:t>
            </a:r>
            <a:r>
              <a:rPr lang="en" sz="2000" b="1" dirty="0"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suppressed</a:t>
            </a:r>
            <a:r>
              <a:rPr lang="en" sz="2000" dirty="0"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MJO Phase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2DB99F-4B4C-4F3C-9105-25BE13B64A8F}"/>
              </a:ext>
            </a:extLst>
          </p:cNvPr>
          <p:cNvSpPr txBox="1">
            <a:spLocks/>
          </p:cNvSpPr>
          <p:nvPr/>
        </p:nvSpPr>
        <p:spPr>
          <a:xfrm>
            <a:off x="128587" y="156218"/>
            <a:ext cx="11207512" cy="838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00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FV3 powered Model: MJO and Hurricanes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ED8BA-2EE8-45BE-8F2B-65D61AF7FF5C}"/>
              </a:ext>
            </a:extLst>
          </p:cNvPr>
          <p:cNvSpPr txBox="1"/>
          <p:nvPr/>
        </p:nvSpPr>
        <p:spPr>
          <a:xfrm>
            <a:off x="9336449" y="6035219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Gao et al 2017, JGR</a:t>
            </a:r>
          </a:p>
        </p:txBody>
      </p:sp>
    </p:spTree>
    <p:extLst>
      <p:ext uri="{BB962C8B-B14F-4D97-AF65-F5344CB8AC3E}">
        <p14:creationId xmlns:p14="http://schemas.microsoft.com/office/powerpoint/2010/main" val="308661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OOw3ZSeuCB6_fWqdgWw7uxpicImGUi9v4ftt13a6cqgK_cHBb4DCjxNk3o7tmA1oKVOCJ_6j3gh9b8Tl5TXYqBxqNIopoRZRuGxAR9POl2nqPS5qwH-uQKu9kV5hz1K2xDxHeEeDFiw">
            <a:extLst>
              <a:ext uri="{FF2B5EF4-FFF2-40B4-BE49-F238E27FC236}">
                <a16:creationId xmlns:a16="http://schemas.microsoft.com/office/drawing/2014/main" id="{9D118E64-B480-47CA-BAFA-D1BE7F467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17352" r="51741" b="17105"/>
          <a:stretch/>
        </p:blipFill>
        <p:spPr bwMode="auto">
          <a:xfrm>
            <a:off x="7668305" y="1558162"/>
            <a:ext cx="3967844" cy="389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119BBF-5723-488F-A6D0-5C58821CE9FB}"/>
              </a:ext>
            </a:extLst>
          </p:cNvPr>
          <p:cNvSpPr/>
          <p:nvPr/>
        </p:nvSpPr>
        <p:spPr>
          <a:xfrm>
            <a:off x="789216" y="2727263"/>
            <a:ext cx="69722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HiRAM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sz="2000" b="1" dirty="0">
                <a:solidFill>
                  <a:srgbClr val="434343"/>
                </a:solidFill>
                <a:latin typeface="Arial" panose="020B0604020202020204" pitchFamily="34" charset="0"/>
              </a:rPr>
              <a:t>  25-km resolution global grid</a:t>
            </a:r>
          </a:p>
          <a:p>
            <a:endParaRPr lang="en-US" sz="2000" b="1" dirty="0">
              <a:solidFill>
                <a:srgbClr val="434343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Fixed SST</a:t>
            </a:r>
          </a:p>
          <a:p>
            <a:endParaRPr lang="en-US" sz="2000" b="1" dirty="0">
              <a:solidFill>
                <a:srgbClr val="434343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434343"/>
                </a:solidFill>
                <a:latin typeface="Arial" panose="020B0604020202020204" pitchFamily="34" charset="0"/>
              </a:rPr>
              <a:t>Monthly simulation from July-Nov during 2000-2014</a:t>
            </a:r>
          </a:p>
          <a:p>
            <a:r>
              <a:rPr lang="en-US" sz="2000" b="1" dirty="0">
                <a:solidFill>
                  <a:srgbClr val="434343"/>
                </a:solidFill>
                <a:latin typeface="Arial" panose="020B0604020202020204" pitchFamily="34" charset="0"/>
              </a:rPr>
              <a:t>In total, we have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75 </a:t>
            </a:r>
            <a:r>
              <a:rPr lang="en-US" sz="2000" b="1" dirty="0">
                <a:solidFill>
                  <a:srgbClr val="434343"/>
                </a:solidFill>
                <a:latin typeface="Arial" panose="020B0604020202020204" pitchFamily="34" charset="0"/>
              </a:rPr>
              <a:t>cases;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sz="2000" b="1" dirty="0">
                <a:solidFill>
                  <a:srgbClr val="434343"/>
                </a:solidFill>
                <a:latin typeface="Arial" panose="020B0604020202020204" pitchFamily="34" charset="0"/>
              </a:rPr>
              <a:t> member for each case generated by perturbing physics.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CA4E8-99F4-466E-A4FE-CC045283B5B7}"/>
              </a:ext>
            </a:extLst>
          </p:cNvPr>
          <p:cNvSpPr/>
          <p:nvPr/>
        </p:nvSpPr>
        <p:spPr>
          <a:xfrm>
            <a:off x="789215" y="218547"/>
            <a:ext cx="11277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Data Available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5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E2FAB6-7716-4B2C-837D-04AF44D65547}"/>
              </a:ext>
            </a:extLst>
          </p:cNvPr>
          <p:cNvSpPr/>
          <p:nvPr/>
        </p:nvSpPr>
        <p:spPr>
          <a:xfrm>
            <a:off x="789215" y="218547"/>
            <a:ext cx="115497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Skill Metric:</a:t>
            </a:r>
          </a:p>
          <a:p>
            <a:endParaRPr lang="en-US" altLang="en-US" sz="2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(anomaly correlation coefficient )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alt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ensemble members </a:t>
            </a:r>
            <a:r>
              <a:rPr lang="en-US" altLang="zh-CN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US</a:t>
            </a:r>
            <a:r>
              <a:rPr lang="en-US" alt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</a:t>
            </a:r>
            <a:r>
              <a:rPr lang="en-US" alt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is defined as weekly averaged Z500 over climatology.</a:t>
            </a:r>
          </a:p>
          <a:p>
            <a:endParaRPr lang="en-US" altLang="en-US" sz="2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3D41603-DF7D-4A26-82B4-92D89714A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786" y="2153780"/>
            <a:ext cx="117946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FBCDA-BA43-43F3-9AD4-F7BDCD96061A}"/>
              </a:ext>
            </a:extLst>
          </p:cNvPr>
          <p:cNvSpPr/>
          <p:nvPr/>
        </p:nvSpPr>
        <p:spPr>
          <a:xfrm>
            <a:off x="789215" y="218547"/>
            <a:ext cx="11549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Skill Variability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D7A5347-2AD2-465B-AB45-40AD1BAA6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857"/>
          <a:stretch/>
        </p:blipFill>
        <p:spPr>
          <a:xfrm>
            <a:off x="636814" y="1480457"/>
            <a:ext cx="11234057" cy="4572000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A03D15ED-7C9D-463A-98A2-4B4A479AC215}"/>
              </a:ext>
            </a:extLst>
          </p:cNvPr>
          <p:cNvSpPr/>
          <p:nvPr/>
        </p:nvSpPr>
        <p:spPr>
          <a:xfrm>
            <a:off x="3461657" y="2122714"/>
            <a:ext cx="364672" cy="4027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7D3CABF1-1F93-45E0-AD2A-236F814B5D83}"/>
              </a:ext>
            </a:extLst>
          </p:cNvPr>
          <p:cNvSpPr/>
          <p:nvPr/>
        </p:nvSpPr>
        <p:spPr>
          <a:xfrm>
            <a:off x="2879271" y="4414157"/>
            <a:ext cx="364672" cy="4027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53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D57EA9C5-2539-48E4-A30F-6FB13661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7" b="31429"/>
          <a:stretch/>
        </p:blipFill>
        <p:spPr>
          <a:xfrm>
            <a:off x="1464129" y="893715"/>
            <a:ext cx="8229600" cy="3239591"/>
          </a:xfrm>
          <a:prstGeom prst="rect">
            <a:avLst/>
          </a:prstGeom>
        </p:spPr>
      </p:pic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895F681C-8E19-403F-A3F4-D350E57A6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8" b="30953"/>
          <a:stretch/>
        </p:blipFill>
        <p:spPr>
          <a:xfrm>
            <a:off x="1464129" y="3664130"/>
            <a:ext cx="8229600" cy="319387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B0DE7D3-51AD-41D1-A234-12647138CFAC}"/>
              </a:ext>
            </a:extLst>
          </p:cNvPr>
          <p:cNvSpPr/>
          <p:nvPr/>
        </p:nvSpPr>
        <p:spPr>
          <a:xfrm>
            <a:off x="6852557" y="2057400"/>
            <a:ext cx="1306286" cy="636814"/>
          </a:xfrm>
          <a:prstGeom prst="frame">
            <a:avLst>
              <a:gd name="adj1" fmla="val 93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BE963D6-E597-4F79-8207-A1BDEEF81BE8}"/>
              </a:ext>
            </a:extLst>
          </p:cNvPr>
          <p:cNvSpPr/>
          <p:nvPr/>
        </p:nvSpPr>
        <p:spPr>
          <a:xfrm>
            <a:off x="6906986" y="4844144"/>
            <a:ext cx="1306286" cy="576942"/>
          </a:xfrm>
          <a:prstGeom prst="frame">
            <a:avLst>
              <a:gd name="adj1" fmla="val 93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F79964-3E3C-4C7E-950C-6271CFE42910}"/>
              </a:ext>
            </a:extLst>
          </p:cNvPr>
          <p:cNvSpPr/>
          <p:nvPr/>
        </p:nvSpPr>
        <p:spPr>
          <a:xfrm>
            <a:off x="789215" y="218547"/>
            <a:ext cx="11549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mean anomaly at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E96F37-06B2-4820-80B4-4CAEE0E4E61C}"/>
              </a:ext>
            </a:extLst>
          </p:cNvPr>
          <p:cNvSpPr/>
          <p:nvPr/>
        </p:nvSpPr>
        <p:spPr>
          <a:xfrm>
            <a:off x="9778934" y="20574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case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3AF431-34C4-407D-8FC2-325043C38B86}"/>
              </a:ext>
            </a:extLst>
          </p:cNvPr>
          <p:cNvSpPr/>
          <p:nvPr/>
        </p:nvSpPr>
        <p:spPr>
          <a:xfrm>
            <a:off x="9778934" y="457744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case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5A17A2-9E7A-4DBF-A43E-DA2067691B6F}"/>
              </a:ext>
            </a:extLst>
          </p:cNvPr>
          <p:cNvSpPr/>
          <p:nvPr/>
        </p:nvSpPr>
        <p:spPr>
          <a:xfrm>
            <a:off x="4305299" y="2095500"/>
            <a:ext cx="2329543" cy="898072"/>
          </a:xfrm>
          <a:custGeom>
            <a:avLst/>
            <a:gdLst>
              <a:gd name="connsiteX0" fmla="*/ 0 w 1981200"/>
              <a:gd name="connsiteY0" fmla="*/ 1110343 h 1110343"/>
              <a:gd name="connsiteX1" fmla="*/ 223157 w 1981200"/>
              <a:gd name="connsiteY1" fmla="*/ 751115 h 1110343"/>
              <a:gd name="connsiteX2" fmla="*/ 762000 w 1981200"/>
              <a:gd name="connsiteY2" fmla="*/ 299357 h 1110343"/>
              <a:gd name="connsiteX3" fmla="*/ 1333500 w 1981200"/>
              <a:gd name="connsiteY3" fmla="*/ 59872 h 1110343"/>
              <a:gd name="connsiteX4" fmla="*/ 1981200 w 1981200"/>
              <a:gd name="connsiteY4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1110343">
                <a:moveTo>
                  <a:pt x="0" y="1110343"/>
                </a:moveTo>
                <a:cubicBezTo>
                  <a:pt x="48078" y="998311"/>
                  <a:pt x="96157" y="886279"/>
                  <a:pt x="223157" y="751115"/>
                </a:cubicBezTo>
                <a:cubicBezTo>
                  <a:pt x="350157" y="615951"/>
                  <a:pt x="576943" y="414564"/>
                  <a:pt x="762000" y="299357"/>
                </a:cubicBezTo>
                <a:cubicBezTo>
                  <a:pt x="947057" y="184150"/>
                  <a:pt x="1130300" y="109765"/>
                  <a:pt x="1333500" y="59872"/>
                </a:cubicBezTo>
                <a:cubicBezTo>
                  <a:pt x="1536700" y="9979"/>
                  <a:pt x="1758950" y="4989"/>
                  <a:pt x="198120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6A467D-9F4A-4A5A-A910-0941DAD85C09}"/>
              </a:ext>
            </a:extLst>
          </p:cNvPr>
          <p:cNvSpPr/>
          <p:nvPr/>
        </p:nvSpPr>
        <p:spPr>
          <a:xfrm>
            <a:off x="789215" y="202623"/>
            <a:ext cx="11326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MJO Events in the dataset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9472659F-962E-4A2D-B871-2C69BCCE2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3" y="1090247"/>
            <a:ext cx="5119735" cy="5303520"/>
          </a:xfrm>
          <a:prstGeom prst="rect">
            <a:avLst/>
          </a:prstGeom>
        </p:spPr>
      </p:pic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5062CE02-B6AC-424E-986E-7ABEC817E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23" y="1090247"/>
            <a:ext cx="511973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8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B55F112-501F-489A-A22D-63CA6582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178859"/>
            <a:ext cx="12192000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9B630C-1D2C-47D3-B289-6CA662CD63AA}"/>
              </a:ext>
            </a:extLst>
          </p:cNvPr>
          <p:cNvSpPr/>
          <p:nvPr/>
        </p:nvSpPr>
        <p:spPr>
          <a:xfrm>
            <a:off x="789215" y="130906"/>
            <a:ext cx="11326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towards winter..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F21CB-2A4C-4A8C-8D6C-56464DAB16B6}"/>
              </a:ext>
            </a:extLst>
          </p:cNvPr>
          <p:cNvSpPr txBox="1"/>
          <p:nvPr/>
        </p:nvSpPr>
        <p:spPr>
          <a:xfrm>
            <a:off x="7974106" y="1107141"/>
            <a:ext cx="324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using S2S project dataset</a:t>
            </a:r>
          </a:p>
        </p:txBody>
      </p:sp>
    </p:spTree>
    <p:extLst>
      <p:ext uri="{BB962C8B-B14F-4D97-AF65-F5344CB8AC3E}">
        <p14:creationId xmlns:p14="http://schemas.microsoft.com/office/powerpoint/2010/main" val="230140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tp://kids.nationalgeographic.com/content/dam/kids/photos/animals/Bugs/H-P/monarch-butterfly-grass.ada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927" y="3336567"/>
            <a:ext cx="3170819" cy="17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4879357" y="3715462"/>
            <a:ext cx="1749286" cy="676281"/>
          </a:xfrm>
          <a:custGeom>
            <a:avLst/>
            <a:gdLst>
              <a:gd name="connsiteX0" fmla="*/ 0 w 2067584"/>
              <a:gd name="connsiteY0" fmla="*/ 358229 h 739767"/>
              <a:gd name="connsiteX1" fmla="*/ 357809 w 2067584"/>
              <a:gd name="connsiteY1" fmla="*/ 106437 h 739767"/>
              <a:gd name="connsiteX2" fmla="*/ 821635 w 2067584"/>
              <a:gd name="connsiteY2" fmla="*/ 238959 h 739767"/>
              <a:gd name="connsiteX3" fmla="*/ 887896 w 2067584"/>
              <a:gd name="connsiteY3" fmla="*/ 530507 h 739767"/>
              <a:gd name="connsiteX4" fmla="*/ 583096 w 2067584"/>
              <a:gd name="connsiteY4" fmla="*/ 636524 h 739767"/>
              <a:gd name="connsiteX5" fmla="*/ 371061 w 2067584"/>
              <a:gd name="connsiteY5" fmla="*/ 517255 h 739767"/>
              <a:gd name="connsiteX6" fmla="*/ 397565 w 2067584"/>
              <a:gd name="connsiteY6" fmla="*/ 371481 h 739767"/>
              <a:gd name="connsiteX7" fmla="*/ 503583 w 2067584"/>
              <a:gd name="connsiteY7" fmla="*/ 185950 h 739767"/>
              <a:gd name="connsiteX8" fmla="*/ 967409 w 2067584"/>
              <a:gd name="connsiteY8" fmla="*/ 420 h 739767"/>
              <a:gd name="connsiteX9" fmla="*/ 1351722 w 2067584"/>
              <a:gd name="connsiteY9" fmla="*/ 238959 h 739767"/>
              <a:gd name="connsiteX10" fmla="*/ 1537252 w 2067584"/>
              <a:gd name="connsiteY10" fmla="*/ 716037 h 739767"/>
              <a:gd name="connsiteX11" fmla="*/ 1987826 w 2067584"/>
              <a:gd name="connsiteY11" fmla="*/ 663029 h 739767"/>
              <a:gd name="connsiteX12" fmla="*/ 2067339 w 2067584"/>
              <a:gd name="connsiteY12" fmla="*/ 623272 h 73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7584" h="739767">
                <a:moveTo>
                  <a:pt x="0" y="358229"/>
                </a:moveTo>
                <a:cubicBezTo>
                  <a:pt x="110435" y="242272"/>
                  <a:pt x="220870" y="126315"/>
                  <a:pt x="357809" y="106437"/>
                </a:cubicBezTo>
                <a:cubicBezTo>
                  <a:pt x="494748" y="86559"/>
                  <a:pt x="733287" y="168281"/>
                  <a:pt x="821635" y="238959"/>
                </a:cubicBezTo>
                <a:cubicBezTo>
                  <a:pt x="909983" y="309637"/>
                  <a:pt x="927652" y="464246"/>
                  <a:pt x="887896" y="530507"/>
                </a:cubicBezTo>
                <a:cubicBezTo>
                  <a:pt x="848140" y="596768"/>
                  <a:pt x="669235" y="638733"/>
                  <a:pt x="583096" y="636524"/>
                </a:cubicBezTo>
                <a:cubicBezTo>
                  <a:pt x="496957" y="634315"/>
                  <a:pt x="401983" y="561429"/>
                  <a:pt x="371061" y="517255"/>
                </a:cubicBezTo>
                <a:cubicBezTo>
                  <a:pt x="340139" y="473081"/>
                  <a:pt x="375478" y="426698"/>
                  <a:pt x="397565" y="371481"/>
                </a:cubicBezTo>
                <a:cubicBezTo>
                  <a:pt x="419652" y="316264"/>
                  <a:pt x="408609" y="247793"/>
                  <a:pt x="503583" y="185950"/>
                </a:cubicBezTo>
                <a:cubicBezTo>
                  <a:pt x="598557" y="124106"/>
                  <a:pt x="826053" y="-8415"/>
                  <a:pt x="967409" y="420"/>
                </a:cubicBezTo>
                <a:cubicBezTo>
                  <a:pt x="1108766" y="9255"/>
                  <a:pt x="1256748" y="119690"/>
                  <a:pt x="1351722" y="238959"/>
                </a:cubicBezTo>
                <a:cubicBezTo>
                  <a:pt x="1446696" y="358228"/>
                  <a:pt x="1431235" y="645359"/>
                  <a:pt x="1537252" y="716037"/>
                </a:cubicBezTo>
                <a:cubicBezTo>
                  <a:pt x="1643269" y="786715"/>
                  <a:pt x="1899478" y="678490"/>
                  <a:pt x="1987826" y="663029"/>
                </a:cubicBezTo>
                <a:cubicBezTo>
                  <a:pt x="2076174" y="647568"/>
                  <a:pt x="2067339" y="623272"/>
                  <a:pt x="2067339" y="623272"/>
                </a:cubicBezTo>
              </a:path>
            </a:pathLst>
          </a:custGeom>
          <a:noFill/>
          <a:ln w="57150"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ttps://upload.wikimedia.org/wikipedia/commons/9/98/F5_tornado_Elie_Manitoba_2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255" y="2707573"/>
            <a:ext cx="3868077" cy="28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09276" y="713061"/>
            <a:ext cx="59739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“Butterfly Effect”</a:t>
            </a:r>
          </a:p>
          <a:p>
            <a:endParaRPr lang="en-US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Weather forecast is intrinsically limited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ttps://upload.wikimedia.org/wikipedia/en/d/dc/Edward_loren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20" y="178131"/>
            <a:ext cx="1650670" cy="23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5201" y="258433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F0"/>
                </a:solidFill>
                <a:latin typeface="Helvetica" charset="0"/>
                <a:ea typeface="Helvetica" charset="0"/>
                <a:cs typeface="Helvetica" charset="0"/>
              </a:rPr>
              <a:t>Lorenz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26F06B5-EDFA-44AD-A141-42B379D38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3823" y="1245158"/>
            <a:ext cx="9104353" cy="53221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915A61-B21C-43FF-A34D-E42396DADAFD}"/>
              </a:ext>
            </a:extLst>
          </p:cNvPr>
          <p:cNvSpPr/>
          <p:nvPr/>
        </p:nvSpPr>
        <p:spPr>
          <a:xfrm>
            <a:off x="789215" y="95047"/>
            <a:ext cx="11326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skill vs. MJO phase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C638F-83BC-4160-95F1-72C06C924704}"/>
              </a:ext>
            </a:extLst>
          </p:cNvPr>
          <p:cNvSpPr txBox="1"/>
          <p:nvPr/>
        </p:nvSpPr>
        <p:spPr>
          <a:xfrm>
            <a:off x="7561729" y="1245158"/>
            <a:ext cx="324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best ACC skill cases</a:t>
            </a:r>
          </a:p>
        </p:txBody>
      </p:sp>
    </p:spTree>
    <p:extLst>
      <p:ext uri="{BB962C8B-B14F-4D97-AF65-F5344CB8AC3E}">
        <p14:creationId xmlns:p14="http://schemas.microsoft.com/office/powerpoint/2010/main" val="126203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1">
            <a:extLst>
              <a:ext uri="{FF2B5EF4-FFF2-40B4-BE49-F238E27FC236}">
                <a16:creationId xmlns:a16="http://schemas.microsoft.com/office/drawing/2014/main" id="{52330D00-2F1E-4F0D-BE70-B809820F49A0}"/>
              </a:ext>
            </a:extLst>
          </p:cNvPr>
          <p:cNvSpPr txBox="1">
            <a:spLocks/>
          </p:cNvSpPr>
          <p:nvPr/>
        </p:nvSpPr>
        <p:spPr>
          <a:xfrm>
            <a:off x="1198732" y="1055510"/>
            <a:ext cx="8886562" cy="407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Atmospheric predictability is intrinsically limited due to shallower -5/3 spectrum in the mesoscale.</a:t>
            </a: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●"/>
            </a:pPr>
            <a:endParaRPr lang="en-US"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Tropics-Extra-tropics interaction could potentially contribute to extended range weather forecast. </a:t>
            </a: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●"/>
            </a:pPr>
            <a:endParaRPr lang="en-US"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Lots of interesting thing could be done with ongoing </a:t>
            </a:r>
            <a:r>
              <a:rPr lang="en-US" sz="2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subseasonal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in GFDL.</a:t>
            </a: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Metrics (such as BSS, HSS) will be considered in the future.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17928-8C75-4235-AEC7-CF4481164515}"/>
              </a:ext>
            </a:extLst>
          </p:cNvPr>
          <p:cNvSpPr/>
          <p:nvPr/>
        </p:nvSpPr>
        <p:spPr>
          <a:xfrm>
            <a:off x="789215" y="95047"/>
            <a:ext cx="11326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Discussion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tp://legomenon.com/images/russian-matryoshka-stacking-babushka-wooden-dolls-meaning.jpg">
            <a:extLst>
              <a:ext uri="{FF2B5EF4-FFF2-40B4-BE49-F238E27FC236}">
                <a16:creationId xmlns:a16="http://schemas.microsoft.com/office/drawing/2014/main" id="{91D8F0D6-7B96-4033-857E-04A5ACD1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350" y="2020730"/>
            <a:ext cx="3082749" cy="25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tp://legomenon.com/images/russian-matryoshka-stacking-babushka-wooden-dolls-meaning.jpg">
            <a:extLst>
              <a:ext uri="{FF2B5EF4-FFF2-40B4-BE49-F238E27FC236}">
                <a16:creationId xmlns:a16="http://schemas.microsoft.com/office/drawing/2014/main" id="{BE4A9546-8822-4FD7-9928-D73B47788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6099" y="3376557"/>
            <a:ext cx="1518723" cy="12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tp://legomenon.com/images/russian-matryoshka-stacking-babushka-wooden-dolls-meaning.jpg">
            <a:extLst>
              <a:ext uri="{FF2B5EF4-FFF2-40B4-BE49-F238E27FC236}">
                <a16:creationId xmlns:a16="http://schemas.microsoft.com/office/drawing/2014/main" id="{AC90E6B2-18DD-44DA-8A9F-1417A07B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570" y="4071294"/>
            <a:ext cx="1091448" cy="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F523FF-9CC0-4AE2-B308-8BB67BED63FA}"/>
              </a:ext>
            </a:extLst>
          </p:cNvPr>
          <p:cNvSpPr/>
          <p:nvPr/>
        </p:nvSpPr>
        <p:spPr>
          <a:xfrm>
            <a:off x="1010951" y="263859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Interaction</a:t>
            </a:r>
            <a:endParaRPr lang="en-US" sz="2400" dirty="0"/>
          </a:p>
        </p:txBody>
      </p:sp>
      <p:pic>
        <p:nvPicPr>
          <p:cNvPr id="6" name="Picture 2" descr="ttp://legomenon.com/images/russian-matryoshka-stacking-babushka-wooden-dolls-meaning.jpg">
            <a:extLst>
              <a:ext uri="{FF2B5EF4-FFF2-40B4-BE49-F238E27FC236}">
                <a16:creationId xmlns:a16="http://schemas.microsoft.com/office/drawing/2014/main" id="{CEEF9F38-16A5-4ABA-B27C-0B27C90E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570" y="4071294"/>
            <a:ext cx="1091448" cy="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tp://legomenon.com/images/russian-matryoshka-stacking-babushka-wooden-dolls-meaning.jpg">
            <a:extLst>
              <a:ext uri="{FF2B5EF4-FFF2-40B4-BE49-F238E27FC236}">
                <a16:creationId xmlns:a16="http://schemas.microsoft.com/office/drawing/2014/main" id="{3A5F646B-B2E9-4753-9E73-411AF6602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5351" y="3383377"/>
            <a:ext cx="1518723" cy="12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tp://legomenon.com/images/russian-matryoshka-stacking-babushka-wooden-dolls-meaning.jpg">
            <a:extLst>
              <a:ext uri="{FF2B5EF4-FFF2-40B4-BE49-F238E27FC236}">
                <a16:creationId xmlns:a16="http://schemas.microsoft.com/office/drawing/2014/main" id="{0E2FD73D-AADB-45C4-83F1-A50ECF51B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4098" y="2027550"/>
            <a:ext cx="3082749" cy="25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8468" y="467459"/>
            <a:ext cx="106129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8943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38943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38943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38943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38943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2060"/>
                </a:solidFill>
                <a:latin typeface="Arial"/>
                <a:ea typeface=""/>
                <a:cs typeface="Arial"/>
              </a:rPr>
              <a:t>A Multistage Upscale Error Growth Model for Mesoscale Predictability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002060"/>
                </a:solidFill>
                <a:latin typeface="Arial"/>
                <a:cs typeface="Arial"/>
              </a:rPr>
              <a:t>(Zhang et al. 2007, JAS)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 b="1" i="1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6" y="1600080"/>
            <a:ext cx="12108242" cy="46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358DBC-D85E-4867-B74B-21CA773C2192}"/>
              </a:ext>
            </a:extLst>
          </p:cNvPr>
          <p:cNvGrpSpPr/>
          <p:nvPr/>
        </p:nvGrpSpPr>
        <p:grpSpPr>
          <a:xfrm>
            <a:off x="936817" y="49307"/>
            <a:ext cx="10121150" cy="4173070"/>
            <a:chOff x="-27709" y="1296785"/>
            <a:chExt cx="12203797" cy="45473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9C55BF7-164B-4778-8015-388FF8F9B0A9}"/>
                </a:ext>
              </a:extLst>
            </p:cNvPr>
            <p:cNvGrpSpPr/>
            <p:nvPr/>
          </p:nvGrpSpPr>
          <p:grpSpPr>
            <a:xfrm>
              <a:off x="-27709" y="1296785"/>
              <a:ext cx="12203797" cy="4547355"/>
              <a:chOff x="75257" y="1256335"/>
              <a:chExt cx="12100126" cy="458780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8170B35-C91A-4EF8-94F9-F4A50965E086}"/>
                  </a:ext>
                </a:extLst>
              </p:cNvPr>
              <p:cNvGrpSpPr/>
              <p:nvPr/>
            </p:nvGrpSpPr>
            <p:grpSpPr>
              <a:xfrm>
                <a:off x="75257" y="1256335"/>
                <a:ext cx="5963141" cy="4587805"/>
                <a:chOff x="79403" y="1364977"/>
                <a:chExt cx="5963141" cy="4587805"/>
              </a:xfrm>
            </p:grpSpPr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24867978-63EF-401F-BA8C-AB015759D45B}"/>
                    </a:ext>
                  </a:extLst>
                </p:cNvPr>
                <p:cNvCxnSpPr/>
                <p:nvPr/>
              </p:nvCxnSpPr>
              <p:spPr>
                <a:xfrm flipV="1">
                  <a:off x="663837" y="5421468"/>
                  <a:ext cx="5196114" cy="72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E3729D6-5EC8-49A6-BD55-6F846394D93E}"/>
                    </a:ext>
                  </a:extLst>
                </p:cNvPr>
                <p:cNvCxnSpPr/>
                <p:nvPr/>
              </p:nvCxnSpPr>
              <p:spPr>
                <a:xfrm flipH="1" flipV="1">
                  <a:off x="663837" y="1422781"/>
                  <a:ext cx="14514" cy="399143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DADBB9C-514D-47CB-B82D-E666893A74CB}"/>
                    </a:ext>
                  </a:extLst>
                </p:cNvPr>
                <p:cNvCxnSpPr/>
                <p:nvPr/>
              </p:nvCxnSpPr>
              <p:spPr>
                <a:xfrm>
                  <a:off x="934916" y="2029798"/>
                  <a:ext cx="609600" cy="448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FE3FECD6-72DB-4404-AF58-4DEC41303EBE}"/>
                    </a:ext>
                  </a:extLst>
                </p:cNvPr>
                <p:cNvCxnSpPr/>
                <p:nvPr/>
              </p:nvCxnSpPr>
              <p:spPr>
                <a:xfrm>
                  <a:off x="1544516" y="2074622"/>
                  <a:ext cx="1508202" cy="17169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47CCD39-E4C3-4B20-8B24-97C733450C97}"/>
                    </a:ext>
                  </a:extLst>
                </p:cNvPr>
                <p:cNvCxnSpPr/>
                <p:nvPr/>
              </p:nvCxnSpPr>
              <p:spPr>
                <a:xfrm>
                  <a:off x="3040686" y="3780546"/>
                  <a:ext cx="1972235" cy="7788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D5F8E2FF-E30E-438A-A51A-DD258092C8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51522" y="3777551"/>
                      <a:ext cx="785728" cy="3796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−5/3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51522" y="3777551"/>
                      <a:ext cx="785728" cy="379656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AACE6559-A3E3-41A0-A513-7EB6FFFCF4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81790" y="2742964"/>
                      <a:ext cx="6045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81790" y="2742964"/>
                      <a:ext cx="604588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" name="Donut 31">
                  <a:extLst>
                    <a:ext uri="{FF2B5EF4-FFF2-40B4-BE49-F238E27FC236}">
                      <a16:creationId xmlns:a16="http://schemas.microsoft.com/office/drawing/2014/main" id="{E33C533B-43C0-445B-9AF2-0D206A7CEC40}"/>
                    </a:ext>
                  </a:extLst>
                </p:cNvPr>
                <p:cNvSpPr/>
                <p:nvPr/>
              </p:nvSpPr>
              <p:spPr>
                <a:xfrm>
                  <a:off x="3364124" y="4194941"/>
                  <a:ext cx="365666" cy="1082843"/>
                </a:xfrm>
                <a:prstGeom prst="donut">
                  <a:avLst>
                    <a:gd name="adj" fmla="val 0"/>
                  </a:avLst>
                </a:prstGeom>
                <a:solidFill>
                  <a:schemeClr val="accent1"/>
                </a:solidFill>
                <a:ln w="19050">
                  <a:solidFill>
                    <a:srgbClr val="00B0F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Donut 32">
                  <a:extLst>
                    <a:ext uri="{FF2B5EF4-FFF2-40B4-BE49-F238E27FC236}">
                      <a16:creationId xmlns:a16="http://schemas.microsoft.com/office/drawing/2014/main" id="{C3CA869C-00A4-416F-9005-F82F8ECD79C0}"/>
                    </a:ext>
                  </a:extLst>
                </p:cNvPr>
                <p:cNvSpPr/>
                <p:nvPr/>
              </p:nvSpPr>
              <p:spPr>
                <a:xfrm>
                  <a:off x="3884780" y="4568460"/>
                  <a:ext cx="259606" cy="709324"/>
                </a:xfrm>
                <a:prstGeom prst="donut">
                  <a:avLst>
                    <a:gd name="adj" fmla="val 0"/>
                  </a:avLst>
                </a:prstGeom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Donut 33">
                  <a:extLst>
                    <a:ext uri="{FF2B5EF4-FFF2-40B4-BE49-F238E27FC236}">
                      <a16:creationId xmlns:a16="http://schemas.microsoft.com/office/drawing/2014/main" id="{A6C85F16-BADC-47EE-9B66-C032B5D9963F}"/>
                    </a:ext>
                  </a:extLst>
                </p:cNvPr>
                <p:cNvSpPr/>
                <p:nvPr/>
              </p:nvSpPr>
              <p:spPr>
                <a:xfrm>
                  <a:off x="4295155" y="4815265"/>
                  <a:ext cx="152400" cy="462519"/>
                </a:xfrm>
                <a:prstGeom prst="donut">
                  <a:avLst>
                    <a:gd name="adj" fmla="val 0"/>
                  </a:avLst>
                </a:prstGeom>
                <a:ln>
                  <a:solidFill>
                    <a:srgbClr val="00B0F0">
                      <a:alpha val="60000"/>
                    </a:srgb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Alternate Process 35">
                  <a:extLst>
                    <a:ext uri="{FF2B5EF4-FFF2-40B4-BE49-F238E27FC236}">
                      <a16:creationId xmlns:a16="http://schemas.microsoft.com/office/drawing/2014/main" id="{5B6F2CC5-F23B-4B0A-BA61-782F1B70DA15}"/>
                    </a:ext>
                  </a:extLst>
                </p:cNvPr>
                <p:cNvSpPr/>
                <p:nvPr/>
              </p:nvSpPr>
              <p:spPr>
                <a:xfrm>
                  <a:off x="1220468" y="3577312"/>
                  <a:ext cx="1737420" cy="1764300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317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constant eddy turnover time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90FDC15-E404-4E88-9839-2F5F9BA003DA}"/>
                    </a:ext>
                  </a:extLst>
                </p:cNvPr>
                <p:cNvSpPr/>
                <p:nvPr/>
              </p:nvSpPr>
              <p:spPr>
                <a:xfrm rot="1344502">
                  <a:off x="2730512" y="4669820"/>
                  <a:ext cx="2749003" cy="300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300" b="1" dirty="0">
                      <a:solidFill>
                        <a:schemeClr val="tx1"/>
                      </a:solidFill>
                    </a:rPr>
                    <a:t>decreasing eddy turnover time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9D68833E-7D2A-4CC3-9279-CDC3FC5A42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32179" y="1364977"/>
                      <a:ext cx="1130550" cy="369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charset="0"/>
                              </a:rPr>
                              <m:t>~5000</m:t>
                            </m:r>
                            <m:r>
                              <a:rPr lang="en-US" i="1" dirty="0" smtClean="0">
                                <a:latin typeface="Cambria Math" charset="0"/>
                              </a:rPr>
                              <m:t>𝑘𝑚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32179" y="1364977"/>
                      <a:ext cx="1130550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r="-32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04EA0783-EF88-4387-9771-A885C4E09C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88932" y="3172800"/>
                      <a:ext cx="1017583" cy="369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charset="0"/>
                              </a:rPr>
                              <m:t>~500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𝑘𝑚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8932" y="3172800"/>
                      <a:ext cx="1017583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r="-23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9C8403C6-52CD-45B1-9892-4C7506EDE8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01815" y="3873618"/>
                      <a:ext cx="607735" cy="369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charset="0"/>
                              </a:rPr>
                              <m:t>~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𝑘𝑚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01815" y="3873618"/>
                      <a:ext cx="607735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r="-9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2F0A75C5-9A3F-4B3C-88BB-4A76BD650953}"/>
                    </a:ext>
                  </a:extLst>
                </p:cNvPr>
                <p:cNvCxnSpPr/>
                <p:nvPr/>
              </p:nvCxnSpPr>
              <p:spPr>
                <a:xfrm flipH="1">
                  <a:off x="1544516" y="1780673"/>
                  <a:ext cx="145566" cy="249125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1FB11980-6DCF-44C4-A1C3-B97EA1E0C200}"/>
                    </a:ext>
                  </a:extLst>
                </p:cNvPr>
                <p:cNvCxnSpPr/>
                <p:nvPr/>
              </p:nvCxnSpPr>
              <p:spPr>
                <a:xfrm flipH="1">
                  <a:off x="3085087" y="3542548"/>
                  <a:ext cx="145566" cy="249125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3DF2D4D9-7837-44F8-8943-FAD210FAA6AD}"/>
                    </a:ext>
                  </a:extLst>
                </p:cNvPr>
                <p:cNvCxnSpPr/>
                <p:nvPr/>
              </p:nvCxnSpPr>
              <p:spPr>
                <a:xfrm flipH="1">
                  <a:off x="4867355" y="4250207"/>
                  <a:ext cx="145566" cy="249125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07E69C3B-6B08-4230-B369-FB804E3D29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6002" y="5583450"/>
                      <a:ext cx="247112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ℒ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𝑜𝑔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is-IS" b="0" i="1" dirty="0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𝑤𝑎𝑣𝑒𝑛𝑢𝑚𝑏𝑒𝑟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 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46002" y="5583450"/>
                      <a:ext cx="2471126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t="-96721" b="-1196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4F5F8A5-06F5-4118-889D-B412F9E19AE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-872171" y="3130406"/>
                      <a:ext cx="2308131" cy="40498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ℒ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𝑜𝑔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is-IS" b="0" i="1" dirty="0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𝐸𝑛𝑒𝑟𝑔𝑦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is-IS" b="0" i="1" dirty="0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-872171" y="3130406"/>
                      <a:ext cx="2308131" cy="404983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80597" r="-1074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3E2E20A3-3070-495C-890C-19B8DD9D7E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5381" y="4325150"/>
                      <a:ext cx="110716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dirty="0" smtClean="0">
                                <a:latin typeface="Cambria Math" charset="0"/>
                              </a:rPr>
                              <m:t>3</m:t>
                            </m:r>
                            <m:r>
                              <a:rPr lang="en-US" sz="1400" i="1" dirty="0" smtClean="0">
                                <a:latin typeface="Cambria Math" charset="0"/>
                              </a:rPr>
                              <m:t>𝐷</m:t>
                            </m:r>
                            <m:r>
                              <a:rPr lang="en-US" sz="1400" i="1" dirty="0" smtClean="0">
                                <a:latin typeface="Cambria Math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1400" i="1" dirty="0">
                        <a:latin typeface="Cambria Math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dirty="0" smtClean="0">
                                <a:latin typeface="Cambria Math" charset="0"/>
                              </a:rPr>
                              <m:t>𝑡𝑢𝑟𝑏𝑢𝑙𝑒𝑛𝑐𝑒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5381" y="4325150"/>
                      <a:ext cx="1107163" cy="523220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t="-48837" b="-220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7F4CF1E-C967-4330-A1AC-D33DDAD56E18}"/>
                  </a:ext>
                </a:extLst>
              </p:cNvPr>
              <p:cNvGrpSpPr/>
              <p:nvPr/>
            </p:nvGrpSpPr>
            <p:grpSpPr>
              <a:xfrm>
                <a:off x="6130050" y="1256335"/>
                <a:ext cx="6045333" cy="4587805"/>
                <a:chOff x="6314715" y="1379492"/>
                <a:chExt cx="6045333" cy="4587805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01007879-CBEC-49D2-82A0-7A05F7808447}"/>
                    </a:ext>
                  </a:extLst>
                </p:cNvPr>
                <p:cNvCxnSpPr/>
                <p:nvPr/>
              </p:nvCxnSpPr>
              <p:spPr>
                <a:xfrm flipV="1">
                  <a:off x="6898916" y="5435983"/>
                  <a:ext cx="5196114" cy="72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5C6CF27-AE22-4D0B-9D31-8E127022E961}"/>
                    </a:ext>
                  </a:extLst>
                </p:cNvPr>
                <p:cNvCxnSpPr/>
                <p:nvPr/>
              </p:nvCxnSpPr>
              <p:spPr>
                <a:xfrm flipH="1" flipV="1">
                  <a:off x="6899149" y="1437296"/>
                  <a:ext cx="14514" cy="399143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2C4DEF5-C1BD-44C6-9BAF-833746F0E3D4}"/>
                    </a:ext>
                  </a:extLst>
                </p:cNvPr>
                <p:cNvCxnSpPr/>
                <p:nvPr/>
              </p:nvCxnSpPr>
              <p:spPr>
                <a:xfrm>
                  <a:off x="7122812" y="2029798"/>
                  <a:ext cx="609600" cy="448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3517085-5FA7-4C62-B9C3-1A8A6CA713AF}"/>
                    </a:ext>
                  </a:extLst>
                </p:cNvPr>
                <p:cNvCxnSpPr/>
                <p:nvPr/>
              </p:nvCxnSpPr>
              <p:spPr>
                <a:xfrm>
                  <a:off x="7725202" y="2071975"/>
                  <a:ext cx="1562595" cy="17341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488F6DED-D0ED-41DD-8E29-5C4F30680C6B}"/>
                    </a:ext>
                  </a:extLst>
                </p:cNvPr>
                <p:cNvCxnSpPr/>
                <p:nvPr/>
              </p:nvCxnSpPr>
              <p:spPr>
                <a:xfrm>
                  <a:off x="9275765" y="3804114"/>
                  <a:ext cx="1972235" cy="7788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94F7930-19FC-4FFC-AEE0-BD70F1BB21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86601" y="3792066"/>
                      <a:ext cx="785728" cy="37965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−5/3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86601" y="3792066"/>
                      <a:ext cx="785728" cy="379656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D895695-4764-4C76-969F-4081888EBB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69865" y="2417166"/>
                      <a:ext cx="6045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69865" y="2417166"/>
                      <a:ext cx="604588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36D2CF1F-EC51-4887-B5C1-EEFA46FD32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67258" y="1379492"/>
                      <a:ext cx="1130550" cy="369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charset="0"/>
                              </a:rPr>
                              <m:t>~5000</m:t>
                            </m:r>
                            <m:r>
                              <a:rPr lang="en-US" i="1" dirty="0" smtClean="0">
                                <a:latin typeface="Cambria Math" charset="0"/>
                              </a:rPr>
                              <m:t>𝑘𝑚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7258" y="1379492"/>
                      <a:ext cx="1130550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r="-32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9973D5C-B952-4B1F-B539-B07C94D67F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24011" y="3187315"/>
                      <a:ext cx="1017583" cy="369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charset="0"/>
                              </a:rPr>
                              <m:t>~500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𝑘𝑚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24011" y="3187315"/>
                      <a:ext cx="1017583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r="-23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CAB5F85-0AD3-4E49-A731-E664CD7AD4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6894" y="3888133"/>
                      <a:ext cx="607735" cy="369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charset="0"/>
                              </a:rPr>
                              <m:t>~</m:t>
                            </m:r>
                            <m:r>
                              <a:rPr lang="en-US" b="0" i="1" dirty="0" smtClean="0">
                                <a:latin typeface="Cambria Math" charset="0"/>
                              </a:rPr>
                              <m:t>𝑘𝑚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6894" y="3888133"/>
                      <a:ext cx="607735" cy="369332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r="-1010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2F3569BC-3752-44BF-9E81-D43E136E8BAA}"/>
                    </a:ext>
                  </a:extLst>
                </p:cNvPr>
                <p:cNvCxnSpPr/>
                <p:nvPr/>
              </p:nvCxnSpPr>
              <p:spPr>
                <a:xfrm flipH="1">
                  <a:off x="7779595" y="1795188"/>
                  <a:ext cx="145566" cy="249125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D99A3AC-1AB6-4784-8E90-C30F574AE800}"/>
                    </a:ext>
                  </a:extLst>
                </p:cNvPr>
                <p:cNvCxnSpPr/>
                <p:nvPr/>
              </p:nvCxnSpPr>
              <p:spPr>
                <a:xfrm flipH="1">
                  <a:off x="9320166" y="3557063"/>
                  <a:ext cx="145566" cy="249125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7DD6EA9E-B94E-45AF-A606-83AEAD75EBEC}"/>
                    </a:ext>
                  </a:extLst>
                </p:cNvPr>
                <p:cNvCxnSpPr/>
                <p:nvPr/>
              </p:nvCxnSpPr>
              <p:spPr>
                <a:xfrm flipH="1">
                  <a:off x="11102434" y="4264722"/>
                  <a:ext cx="145566" cy="249125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60DD10D9-F851-4A71-A349-5BF717AFA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81081" y="5597965"/>
                      <a:ext cx="247112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ℒ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𝑜𝑔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is-IS" b="0" i="1" dirty="0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𝑤𝑎𝑣𝑒𝑛𝑢𝑚𝑏𝑒𝑟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 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1" name="Rectangle 7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81081" y="5597965"/>
                      <a:ext cx="2471126" cy="369332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t="-96721" b="-11967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070CA12-25F1-45C8-8314-87A492E41C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363141" y="3144921"/>
                      <a:ext cx="2308131" cy="40498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ℒ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𝑜𝑔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is-IS" b="0" i="1" dirty="0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𝐸𝑛𝑒𝑟𝑔𝑦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is-IS" b="0" i="1" dirty="0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2" name="Rectangle 7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5363141" y="3144921"/>
                      <a:ext cx="2308131" cy="404983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83333" r="-10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A56E18D2-334E-4544-A0A4-DA919F7D34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252885" y="4339665"/>
                      <a:ext cx="110716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dirty="0" smtClean="0">
                                <a:latin typeface="Cambria Math" charset="0"/>
                              </a:rPr>
                              <m:t>3</m:t>
                            </m:r>
                            <m:r>
                              <a:rPr lang="en-US" sz="1400" i="1" dirty="0" smtClean="0">
                                <a:latin typeface="Cambria Math" charset="0"/>
                              </a:rPr>
                              <m:t>𝐷</m:t>
                            </m:r>
                            <m:r>
                              <a:rPr lang="en-US" sz="1400" i="1" dirty="0" smtClean="0">
                                <a:latin typeface="Cambria Math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sz="1400" i="1" dirty="0">
                        <a:latin typeface="Cambria Math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dirty="0" smtClean="0">
                                <a:latin typeface="Cambria Math" charset="0"/>
                              </a:rPr>
                              <m:t>𝑡𝑢𝑟𝑏𝑢𝑙𝑒𝑛𝑐𝑒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093E79AB-8D6A-4959-9976-F30B8A4882F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52885" y="4339665"/>
                      <a:ext cx="1107163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Manual Input 75">
                  <a:extLst>
                    <a:ext uri="{FF2B5EF4-FFF2-40B4-BE49-F238E27FC236}">
                      <a16:creationId xmlns:a16="http://schemas.microsoft.com/office/drawing/2014/main" id="{0B9ED4B6-DEBA-47B3-A022-11349120A829}"/>
                    </a:ext>
                  </a:extLst>
                </p:cNvPr>
                <p:cNvSpPr/>
                <p:nvPr/>
              </p:nvSpPr>
              <p:spPr>
                <a:xfrm flipH="1">
                  <a:off x="7725200" y="2044314"/>
                  <a:ext cx="1613182" cy="3361363"/>
                </a:xfrm>
                <a:custGeom>
                  <a:avLst/>
                  <a:gdLst>
                    <a:gd name="connsiteX0" fmla="*/ 0 w 10000"/>
                    <a:gd name="connsiteY0" fmla="*/ 200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2000 h 10000"/>
                    <a:gd name="connsiteX0" fmla="*/ 0 w 10017"/>
                    <a:gd name="connsiteY0" fmla="*/ 5322 h 10000"/>
                    <a:gd name="connsiteX1" fmla="*/ 10017 w 10017"/>
                    <a:gd name="connsiteY1" fmla="*/ 0 h 10000"/>
                    <a:gd name="connsiteX2" fmla="*/ 10017 w 10017"/>
                    <a:gd name="connsiteY2" fmla="*/ 10000 h 10000"/>
                    <a:gd name="connsiteX3" fmla="*/ 17 w 10017"/>
                    <a:gd name="connsiteY3" fmla="*/ 10000 h 10000"/>
                    <a:gd name="connsiteX4" fmla="*/ 0 w 10017"/>
                    <a:gd name="connsiteY4" fmla="*/ 5322 h 10000"/>
                    <a:gd name="connsiteX0" fmla="*/ 103 w 10001"/>
                    <a:gd name="connsiteY0" fmla="*/ 5052 h 10000"/>
                    <a:gd name="connsiteX1" fmla="*/ 10001 w 10001"/>
                    <a:gd name="connsiteY1" fmla="*/ 0 h 10000"/>
                    <a:gd name="connsiteX2" fmla="*/ 10001 w 10001"/>
                    <a:gd name="connsiteY2" fmla="*/ 10000 h 10000"/>
                    <a:gd name="connsiteX3" fmla="*/ 1 w 10001"/>
                    <a:gd name="connsiteY3" fmla="*/ 10000 h 10000"/>
                    <a:gd name="connsiteX4" fmla="*/ 103 w 10001"/>
                    <a:gd name="connsiteY4" fmla="*/ 5052 h 10000"/>
                    <a:gd name="connsiteX0" fmla="*/ 0 w 10017"/>
                    <a:gd name="connsiteY0" fmla="*/ 5133 h 10000"/>
                    <a:gd name="connsiteX1" fmla="*/ 10017 w 10017"/>
                    <a:gd name="connsiteY1" fmla="*/ 0 h 10000"/>
                    <a:gd name="connsiteX2" fmla="*/ 10017 w 10017"/>
                    <a:gd name="connsiteY2" fmla="*/ 10000 h 10000"/>
                    <a:gd name="connsiteX3" fmla="*/ 17 w 10017"/>
                    <a:gd name="connsiteY3" fmla="*/ 10000 h 10000"/>
                    <a:gd name="connsiteX4" fmla="*/ 0 w 10017"/>
                    <a:gd name="connsiteY4" fmla="*/ 5133 h 10000"/>
                    <a:gd name="connsiteX0" fmla="*/ 0 w 10017"/>
                    <a:gd name="connsiteY0" fmla="*/ 5187 h 10000"/>
                    <a:gd name="connsiteX1" fmla="*/ 10017 w 10017"/>
                    <a:gd name="connsiteY1" fmla="*/ 0 h 10000"/>
                    <a:gd name="connsiteX2" fmla="*/ 10017 w 10017"/>
                    <a:gd name="connsiteY2" fmla="*/ 10000 h 10000"/>
                    <a:gd name="connsiteX3" fmla="*/ 17 w 10017"/>
                    <a:gd name="connsiteY3" fmla="*/ 10000 h 10000"/>
                    <a:gd name="connsiteX4" fmla="*/ 0 w 10017"/>
                    <a:gd name="connsiteY4" fmla="*/ 5187 h 10000"/>
                    <a:gd name="connsiteX0" fmla="*/ 0 w 10017"/>
                    <a:gd name="connsiteY0" fmla="*/ 5322 h 10135"/>
                    <a:gd name="connsiteX1" fmla="*/ 10017 w 10017"/>
                    <a:gd name="connsiteY1" fmla="*/ 0 h 10135"/>
                    <a:gd name="connsiteX2" fmla="*/ 10017 w 10017"/>
                    <a:gd name="connsiteY2" fmla="*/ 10135 h 10135"/>
                    <a:gd name="connsiteX3" fmla="*/ 17 w 10017"/>
                    <a:gd name="connsiteY3" fmla="*/ 10135 h 10135"/>
                    <a:gd name="connsiteX4" fmla="*/ 0 w 10017"/>
                    <a:gd name="connsiteY4" fmla="*/ 5322 h 10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17" h="10135">
                      <a:moveTo>
                        <a:pt x="0" y="5322"/>
                      </a:moveTo>
                      <a:lnTo>
                        <a:pt x="10017" y="0"/>
                      </a:lnTo>
                      <a:lnTo>
                        <a:pt x="10017" y="10135"/>
                      </a:lnTo>
                      <a:lnTo>
                        <a:pt x="17" y="10135"/>
                      </a:lnTo>
                      <a:cubicBezTo>
                        <a:pt x="11" y="8576"/>
                        <a:pt x="6" y="6881"/>
                        <a:pt x="0" y="532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4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>
                    <a:solidFill>
                      <a:srgbClr val="FF0000"/>
                    </a:solidFill>
                  </a:endParaRPr>
                </a:p>
                <a:p>
                  <a:pPr algn="ctr"/>
                  <a:endParaRPr lang="en-US" sz="800" b="1" dirty="0">
                    <a:solidFill>
                      <a:srgbClr val="FF0000"/>
                    </a:solidFill>
                  </a:endParaRPr>
                </a:p>
                <a:p>
                  <a:pPr algn="ctr"/>
                  <a:endParaRPr lang="en-US" sz="800" b="1" dirty="0">
                    <a:solidFill>
                      <a:srgbClr val="FF0000"/>
                    </a:solidFill>
                  </a:endParaRPr>
                </a:p>
                <a:p>
                  <a:pPr algn="ctr"/>
                  <a:endParaRPr lang="en-US" sz="800" b="1" dirty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lang="en-US" sz="1200" b="1" dirty="0">
                      <a:solidFill>
                        <a:srgbClr val="FF0000"/>
                      </a:solidFill>
                    </a:rPr>
                    <a:t>②Large-scale exponential error growth and then saturates</a:t>
                  </a:r>
                </a:p>
                <a:p>
                  <a:pPr algn="ctr"/>
                  <a:endParaRPr lang="en-US" sz="800" b="1" dirty="0">
                    <a:solidFill>
                      <a:srgbClr val="FF0000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Manual Input 75">
                      <a:extLst>
                        <a:ext uri="{FF2B5EF4-FFF2-40B4-BE49-F238E27FC236}">
                          <a16:creationId xmlns:a16="http://schemas.microsoft.com/office/drawing/2014/main" id="{2CB37428-44D7-49A0-B259-7FFD682337C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9224009" y="3813167"/>
                      <a:ext cx="2173167" cy="1624612"/>
                    </a:xfrm>
                    <a:custGeom>
                      <a:avLst/>
                      <a:gdLst>
                        <a:gd name="connsiteX0" fmla="*/ 0 w 10000"/>
                        <a:gd name="connsiteY0" fmla="*/ 200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2000 h 10000"/>
                        <a:gd name="connsiteX0" fmla="*/ 0 w 10017"/>
                        <a:gd name="connsiteY0" fmla="*/ 5322 h 10000"/>
                        <a:gd name="connsiteX1" fmla="*/ 10017 w 10017"/>
                        <a:gd name="connsiteY1" fmla="*/ 0 h 10000"/>
                        <a:gd name="connsiteX2" fmla="*/ 10017 w 10017"/>
                        <a:gd name="connsiteY2" fmla="*/ 10000 h 10000"/>
                        <a:gd name="connsiteX3" fmla="*/ 17 w 10017"/>
                        <a:gd name="connsiteY3" fmla="*/ 10000 h 10000"/>
                        <a:gd name="connsiteX4" fmla="*/ 0 w 10017"/>
                        <a:gd name="connsiteY4" fmla="*/ 5322 h 10000"/>
                        <a:gd name="connsiteX0" fmla="*/ 103 w 10001"/>
                        <a:gd name="connsiteY0" fmla="*/ 5052 h 10000"/>
                        <a:gd name="connsiteX1" fmla="*/ 10001 w 10001"/>
                        <a:gd name="connsiteY1" fmla="*/ 0 h 10000"/>
                        <a:gd name="connsiteX2" fmla="*/ 10001 w 10001"/>
                        <a:gd name="connsiteY2" fmla="*/ 10000 h 10000"/>
                        <a:gd name="connsiteX3" fmla="*/ 1 w 10001"/>
                        <a:gd name="connsiteY3" fmla="*/ 10000 h 10000"/>
                        <a:gd name="connsiteX4" fmla="*/ 103 w 10001"/>
                        <a:gd name="connsiteY4" fmla="*/ 5052 h 10000"/>
                        <a:gd name="connsiteX0" fmla="*/ 103 w 10001"/>
                        <a:gd name="connsiteY0" fmla="*/ 4885 h 10000"/>
                        <a:gd name="connsiteX1" fmla="*/ 10001 w 10001"/>
                        <a:gd name="connsiteY1" fmla="*/ 0 h 10000"/>
                        <a:gd name="connsiteX2" fmla="*/ 10001 w 10001"/>
                        <a:gd name="connsiteY2" fmla="*/ 10000 h 10000"/>
                        <a:gd name="connsiteX3" fmla="*/ 1 w 10001"/>
                        <a:gd name="connsiteY3" fmla="*/ 10000 h 10000"/>
                        <a:gd name="connsiteX4" fmla="*/ 103 w 10001"/>
                        <a:gd name="connsiteY4" fmla="*/ 4885 h 10000"/>
                        <a:gd name="connsiteX0" fmla="*/ 103 w 10001"/>
                        <a:gd name="connsiteY0" fmla="*/ 4662 h 9777"/>
                        <a:gd name="connsiteX1" fmla="*/ 9954 w 10001"/>
                        <a:gd name="connsiteY1" fmla="*/ 0 h 9777"/>
                        <a:gd name="connsiteX2" fmla="*/ 10001 w 10001"/>
                        <a:gd name="connsiteY2" fmla="*/ 9777 h 9777"/>
                        <a:gd name="connsiteX3" fmla="*/ 1 w 10001"/>
                        <a:gd name="connsiteY3" fmla="*/ 9777 h 9777"/>
                        <a:gd name="connsiteX4" fmla="*/ 103 w 10001"/>
                        <a:gd name="connsiteY4" fmla="*/ 4662 h 9777"/>
                        <a:gd name="connsiteX0" fmla="*/ 150 w 10000"/>
                        <a:gd name="connsiteY0" fmla="*/ 4654 h 10000"/>
                        <a:gd name="connsiteX1" fmla="*/ 9953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1 w 10000"/>
                        <a:gd name="connsiteY3" fmla="*/ 10000 h 10000"/>
                        <a:gd name="connsiteX4" fmla="*/ 150 w 10000"/>
                        <a:gd name="connsiteY4" fmla="*/ 4654 h 10000"/>
                        <a:gd name="connsiteX0" fmla="*/ 56 w 10000"/>
                        <a:gd name="connsiteY0" fmla="*/ 4825 h 10000"/>
                        <a:gd name="connsiteX1" fmla="*/ 9953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1 w 10000"/>
                        <a:gd name="connsiteY3" fmla="*/ 10000 h 10000"/>
                        <a:gd name="connsiteX4" fmla="*/ 56 w 10000"/>
                        <a:gd name="connsiteY4" fmla="*/ 4825 h 10000"/>
                        <a:gd name="connsiteX0" fmla="*/ 103 w 10000"/>
                        <a:gd name="connsiteY0" fmla="*/ 4711 h 10000"/>
                        <a:gd name="connsiteX1" fmla="*/ 9953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1 w 10000"/>
                        <a:gd name="connsiteY3" fmla="*/ 10000 h 10000"/>
                        <a:gd name="connsiteX4" fmla="*/ 103 w 10000"/>
                        <a:gd name="connsiteY4" fmla="*/ 4711 h 10000"/>
                        <a:gd name="connsiteX0" fmla="*/ 9 w 10000"/>
                        <a:gd name="connsiteY0" fmla="*/ 4768 h 10000"/>
                        <a:gd name="connsiteX1" fmla="*/ 9953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1 w 10000"/>
                        <a:gd name="connsiteY3" fmla="*/ 10000 h 10000"/>
                        <a:gd name="connsiteX4" fmla="*/ 9 w 10000"/>
                        <a:gd name="connsiteY4" fmla="*/ 4768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00">
                          <a:moveTo>
                            <a:pt x="9" y="4768"/>
                          </a:moveTo>
                          <a:lnTo>
                            <a:pt x="9953" y="0"/>
                          </a:lnTo>
                          <a:cubicBezTo>
                            <a:pt x="9969" y="3333"/>
                            <a:pt x="9984" y="6667"/>
                            <a:pt x="10000" y="10000"/>
                          </a:cubicBezTo>
                          <a:lnTo>
                            <a:pt x="1" y="10000"/>
                          </a:lnTo>
                          <a:cubicBezTo>
                            <a:pt x="-5" y="8405"/>
                            <a:pt x="15" y="6363"/>
                            <a:pt x="9" y="4768"/>
                          </a:cubicBezTo>
                          <a:close/>
                        </a:path>
                      </a:pathLst>
                    </a:custGeom>
                    <a:solidFill>
                      <a:srgbClr val="FFC000">
                        <a:alpha val="3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①Upscale error growth rooted in random convective cells</a:t>
                      </a:r>
                    </a:p>
                    <a:p>
                      <a:pPr algn="ctr"/>
                      <a:endParaRPr lang="en-US" sz="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finite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predictability time </a:t>
                      </a:r>
                      <a14:m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~1</m:t>
                              </m:r>
                            </m:num>
                            <m:den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den>
                          </m:f>
                        </m:oMath>
                      </a14:m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eddy turnover time at </a:t>
                      </a:r>
                      <a14:m>
                        <m:oMath xmlns:m="http://schemas.openxmlformats.org/officeDocument/2006/math"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~500</m:t>
                          </m:r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𝑘𝑚</m:t>
                          </m:r>
                        </m:oMath>
                      </a14:m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24" name="Manual Input 75">
                      <a:extLst>
                        <a:ext uri="{FF2B5EF4-FFF2-40B4-BE49-F238E27FC236}">
                          <a16:creationId xmlns:a16="http://schemas.microsoft.com/office/drawing/2014/main" id="{72B0C00B-1343-4EAC-9051-0F1D58B8A58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9224009" y="3813167"/>
                      <a:ext cx="2173167" cy="1624612"/>
                    </a:xfrm>
                    <a:custGeom>
                      <a:avLst/>
                      <a:gdLst>
                        <a:gd name="connsiteX0" fmla="*/ 0 w 10000"/>
                        <a:gd name="connsiteY0" fmla="*/ 200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2000 h 10000"/>
                        <a:gd name="connsiteX0" fmla="*/ 0 w 10017"/>
                        <a:gd name="connsiteY0" fmla="*/ 5322 h 10000"/>
                        <a:gd name="connsiteX1" fmla="*/ 10017 w 10017"/>
                        <a:gd name="connsiteY1" fmla="*/ 0 h 10000"/>
                        <a:gd name="connsiteX2" fmla="*/ 10017 w 10017"/>
                        <a:gd name="connsiteY2" fmla="*/ 10000 h 10000"/>
                        <a:gd name="connsiteX3" fmla="*/ 17 w 10017"/>
                        <a:gd name="connsiteY3" fmla="*/ 10000 h 10000"/>
                        <a:gd name="connsiteX4" fmla="*/ 0 w 10017"/>
                        <a:gd name="connsiteY4" fmla="*/ 5322 h 10000"/>
                        <a:gd name="connsiteX0" fmla="*/ 103 w 10001"/>
                        <a:gd name="connsiteY0" fmla="*/ 5052 h 10000"/>
                        <a:gd name="connsiteX1" fmla="*/ 10001 w 10001"/>
                        <a:gd name="connsiteY1" fmla="*/ 0 h 10000"/>
                        <a:gd name="connsiteX2" fmla="*/ 10001 w 10001"/>
                        <a:gd name="connsiteY2" fmla="*/ 10000 h 10000"/>
                        <a:gd name="connsiteX3" fmla="*/ 1 w 10001"/>
                        <a:gd name="connsiteY3" fmla="*/ 10000 h 10000"/>
                        <a:gd name="connsiteX4" fmla="*/ 103 w 10001"/>
                        <a:gd name="connsiteY4" fmla="*/ 5052 h 10000"/>
                        <a:gd name="connsiteX0" fmla="*/ 103 w 10001"/>
                        <a:gd name="connsiteY0" fmla="*/ 4885 h 10000"/>
                        <a:gd name="connsiteX1" fmla="*/ 10001 w 10001"/>
                        <a:gd name="connsiteY1" fmla="*/ 0 h 10000"/>
                        <a:gd name="connsiteX2" fmla="*/ 10001 w 10001"/>
                        <a:gd name="connsiteY2" fmla="*/ 10000 h 10000"/>
                        <a:gd name="connsiteX3" fmla="*/ 1 w 10001"/>
                        <a:gd name="connsiteY3" fmla="*/ 10000 h 10000"/>
                        <a:gd name="connsiteX4" fmla="*/ 103 w 10001"/>
                        <a:gd name="connsiteY4" fmla="*/ 4885 h 10000"/>
                        <a:gd name="connsiteX0" fmla="*/ 103 w 10001"/>
                        <a:gd name="connsiteY0" fmla="*/ 4662 h 9777"/>
                        <a:gd name="connsiteX1" fmla="*/ 9954 w 10001"/>
                        <a:gd name="connsiteY1" fmla="*/ 0 h 9777"/>
                        <a:gd name="connsiteX2" fmla="*/ 10001 w 10001"/>
                        <a:gd name="connsiteY2" fmla="*/ 9777 h 9777"/>
                        <a:gd name="connsiteX3" fmla="*/ 1 w 10001"/>
                        <a:gd name="connsiteY3" fmla="*/ 9777 h 9777"/>
                        <a:gd name="connsiteX4" fmla="*/ 103 w 10001"/>
                        <a:gd name="connsiteY4" fmla="*/ 4662 h 9777"/>
                        <a:gd name="connsiteX0" fmla="*/ 150 w 10000"/>
                        <a:gd name="connsiteY0" fmla="*/ 4654 h 10000"/>
                        <a:gd name="connsiteX1" fmla="*/ 9953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1 w 10000"/>
                        <a:gd name="connsiteY3" fmla="*/ 10000 h 10000"/>
                        <a:gd name="connsiteX4" fmla="*/ 150 w 10000"/>
                        <a:gd name="connsiteY4" fmla="*/ 4654 h 10000"/>
                        <a:gd name="connsiteX0" fmla="*/ 56 w 10000"/>
                        <a:gd name="connsiteY0" fmla="*/ 4825 h 10000"/>
                        <a:gd name="connsiteX1" fmla="*/ 9953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1 w 10000"/>
                        <a:gd name="connsiteY3" fmla="*/ 10000 h 10000"/>
                        <a:gd name="connsiteX4" fmla="*/ 56 w 10000"/>
                        <a:gd name="connsiteY4" fmla="*/ 4825 h 10000"/>
                        <a:gd name="connsiteX0" fmla="*/ 103 w 10000"/>
                        <a:gd name="connsiteY0" fmla="*/ 4711 h 10000"/>
                        <a:gd name="connsiteX1" fmla="*/ 9953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1 w 10000"/>
                        <a:gd name="connsiteY3" fmla="*/ 10000 h 10000"/>
                        <a:gd name="connsiteX4" fmla="*/ 103 w 10000"/>
                        <a:gd name="connsiteY4" fmla="*/ 4711 h 10000"/>
                        <a:gd name="connsiteX0" fmla="*/ 9 w 10000"/>
                        <a:gd name="connsiteY0" fmla="*/ 4768 h 10000"/>
                        <a:gd name="connsiteX1" fmla="*/ 9953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1 w 10000"/>
                        <a:gd name="connsiteY3" fmla="*/ 10000 h 10000"/>
                        <a:gd name="connsiteX4" fmla="*/ 9 w 10000"/>
                        <a:gd name="connsiteY4" fmla="*/ 4768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00">
                          <a:moveTo>
                            <a:pt x="9" y="4768"/>
                          </a:moveTo>
                          <a:lnTo>
                            <a:pt x="9953" y="0"/>
                          </a:lnTo>
                          <a:cubicBezTo>
                            <a:pt x="9969" y="3333"/>
                            <a:pt x="9984" y="6667"/>
                            <a:pt x="10000" y="10000"/>
                          </a:cubicBezTo>
                          <a:lnTo>
                            <a:pt x="1" y="10000"/>
                          </a:lnTo>
                          <a:cubicBezTo>
                            <a:pt x="-5" y="8405"/>
                            <a:pt x="15" y="6363"/>
                            <a:pt x="9" y="4768"/>
                          </a:cubicBezTo>
                          <a:close/>
                        </a:path>
                      </a:pathLst>
                    </a:custGeom>
                    <a:blipFill>
                      <a:blip r:embed="rId14"/>
                      <a:stretch>
                        <a:fillRect l="-278" r="-5278" b="-13585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7779163-2607-4237-899C-3D4AF1232F5C}"/>
                    </a:ext>
                  </a:extLst>
                </p:cNvPr>
                <p:cNvCxnSpPr/>
                <p:nvPr/>
              </p:nvCxnSpPr>
              <p:spPr>
                <a:xfrm flipH="1" flipV="1">
                  <a:off x="9864133" y="4193525"/>
                  <a:ext cx="710315" cy="305807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2F698E0-0562-4D2B-AB24-C25AEE61B4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69866" y="2823379"/>
                  <a:ext cx="1" cy="768448"/>
                </a:xfrm>
                <a:prstGeom prst="straightConnector1">
                  <a:avLst/>
                </a:prstGeom>
                <a:ln w="73025" cmpd="dbl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43992-C125-4539-A4D4-B8981497342B}"/>
                </a:ext>
              </a:extLst>
            </p:cNvPr>
            <p:cNvSpPr txBox="1"/>
            <p:nvPr/>
          </p:nvSpPr>
          <p:spPr>
            <a:xfrm>
              <a:off x="5244673" y="3005074"/>
              <a:ext cx="186314" cy="36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AEF7F0-6968-4E0A-80FF-59F7D960A91F}"/>
                </a:ext>
              </a:extLst>
            </p:cNvPr>
            <p:cNvSpPr/>
            <p:nvPr/>
          </p:nvSpPr>
          <p:spPr>
            <a:xfrm>
              <a:off x="7498223" y="3738565"/>
              <a:ext cx="1526091" cy="1586885"/>
            </a:xfrm>
            <a:prstGeom prst="rect">
              <a:avLst/>
            </a:prstGeom>
            <a:solidFill>
              <a:srgbClr val="FFC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57BA8DD-921E-48AF-A489-74EA5A7B28F3}"/>
                  </a:ext>
                </a:extLst>
              </p:cNvPr>
              <p:cNvSpPr/>
              <p:nvPr/>
            </p:nvSpPr>
            <p:spPr>
              <a:xfrm>
                <a:off x="1270258" y="4605661"/>
                <a:ext cx="3826177" cy="68961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𝛼𝜀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57BA8DD-921E-48AF-A489-74EA5A7B2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258" y="4605661"/>
                <a:ext cx="3826177" cy="6896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Down 49">
            <a:extLst>
              <a:ext uri="{FF2B5EF4-FFF2-40B4-BE49-F238E27FC236}">
                <a16:creationId xmlns:a16="http://schemas.microsoft.com/office/drawing/2014/main" id="{7F376183-D3FB-442E-A0AB-2FA68A631593}"/>
              </a:ext>
            </a:extLst>
          </p:cNvPr>
          <p:cNvSpPr/>
          <p:nvPr/>
        </p:nvSpPr>
        <p:spPr>
          <a:xfrm>
            <a:off x="2227729" y="1362667"/>
            <a:ext cx="574223" cy="3232170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Bent-Up 51">
            <a:extLst>
              <a:ext uri="{FF2B5EF4-FFF2-40B4-BE49-F238E27FC236}">
                <a16:creationId xmlns:a16="http://schemas.microsoft.com/office/drawing/2014/main" id="{EC947F21-AF6A-43C4-B64C-A22972ABFF36}"/>
              </a:ext>
            </a:extLst>
          </p:cNvPr>
          <p:cNvSpPr/>
          <p:nvPr/>
        </p:nvSpPr>
        <p:spPr>
          <a:xfrm rot="5400000">
            <a:off x="4031808" y="4121979"/>
            <a:ext cx="927222" cy="3011855"/>
          </a:xfrm>
          <a:prstGeom prst="bent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C0C01B-6B39-4C07-A0A5-9DF277867700}"/>
                  </a:ext>
                </a:extLst>
              </p:cNvPr>
              <p:cNvSpPr/>
              <p:nvPr/>
            </p:nvSpPr>
            <p:spPr>
              <a:xfrm>
                <a:off x="6001349" y="5493030"/>
                <a:ext cx="4984337" cy="80906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𝛼𝜀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C0C01B-6B39-4C07-A0A5-9DF277867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349" y="5493030"/>
                <a:ext cx="4984337" cy="8090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20A6BEA-16BC-4506-AF86-A83DE27D1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03" y="58408"/>
            <a:ext cx="7326651" cy="5494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9DBFAA-8AD6-4069-B954-37210D7FADAD}"/>
                  </a:ext>
                </a:extLst>
              </p:cNvPr>
              <p:cNvSpPr/>
              <p:nvPr/>
            </p:nvSpPr>
            <p:spPr>
              <a:xfrm>
                <a:off x="1846930" y="5809636"/>
                <a:ext cx="5868910" cy="92852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𝛼𝜀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9DBFAA-8AD6-4069-B954-37210D7FA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30" y="5809636"/>
                <a:ext cx="5868910" cy="928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D5E6BA-1AA0-4D12-A162-E2D8DA1670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29819" y="3676455"/>
            <a:ext cx="326954" cy="123491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516815-7F7A-44B8-956F-8358712327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07530" y="1214824"/>
            <a:ext cx="1636591" cy="177452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74DB2F-46F7-49CB-8695-B6D39C09ED64}"/>
              </a:ext>
            </a:extLst>
          </p:cNvPr>
          <p:cNvCxnSpPr>
            <a:cxnSpLocks/>
          </p:cNvCxnSpPr>
          <p:nvPr/>
        </p:nvCxnSpPr>
        <p:spPr bwMode="auto">
          <a:xfrm flipV="1">
            <a:off x="6181553" y="553589"/>
            <a:ext cx="1283616" cy="870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9F1D9B-5F83-40EA-8FBB-B01F505CC307}"/>
              </a:ext>
            </a:extLst>
          </p:cNvPr>
          <p:cNvCxnSpPr>
            <a:cxnSpLocks/>
          </p:cNvCxnSpPr>
          <p:nvPr/>
        </p:nvCxnSpPr>
        <p:spPr>
          <a:xfrm flipH="1">
            <a:off x="6344240" y="640664"/>
            <a:ext cx="368046" cy="5212509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4E28BC-7442-440F-9521-B94915946F8A}"/>
              </a:ext>
            </a:extLst>
          </p:cNvPr>
          <p:cNvCxnSpPr>
            <a:cxnSpLocks/>
          </p:cNvCxnSpPr>
          <p:nvPr/>
        </p:nvCxnSpPr>
        <p:spPr>
          <a:xfrm>
            <a:off x="3151429" y="2413262"/>
            <a:ext cx="1105463" cy="376129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0B66EF-E95C-4BA4-BAE7-6A2454802C0B}"/>
              </a:ext>
            </a:extLst>
          </p:cNvPr>
          <p:cNvCxnSpPr>
            <a:cxnSpLocks/>
          </p:cNvCxnSpPr>
          <p:nvPr/>
        </p:nvCxnSpPr>
        <p:spPr>
          <a:xfrm>
            <a:off x="1996647" y="4436942"/>
            <a:ext cx="3247534" cy="173761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2EACDD-9D7B-4191-9ABE-210A9DDEBA22}"/>
                  </a:ext>
                </a:extLst>
              </p:cNvPr>
              <p:cNvSpPr txBox="1"/>
              <p:nvPr/>
            </p:nvSpPr>
            <p:spPr>
              <a:xfrm>
                <a:off x="8031637" y="1753386"/>
                <a:ext cx="402838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Estimation from spectrum directly: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       =        1/day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   =         300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2EACDD-9D7B-4191-9ABE-210A9DDEB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637" y="1753386"/>
                <a:ext cx="4028387" cy="1815882"/>
              </a:xfrm>
              <a:prstGeom prst="rect">
                <a:avLst/>
              </a:prstGeom>
              <a:blipFill>
                <a:blip r:embed="rId6"/>
                <a:stretch>
                  <a:fillRect l="-3182" t="-3356" r="-303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2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011" y="1883184"/>
            <a:ext cx="2643051" cy="25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6019" y="547619"/>
            <a:ext cx="1071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Global </a:t>
            </a:r>
            <a:r>
              <a:rPr lang="en-US" sz="3600" b="1" dirty="0" err="1">
                <a:latin typeface="Arial" charset="0"/>
                <a:ea typeface="Arial" charset="0"/>
                <a:cs typeface="Arial" charset="0"/>
              </a:rPr>
              <a:t>Mesoscale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 Convection Permitting Model</a:t>
            </a:r>
            <a:endParaRPr lang="en-US" sz="3600" b="1" dirty="0">
              <a:solidFill>
                <a:srgbClr val="0033C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6323" y="2290161"/>
            <a:ext cx="47085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ECMWF: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rgbClr val="0033CC"/>
                </a:solidFill>
                <a:latin typeface="Arial" charset="0"/>
                <a:ea typeface="Arial" charset="0"/>
                <a:cs typeface="Arial" charset="0"/>
              </a:rPr>
              <a:t>Resolution: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9 km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10 Member Ensemble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20day simulation</a:t>
            </a:r>
          </a:p>
          <a:p>
            <a:endParaRPr lang="en-US" sz="2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6323" y="4423184"/>
            <a:ext cx="90860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Initial perturbation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EDA </a:t>
            </a:r>
            <a:r>
              <a:rPr lang="en-US" sz="2000" b="1" dirty="0">
                <a:solidFill>
                  <a:srgbClr val="0033CC"/>
                </a:solidFill>
                <a:latin typeface="Arial" charset="0"/>
                <a:ea typeface="Arial" charset="0"/>
                <a:cs typeface="Arial" charset="0"/>
              </a:rPr>
              <a:t>ensemble: Initial perturbations from each EDA analysis (operational uncertainty)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0.1EDA</a:t>
            </a:r>
            <a:r>
              <a:rPr lang="en-US" sz="2000" b="1" dirty="0">
                <a:solidFill>
                  <a:srgbClr val="0033CC"/>
                </a:solidFill>
                <a:latin typeface="Arial" charset="0"/>
                <a:ea typeface="Arial" charset="0"/>
                <a:cs typeface="Arial" charset="0"/>
              </a:rPr>
              <a:t> ensemble: initial perturbation reduced to 10% of EDA (centered on the CNTL) </a:t>
            </a:r>
            <a:endParaRPr lang="en-US" sz="2000" dirty="0">
              <a:solidFill>
                <a:srgbClr val="0033C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3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_Figure2.pdf">
            <a:extLst>
              <a:ext uri="{FF2B5EF4-FFF2-40B4-BE49-F238E27FC236}">
                <a16:creationId xmlns:a16="http://schemas.microsoft.com/office/drawing/2014/main" id="{89444E00-FBF6-4C40-A372-F1B08BDDA6B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9"/>
          <a:stretch/>
        </p:blipFill>
        <p:spPr bwMode="auto">
          <a:xfrm>
            <a:off x="270185" y="1250303"/>
            <a:ext cx="11444398" cy="4278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BE6F28-7E80-4C80-B429-03DF4AEFE696}"/>
              </a:ext>
            </a:extLst>
          </p:cNvPr>
          <p:cNvSpPr/>
          <p:nvPr/>
        </p:nvSpPr>
        <p:spPr>
          <a:xfrm>
            <a:off x="1147666" y="1446245"/>
            <a:ext cx="625151" cy="508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1C283-F392-48D1-90AD-924AE3F7C9D6}"/>
              </a:ext>
            </a:extLst>
          </p:cNvPr>
          <p:cNvSpPr/>
          <p:nvPr/>
        </p:nvSpPr>
        <p:spPr>
          <a:xfrm>
            <a:off x="6963747" y="1446245"/>
            <a:ext cx="625151" cy="508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DA1D3-EEF3-4891-833E-41A40884F9CA}"/>
              </a:ext>
            </a:extLst>
          </p:cNvPr>
          <p:cNvSpPr/>
          <p:nvPr/>
        </p:nvSpPr>
        <p:spPr>
          <a:xfrm>
            <a:off x="649940" y="397082"/>
            <a:ext cx="11004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sz="2400" b="1" dirty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Time Evolution for ensemble variance of 500hpa winds in EDA and EDA0.1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33A611-19A8-4194-85AB-8C1866319B4E}"/>
                  </a:ext>
                </a:extLst>
              </p:cNvPr>
              <p:cNvSpPr/>
              <p:nvPr/>
            </p:nvSpPr>
            <p:spPr>
              <a:xfrm>
                <a:off x="3568262" y="5799910"/>
                <a:ext cx="4984337" cy="80906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𝛼𝜀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33A611-19A8-4194-85AB-8C1866319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62" y="5799910"/>
                <a:ext cx="4984337" cy="809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89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17D17D-068E-40E3-907C-B17BCDD4B639}"/>
              </a:ext>
            </a:extLst>
          </p:cNvPr>
          <p:cNvGrpSpPr/>
          <p:nvPr/>
        </p:nvGrpSpPr>
        <p:grpSpPr>
          <a:xfrm>
            <a:off x="1152797" y="1001977"/>
            <a:ext cx="9991107" cy="5807153"/>
            <a:chOff x="1414672" y="479538"/>
            <a:chExt cx="9252536" cy="55326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200CD3-A9C5-4F7D-A6E8-1CCF5614D1EE}"/>
                </a:ext>
              </a:extLst>
            </p:cNvPr>
            <p:cNvSpPr txBox="1"/>
            <p:nvPr/>
          </p:nvSpPr>
          <p:spPr>
            <a:xfrm rot="16200000">
              <a:off x="2037390" y="258085"/>
              <a:ext cx="1497763" cy="274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2015Dec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0FF326-5A9F-4868-8D40-4D900F65AA2E}"/>
                </a:ext>
              </a:extLst>
            </p:cNvPr>
            <p:cNvSpPr txBox="1"/>
            <p:nvPr/>
          </p:nvSpPr>
          <p:spPr>
            <a:xfrm rot="16200000">
              <a:off x="2041887" y="3073676"/>
              <a:ext cx="1497763" cy="274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2016Jun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030C7C3-0E5E-4DCD-9A14-AD7A6CFAD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10767" y="3269000"/>
              <a:ext cx="4310743" cy="27432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A2BBEF3-325E-43C4-8FF2-9B98D712D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56464" y="3269000"/>
              <a:ext cx="4310743" cy="274320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652F5F7-39D8-4AC1-AB53-C190FB2F0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10767" y="479538"/>
              <a:ext cx="4310743" cy="27432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DF2D116-CE13-4C5B-A590-AA15C39E6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56465" y="479538"/>
              <a:ext cx="4310743" cy="27432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9A7495-5988-4571-A032-58BAD878A431}"/>
              </a:ext>
            </a:extLst>
          </p:cNvPr>
          <p:cNvSpPr/>
          <p:nvPr/>
        </p:nvSpPr>
        <p:spPr>
          <a:xfrm>
            <a:off x="789215" y="218547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meanings of </a:t>
            </a:r>
            <a:r>
              <a:rPr lang="el-GR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4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539</Words>
  <Application>Microsoft Office PowerPoint</Application>
  <PresentationFormat>Widescreen</PresentationFormat>
  <Paragraphs>150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Cabin</vt:lpstr>
      <vt:lpstr>DengXian</vt:lpstr>
      <vt:lpstr>MS PGothic</vt:lpstr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FV3 powered Model: Hurricane Seasonal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Yongqiang Sun</dc:creator>
  <cp:lastModifiedBy>Yongqiang Sun</cp:lastModifiedBy>
  <cp:revision>64</cp:revision>
  <dcterms:created xsi:type="dcterms:W3CDTF">2018-05-08T20:06:17Z</dcterms:created>
  <dcterms:modified xsi:type="dcterms:W3CDTF">2018-05-23T10:22:38Z</dcterms:modified>
</cp:coreProperties>
</file>