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86" r:id="rId5"/>
    <p:sldId id="285" r:id="rId6"/>
    <p:sldId id="275" r:id="rId7"/>
    <p:sldId id="287" r:id="rId8"/>
    <p:sldId id="261" r:id="rId9"/>
    <p:sldId id="266" r:id="rId10"/>
    <p:sldId id="277" r:id="rId11"/>
    <p:sldId id="268" r:id="rId12"/>
    <p:sldId id="281" r:id="rId13"/>
    <p:sldId id="283" r:id="rId14"/>
    <p:sldId id="282" r:id="rId15"/>
    <p:sldId id="289" r:id="rId16"/>
    <p:sldId id="290" r:id="rId17"/>
    <p:sldId id="274" r:id="rId18"/>
    <p:sldId id="284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CF5464-4EF4-4D0F-AEF1-1E6141E3B3AB}">
  <a:tblStyle styleId="{39CF5464-4EF4-4D0F-AEF1-1E6141E3B3A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1"/>
    <p:restoredTop sz="94652"/>
  </p:normalViewPr>
  <p:slideViewPr>
    <p:cSldViewPr snapToGrid="0" snapToObjects="1">
      <p:cViewPr varScale="1">
        <p:scale>
          <a:sx n="93" d="100"/>
          <a:sy n="93" d="100"/>
        </p:scale>
        <p:origin x="2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C899DD8-2401-504F-9D88-39D93B7952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8DCA76-9C72-4647-9903-6D14CCF9E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EFDAC-784F-4940-B51E-534B743E1886}" type="datetimeFigureOut">
              <a:rPr lang="en-US" smtClean="0"/>
              <a:t>5/22/18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5C124E-2A02-3C48-A40D-1463A0FFE2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A01BE6-D2F6-E142-A0F6-E5302B14CC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37AB7-C53A-3948-949F-39E59873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0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699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235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363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175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2728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940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43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48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99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466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en-US" dirty="0">
                <a:solidFill>
                  <a:schemeClr val="lt1"/>
                </a:solidFill>
              </a:rPr>
              <a:t>Ensemble sensitivity of ice flow speed and ice thickness to uncertain parameters</a:t>
            </a:r>
            <a:endParaRPr sz="6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Wenjie (Wendall) Li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Advisor: Fuqing Zhang, Richard Alley and Byron Parizek 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A39334-57C0-3849-AA32-39B71F5D8E00}"/>
              </a:ext>
            </a:extLst>
          </p:cNvPr>
          <p:cNvSpPr txBox="1"/>
          <p:nvPr/>
        </p:nvSpPr>
        <p:spPr>
          <a:xfrm>
            <a:off x="10474036" y="6220691"/>
            <a:ext cx="171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Group Meeting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May </a:t>
            </a:r>
            <a:r>
              <a:rPr lang="en-US" sz="1600" dirty="0">
                <a:solidFill>
                  <a:schemeClr val="bg1"/>
                </a:solidFill>
              </a:rPr>
              <a:t>23rd,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68286" y="959386"/>
            <a:ext cx="3932408" cy="29493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52">
                <a:extLst>
                  <a:ext uri="{FF2B5EF4-FFF2-40B4-BE49-F238E27FC236}">
                    <a16:creationId xmlns:a16="http://schemas.microsoft.com/office/drawing/2014/main" xmlns="" id="{2CED402D-4D03-9449-9052-D3626C519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5142" y="2391508"/>
                <a:ext cx="616236" cy="1189201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52">
                <a:extLst>
                  <a:ext uri="{FF2B5EF4-FFF2-40B4-BE49-F238E27FC236}">
                    <a16:creationId xmlns:a16="http://schemas.microsoft.com/office/drawing/2014/main" id="{2CED402D-4D03-9449-9052-D3626C519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5142" y="2391508"/>
                <a:ext cx="616236" cy="1189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Shape 208">
            <a:extLst>
              <a:ext uri="{FF2B5EF4-FFF2-40B4-BE49-F238E27FC236}">
                <a16:creationId xmlns:a16="http://schemas.microsoft.com/office/drawing/2014/main" xmlns="" id="{67533FA1-FEF2-E24B-9847-4FB32BCC670D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200695" y="959386"/>
            <a:ext cx="3932408" cy="294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08">
            <a:extLst>
              <a:ext uri="{FF2B5EF4-FFF2-40B4-BE49-F238E27FC236}">
                <a16:creationId xmlns:a16="http://schemas.microsoft.com/office/drawing/2014/main" xmlns="" id="{A665CF8C-9B49-C448-827C-8C3B41A40687}"/>
              </a:ext>
            </a:extLst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268287" y="3908693"/>
            <a:ext cx="3932408" cy="294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08">
            <a:extLst>
              <a:ext uri="{FF2B5EF4-FFF2-40B4-BE49-F238E27FC236}">
                <a16:creationId xmlns:a16="http://schemas.microsoft.com/office/drawing/2014/main" xmlns="" id="{CC1AE6E0-FAD8-7743-AD7D-74D596F1D6CA}"/>
              </a:ext>
            </a:extLst>
          </p:cNvPr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200695" y="3908692"/>
            <a:ext cx="3932408" cy="29493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2">
                <a:extLst>
                  <a:ext uri="{FF2B5EF4-FFF2-40B4-BE49-F238E27FC236}">
                    <a16:creationId xmlns:a16="http://schemas.microsoft.com/office/drawing/2014/main" xmlns="" id="{A9A260A2-AC99-7045-A0FF-416DD1E72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2842" y="2387600"/>
                <a:ext cx="616236" cy="1189201"/>
              </a:xfrm>
              <a:prstGeom prst="rect">
                <a:avLst/>
              </a:prstGeom>
              <a:pattFill prst="lt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52">
                <a:extLst>
                  <a:ext uri="{FF2B5EF4-FFF2-40B4-BE49-F238E27FC236}">
                    <a16:creationId xmlns:a16="http://schemas.microsoft.com/office/drawing/2014/main" id="{A9A260A2-AC99-7045-A0FF-416DD1E72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2842" y="2387600"/>
                <a:ext cx="616236" cy="11892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52">
                <a:extLst>
                  <a:ext uri="{FF2B5EF4-FFF2-40B4-BE49-F238E27FC236}">
                    <a16:creationId xmlns:a16="http://schemas.microsoft.com/office/drawing/2014/main" xmlns="" id="{FBE7B9D2-CD36-7145-8EA0-9214E3D92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4965" y="2391507"/>
                <a:ext cx="616236" cy="1189201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52">
                <a:extLst>
                  <a:ext uri="{FF2B5EF4-FFF2-40B4-BE49-F238E27FC236}">
                    <a16:creationId xmlns:a16="http://schemas.microsoft.com/office/drawing/2014/main" id="{FBE7B9D2-CD36-7145-8EA0-9214E3D92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4965" y="2391507"/>
                <a:ext cx="616236" cy="1189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2">
                <a:extLst>
                  <a:ext uri="{FF2B5EF4-FFF2-40B4-BE49-F238E27FC236}">
                    <a16:creationId xmlns:a16="http://schemas.microsoft.com/office/drawing/2014/main" xmlns="" id="{E8B895D1-0FDA-3F4A-BEE2-825906940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0257" y="2387599"/>
                <a:ext cx="616236" cy="1189201"/>
              </a:xfrm>
              <a:prstGeom prst="rect">
                <a:avLst/>
              </a:prstGeom>
              <a:pattFill prst="ltUpDiag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52">
                <a:extLst>
                  <a:ext uri="{FF2B5EF4-FFF2-40B4-BE49-F238E27FC236}">
                    <a16:creationId xmlns:a16="http://schemas.microsoft.com/office/drawing/2014/main" id="{E8B895D1-0FDA-3F4A-BEE2-825906940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0257" y="2387599"/>
                <a:ext cx="616236" cy="1189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52">
                <a:extLst>
                  <a:ext uri="{FF2B5EF4-FFF2-40B4-BE49-F238E27FC236}">
                    <a16:creationId xmlns:a16="http://schemas.microsoft.com/office/drawing/2014/main" xmlns="" id="{C8EF0E6C-497E-C944-B174-0FD58DC42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6493" y="2387599"/>
                <a:ext cx="616236" cy="1189201"/>
              </a:xfrm>
              <a:prstGeom prst="rect">
                <a:avLst/>
              </a:prstGeom>
              <a:pattFill prst="ltUpDiag">
                <a:fgClr>
                  <a:srgbClr val="7030A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52">
                <a:extLst>
                  <a:ext uri="{FF2B5EF4-FFF2-40B4-BE49-F238E27FC236}">
                    <a16:creationId xmlns:a16="http://schemas.microsoft.com/office/drawing/2014/main" id="{C8EF0E6C-497E-C944-B174-0FD58DC42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6493" y="2387599"/>
                <a:ext cx="616236" cy="11892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52">
                <a:extLst>
                  <a:ext uri="{FF2B5EF4-FFF2-40B4-BE49-F238E27FC236}">
                    <a16:creationId xmlns:a16="http://schemas.microsoft.com/office/drawing/2014/main" xmlns="" id="{FB1E1A70-207D-C14C-9692-8B1552772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5549" y="2387599"/>
                <a:ext cx="616236" cy="1189201"/>
              </a:xfrm>
              <a:prstGeom prst="rect">
                <a:avLst/>
              </a:prstGeom>
              <a:pattFill prst="ltUpDiag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52">
                <a:extLst>
                  <a:ext uri="{FF2B5EF4-FFF2-40B4-BE49-F238E27FC236}">
                    <a16:creationId xmlns:a16="http://schemas.microsoft.com/office/drawing/2014/main" id="{FB1E1A70-207D-C14C-9692-8B1552772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5549" y="2387599"/>
                <a:ext cx="616236" cy="11892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hape 199">
            <a:extLst>
              <a:ext uri="{FF2B5EF4-FFF2-40B4-BE49-F238E27FC236}">
                <a16:creationId xmlns:a16="http://schemas.microsoft.com/office/drawing/2014/main" xmlns="" id="{700C2247-6088-6B43-BEAD-0217EC9A49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US" dirty="0">
                <a:solidFill>
                  <a:schemeClr val="lt1"/>
                </a:solidFill>
              </a:rPr>
              <a:t>Buttressing Effect</a:t>
            </a: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xmlns="" id="{15AEE89F-DA69-8A46-BA8D-B4273A02A6F1}"/>
              </a:ext>
            </a:extLst>
          </p:cNvPr>
          <p:cNvSpPr/>
          <p:nvPr/>
        </p:nvSpPr>
        <p:spPr>
          <a:xfrm>
            <a:off x="3675529" y="5898775"/>
            <a:ext cx="1963271" cy="4327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F1B1F74-105B-544B-8E67-5DC8AFB52C2F}"/>
                  </a:ext>
                </a:extLst>
              </p:cNvPr>
              <p:cNvSpPr txBox="1"/>
              <p:nvPr/>
            </p:nvSpPr>
            <p:spPr>
              <a:xfrm>
                <a:off x="-1" y="4498580"/>
                <a:ext cx="3675529" cy="132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~240 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𝑦𝑟</m:t>
                    </m:r>
                  </m:oMath>
                </a14:m>
                <a:endParaRPr lang="en-US" sz="1800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𝐿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=240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𝑚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𝑦𝑟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∗20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𝑦𝑟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=4.8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𝑘𝑚</m:t>
                    </m:r>
                  </m:oMath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1B1F74-105B-544B-8E67-5DC8AFB52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498580"/>
                <a:ext cx="3675529" cy="1324914"/>
              </a:xfrm>
              <a:prstGeom prst="rect">
                <a:avLst/>
              </a:prstGeom>
              <a:blipFill rotWithShape="0">
                <a:blip r:embed="rId13"/>
                <a:stretch>
                  <a:fillRect l="-995" t="-26728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89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2417"/>
            <a:ext cx="6035040" cy="452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161518" y="1445836"/>
            <a:ext cx="6030482" cy="45228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99">
            <a:extLst>
              <a:ext uri="{FF2B5EF4-FFF2-40B4-BE49-F238E27FC236}">
                <a16:creationId xmlns:a16="http://schemas.microsoft.com/office/drawing/2014/main" xmlns="" id="{BF438668-71F4-0241-8E54-FBCD6173EED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US" dirty="0">
                <a:solidFill>
                  <a:schemeClr val="lt1"/>
                </a:solidFill>
              </a:rPr>
              <a:t>Basal friction coefficient (B</a:t>
            </a:r>
            <a:r>
              <a:rPr lang="en-US" baseline="-25000" dirty="0">
                <a:solidFill>
                  <a:schemeClr val="lt1"/>
                </a:solidFill>
              </a:rPr>
              <a:t>i</a:t>
            </a:r>
            <a:r>
              <a:rPr lang="en-US" dirty="0">
                <a:solidFill>
                  <a:schemeClr val="lt1"/>
                </a:solidFill>
              </a:rPr>
              <a:t>) is more dominant than the terrain height (A)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40AA23-AB78-9A40-A38E-D80295B925FD}"/>
              </a:ext>
            </a:extLst>
          </p:cNvPr>
          <p:cNvSpPr txBox="1"/>
          <p:nvPr/>
        </p:nvSpPr>
        <p:spPr>
          <a:xfrm>
            <a:off x="564735" y="6082034"/>
            <a:ext cx="4385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perturbing 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@ 100yr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F18907-74CE-544D-ADF6-98513072D6D7}"/>
              </a:ext>
            </a:extLst>
          </p:cNvPr>
          <p:cNvSpPr txBox="1"/>
          <p:nvPr/>
        </p:nvSpPr>
        <p:spPr>
          <a:xfrm>
            <a:off x="6983817" y="6082033"/>
            <a:ext cx="4385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perturbing A, 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@ 100yr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2417"/>
            <a:ext cx="6035040" cy="452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161518" y="1445836"/>
            <a:ext cx="6030482" cy="45228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99">
            <a:extLst>
              <a:ext uri="{FF2B5EF4-FFF2-40B4-BE49-F238E27FC236}">
                <a16:creationId xmlns:a16="http://schemas.microsoft.com/office/drawing/2014/main" xmlns="" id="{BF438668-71F4-0241-8E54-FBCD6173EED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US" dirty="0">
                <a:solidFill>
                  <a:schemeClr val="lt1"/>
                </a:solidFill>
              </a:rPr>
              <a:t>5% uncertainty on upstream flux have large correlation with surface horizontal velocity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DB87E4-64F6-3145-B4C5-2F5B652D2C55}"/>
              </a:ext>
            </a:extLst>
          </p:cNvPr>
          <p:cNvSpPr txBox="1"/>
          <p:nvPr/>
        </p:nvSpPr>
        <p:spPr>
          <a:xfrm>
            <a:off x="787894" y="6085551"/>
            <a:ext cx="1074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perturbing q(5%), 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for 100 </a:t>
            </a:r>
            <a:r>
              <a:rPr lang="en-US" dirty="0" err="1">
                <a:solidFill>
                  <a:schemeClr val="bg1"/>
                </a:solidFill>
              </a:rPr>
              <a:t>yrs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2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2417"/>
            <a:ext cx="6035040" cy="452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161518" y="1445836"/>
            <a:ext cx="6030482" cy="45228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99">
            <a:extLst>
              <a:ext uri="{FF2B5EF4-FFF2-40B4-BE49-F238E27FC236}">
                <a16:creationId xmlns:a16="http://schemas.microsoft.com/office/drawing/2014/main" xmlns="" id="{BF438668-71F4-0241-8E54-FBCD6173EED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US" dirty="0">
                <a:solidFill>
                  <a:schemeClr val="lt1"/>
                </a:solidFill>
              </a:rPr>
              <a:t>1% uncertainty on upstream flux have minor correlation with surface horizontal velocity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F639B4-4085-0D44-A14A-E174FEE52784}"/>
              </a:ext>
            </a:extLst>
          </p:cNvPr>
          <p:cNvSpPr txBox="1"/>
          <p:nvPr/>
        </p:nvSpPr>
        <p:spPr>
          <a:xfrm>
            <a:off x="838200" y="6141854"/>
            <a:ext cx="1074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perturbing q(1%), 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for 100 </a:t>
            </a:r>
            <a:r>
              <a:rPr lang="en-US" dirty="0" err="1">
                <a:solidFill>
                  <a:schemeClr val="bg1"/>
                </a:solidFill>
              </a:rPr>
              <a:t>yrs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8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2417"/>
            <a:ext cx="6035040" cy="452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161518" y="1445836"/>
            <a:ext cx="6030482" cy="45228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99">
            <a:extLst>
              <a:ext uri="{FF2B5EF4-FFF2-40B4-BE49-F238E27FC236}">
                <a16:creationId xmlns:a16="http://schemas.microsoft.com/office/drawing/2014/main" xmlns="" id="{BF438668-71F4-0241-8E54-FBCD6173EED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0844613" cy="132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US" dirty="0">
                <a:solidFill>
                  <a:schemeClr val="lt1"/>
                </a:solidFill>
              </a:rPr>
              <a:t>Compare the correlation results between 5% uncertainty and 1% uncertainty on q @ 100 </a:t>
            </a:r>
            <a:r>
              <a:rPr lang="en-US" dirty="0" err="1">
                <a:solidFill>
                  <a:schemeClr val="lt1"/>
                </a:solidFill>
              </a:rPr>
              <a:t>yr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C0BE21-5048-CB4D-B7EA-0404A4244904}"/>
              </a:ext>
            </a:extLst>
          </p:cNvPr>
          <p:cNvSpPr txBox="1"/>
          <p:nvPr/>
        </p:nvSpPr>
        <p:spPr>
          <a:xfrm>
            <a:off x="838200" y="6141854"/>
            <a:ext cx="4940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perturbing q(5%), 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@ 100 </a:t>
            </a:r>
            <a:r>
              <a:rPr lang="en-US" dirty="0" err="1">
                <a:solidFill>
                  <a:schemeClr val="bg1"/>
                </a:solidFill>
              </a:rPr>
              <a:t>yr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1E10A2-F7BC-AC47-AAC1-4B9D5E9B7998}"/>
              </a:ext>
            </a:extLst>
          </p:cNvPr>
          <p:cNvSpPr txBox="1"/>
          <p:nvPr/>
        </p:nvSpPr>
        <p:spPr>
          <a:xfrm>
            <a:off x="6647688" y="6141854"/>
            <a:ext cx="4940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perturbing q(1%), 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@ 100 </a:t>
            </a:r>
            <a:r>
              <a:rPr lang="en-US" dirty="0" err="1">
                <a:solidFill>
                  <a:schemeClr val="bg1"/>
                </a:solidFill>
              </a:rPr>
              <a:t>yr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8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9">
            <a:extLst>
              <a:ext uri="{FF2B5EF4-FFF2-40B4-BE49-F238E27FC236}">
                <a16:creationId xmlns:a16="http://schemas.microsoft.com/office/drawing/2014/main" xmlns="" id="{BF438668-71F4-0241-8E54-FBCD6173EED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US" dirty="0">
                <a:solidFill>
                  <a:schemeClr val="lt1"/>
                </a:solidFill>
              </a:rPr>
              <a:t>5% uncertainty on upstream flux </a:t>
            </a:r>
            <a:r>
              <a:rPr lang="en-US" dirty="0" smtClean="0">
                <a:solidFill>
                  <a:schemeClr val="lt1"/>
                </a:solidFill>
              </a:rPr>
              <a:t>with different upstream </a:t>
            </a:r>
            <a:r>
              <a:rPr lang="en-US" dirty="0" err="1" smtClean="0">
                <a:solidFill>
                  <a:schemeClr val="lt1"/>
                </a:solidFill>
              </a:rPr>
              <a:t>b.c.</a:t>
            </a:r>
            <a:r>
              <a:rPr lang="en-US" dirty="0" smtClean="0">
                <a:solidFill>
                  <a:schemeClr val="lt1"/>
                </a:solidFill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DB87E4-64F6-3145-B4C5-2F5B652D2C55}"/>
              </a:ext>
            </a:extLst>
          </p:cNvPr>
          <p:cNvSpPr txBox="1"/>
          <p:nvPr/>
        </p:nvSpPr>
        <p:spPr>
          <a:xfrm>
            <a:off x="7079672" y="6085550"/>
            <a:ext cx="523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perturbing </a:t>
            </a:r>
            <a:r>
              <a:rPr lang="en-US" dirty="0" smtClean="0">
                <a:solidFill>
                  <a:schemeClr val="bg1"/>
                </a:solidFill>
              </a:rPr>
              <a:t>u</a:t>
            </a:r>
            <a:r>
              <a:rPr lang="en-US" baseline="-25000" dirty="0" smtClean="0">
                <a:solidFill>
                  <a:schemeClr val="bg1"/>
                </a:solidFill>
              </a:rPr>
              <a:t>(x=0,t=0)</a:t>
            </a:r>
            <a:r>
              <a:rPr lang="en-US" dirty="0" smtClean="0">
                <a:solidFill>
                  <a:schemeClr val="bg1"/>
                </a:solidFill>
              </a:rPr>
              <a:t>,h</a:t>
            </a:r>
            <a:r>
              <a:rPr lang="en-US" baseline="-25000" dirty="0" smtClean="0">
                <a:solidFill>
                  <a:schemeClr val="bg1"/>
                </a:solidFill>
              </a:rPr>
              <a:t>(t=0) </a:t>
            </a:r>
            <a:r>
              <a:rPr lang="en-US" dirty="0" smtClean="0">
                <a:solidFill>
                  <a:schemeClr val="bg1"/>
                </a:solidFill>
              </a:rPr>
              <a:t>(5</a:t>
            </a:r>
            <a:r>
              <a:rPr lang="en-US" dirty="0">
                <a:solidFill>
                  <a:schemeClr val="bg1"/>
                </a:solidFill>
              </a:rPr>
              <a:t>%), 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for 100 </a:t>
            </a:r>
            <a:r>
              <a:rPr lang="en-US" dirty="0" err="1">
                <a:solidFill>
                  <a:schemeClr val="bg1"/>
                </a:solidFill>
              </a:rPr>
              <a:t>yrs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EF17EF5C-D882-4BC7-92C2-5F1FF1DBF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1" y="1442417"/>
            <a:ext cx="6035040" cy="4526280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xmlns="" id="{EF17EF5C-D882-4BC7-92C2-5F1FF1DBF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2417"/>
            <a:ext cx="6035040" cy="4526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8DB87E4-64F6-3145-B4C5-2F5B652D2C55}"/>
              </a:ext>
            </a:extLst>
          </p:cNvPr>
          <p:cNvSpPr txBox="1"/>
          <p:nvPr/>
        </p:nvSpPr>
        <p:spPr>
          <a:xfrm>
            <a:off x="277168" y="6085551"/>
            <a:ext cx="548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perturbing </a:t>
            </a:r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</a:rPr>
              <a:t>(x=0,t=0) </a:t>
            </a:r>
            <a:r>
              <a:rPr lang="en-US" dirty="0" smtClean="0">
                <a:solidFill>
                  <a:schemeClr val="bg1"/>
                </a:solidFill>
              </a:rPr>
              <a:t>(5</a:t>
            </a:r>
            <a:r>
              <a:rPr lang="en-US" dirty="0">
                <a:solidFill>
                  <a:schemeClr val="bg1"/>
                </a:solidFill>
              </a:rPr>
              <a:t>%), B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for 100 </a:t>
            </a:r>
            <a:r>
              <a:rPr lang="en-US" dirty="0" err="1">
                <a:solidFill>
                  <a:schemeClr val="bg1"/>
                </a:solidFill>
              </a:rPr>
              <a:t>yrs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9">
            <a:extLst>
              <a:ext uri="{FF2B5EF4-FFF2-40B4-BE49-F238E27FC236}">
                <a16:creationId xmlns:a16="http://schemas.microsoft.com/office/drawing/2014/main" xmlns="" id="{BF438668-71F4-0241-8E54-FBCD6173EED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1390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US" dirty="0" smtClean="0">
                <a:solidFill>
                  <a:schemeClr val="lt1"/>
                </a:solidFill>
              </a:rPr>
              <a:t>The perturbation is propagated mostly by dispersion instead of ice advection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8DB87E4-64F6-3145-B4C5-2F5B652D2C55}"/>
              </a:ext>
            </a:extLst>
          </p:cNvPr>
          <p:cNvSpPr txBox="1"/>
          <p:nvPr/>
        </p:nvSpPr>
        <p:spPr>
          <a:xfrm>
            <a:off x="3089640" y="6550223"/>
            <a:ext cx="548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uniform B, uniform thick, no perturbation on upstream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06" y="1200929"/>
            <a:ext cx="7187737" cy="539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1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015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arenR"/>
            </a:pPr>
            <a:endParaRPr lang="en-US" dirty="0">
              <a:solidFill>
                <a:schemeClr val="lt1"/>
              </a:solidFill>
            </a:endParaRPr>
          </a:p>
          <a:p>
            <a:pPr marL="514350" lvl="0" indent="-514350">
              <a:spcBef>
                <a:spcPts val="0"/>
              </a:spcBef>
              <a:buClr>
                <a:schemeClr val="lt1"/>
              </a:buClr>
              <a:buFont typeface="Calibri"/>
              <a:buAutoNum type="arabicParenR"/>
            </a:pPr>
            <a:r>
              <a:rPr lang="en-US" dirty="0">
                <a:solidFill>
                  <a:schemeClr val="lt1"/>
                </a:solidFill>
              </a:rPr>
              <a:t>The terrain only affect the local region, while the basal friction (especially B</a:t>
            </a:r>
            <a:r>
              <a:rPr lang="en-US" baseline="-25000" dirty="0">
                <a:solidFill>
                  <a:schemeClr val="lt1"/>
                </a:solidFill>
              </a:rPr>
              <a:t>5</a:t>
            </a:r>
            <a:r>
              <a:rPr lang="en-US" dirty="0">
                <a:solidFill>
                  <a:schemeClr val="lt1"/>
                </a:solidFill>
              </a:rPr>
              <a:t> at downstream) is more dominant than the terrain.</a:t>
            </a:r>
            <a:endParaRPr lang="en-US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arenR"/>
            </a:pPr>
            <a:endParaRPr lang="en-US" dirty="0">
              <a:solidFill>
                <a:schemeClr val="lt1"/>
              </a:solidFill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the uncertainty of </a:t>
            </a:r>
            <a:r>
              <a:rPr lang="en-US" dirty="0">
                <a:solidFill>
                  <a:schemeClr val="lt1"/>
                </a:solidFill>
              </a:rPr>
              <a:t>upstream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flux, 5% has a large correlation (around 0.9) with the surface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velocity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arenR"/>
            </a:pPr>
            <a:endParaRPr lang="en-US" dirty="0">
              <a:solidFill>
                <a:schemeClr val="lt1"/>
              </a:solidFill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impact of uncertainty on upstream is propagated by dispersion instead of ice advection</a:t>
            </a:r>
            <a:endParaRPr lang="en-US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dirty="0"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015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Original question: How will the uncertainty of upstream flux affect the retrieval results?</a:t>
            </a:r>
          </a:p>
          <a:p>
            <a:pPr marL="635000" indent="-457200">
              <a:buClr>
                <a:schemeClr val="bg1"/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635000" indent="-4572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In the real world, the upstream flux has an uncertainty of approximately 5% (sometimes can up to 10%), so the previous retrieval results that did not consider uncertainty in the upstream flux may be overconfident.</a:t>
            </a:r>
          </a:p>
          <a:p>
            <a:pPr marL="635000" indent="-457200">
              <a:buClr>
                <a:schemeClr val="bg1"/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Thanks!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11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0" y="-52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7355682" y="6596390"/>
            <a:ext cx="6096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http://instaar.colorado.edu/galleries/meltwater-lakes-on-the-greenland-ice-sheet/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3863787" y="6355069"/>
            <a:ext cx="47647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Greenland meltwater lakes, by Tyler Jones, 2012.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4692" y="1440988"/>
            <a:ext cx="8710353" cy="481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7230" y="1405733"/>
            <a:ext cx="8837815" cy="4889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dirty="0"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2248"/>
            <a:ext cx="8609458" cy="5606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3326433" y="6488668"/>
            <a:ext cx="4471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Parizek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et al. (2013)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98C1BC-11F8-7B48-AE05-BA1C3CA28970}"/>
              </a:ext>
            </a:extLst>
          </p:cNvPr>
          <p:cNvSpPr/>
          <p:nvPr/>
        </p:nvSpPr>
        <p:spPr>
          <a:xfrm>
            <a:off x="3213219" y="3913974"/>
            <a:ext cx="45719" cy="12049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82498FD-64D6-D94D-8896-34C6911A71E0}"/>
              </a:ext>
            </a:extLst>
          </p:cNvPr>
          <p:cNvSpPr/>
          <p:nvPr/>
        </p:nvSpPr>
        <p:spPr>
          <a:xfrm rot="19995814">
            <a:off x="3225612" y="3415988"/>
            <a:ext cx="1706150" cy="2573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Lake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14">
            <a:extLst>
              <a:ext uri="{FF2B5EF4-FFF2-40B4-BE49-F238E27FC236}">
                <a16:creationId xmlns:a16="http://schemas.microsoft.com/office/drawing/2014/main" xmlns="" id="{AA92784C-A107-E24B-93E4-C6F83B8974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2248"/>
            <a:ext cx="8609458" cy="56064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929CCDB-4ECA-DA48-8A81-C5E4D08940B1}"/>
              </a:ext>
            </a:extLst>
          </p:cNvPr>
          <p:cNvSpPr/>
          <p:nvPr/>
        </p:nvSpPr>
        <p:spPr>
          <a:xfrm>
            <a:off x="3260218" y="3701611"/>
            <a:ext cx="5349240" cy="14173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dirty="0"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l="37853" t="50265" b="24431"/>
          <a:stretch/>
        </p:blipFill>
        <p:spPr>
          <a:xfrm>
            <a:off x="4429711" y="3721740"/>
            <a:ext cx="5269765" cy="139719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3326433" y="6488668"/>
            <a:ext cx="4471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Parizek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et al. (2013)</a:t>
            </a:r>
            <a:endParaRPr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B9E6DC0-F760-684D-9115-EFD6A520DA02}"/>
              </a:ext>
            </a:extLst>
          </p:cNvPr>
          <p:cNvSpPr/>
          <p:nvPr/>
        </p:nvSpPr>
        <p:spPr>
          <a:xfrm rot="19995814">
            <a:off x="3225612" y="3415988"/>
            <a:ext cx="1706150" cy="2573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Lake</a:t>
            </a:r>
          </a:p>
        </p:txBody>
      </p:sp>
    </p:spTree>
    <p:extLst>
      <p:ext uri="{BB962C8B-B14F-4D97-AF65-F5344CB8AC3E}">
        <p14:creationId xmlns:p14="http://schemas.microsoft.com/office/powerpoint/2010/main" val="137933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dirty="0"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2248"/>
            <a:ext cx="8609458" cy="5606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3326433" y="6488668"/>
            <a:ext cx="4471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Parizek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et al. (2013)</a:t>
            </a: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EBCD893-47DE-BD44-8FCB-F4A7A1BC01FD}"/>
              </a:ext>
            </a:extLst>
          </p:cNvPr>
          <p:cNvSpPr/>
          <p:nvPr/>
        </p:nvSpPr>
        <p:spPr>
          <a:xfrm>
            <a:off x="1328949" y="3685458"/>
            <a:ext cx="2103120" cy="1978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3497EB-DE31-C445-BCE1-9B717225EFD9}"/>
              </a:ext>
            </a:extLst>
          </p:cNvPr>
          <p:cNvSpPr txBox="1"/>
          <p:nvPr/>
        </p:nvSpPr>
        <p:spPr>
          <a:xfrm>
            <a:off x="8716709" y="882248"/>
            <a:ext cx="339268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Forecast of the ice evolution is needed.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Require knowledge of basal friction profile, which can not be measured directly.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uncertainty of upstream mass flux is not considered in the retrieval of basal friction profile</a:t>
            </a:r>
          </a:p>
          <a:p>
            <a:pPr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How will this affect the retrieval results?</a:t>
            </a:r>
          </a:p>
        </p:txBody>
      </p:sp>
    </p:spTree>
    <p:extLst>
      <p:ext uri="{BB962C8B-B14F-4D97-AF65-F5344CB8AC3E}">
        <p14:creationId xmlns:p14="http://schemas.microsoft.com/office/powerpoint/2010/main" val="274469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0" y="93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Introduction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76B775-97DD-F940-A889-721C9CFB7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7635"/>
            <a:ext cx="8050138" cy="5980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D444B2BB-8617-D247-8893-7F802B162697}"/>
              </a:ext>
            </a:extLst>
          </p:cNvPr>
          <p:cNvSpPr txBox="1"/>
          <p:nvPr/>
        </p:nvSpPr>
        <p:spPr>
          <a:xfrm>
            <a:off x="8246873" y="672144"/>
            <a:ext cx="39451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2D flowline model</a:t>
            </a:r>
          </a:p>
          <a:p>
            <a:pPr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Same width everywhere</a:t>
            </a:r>
          </a:p>
          <a:p>
            <a:pPr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Basal elevation decreases linearly with Gaussian bump in the middle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Use 51 ensembles in each experiment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Study correlations between surface horizontal velocity/ice thickness and model parameters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2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0" y="93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Introduction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71055" y="1136073"/>
                <a:ext cx="11402290" cy="5620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Mass balance </a:t>
                </a:r>
              </a:p>
              <a:p>
                <a:pPr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h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h</m:t>
                          </m:r>
                          <m:acc>
                            <m:accPr>
                              <m:chr m:val="̅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𝛽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𝜕𝛽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>
                    <a:schemeClr val="bg1"/>
                  </a:buClr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Momentum balance</a:t>
                </a:r>
              </a:p>
              <a:p>
                <a:pPr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𝜈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m:rPr>
                                      <m:lit/>
                                    </m:r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𝛽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𝜕𝛽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𝜈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𝜌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𝑔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𝛽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pPr marL="342900" indent="-342900">
                  <a:buClr>
                    <a:schemeClr val="bg1"/>
                  </a:buClr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Basal drag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𝑏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𝑏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𝑢</m:t>
                        </m:r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 , where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charset="0"/>
                      </a:rPr>
                      <m:t>=3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 in our experiments</a:t>
                </a:r>
              </a:p>
              <a:p>
                <a:pPr marL="342900" indent="-342900">
                  <a:buClr>
                    <a:schemeClr val="bg1"/>
                  </a:buClr>
                  <a:buFont typeface="Arial" charset="0"/>
                  <a:buChar char="•"/>
                </a:pPr>
                <a:endParaRPr lang="en-US" sz="2000" dirty="0">
                  <a:solidFill>
                    <a:schemeClr val="bg1"/>
                  </a:solidFill>
                </a:endParaRPr>
              </a:p>
              <a:p>
                <a:pPr marL="342900" indent="-342900">
                  <a:buClr>
                    <a:schemeClr val="bg1"/>
                  </a:buClr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At upstream end, time-dependent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Dirichlet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Boundary Condition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=0,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h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=0,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>
                    <a:schemeClr val="bg1"/>
                  </a:buClr>
                  <a:buFont typeface="Arial" charset="0"/>
                  <a:buChar char="•"/>
                </a:pPr>
                <a:endParaRPr lang="en-US" sz="2000" dirty="0">
                  <a:solidFill>
                    <a:schemeClr val="bg1"/>
                  </a:solidFill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</a:rPr>
                  <a:t>Control values:</a:t>
                </a:r>
              </a:p>
              <a:p>
                <a:pPr lvl="1"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_0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=1.3∗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𝑃𝑎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zh-CN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7"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</a:endParaRPr>
              </a:p>
              <a:p>
                <a:pPr lvl="7"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=0,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=0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=240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/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𝑦𝑟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pPr marL="342900" indent="-342900">
                  <a:buClr>
                    <a:schemeClr val="bg1"/>
                  </a:buClr>
                  <a:buFont typeface="Arial" charset="0"/>
                  <a:buChar char="•"/>
                </a:pPr>
                <a:endParaRPr lang="en-US" sz="2000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Clr>
                    <a:schemeClr val="bg1"/>
                  </a:buClr>
                  <a:buFont typeface="Arial" charset="0"/>
                  <a:buChar char="•"/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5" y="1136073"/>
                <a:ext cx="11402290" cy="5620321"/>
              </a:xfrm>
              <a:prstGeom prst="rect">
                <a:avLst/>
              </a:prstGeom>
              <a:blipFill rotWithShape="0">
                <a:blip r:embed="rId3"/>
                <a:stretch>
                  <a:fillRect l="-481" t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32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1175101" cy="154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Correlation results changed after introducing new uncertainties</a:t>
            </a:r>
            <a:endParaRPr dirty="0"/>
          </a:p>
        </p:txBody>
      </p:sp>
      <p:pic>
        <p:nvPicPr>
          <p:cNvPr id="130" name="Shape 130"/>
          <p:cNvPicPr preferRelativeResize="0">
            <a:picLocks noGrp="1"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4328160" y="1012629"/>
            <a:ext cx="393192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328160" y="3938709"/>
            <a:ext cx="393192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260080" y="1012629"/>
            <a:ext cx="393192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60080" y="3938709"/>
            <a:ext cx="3931920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ED2B31-C49A-3443-9291-138252A89735}"/>
              </a:ext>
            </a:extLst>
          </p:cNvPr>
          <p:cNvSpPr txBox="1"/>
          <p:nvPr/>
        </p:nvSpPr>
        <p:spPr>
          <a:xfrm>
            <a:off x="-1" y="2427732"/>
            <a:ext cx="40336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Orange curve: Only perturbing A or B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Blue curve: Perturbing A and B simultaneously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Correlation results @ 20yr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Evolution of correlation results</a:t>
            </a:r>
            <a:endParaRPr dirty="0"/>
          </a:p>
        </p:txBody>
      </p:sp>
      <p:pic>
        <p:nvPicPr>
          <p:cNvPr id="208" name="Shape 20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68286" y="959386"/>
            <a:ext cx="3932409" cy="29493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52">
                <a:extLst>
                  <a:ext uri="{FF2B5EF4-FFF2-40B4-BE49-F238E27FC236}">
                    <a16:creationId xmlns:a16="http://schemas.microsoft.com/office/drawing/2014/main" xmlns="" id="{2CED402D-4D03-9449-9052-D3626C519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827" y="2383195"/>
                <a:ext cx="616236" cy="1189201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52">
                <a:extLst>
                  <a:ext uri="{FF2B5EF4-FFF2-40B4-BE49-F238E27FC236}">
                    <a16:creationId xmlns:a16="http://schemas.microsoft.com/office/drawing/2014/main" id="{2CED402D-4D03-9449-9052-D3626C519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3827" y="2383195"/>
                <a:ext cx="616236" cy="1189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Shape 208">
            <a:extLst>
              <a:ext uri="{FF2B5EF4-FFF2-40B4-BE49-F238E27FC236}">
                <a16:creationId xmlns:a16="http://schemas.microsoft.com/office/drawing/2014/main" xmlns="" id="{67533FA1-FEF2-E24B-9847-4FB32BCC670D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200695" y="959386"/>
            <a:ext cx="3932408" cy="294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08">
            <a:extLst>
              <a:ext uri="{FF2B5EF4-FFF2-40B4-BE49-F238E27FC236}">
                <a16:creationId xmlns:a16="http://schemas.microsoft.com/office/drawing/2014/main" xmlns="" id="{A665CF8C-9B49-C448-827C-8C3B41A40687}"/>
              </a:ext>
            </a:extLst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268287" y="3908693"/>
            <a:ext cx="3932408" cy="294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08">
            <a:extLst>
              <a:ext uri="{FF2B5EF4-FFF2-40B4-BE49-F238E27FC236}">
                <a16:creationId xmlns:a16="http://schemas.microsoft.com/office/drawing/2014/main" xmlns="" id="{CC1AE6E0-FAD8-7743-AD7D-74D596F1D6CA}"/>
              </a:ext>
            </a:extLst>
          </p:cNvPr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200695" y="3908692"/>
            <a:ext cx="3932408" cy="29493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2">
                <a:extLst>
                  <a:ext uri="{FF2B5EF4-FFF2-40B4-BE49-F238E27FC236}">
                    <a16:creationId xmlns:a16="http://schemas.microsoft.com/office/drawing/2014/main" xmlns="" id="{A9A260A2-AC99-7045-A0FF-416DD1E72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2842" y="2387600"/>
                <a:ext cx="616236" cy="1189201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52">
                <a:extLst>
                  <a:ext uri="{FF2B5EF4-FFF2-40B4-BE49-F238E27FC236}">
                    <a16:creationId xmlns:a16="http://schemas.microsoft.com/office/drawing/2014/main" id="{A9A260A2-AC99-7045-A0FF-416DD1E72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2842" y="2387600"/>
                <a:ext cx="616236" cy="11892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52">
                <a:extLst>
                  <a:ext uri="{FF2B5EF4-FFF2-40B4-BE49-F238E27FC236}">
                    <a16:creationId xmlns:a16="http://schemas.microsoft.com/office/drawing/2014/main" xmlns="" id="{B100F1D7-5035-554E-B76E-8F3FE6570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5211" y="5330093"/>
                <a:ext cx="616236" cy="1189201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52">
                <a:extLst>
                  <a:ext uri="{FF2B5EF4-FFF2-40B4-BE49-F238E27FC236}">
                    <a16:creationId xmlns:a16="http://schemas.microsoft.com/office/drawing/2014/main" id="{B100F1D7-5035-554E-B76E-8F3FE657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5211" y="5330093"/>
                <a:ext cx="616236" cy="1189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52">
                <a:extLst>
                  <a:ext uri="{FF2B5EF4-FFF2-40B4-BE49-F238E27FC236}">
                    <a16:creationId xmlns:a16="http://schemas.microsoft.com/office/drawing/2014/main" xmlns="" id="{6C3DF4AB-ECA9-8D41-9C11-EC772BC1C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39857" y="5326186"/>
                <a:ext cx="616236" cy="1189201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altLang="en-US" sz="1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52">
                <a:extLst>
                  <a:ext uri="{FF2B5EF4-FFF2-40B4-BE49-F238E27FC236}">
                    <a16:creationId xmlns:a16="http://schemas.microsoft.com/office/drawing/2014/main" id="{6C3DF4AB-ECA9-8D41-9C11-EC772BC1C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9857" y="5326186"/>
                <a:ext cx="616236" cy="1189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7E1D52-1025-AF49-9F27-57E7BBE60520}"/>
              </a:ext>
            </a:extLst>
          </p:cNvPr>
          <p:cNvSpPr txBox="1"/>
          <p:nvPr/>
        </p:nvSpPr>
        <p:spPr>
          <a:xfrm>
            <a:off x="0" y="2427733"/>
            <a:ext cx="3170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Perturb B</a:t>
            </a:r>
            <a:r>
              <a:rPr lang="en-US" sz="2000" baseline="-25000" dirty="0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for 100 </a:t>
            </a:r>
            <a:r>
              <a:rPr lang="en-US" sz="2000" dirty="0" err="1">
                <a:solidFill>
                  <a:schemeClr val="bg1"/>
                </a:solidFill>
              </a:rPr>
              <a:t>yr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734</Words>
  <Application>Microsoft Macintosh PowerPoint</Application>
  <PresentationFormat>Widescreen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Cambria Math</vt:lpstr>
      <vt:lpstr>Arial</vt:lpstr>
      <vt:lpstr>Office Theme</vt:lpstr>
      <vt:lpstr>Ensemble sensitivity of ice flow speed and ice thickness to uncertain parameters</vt:lpstr>
      <vt:lpstr>Motivation</vt:lpstr>
      <vt:lpstr>Motivation</vt:lpstr>
      <vt:lpstr>Motivation</vt:lpstr>
      <vt:lpstr>Motivation</vt:lpstr>
      <vt:lpstr>Model Introduction</vt:lpstr>
      <vt:lpstr>Model Introduction</vt:lpstr>
      <vt:lpstr>Correlation results changed after introducing new uncertainties</vt:lpstr>
      <vt:lpstr>Evolution of correlation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 Sensitivity  of a simple ice model </dc:title>
  <cp:lastModifiedBy>WENJIE LI</cp:lastModifiedBy>
  <cp:revision>53</cp:revision>
  <cp:lastPrinted>2018-04-10T15:54:27Z</cp:lastPrinted>
  <dcterms:modified xsi:type="dcterms:W3CDTF">2018-05-23T01:17:13Z</dcterms:modified>
</cp:coreProperties>
</file>