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78" r:id="rId8"/>
    <p:sldId id="279" r:id="rId9"/>
    <p:sldId id="280" r:id="rId10"/>
    <p:sldId id="281" r:id="rId11"/>
    <p:sldId id="282" r:id="rId12"/>
    <p:sldId id="28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/>
    <p:restoredTop sz="94620"/>
  </p:normalViewPr>
  <p:slideViewPr>
    <p:cSldViewPr snapToGrid="0" snapToObjects="1">
      <p:cViewPr varScale="1">
        <p:scale>
          <a:sx n="197" d="100"/>
          <a:sy n="197" d="100"/>
        </p:scale>
        <p:origin x="16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2"/>
            <a:ext cx="7772400" cy="3085442"/>
          </a:xfrm>
        </p:spPr>
        <p:txBody>
          <a:bodyPr anchor="b">
            <a:normAutofit/>
          </a:bodyPr>
          <a:lstStyle>
            <a:lvl1pPr algn="ctr">
              <a:defRPr sz="5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428876"/>
            <a:ext cx="6858000" cy="1537265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5B26F125-8A3C-2442-A5C3-7D5DFBBD33D0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207567B4-0FC1-0744-AF9F-2393DF4C84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>
            <a:gsLst>
              <a:gs pos="2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51" y="-236128"/>
            <a:ext cx="2964288" cy="1371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>
            <a:gsLst>
              <a:gs pos="2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51" y="-236128"/>
            <a:ext cx="2964287" cy="1371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A40E01-D05F-6644-88D1-64C57BDE77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1848" y="124082"/>
            <a:ext cx="2020665" cy="6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9501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F125-8A3C-2442-A5C3-7D5DFBBD33D0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67B4-0FC1-0744-AF9F-2393DF4C84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7793509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F125-8A3C-2442-A5C3-7D5DFBBD33D0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67B4-0FC1-0744-AF9F-2393DF4C84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9813725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F125-8A3C-2442-A5C3-7D5DFBBD33D0}" type="datetimeFigureOut">
              <a:rPr lang="en-US" smtClean="0"/>
              <a:t>5/21/18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67B4-0FC1-0744-AF9F-2393DF4C846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1" y="182881"/>
            <a:ext cx="8778240" cy="91440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44924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1" y="182881"/>
            <a:ext cx="8778240" cy="91440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1" y="1311964"/>
            <a:ext cx="8778240" cy="490595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1pPr>
            <a:lvl2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2pPr>
            <a:lvl3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3pPr>
            <a:lvl4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4pPr>
            <a:lvl5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1" y="6356351"/>
            <a:ext cx="2057400" cy="365125"/>
          </a:xfrm>
        </p:spPr>
        <p:txBody>
          <a:bodyPr/>
          <a:lstStyle/>
          <a:p>
            <a:fld id="{5B26F125-8A3C-2442-A5C3-7D5DFBBD33D0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9489" y="6356351"/>
            <a:ext cx="438912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3721" y="6356351"/>
            <a:ext cx="2057400" cy="365125"/>
          </a:xfrm>
        </p:spPr>
        <p:txBody>
          <a:bodyPr/>
          <a:lstStyle/>
          <a:p>
            <a:fld id="{207567B4-0FC1-0744-AF9F-2393DF4C84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03933510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F125-8A3C-2442-A5C3-7D5DFBBD33D0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67B4-0FC1-0744-AF9F-2393DF4C84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4232635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F125-8A3C-2442-A5C3-7D5DFBBD33D0}" type="datetimeFigureOut">
              <a:rPr lang="en-US" smtClean="0"/>
              <a:t>5/21/18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67B4-0FC1-0744-AF9F-2393DF4C846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9735508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F125-8A3C-2442-A5C3-7D5DFBBD33D0}" type="datetimeFigureOut">
              <a:rPr lang="en-US" smtClean="0"/>
              <a:t>5/21/18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67B4-0FC1-0744-AF9F-2393DF4C846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2580983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F125-8A3C-2442-A5C3-7D5DFBBD33D0}" type="datetimeFigureOut">
              <a:rPr lang="en-US" smtClean="0"/>
              <a:t>5/21/18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67B4-0FC1-0744-AF9F-2393DF4C846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1" y="182881"/>
            <a:ext cx="8778240" cy="91440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8037930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F125-8A3C-2442-A5C3-7D5DFBBD33D0}" type="datetimeFigureOut">
              <a:rPr lang="en-US" smtClean="0"/>
              <a:t>5/21/18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67B4-0FC1-0744-AF9F-2393DF4C846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0659417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F125-8A3C-2442-A5C3-7D5DFBBD33D0}" type="datetimeFigureOut">
              <a:rPr lang="en-US" smtClean="0"/>
              <a:t>5/21/18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67B4-0FC1-0744-AF9F-2393DF4C846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909636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F125-8A3C-2442-A5C3-7D5DFBBD33D0}" type="datetimeFigureOut">
              <a:rPr lang="en-US" smtClean="0"/>
              <a:t>5/21/18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67B4-0FC1-0744-AF9F-2393DF4C846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9552533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5B26F125-8A3C-2442-A5C3-7D5DFBBD33D0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207567B4-0FC1-0744-AF9F-2393DF4C8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9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D407B"/>
          </a:solidFill>
          <a:latin typeface="Serifa Roman" charset="0"/>
          <a:ea typeface="Serifa Roman" charset="0"/>
          <a:cs typeface="Serifa Roma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7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69.png"/><Relationship Id="rId5" Type="http://schemas.openxmlformats.org/officeDocument/2006/relationships/image" Target="../media/image42.png"/><Relationship Id="rId10" Type="http://schemas.openxmlformats.org/officeDocument/2006/relationships/image" Target="../media/image68.png"/><Relationship Id="rId4" Type="http://schemas.openxmlformats.org/officeDocument/2006/relationships/image" Target="../media/image29.pn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FA26-0083-FF48-A6D2-CED91B48A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068" y="1122362"/>
            <a:ext cx="8767864" cy="1633808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Simultaneous Assimilation of GOES‑16 ABI and WSR‑88D Observations for a Severe Thunderstorm Event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1828C-0E50-6947-AA38-0CF0BD2F6A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501957"/>
            <a:ext cx="6858000" cy="2678192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Yunji Zhang, Fuqing Zhang, David J. Stensrud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Acknowledgments: Masashi Minamide, Scott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Sieron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23 May 2018</a:t>
            </a:r>
          </a:p>
        </p:txBody>
      </p:sp>
    </p:spTree>
    <p:extLst>
      <p:ext uri="{BB962C8B-B14F-4D97-AF65-F5344CB8AC3E}">
        <p14:creationId xmlns:p14="http://schemas.microsoft.com/office/powerpoint/2010/main" val="17996165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5282C-DE96-4642-B0DF-20DEF48C3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Comparison of Prob.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Vor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Fcst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D53BB-FA0F-CE4B-BFD7-8135B3F6A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280"/>
            <a:ext cx="2592039" cy="19440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22B464-A75E-FB4B-BB68-3C37FA711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19178"/>
            <a:ext cx="2592039" cy="1944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F0AB46-281D-0E4E-84CB-F720070E5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988" y="1097280"/>
            <a:ext cx="2592039" cy="1944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CF858C-96D1-7249-8AD8-144006778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988" y="2819178"/>
            <a:ext cx="2592039" cy="1944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67E3F-4A9E-A44E-9FAD-F9DB816F2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7974" y="1097280"/>
            <a:ext cx="2592039" cy="1944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E2C89C-CCCE-CA45-9765-89A0309990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7974" y="2819178"/>
            <a:ext cx="2592039" cy="1944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98FCB1-4BF2-E54A-B5F0-BE61EBB6C6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1961" y="1097280"/>
            <a:ext cx="2592039" cy="1944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3B697B-E7A2-3646-9EBE-7C74F133C3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1961" y="2819178"/>
            <a:ext cx="2592039" cy="194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0315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FCDCF-F776-C340-83C6-9A9EE31CF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Impact of Radar Data Volume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927A1A-90A4-BE4C-9D75-EF38E8E30850}"/>
              </a:ext>
            </a:extLst>
          </p:cNvPr>
          <p:cNvGrpSpPr/>
          <p:nvPr/>
        </p:nvGrpSpPr>
        <p:grpSpPr>
          <a:xfrm>
            <a:off x="0" y="1097280"/>
            <a:ext cx="9144000" cy="4925787"/>
            <a:chOff x="0" y="1097281"/>
            <a:chExt cx="8229600" cy="4433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50CF77-CFBC-E043-87A8-6F5BAFBF4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97281"/>
              <a:ext cx="2057400" cy="154305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217499-2522-9340-BFCD-2D80BCC68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5104" y="1097281"/>
              <a:ext cx="2057400" cy="154305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C66315-D8AB-FE47-90A8-EA6544154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542360"/>
              <a:ext cx="2057400" cy="15430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CCA00D-D5CA-7C45-AE4C-CFA3740D8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75104" y="2542360"/>
              <a:ext cx="2057400" cy="15430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C348DE-3A50-E841-A071-873A58B1F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987439"/>
              <a:ext cx="2057400" cy="15430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09BFFC-13CC-8046-9A82-8B6034AA3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75104" y="3987439"/>
              <a:ext cx="2057400" cy="15430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E29270-4E3A-8143-893D-8A2DD5D0E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97095" y="3987439"/>
              <a:ext cx="2057400" cy="15430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63F3F7-BAD0-3742-A9EB-A3C017ED2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72200" y="3987439"/>
              <a:ext cx="2057400" cy="15430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A4E5449-AB09-6245-A16B-99F600F44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97095" y="2542360"/>
              <a:ext cx="2057400" cy="15430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6647B6-670C-B94D-9E07-0418CDF04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72200" y="2542360"/>
              <a:ext cx="2057400" cy="15430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F132EDD-8535-2B48-A052-AFDEF90AF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97095" y="1097281"/>
              <a:ext cx="2057400" cy="15430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09BBC4F-C0C7-F745-951B-5A7AE870A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72200" y="1097281"/>
              <a:ext cx="2057400" cy="1543050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8A80E3-90A3-0E45-B998-9EEC8E9833F6}"/>
              </a:ext>
            </a:extLst>
          </p:cNvPr>
          <p:cNvCxnSpPr>
            <a:stCxn id="2" idx="2"/>
          </p:cNvCxnSpPr>
          <p:nvPr/>
        </p:nvCxnSpPr>
        <p:spPr>
          <a:xfrm>
            <a:off x="4572001" y="1097281"/>
            <a:ext cx="6484" cy="49257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5F2D247-DD60-FC41-B2E3-8F1F1DA8B14D}"/>
              </a:ext>
            </a:extLst>
          </p:cNvPr>
          <p:cNvSpPr txBox="1"/>
          <p:nvPr/>
        </p:nvSpPr>
        <p:spPr>
          <a:xfrm>
            <a:off x="0" y="5914417"/>
            <a:ext cx="457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Include Vr and 0-dBZ within ± 2.5 min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8B561B-BBB6-5349-94E2-BC5B6EA47616}"/>
              </a:ext>
            </a:extLst>
          </p:cNvPr>
          <p:cNvSpPr txBox="1"/>
          <p:nvPr/>
        </p:nvSpPr>
        <p:spPr>
          <a:xfrm>
            <a:off x="4571999" y="5914210"/>
            <a:ext cx="457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Include Vr and 0-dBZ within ± 1 min </a:t>
            </a:r>
          </a:p>
        </p:txBody>
      </p:sp>
    </p:spTree>
    <p:extLst>
      <p:ext uri="{BB962C8B-B14F-4D97-AF65-F5344CB8AC3E}">
        <p14:creationId xmlns:p14="http://schemas.microsoft.com/office/powerpoint/2010/main" val="316257659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F89B82-A5BA-EA4F-A495-D0CE70357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Ongoing and Future Works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7331C-50A4-6842-97C1-1E41688FA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Including non-zero reflectivity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Failed due to CFL violation: 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0-dBZ + reflectivity &gt; 15 dBZ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0-hydro + reflectivity &gt; 10 dBZ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Finished: 0-hydro + reflectivity &gt; 15 dBZ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Adapt AOEI to reflectivity assimilation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 on BT super-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obbing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based on cloud conditions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Comparing raw versus derived satellite observations</a:t>
            </a:r>
          </a:p>
        </p:txBody>
      </p:sp>
    </p:spTree>
    <p:extLst>
      <p:ext uri="{BB962C8B-B14F-4D97-AF65-F5344CB8AC3E}">
        <p14:creationId xmlns:p14="http://schemas.microsoft.com/office/powerpoint/2010/main" val="50191501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6BB44-D99D-864C-87FB-B83824EA8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Recent Progresses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8F3B3-FC51-954A-AB83-7FA918340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Tropical cyclone applications by Masashi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AOEI, ABEI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Convective phenomena applications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Flood in Japan in Sep 2015 (Honda et al. 2018 JGR)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All-sky GOES-16 for 12 June 2017 WY-NE thunderstorm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NSSL’s NEWS-e assimilating GOES-13 clear-sky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Satellite-derived observations with radar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Simultaneous assimilation of ABI all-sky BT with WSR-88D observations</a:t>
            </a:r>
          </a:p>
        </p:txBody>
      </p:sp>
    </p:spTree>
    <p:extLst>
      <p:ext uri="{BB962C8B-B14F-4D97-AF65-F5344CB8AC3E}">
        <p14:creationId xmlns:p14="http://schemas.microsoft.com/office/powerpoint/2010/main" val="252509314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051A-4586-2540-8ADE-4F795E866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Experiment Design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2C5C16-C63D-6B47-B439-FDD307E73EFC}"/>
              </a:ext>
            </a:extLst>
          </p:cNvPr>
          <p:cNvGrpSpPr/>
          <p:nvPr/>
        </p:nvGrpSpPr>
        <p:grpSpPr>
          <a:xfrm>
            <a:off x="49536" y="1553506"/>
            <a:ext cx="8845775" cy="3787656"/>
            <a:chOff x="711583" y="139754"/>
            <a:chExt cx="11602881" cy="496821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5A11F1-4748-6646-BD9A-F97D409E0A34}"/>
                </a:ext>
              </a:extLst>
            </p:cNvPr>
            <p:cNvSpPr/>
            <p:nvPr/>
          </p:nvSpPr>
          <p:spPr>
            <a:xfrm>
              <a:off x="1636295" y="797522"/>
              <a:ext cx="9144000" cy="45376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ABI Channel 10 BT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40737B-DA1C-DB46-853E-538ECE02751D}"/>
                </a:ext>
              </a:extLst>
            </p:cNvPr>
            <p:cNvSpPr/>
            <p:nvPr/>
          </p:nvSpPr>
          <p:spPr>
            <a:xfrm>
              <a:off x="1636295" y="3281757"/>
              <a:ext cx="9144000" cy="45376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ABI Channel 10 BT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668B00-B709-0C40-8860-145FED294DAE}"/>
                </a:ext>
              </a:extLst>
            </p:cNvPr>
            <p:cNvSpPr/>
            <p:nvPr/>
          </p:nvSpPr>
          <p:spPr>
            <a:xfrm>
              <a:off x="4379493" y="1816195"/>
              <a:ext cx="6400801" cy="45376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KFTG+KCYS Vr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E69D74-308C-2C40-B885-68611BEEF5A8}"/>
                </a:ext>
              </a:extLst>
            </p:cNvPr>
            <p:cNvSpPr/>
            <p:nvPr/>
          </p:nvSpPr>
          <p:spPr>
            <a:xfrm>
              <a:off x="4379493" y="3735519"/>
              <a:ext cx="6400801" cy="45376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KFTG+KCYS Vr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72245F-9B57-D04B-AC83-5FB32FD90C7E}"/>
                </a:ext>
              </a:extLst>
            </p:cNvPr>
            <p:cNvSpPr/>
            <p:nvPr/>
          </p:nvSpPr>
          <p:spPr>
            <a:xfrm>
              <a:off x="4379493" y="2257354"/>
              <a:ext cx="6400801" cy="45376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Non-precipitating hydrometeors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E5863B2-4B3D-7148-80AF-AEAE0CC8A42F}"/>
                </a:ext>
              </a:extLst>
            </p:cNvPr>
            <p:cNvSpPr/>
            <p:nvPr/>
          </p:nvSpPr>
          <p:spPr>
            <a:xfrm>
              <a:off x="4379493" y="4189281"/>
              <a:ext cx="6400801" cy="45376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Non-precipitating hydrometeors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20A356-48A9-5144-9188-90CE4B664EC2}"/>
                </a:ext>
              </a:extLst>
            </p:cNvPr>
            <p:cNvSpPr txBox="1"/>
            <p:nvPr/>
          </p:nvSpPr>
          <p:spPr>
            <a:xfrm>
              <a:off x="711583" y="728063"/>
              <a:ext cx="892191" cy="524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SAT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B1A8CC-D3CC-C847-A4E1-5EA18296D59B}"/>
                </a:ext>
              </a:extLst>
            </p:cNvPr>
            <p:cNvSpPr txBox="1"/>
            <p:nvPr/>
          </p:nvSpPr>
          <p:spPr>
            <a:xfrm>
              <a:off x="711583" y="1953464"/>
              <a:ext cx="973941" cy="524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RAD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EF6A57-B8CD-2244-93B0-952303A75FA2}"/>
                </a:ext>
              </a:extLst>
            </p:cNvPr>
            <p:cNvSpPr txBox="1"/>
            <p:nvPr/>
          </p:nvSpPr>
          <p:spPr>
            <a:xfrm>
              <a:off x="752042" y="3692887"/>
              <a:ext cx="2910470" cy="928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SAT+RAD</a:t>
              </a:r>
            </a:p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(w/ and w/o dBZ)</a:t>
              </a:r>
            </a:p>
          </p:txBody>
        </p:sp>
        <p:sp>
          <p:nvSpPr>
            <p:cNvPr id="13" name="Down Arrow Callout 12">
              <a:extLst>
                <a:ext uri="{FF2B5EF4-FFF2-40B4-BE49-F238E27FC236}">
                  <a16:creationId xmlns:a16="http://schemas.microsoft.com/office/drawing/2014/main" id="{970BF881-5D95-6945-887C-6C7336418AC2}"/>
                </a:ext>
              </a:extLst>
            </p:cNvPr>
            <p:cNvSpPr/>
            <p:nvPr/>
          </p:nvSpPr>
          <p:spPr>
            <a:xfrm>
              <a:off x="967231" y="144995"/>
              <a:ext cx="1338130" cy="583068"/>
            </a:xfrm>
            <a:prstGeom prst="downArrow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1900 UTC</a:t>
              </a:r>
            </a:p>
          </p:txBody>
        </p:sp>
        <p:sp>
          <p:nvSpPr>
            <p:cNvPr id="14" name="Down Arrow Callout 13">
              <a:extLst>
                <a:ext uri="{FF2B5EF4-FFF2-40B4-BE49-F238E27FC236}">
                  <a16:creationId xmlns:a16="http://schemas.microsoft.com/office/drawing/2014/main" id="{A171F29B-512A-BF48-A2B6-31598E6BF767}"/>
                </a:ext>
              </a:extLst>
            </p:cNvPr>
            <p:cNvSpPr/>
            <p:nvPr/>
          </p:nvSpPr>
          <p:spPr>
            <a:xfrm>
              <a:off x="3706051" y="139754"/>
              <a:ext cx="1346884" cy="583068"/>
            </a:xfrm>
            <a:prstGeom prst="downArrow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1930 UTC</a:t>
              </a:r>
            </a:p>
          </p:txBody>
        </p:sp>
        <p:sp>
          <p:nvSpPr>
            <p:cNvPr id="15" name="Down Arrow Callout 14">
              <a:extLst>
                <a:ext uri="{FF2B5EF4-FFF2-40B4-BE49-F238E27FC236}">
                  <a16:creationId xmlns:a16="http://schemas.microsoft.com/office/drawing/2014/main" id="{2A91830B-217B-7740-A000-2F24CDF3A9F0}"/>
                </a:ext>
              </a:extLst>
            </p:cNvPr>
            <p:cNvSpPr/>
            <p:nvPr/>
          </p:nvSpPr>
          <p:spPr>
            <a:xfrm>
              <a:off x="10110823" y="139754"/>
              <a:ext cx="1338943" cy="583068"/>
            </a:xfrm>
            <a:prstGeom prst="downArrow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2040 UTC</a:t>
              </a:r>
            </a:p>
          </p:txBody>
        </p:sp>
        <p:sp>
          <p:nvSpPr>
            <p:cNvPr id="16" name="Bent Arrow 15">
              <a:extLst>
                <a:ext uri="{FF2B5EF4-FFF2-40B4-BE49-F238E27FC236}">
                  <a16:creationId xmlns:a16="http://schemas.microsoft.com/office/drawing/2014/main" id="{CCE8F09D-558A-7045-AD59-E6DFAC86DF08}"/>
                </a:ext>
              </a:extLst>
            </p:cNvPr>
            <p:cNvSpPr/>
            <p:nvPr/>
          </p:nvSpPr>
          <p:spPr>
            <a:xfrm flipV="1">
              <a:off x="7122695" y="1286805"/>
              <a:ext cx="508764" cy="302509"/>
            </a:xfrm>
            <a:prstGeom prst="ben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B5D3DA-CC64-8946-A0AF-1361FE91D636}"/>
                </a:ext>
              </a:extLst>
            </p:cNvPr>
            <p:cNvSpPr txBox="1"/>
            <p:nvPr/>
          </p:nvSpPr>
          <p:spPr>
            <a:xfrm>
              <a:off x="7579894" y="1305209"/>
              <a:ext cx="1076972" cy="403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forecast</a:t>
              </a:r>
            </a:p>
          </p:txBody>
        </p:sp>
        <p:sp>
          <p:nvSpPr>
            <p:cNvPr id="18" name="Bent Arrow 17">
              <a:extLst>
                <a:ext uri="{FF2B5EF4-FFF2-40B4-BE49-F238E27FC236}">
                  <a16:creationId xmlns:a16="http://schemas.microsoft.com/office/drawing/2014/main" id="{497C0056-8D9E-3F41-87CE-3BE3D390F695}"/>
                </a:ext>
              </a:extLst>
            </p:cNvPr>
            <p:cNvSpPr/>
            <p:nvPr/>
          </p:nvSpPr>
          <p:spPr>
            <a:xfrm flipV="1">
              <a:off x="10780294" y="1302338"/>
              <a:ext cx="508764" cy="302509"/>
            </a:xfrm>
            <a:prstGeom prst="ben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A1854B-F78B-3145-B2A5-9014DD4D42AE}"/>
                </a:ext>
              </a:extLst>
            </p:cNvPr>
            <p:cNvSpPr txBox="1"/>
            <p:nvPr/>
          </p:nvSpPr>
          <p:spPr>
            <a:xfrm>
              <a:off x="11237492" y="1320742"/>
              <a:ext cx="1076972" cy="403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forecast</a:t>
              </a:r>
            </a:p>
          </p:txBody>
        </p:sp>
        <p:sp>
          <p:nvSpPr>
            <p:cNvPr id="20" name="Down Arrow Callout 19">
              <a:extLst>
                <a:ext uri="{FF2B5EF4-FFF2-40B4-BE49-F238E27FC236}">
                  <a16:creationId xmlns:a16="http://schemas.microsoft.com/office/drawing/2014/main" id="{27DE3680-3CEC-AC44-8CD3-BE51D047EF05}"/>
                </a:ext>
              </a:extLst>
            </p:cNvPr>
            <p:cNvSpPr/>
            <p:nvPr/>
          </p:nvSpPr>
          <p:spPr>
            <a:xfrm>
              <a:off x="6434383" y="147574"/>
              <a:ext cx="1349114" cy="583068"/>
            </a:xfrm>
            <a:prstGeom prst="downArrow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2000 UTC</a:t>
              </a:r>
            </a:p>
          </p:txBody>
        </p:sp>
        <p:sp>
          <p:nvSpPr>
            <p:cNvPr id="21" name="Bent Arrow 20">
              <a:extLst>
                <a:ext uri="{FF2B5EF4-FFF2-40B4-BE49-F238E27FC236}">
                  <a16:creationId xmlns:a16="http://schemas.microsoft.com/office/drawing/2014/main" id="{C43A290F-0F67-C64A-B194-D97CF0745420}"/>
                </a:ext>
              </a:extLst>
            </p:cNvPr>
            <p:cNvSpPr/>
            <p:nvPr/>
          </p:nvSpPr>
          <p:spPr>
            <a:xfrm flipV="1">
              <a:off x="7111237" y="2752366"/>
              <a:ext cx="508764" cy="302509"/>
            </a:xfrm>
            <a:prstGeom prst="ben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C051092-DC39-5643-B0E3-6F544E1207D6}"/>
                </a:ext>
              </a:extLst>
            </p:cNvPr>
            <p:cNvSpPr txBox="1"/>
            <p:nvPr/>
          </p:nvSpPr>
          <p:spPr>
            <a:xfrm>
              <a:off x="7568435" y="2770770"/>
              <a:ext cx="1076972" cy="403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forecast</a:t>
              </a:r>
            </a:p>
          </p:txBody>
        </p:sp>
        <p:sp>
          <p:nvSpPr>
            <p:cNvPr id="23" name="Bent Arrow 22">
              <a:extLst>
                <a:ext uri="{FF2B5EF4-FFF2-40B4-BE49-F238E27FC236}">
                  <a16:creationId xmlns:a16="http://schemas.microsoft.com/office/drawing/2014/main" id="{ACBB2117-B58C-8644-B4C6-13D5FA85ACF2}"/>
                </a:ext>
              </a:extLst>
            </p:cNvPr>
            <p:cNvSpPr/>
            <p:nvPr/>
          </p:nvSpPr>
          <p:spPr>
            <a:xfrm flipV="1">
              <a:off x="10768836" y="2767899"/>
              <a:ext cx="508764" cy="302509"/>
            </a:xfrm>
            <a:prstGeom prst="ben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02FF17-B32F-6349-AFD7-0B4E03517A09}"/>
                </a:ext>
              </a:extLst>
            </p:cNvPr>
            <p:cNvSpPr txBox="1"/>
            <p:nvPr/>
          </p:nvSpPr>
          <p:spPr>
            <a:xfrm>
              <a:off x="11226033" y="2786303"/>
              <a:ext cx="1076972" cy="403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forecast</a:t>
              </a:r>
            </a:p>
          </p:txBody>
        </p:sp>
        <p:sp>
          <p:nvSpPr>
            <p:cNvPr id="25" name="Bent Arrow 24">
              <a:extLst>
                <a:ext uri="{FF2B5EF4-FFF2-40B4-BE49-F238E27FC236}">
                  <a16:creationId xmlns:a16="http://schemas.microsoft.com/office/drawing/2014/main" id="{215A89B8-10DF-0C40-86A0-9702755125BF}"/>
                </a:ext>
              </a:extLst>
            </p:cNvPr>
            <p:cNvSpPr/>
            <p:nvPr/>
          </p:nvSpPr>
          <p:spPr>
            <a:xfrm flipV="1">
              <a:off x="7122695" y="4670325"/>
              <a:ext cx="508764" cy="302509"/>
            </a:xfrm>
            <a:prstGeom prst="ben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2AA0D3-3E55-3C47-ABC6-522522832A0A}"/>
                </a:ext>
              </a:extLst>
            </p:cNvPr>
            <p:cNvSpPr txBox="1"/>
            <p:nvPr/>
          </p:nvSpPr>
          <p:spPr>
            <a:xfrm>
              <a:off x="7579893" y="4688729"/>
              <a:ext cx="1076972" cy="403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forecast</a:t>
              </a:r>
            </a:p>
          </p:txBody>
        </p:sp>
        <p:sp>
          <p:nvSpPr>
            <p:cNvPr id="27" name="Bent Arrow 26">
              <a:extLst>
                <a:ext uri="{FF2B5EF4-FFF2-40B4-BE49-F238E27FC236}">
                  <a16:creationId xmlns:a16="http://schemas.microsoft.com/office/drawing/2014/main" id="{62B836E0-F319-8B48-95D3-5BE1FAC0CDA2}"/>
                </a:ext>
              </a:extLst>
            </p:cNvPr>
            <p:cNvSpPr/>
            <p:nvPr/>
          </p:nvSpPr>
          <p:spPr>
            <a:xfrm flipV="1">
              <a:off x="10780294" y="4685858"/>
              <a:ext cx="508764" cy="302509"/>
            </a:xfrm>
            <a:prstGeom prst="ben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5228CD2-AE24-AB41-96C3-79CCB838C322}"/>
                </a:ext>
              </a:extLst>
            </p:cNvPr>
            <p:cNvSpPr txBox="1"/>
            <p:nvPr/>
          </p:nvSpPr>
          <p:spPr>
            <a:xfrm>
              <a:off x="11237492" y="4704262"/>
              <a:ext cx="1076972" cy="403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forecast</a:t>
              </a:r>
            </a:p>
          </p:txBody>
        </p:sp>
        <p:sp>
          <p:nvSpPr>
            <p:cNvPr id="29" name="Bent Arrow 28">
              <a:extLst>
                <a:ext uri="{FF2B5EF4-FFF2-40B4-BE49-F238E27FC236}">
                  <a16:creationId xmlns:a16="http://schemas.microsoft.com/office/drawing/2014/main" id="{F9B30D8B-B1C0-2F4B-BA50-B82C9BA2F388}"/>
                </a:ext>
              </a:extLst>
            </p:cNvPr>
            <p:cNvSpPr/>
            <p:nvPr/>
          </p:nvSpPr>
          <p:spPr>
            <a:xfrm flipV="1">
              <a:off x="8980085" y="1278985"/>
              <a:ext cx="508764" cy="302509"/>
            </a:xfrm>
            <a:prstGeom prst="ben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0910D8B-CA43-8A4F-B2F1-E7B9EC9285D7}"/>
                </a:ext>
              </a:extLst>
            </p:cNvPr>
            <p:cNvSpPr txBox="1"/>
            <p:nvPr/>
          </p:nvSpPr>
          <p:spPr>
            <a:xfrm>
              <a:off x="9437286" y="1297389"/>
              <a:ext cx="1076972" cy="403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forecast</a:t>
              </a:r>
            </a:p>
          </p:txBody>
        </p:sp>
        <p:sp>
          <p:nvSpPr>
            <p:cNvPr id="31" name="Down Arrow Callout 30">
              <a:extLst>
                <a:ext uri="{FF2B5EF4-FFF2-40B4-BE49-F238E27FC236}">
                  <a16:creationId xmlns:a16="http://schemas.microsoft.com/office/drawing/2014/main" id="{EEA6EB94-3C96-0641-8FB5-74C4A0EDD65B}"/>
                </a:ext>
              </a:extLst>
            </p:cNvPr>
            <p:cNvSpPr/>
            <p:nvPr/>
          </p:nvSpPr>
          <p:spPr>
            <a:xfrm>
              <a:off x="8294762" y="139754"/>
              <a:ext cx="1343135" cy="583068"/>
            </a:xfrm>
            <a:prstGeom prst="downArrow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2020 UTC</a:t>
              </a:r>
            </a:p>
          </p:txBody>
        </p:sp>
        <p:sp>
          <p:nvSpPr>
            <p:cNvPr id="32" name="Bent Arrow 31">
              <a:extLst>
                <a:ext uri="{FF2B5EF4-FFF2-40B4-BE49-F238E27FC236}">
                  <a16:creationId xmlns:a16="http://schemas.microsoft.com/office/drawing/2014/main" id="{2D4AC6A4-D8B3-C248-A1EF-A518280DF830}"/>
                </a:ext>
              </a:extLst>
            </p:cNvPr>
            <p:cNvSpPr/>
            <p:nvPr/>
          </p:nvSpPr>
          <p:spPr>
            <a:xfrm flipV="1">
              <a:off x="8980085" y="2771210"/>
              <a:ext cx="508764" cy="302509"/>
            </a:xfrm>
            <a:prstGeom prst="ben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3172CD8-D29B-6248-8506-935526EFA4C8}"/>
                </a:ext>
              </a:extLst>
            </p:cNvPr>
            <p:cNvSpPr txBox="1"/>
            <p:nvPr/>
          </p:nvSpPr>
          <p:spPr>
            <a:xfrm>
              <a:off x="9437286" y="2789614"/>
              <a:ext cx="1076972" cy="403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forecast</a:t>
              </a:r>
            </a:p>
          </p:txBody>
        </p:sp>
        <p:sp>
          <p:nvSpPr>
            <p:cNvPr id="34" name="Bent Arrow 33">
              <a:extLst>
                <a:ext uri="{FF2B5EF4-FFF2-40B4-BE49-F238E27FC236}">
                  <a16:creationId xmlns:a16="http://schemas.microsoft.com/office/drawing/2014/main" id="{A3AC5D79-2329-0A46-ACB0-B252AD036B5D}"/>
                </a:ext>
              </a:extLst>
            </p:cNvPr>
            <p:cNvSpPr/>
            <p:nvPr/>
          </p:nvSpPr>
          <p:spPr>
            <a:xfrm flipV="1">
              <a:off x="8980085" y="4685858"/>
              <a:ext cx="508764" cy="302509"/>
            </a:xfrm>
            <a:prstGeom prst="ben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98227CB-F4BB-9F45-96F6-24CB65341016}"/>
                </a:ext>
              </a:extLst>
            </p:cNvPr>
            <p:cNvSpPr txBox="1"/>
            <p:nvPr/>
          </p:nvSpPr>
          <p:spPr>
            <a:xfrm>
              <a:off x="9437286" y="4704262"/>
              <a:ext cx="1076972" cy="403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forecast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A332315-11F6-5643-BA09-0F6292EDA75D}"/>
              </a:ext>
            </a:extLst>
          </p:cNvPr>
          <p:cNvSpPr txBox="1"/>
          <p:nvPr/>
        </p:nvSpPr>
        <p:spPr>
          <a:xfrm>
            <a:off x="754516" y="5628559"/>
            <a:ext cx="6971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Perform EnKF every 5 minutes with RTPP=0.8</a:t>
            </a:r>
          </a:p>
        </p:txBody>
      </p:sp>
    </p:spTree>
    <p:extLst>
      <p:ext uri="{BB962C8B-B14F-4D97-AF65-F5344CB8AC3E}">
        <p14:creationId xmlns:p14="http://schemas.microsoft.com/office/powerpoint/2010/main" val="118784447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4B0C0-FEBA-4B4B-AE7B-7C9538ADD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Non-precipitating Assimilation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238C3-8E4C-6C4B-BE49-949EFAF8B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Reflectivity &lt; 5 dBZ will convert to 0 g/kg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+Q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+Q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Doubled horizontal resolution (4 km) and horizontal ROI (20 km), halved vertical ROI (5 levels)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Obs error variance equal to ensemble spread</a:t>
            </a:r>
          </a:p>
        </p:txBody>
      </p:sp>
    </p:spTree>
    <p:extLst>
      <p:ext uri="{BB962C8B-B14F-4D97-AF65-F5344CB8AC3E}">
        <p14:creationId xmlns:p14="http://schemas.microsoft.com/office/powerpoint/2010/main" val="13350257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9508F-47CF-E444-911B-0DC8DA487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Comparison of EnKF Analysis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5FEF59-A2E5-7346-BB5B-C1EE1DBA0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327"/>
            <a:ext cx="2050664" cy="15388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0EA2C4-7FBF-B149-B89F-EAEE75025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3470"/>
            <a:ext cx="2050664" cy="15388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35D1A3A-6D35-A649-AF81-0045D2BF8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6198"/>
            <a:ext cx="2050664" cy="15388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F6FA2C-3479-BE4F-AC03-39663E83C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51060"/>
            <a:ext cx="2050664" cy="15388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A9D88CF-9377-A047-8B81-230B171BA6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8131" y="1097753"/>
            <a:ext cx="2050664" cy="15379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22A6EBE-8DA4-7347-9354-EA9E0FE35A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8131" y="2483896"/>
            <a:ext cx="2050664" cy="15379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76E1F5-00AD-4449-9752-C7B90FCBF9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8131" y="3866624"/>
            <a:ext cx="2050664" cy="15379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4BE23CD-8BF0-CD42-BF45-4B11F64E2E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8131" y="5251060"/>
            <a:ext cx="2050664" cy="15379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7A63087-51E7-F548-A7DE-9E7D3A0ADB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4471" y="1097753"/>
            <a:ext cx="2050664" cy="15379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3756FC8-95B2-BB42-A447-048D5072A3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4471" y="2483896"/>
            <a:ext cx="2050664" cy="153799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2AC26DD-D994-5D42-98A9-9A5F77512A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4471" y="3866624"/>
            <a:ext cx="2050664" cy="153799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452A02-85C8-4345-BDE9-EC5DE74D11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54471" y="5250206"/>
            <a:ext cx="2050664" cy="15379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0A06A4F-4070-054C-99D1-385B928060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73903" y="1096900"/>
            <a:ext cx="2050664" cy="153799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6678AB9-D8FB-AB45-931C-E49615DD53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73903" y="2483471"/>
            <a:ext cx="2050664" cy="15379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94A5086-5074-7D46-B784-EF504E9FF2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73903" y="3865772"/>
            <a:ext cx="2050664" cy="153799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027D3DD-61CA-5342-9084-2C185A12D5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73903" y="5250206"/>
            <a:ext cx="2050664" cy="15379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ADF1FBB-9785-F54B-8D04-850440672F9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93336" y="1096900"/>
            <a:ext cx="2050664" cy="153799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BFF372A-2213-D44A-BDFD-5AC66D9D5B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93336" y="2482189"/>
            <a:ext cx="2050664" cy="153799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7AB72C6-2438-8743-806B-E353070302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93336" y="3865772"/>
            <a:ext cx="2050664" cy="153799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B2A8135-99FC-7C45-B23E-EB93E2F47A4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93336" y="5250206"/>
            <a:ext cx="2050664" cy="153799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95F03C94-5AAB-2E40-9C56-E1688A2B2074}"/>
              </a:ext>
            </a:extLst>
          </p:cNvPr>
          <p:cNvSpPr txBox="1"/>
          <p:nvPr/>
        </p:nvSpPr>
        <p:spPr>
          <a:xfrm>
            <a:off x="239949" y="927370"/>
            <a:ext cx="144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2617349-63A2-7340-8DCE-E524C6D61885}"/>
              </a:ext>
            </a:extLst>
          </p:cNvPr>
          <p:cNvSpPr txBox="1"/>
          <p:nvPr/>
        </p:nvSpPr>
        <p:spPr>
          <a:xfrm>
            <a:off x="2187291" y="927370"/>
            <a:ext cx="144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3811E52-7641-CC44-A437-CB61BC226C1D}"/>
              </a:ext>
            </a:extLst>
          </p:cNvPr>
          <p:cNvSpPr txBox="1"/>
          <p:nvPr/>
        </p:nvSpPr>
        <p:spPr>
          <a:xfrm>
            <a:off x="3874232" y="933009"/>
            <a:ext cx="144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B66CEE5-FEFC-F640-85ED-575ACA83EB81}"/>
              </a:ext>
            </a:extLst>
          </p:cNvPr>
          <p:cNvSpPr txBox="1"/>
          <p:nvPr/>
        </p:nvSpPr>
        <p:spPr>
          <a:xfrm>
            <a:off x="5503293" y="933855"/>
            <a:ext cx="168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SATRAD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D04EE88-147B-0544-8140-0D7F6D1CE88B}"/>
              </a:ext>
            </a:extLst>
          </p:cNvPr>
          <p:cNvSpPr txBox="1"/>
          <p:nvPr/>
        </p:nvSpPr>
        <p:spPr>
          <a:xfrm>
            <a:off x="7353496" y="936816"/>
            <a:ext cx="144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SATVR</a:t>
            </a:r>
          </a:p>
        </p:txBody>
      </p:sp>
    </p:spTree>
    <p:extLst>
      <p:ext uri="{BB962C8B-B14F-4D97-AF65-F5344CB8AC3E}">
        <p14:creationId xmlns:p14="http://schemas.microsoft.com/office/powerpoint/2010/main" val="24470147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50522-7D3C-584B-9A6D-82486A91F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Quantitative Verification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380F17-22D7-C646-8521-5D36A4E6C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441" y="1097281"/>
            <a:ext cx="442668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BE7F7D-D99A-1D4B-AD3E-4EE25E54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21" y="1097281"/>
            <a:ext cx="438196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8870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24F7B-024A-E741-AB0F-3EFB584A9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Comparison of Deter. UH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Fcst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0E5B9-E890-6B4C-BFE9-80B0BE67E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281"/>
            <a:ext cx="2609069" cy="1956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29D91A-8FD9-2241-80F5-B5C216418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10708"/>
            <a:ext cx="2609069" cy="1956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6834C1-E054-564B-90CA-434766BBB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24135"/>
            <a:ext cx="2609069" cy="1956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E6E7B7-541F-D74E-8E74-1A9FCE54C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8311" y="1097281"/>
            <a:ext cx="2609069" cy="1956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E10830-45B2-804C-8C98-A56762E35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8311" y="2810708"/>
            <a:ext cx="2609069" cy="19568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D639EA-CEFD-074E-95C9-E8F72B4191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8311" y="4524135"/>
            <a:ext cx="2609069" cy="19568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67EF99-8CB7-0144-98DA-035307A59C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6621" y="1097281"/>
            <a:ext cx="2609069" cy="1956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5AB6E3-9718-8F46-B633-FC835FBAC2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6621" y="2810708"/>
            <a:ext cx="2609069" cy="19568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C66433-81F0-FA40-91E8-220D887815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6621" y="4524135"/>
            <a:ext cx="2609069" cy="19568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ADC5A0-856B-6D46-AF69-B3F75AB203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4931" y="1097281"/>
            <a:ext cx="2609069" cy="19568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05536A-87BA-5948-8098-D084FFCA2F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34931" y="2810708"/>
            <a:ext cx="2609069" cy="1956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6FD65F-FD20-4A4F-8670-8B6F8BF800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4931" y="4524135"/>
            <a:ext cx="2609069" cy="19568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3B8AE5-527E-CF45-9DE5-BC8FFE089F6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808" t="10085" r="9404" b="13433"/>
          <a:stretch/>
        </p:blipFill>
        <p:spPr>
          <a:xfrm>
            <a:off x="298572" y="1355589"/>
            <a:ext cx="1864678" cy="137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1867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ECEAB-AD99-6145-A0D3-7052176FD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Comparison of Deter.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Vor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Fcst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A4532-9C17-3747-8EF9-896F195F5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280"/>
            <a:ext cx="2593420" cy="19450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10D50A-E7F8-B340-B26F-C2374558D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24804"/>
            <a:ext cx="2593420" cy="1945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28B949-6C18-5F46-BC4F-1FB40363A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2328"/>
            <a:ext cx="2593420" cy="1945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5EA1FD-1279-CA4A-80B1-FD9D96156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527" y="1097280"/>
            <a:ext cx="2593420" cy="1945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432AF-DA19-974C-8F92-AE429B121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3527" y="2824804"/>
            <a:ext cx="2593420" cy="1945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29A19-6CAE-FD4F-B446-572E92C06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527" y="4552328"/>
            <a:ext cx="2593420" cy="19450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FFE66A-3967-1C42-852E-6A7698247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7053" y="1097280"/>
            <a:ext cx="2593420" cy="1945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7E1ACC-9F9A-DA45-BA0B-B3FB509579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7053" y="2824804"/>
            <a:ext cx="2593420" cy="1945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5BDBF8-EE12-3C44-8707-5736781DC8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7053" y="4552328"/>
            <a:ext cx="2593420" cy="1945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831604-BE3B-A449-AD70-66DB92D480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0580" y="1097280"/>
            <a:ext cx="2593420" cy="1945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5DF567-3F1F-254E-86D8-DA57C0AA6C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0580" y="2824804"/>
            <a:ext cx="2593420" cy="1945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AD01B5-4062-5148-893D-2D6FD424C5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0580" y="4552328"/>
            <a:ext cx="2593420" cy="19450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6E7AB1-AC0F-1D46-9609-15CB7E257FE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808" t="10085" r="9404" b="13433"/>
          <a:stretch/>
        </p:blipFill>
        <p:spPr>
          <a:xfrm>
            <a:off x="293614" y="1355013"/>
            <a:ext cx="1856665" cy="136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8690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768E-D2F7-DC46-B1C2-650D3C7A1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Comparison of Prob. UH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Fcst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166931-FA3C-5647-A1F5-894EB5BCD28A}"/>
              </a:ext>
            </a:extLst>
          </p:cNvPr>
          <p:cNvGrpSpPr/>
          <p:nvPr/>
        </p:nvGrpSpPr>
        <p:grpSpPr>
          <a:xfrm>
            <a:off x="0" y="1097280"/>
            <a:ext cx="9144000" cy="3662785"/>
            <a:chOff x="1386727" y="1134249"/>
            <a:chExt cx="7757273" cy="31073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CCFAD3-69B8-5E4D-B454-1EDE2347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6727" y="1134249"/>
              <a:ext cx="2194560" cy="164592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9A53F59-DDF3-A047-8BA1-5A1087A2B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6727" y="2595637"/>
              <a:ext cx="2194560" cy="164592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F53114-22DE-EF4D-8356-391558420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0965" y="1134249"/>
              <a:ext cx="2194560" cy="164592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55A29B-0E78-5246-B1EC-66F066D4F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0965" y="2595637"/>
              <a:ext cx="2194560" cy="16459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5D3EA9-05A7-604B-A2E8-B2BB48B71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5202" y="1134249"/>
              <a:ext cx="2194560" cy="164592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8A99AC-0AD5-9A44-9023-8BEEE6B85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95202" y="2595637"/>
              <a:ext cx="2194560" cy="16459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D0E5CB-F87D-8D4A-B4B2-832C8947D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49440" y="1134249"/>
              <a:ext cx="2194560" cy="16459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F3B6F87-3663-034F-BC87-E1BEDA0DD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49440" y="2595637"/>
              <a:ext cx="2194560" cy="1645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436595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PSU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SU" id="{3C16C46F-2A2B-7A42-8176-F75083AE24A5}" vid="{613EF901-C50A-6145-86C1-A4627D7A44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PSU</Template>
  <TotalTime>1553</TotalTime>
  <Words>314</Words>
  <Application>Microsoft Macintosh PowerPoint</Application>
  <PresentationFormat>On-screen Show (4:3)</PresentationFormat>
  <Paragraphs>74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Serifa Light</vt:lpstr>
      <vt:lpstr>Serifa Roman</vt:lpstr>
      <vt:lpstr>PSU</vt:lpstr>
      <vt:lpstr>Simultaneous Assimilation of GOES‑16 ABI and WSR‑88D Observations for a Severe Thunderstorm Event</vt:lpstr>
      <vt:lpstr>Recent Progresses</vt:lpstr>
      <vt:lpstr>Experiment Design</vt:lpstr>
      <vt:lpstr>Non-precipitating Assimilation</vt:lpstr>
      <vt:lpstr>Comparison of EnKF Analysis</vt:lpstr>
      <vt:lpstr>Quantitative Verification</vt:lpstr>
      <vt:lpstr>Comparison of Deter. UH Fcst.</vt:lpstr>
      <vt:lpstr>Comparison of Deter. Vor. Fcst.</vt:lpstr>
      <vt:lpstr>Comparison of Prob. UH Fcst.</vt:lpstr>
      <vt:lpstr>Comparison of Prob. Vor. Fcst.</vt:lpstr>
      <vt:lpstr>Impact of Radar Data Volume</vt:lpstr>
      <vt:lpstr>Ongoing and Future Works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Simultaneous Assimilation of GOES‑16 ABI and WSR‑88D Observations for a Severe Thunderstorm Event</dc:title>
  <dc:creator>Gerald Zhang</dc:creator>
  <cp:lastModifiedBy>Gerald Zhang</cp:lastModifiedBy>
  <cp:revision>23</cp:revision>
  <dcterms:created xsi:type="dcterms:W3CDTF">2018-05-21T20:21:47Z</dcterms:created>
  <dcterms:modified xsi:type="dcterms:W3CDTF">2018-05-22T22:15:25Z</dcterms:modified>
</cp:coreProperties>
</file>