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329" r:id="rId2"/>
    <p:sldId id="335" r:id="rId3"/>
    <p:sldId id="337" r:id="rId4"/>
    <p:sldId id="306" r:id="rId5"/>
    <p:sldId id="336" r:id="rId6"/>
    <p:sldId id="352" r:id="rId7"/>
    <p:sldId id="338" r:id="rId8"/>
    <p:sldId id="278" r:id="rId9"/>
    <p:sldId id="279" r:id="rId10"/>
    <p:sldId id="274" r:id="rId11"/>
    <p:sldId id="282" r:id="rId12"/>
    <p:sldId id="342" r:id="rId13"/>
    <p:sldId id="343" r:id="rId14"/>
    <p:sldId id="351" r:id="rId15"/>
    <p:sldId id="291" r:id="rId16"/>
    <p:sldId id="353" r:id="rId17"/>
    <p:sldId id="346" r:id="rId18"/>
    <p:sldId id="347" r:id="rId19"/>
    <p:sldId id="350" r:id="rId20"/>
    <p:sldId id="348" r:id="rId21"/>
    <p:sldId id="334" r:id="rId22"/>
    <p:sldId id="331" r:id="rId23"/>
    <p:sldId id="349" r:id="rId24"/>
    <p:sldId id="339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B48CEA-1B17-6843-BC01-B111AC9F8820}">
          <p14:sldIdLst>
            <p14:sldId id="329"/>
            <p14:sldId id="335"/>
            <p14:sldId id="337"/>
            <p14:sldId id="306"/>
            <p14:sldId id="336"/>
            <p14:sldId id="352"/>
          </p14:sldIdLst>
        </p14:section>
        <p14:section name="Theory" id="{4818035B-7140-D544-B896-EF6C037ED080}">
          <p14:sldIdLst>
            <p14:sldId id="338"/>
            <p14:sldId id="278"/>
            <p14:sldId id="279"/>
            <p14:sldId id="274"/>
            <p14:sldId id="282"/>
            <p14:sldId id="342"/>
            <p14:sldId id="343"/>
            <p14:sldId id="351"/>
          </p14:sldIdLst>
        </p14:section>
        <p14:section name="Results" id="{1969E3F1-301C-594F-AF19-35F85635D267}">
          <p14:sldIdLst>
            <p14:sldId id="291"/>
            <p14:sldId id="353"/>
            <p14:sldId id="346"/>
            <p14:sldId id="347"/>
            <p14:sldId id="350"/>
          </p14:sldIdLst>
        </p14:section>
        <p14:section name="Conclusion" id="{D79B1421-58DA-F743-9CCB-9B6910D39A7B}">
          <p14:sldIdLst>
            <p14:sldId id="348"/>
            <p14:sldId id="334"/>
            <p14:sldId id="331"/>
            <p14:sldId id="349"/>
          </p14:sldIdLst>
        </p14:section>
        <p14:section name="Q&amp;A" id="{F64F24AF-1934-6B4E-96F3-652E017F54E2}">
          <p14:sldIdLst>
            <p14:sldId id="339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FF00"/>
    <a:srgbClr val="00FDFF"/>
    <a:srgbClr val="FF40FF"/>
    <a:srgbClr val="DDDDDD"/>
    <a:srgbClr val="AB7942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/>
    <p:restoredTop sz="94718"/>
  </p:normalViewPr>
  <p:slideViewPr>
    <p:cSldViewPr snapToGrid="0" snapToObjects="1">
      <p:cViewPr>
        <p:scale>
          <a:sx n="225" d="100"/>
          <a:sy n="225" d="100"/>
        </p:scale>
        <p:origin x="-1616" y="-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AC6E5-5E47-7A44-AF4F-7D314EEE99D3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DE3D9-9ED6-BC4F-9C81-0D18FBD1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6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E3D9-9ED6-BC4F-9C81-0D18FBD140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8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E3D9-9ED6-BC4F-9C81-0D18FBD140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E3D9-9ED6-BC4F-9C81-0D18FBD140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E3D9-9ED6-BC4F-9C81-0D18FBD140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DE3D9-9ED6-BC4F-9C81-0D18FBD140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0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851FCEA-C89F-F14F-B344-FDC2D1844C9A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CE7CE-68EE-7644-B1C7-1FA732F3E2E7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A53A2-488A-9B49-877E-77EDFDDD0F67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B608-D72F-0641-BFA2-5CD7580B680A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9C6CD-C610-B24E-8B82-3C562CA9AD52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ED27-80B9-B144-84F7-EA6072E352B3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6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7B6-EAB2-6F45-9A4E-21AFE525761F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9755F-6F79-814C-AB19-4E2B7F7D4EA5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8F19D-A332-8246-AB28-41A4D3CC3DFC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5333-4A6D-C74F-BB77-8400FF835CB1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1579-86F7-A64A-B287-20042539CC12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12BAD62-6446-964C-9D32-396AA6CD05C7}" type="datetime1">
              <a:rPr lang="en-US" smtClean="0"/>
              <a:t>12/7/17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74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5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6.tiff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Relationship Id="rId3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The influence </a:t>
            </a:r>
            <a:r>
              <a:rPr lang="en-US" sz="3200" dirty="0" smtClean="0"/>
              <a:t>of Equatorial </a:t>
            </a:r>
            <a:r>
              <a:rPr lang="en-US" sz="3200" dirty="0" err="1" smtClean="0"/>
              <a:t>rossby</a:t>
            </a:r>
            <a:r>
              <a:rPr lang="en-US" sz="3200" dirty="0" smtClean="0"/>
              <a:t> waves on phytoplankton blooms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Man </a:t>
            </a:r>
            <a:r>
              <a:rPr lang="en-US" dirty="0" err="1" smtClean="0"/>
              <a:t>Yau</a:t>
            </a:r>
            <a:r>
              <a:rPr lang="en-US" dirty="0" smtClean="0"/>
              <a:t> Chan (Joseph)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87" y="529906"/>
            <a:ext cx="8858250" cy="443023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041" y="4411556"/>
            <a:ext cx="3059396" cy="5485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087" y="6207734"/>
            <a:ext cx="5986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Image source: NASA </a:t>
            </a:r>
            <a:r>
              <a:rPr lang="en-US" sz="1100" dirty="0"/>
              <a:t>Earth </a:t>
            </a:r>
            <a:r>
              <a:rPr lang="en-US" sz="1100" dirty="0" smtClean="0"/>
              <a:t>Observatory</a:t>
            </a:r>
            <a:br>
              <a:rPr lang="en-US" sz="1100" dirty="0" smtClean="0"/>
            </a:br>
            <a:r>
              <a:rPr lang="en-US" sz="1100" dirty="0" smtClean="0"/>
              <a:t>https</a:t>
            </a:r>
            <a:r>
              <a:rPr lang="en-US" sz="1100" dirty="0"/>
              <a:t>://</a:t>
            </a:r>
            <a:r>
              <a:rPr lang="en-US" sz="1100" dirty="0" err="1"/>
              <a:t>eoimages.gsfc.nasa.gov</a:t>
            </a:r>
            <a:r>
              <a:rPr lang="en-US" sz="1100" dirty="0"/>
              <a:t>/images/</a:t>
            </a:r>
            <a:r>
              <a:rPr lang="en-US" sz="1100" dirty="0" err="1"/>
              <a:t>imagerecords</a:t>
            </a:r>
            <a:r>
              <a:rPr lang="en-US" sz="1100" dirty="0"/>
              <a:t>/86000/86895/chloro_amo_2014274_lrg.png</a:t>
            </a:r>
          </a:p>
        </p:txBody>
      </p:sp>
    </p:spTree>
    <p:extLst>
      <p:ext uri="{BB962C8B-B14F-4D97-AF65-F5344CB8AC3E}">
        <p14:creationId xmlns:p14="http://schemas.microsoft.com/office/powerpoint/2010/main" val="16553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Diffusive turbulent mixing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89" y="3087850"/>
            <a:ext cx="6110868" cy="88201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1485" y="3969862"/>
            <a:ext cx="2490438" cy="945780"/>
            <a:chOff x="3501485" y="3969862"/>
            <a:chExt cx="2490438" cy="945780"/>
          </a:xfrm>
        </p:grpSpPr>
        <p:sp>
          <p:nvSpPr>
            <p:cNvPr id="3" name="Left Brace 2"/>
            <p:cNvSpPr/>
            <p:nvPr/>
          </p:nvSpPr>
          <p:spPr>
            <a:xfrm rot="16200000">
              <a:off x="4627757" y="2843590"/>
              <a:ext cx="237893" cy="2490438"/>
            </a:xfrm>
            <a:prstGeom prst="leftBrac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50166" y="4207756"/>
              <a:ext cx="2193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Horizontal diffusive mixing</a:t>
              </a:r>
              <a:endParaRPr lang="en-US" sz="20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65544" y="3969862"/>
            <a:ext cx="2193074" cy="945780"/>
            <a:chOff x="5865544" y="3969862"/>
            <a:chExt cx="2193074" cy="945780"/>
          </a:xfrm>
        </p:grpSpPr>
        <p:sp>
          <p:nvSpPr>
            <p:cNvPr id="7" name="Left Brace 6"/>
            <p:cNvSpPr/>
            <p:nvPr/>
          </p:nvSpPr>
          <p:spPr>
            <a:xfrm rot="16200000">
              <a:off x="6828744" y="3567941"/>
              <a:ext cx="237893" cy="1041736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5544" y="4207756"/>
              <a:ext cx="2193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/>
                <a:t>Vertical diffusive </a:t>
              </a:r>
              <a:r>
                <a:rPr lang="en-US" sz="2000" dirty="0" smtClean="0"/>
                <a:t>mixing</a:t>
              </a:r>
              <a:endParaRPr lang="en-US" sz="200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3276" y="5918661"/>
            <a:ext cx="75196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Munk</a:t>
            </a:r>
            <a:r>
              <a:rPr lang="en-US" sz="1100" dirty="0" smtClean="0"/>
              <a:t> W., and </a:t>
            </a:r>
            <a:r>
              <a:rPr lang="en-US" sz="1100" dirty="0" err="1" smtClean="0"/>
              <a:t>Wunsch</a:t>
            </a:r>
            <a:r>
              <a:rPr lang="en-US" sz="1100" dirty="0" smtClean="0"/>
              <a:t>, C. (1998). </a:t>
            </a:r>
            <a:r>
              <a:rPr lang="en-US" sz="1100" i="1" dirty="0" smtClean="0"/>
              <a:t>Abyssal recipes II: energetics of tidal and wind mixing</a:t>
            </a:r>
            <a:r>
              <a:rPr lang="en-US" sz="1100" dirty="0" smtClean="0"/>
              <a:t>. Deep-Sea Research Part 1, </a:t>
            </a:r>
            <a:r>
              <a:rPr lang="en-US" sz="1100" b="1" dirty="0" smtClean="0"/>
              <a:t>45</a:t>
            </a:r>
            <a:r>
              <a:rPr lang="en-US" sz="1100" dirty="0" smtClean="0"/>
              <a:t>, 1977—2010.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447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36337" y="1818289"/>
            <a:ext cx="7003587" cy="4630936"/>
            <a:chOff x="1378041" y="1900479"/>
            <a:chExt cx="6621681" cy="43784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990" b="49893"/>
            <a:stretch/>
          </p:blipFill>
          <p:spPr>
            <a:xfrm>
              <a:off x="1378041" y="1900479"/>
              <a:ext cx="6621681" cy="376733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78042" y="5667806"/>
              <a:ext cx="6621680" cy="611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/>
                <a:t>Figure: Vertical cross section of the horizontally homogeneous nitrate concentration field along the 4.0°N latitude line. 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Concentration fields:</a:t>
            </a:r>
            <a:br>
              <a:rPr lang="en-US" dirty="0" smtClean="0"/>
            </a:br>
            <a:r>
              <a:rPr lang="en-US" dirty="0" smtClean="0"/>
              <a:t>Nitrate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5614" y="6477059"/>
            <a:ext cx="77275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Talley, L. D., G. L. Pickard, W. J. Emery, and J. H. Swift. 2011.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Descriptive physical oceanography: an </a:t>
            </a:r>
            <a:r>
              <a:rPr lang="en-US" sz="1100" i="1" dirty="0" smtClean="0">
                <a:latin typeface="Calibri" charset="0"/>
                <a:ea typeface="Calibri" charset="0"/>
                <a:cs typeface="Calibri" charset="0"/>
              </a:rPr>
              <a:t>introduction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. 6</a:t>
            </a:r>
            <a:r>
              <a:rPr lang="en-US" sz="1100" baseline="30000" dirty="0" smtClean="0">
                <a:latin typeface="Calibri" charset="0"/>
                <a:ea typeface="Calibri" charset="0"/>
                <a:cs typeface="Calibri" charset="0"/>
              </a:rPr>
              <a:t>th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 ed. </a:t>
            </a:r>
            <a:r>
              <a:rPr lang="en-US" sz="1100" dirty="0" err="1" smtClean="0">
                <a:latin typeface="Calibri" charset="0"/>
                <a:ea typeface="Calibri" charset="0"/>
                <a:cs typeface="Calibri" charset="0"/>
              </a:rPr>
              <a:t>Elsievier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endParaRPr lang="en-US" sz="11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95300" y="3375934"/>
                <a:ext cx="1529543" cy="646331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mmol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10</m:t>
                    </m:r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</a:rPr>
                      <m:t>𝜇</m:t>
                    </m:r>
                    <m:r>
                      <a:rPr lang="en-US" i="1" dirty="0">
                        <a:latin typeface="Cambria Math" charset="0"/>
                      </a:rPr>
                      <m:t>𝑔</m:t>
                    </m:r>
                    <m:r>
                      <a:rPr lang="en-US" i="1" dirty="0">
                        <a:latin typeface="Cambria Math" charset="0"/>
                      </a:rPr>
                      <m:t>/</m:t>
                    </m:r>
                    <m:r>
                      <a:rPr lang="en-US" i="1" dirty="0">
                        <a:latin typeface="Cambria Math" charset="0"/>
                      </a:rPr>
                      <m:t>𝑘𝑔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300" y="3375934"/>
                <a:ext cx="1529543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54717" b="-6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95299" y="2361060"/>
                <a:ext cx="1529543" cy="646331"/>
              </a:xfrm>
              <a:prstGeom prst="rect">
                <a:avLst/>
              </a:prstGeom>
              <a:solidFill>
                <a:schemeClr val="bg1">
                  <a:alpha val="72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mmol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1</m:t>
                    </m:r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charset="0"/>
                      </a:rPr>
                      <m:t>𝜇</m:t>
                    </m:r>
                    <m:r>
                      <a:rPr lang="en-US" i="1" dirty="0">
                        <a:latin typeface="Cambria Math" charset="0"/>
                      </a:rPr>
                      <m:t>𝑔</m:t>
                    </m:r>
                    <m:r>
                      <a:rPr lang="en-US" i="1" dirty="0">
                        <a:latin typeface="Cambria Math" charset="0"/>
                      </a:rPr>
                      <m:t>/</m:t>
                    </m:r>
                    <m:r>
                      <a:rPr lang="en-US" i="1" dirty="0">
                        <a:latin typeface="Cambria Math" charset="0"/>
                      </a:rPr>
                      <m:t>𝑘𝑔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299" y="2361060"/>
                <a:ext cx="1529543" cy="646331"/>
              </a:xfrm>
              <a:prstGeom prst="rect">
                <a:avLst/>
              </a:prstGeom>
              <a:blipFill rotWithShape="0">
                <a:blip r:embed="rId4"/>
                <a:stretch>
                  <a:fillRect t="-53774" b="-6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245332" y="3007391"/>
            <a:ext cx="1645919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 </a:t>
            </a:r>
            <a:r>
              <a:rPr lang="en-US" smtClean="0"/>
              <a:t>m interface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94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80" r="81" b="49893"/>
          <a:stretch/>
        </p:blipFill>
        <p:spPr>
          <a:xfrm>
            <a:off x="936336" y="1842514"/>
            <a:ext cx="7092978" cy="396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338" y="5802898"/>
            <a:ext cx="700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Figure: Vertical cross section of the horizontally homogeneous phytoplankton concentration field along the 4.0°N latitude line.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895300" y="2361060"/>
                <a:ext cx="1728433" cy="616515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1×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cells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300" y="2361060"/>
                <a:ext cx="1728433" cy="6165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220394" y="3007391"/>
            <a:ext cx="1645919" cy="369332"/>
          </a:xfrm>
          <a:prstGeom prst="rect">
            <a:avLst/>
          </a:prstGeom>
          <a:solidFill>
            <a:schemeClr val="bg1">
              <a:alpha val="8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 m interface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Concentration fields: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Phytoplankton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895301" y="3465463"/>
                <a:ext cx="1030780" cy="616515"/>
              </a:xfrm>
              <a:prstGeom prst="rect">
                <a:avLst/>
              </a:prstGeom>
              <a:solidFill>
                <a:schemeClr val="bg1">
                  <a:alpha val="85000"/>
                </a:schemeClr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0 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cells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301" y="3465463"/>
                <a:ext cx="1030780" cy="61651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19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Tracer run (nitrate only, no biology)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Biology run (full simulation)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0228" y="1757387"/>
            <a:ext cx="7447438" cy="4713317"/>
            <a:chOff x="1741840" y="609878"/>
            <a:chExt cx="6983274" cy="5001682"/>
          </a:xfrm>
        </p:grpSpPr>
        <p:grpSp>
          <p:nvGrpSpPr>
            <p:cNvPr id="34" name="Group 33"/>
            <p:cNvGrpSpPr/>
            <p:nvPr/>
          </p:nvGrpSpPr>
          <p:grpSpPr>
            <a:xfrm>
              <a:off x="1741840" y="609878"/>
              <a:ext cx="6983274" cy="5001682"/>
              <a:chOff x="1104842" y="722893"/>
              <a:chExt cx="6983274" cy="5001682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5400000">
                <a:off x="4592234" y="-1271430"/>
                <a:ext cx="1501557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hevron 5"/>
              <p:cNvSpPr/>
              <p:nvPr/>
            </p:nvSpPr>
            <p:spPr>
              <a:xfrm rot="5400000">
                <a:off x="797741" y="1029996"/>
                <a:ext cx="2020083" cy="1405877"/>
              </a:xfrm>
              <a:prstGeom prst="chevron">
                <a:avLst>
                  <a:gd name="adj" fmla="val 324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hevron 7"/>
              <p:cNvSpPr/>
              <p:nvPr/>
            </p:nvSpPr>
            <p:spPr>
              <a:xfrm rot="5400000">
                <a:off x="821905" y="2650813"/>
                <a:ext cx="1971756" cy="1405877"/>
              </a:xfrm>
              <a:prstGeom prst="chevron">
                <a:avLst>
                  <a:gd name="adj" fmla="val 324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hevron 8"/>
              <p:cNvSpPr/>
              <p:nvPr/>
            </p:nvSpPr>
            <p:spPr>
              <a:xfrm rot="5400000">
                <a:off x="922945" y="4136801"/>
                <a:ext cx="1769671" cy="1405877"/>
              </a:xfrm>
              <a:prstGeom prst="chevron">
                <a:avLst>
                  <a:gd name="adj" fmla="val 324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92031" y="1453552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bg1"/>
                    </a:solidFill>
                  </a:rPr>
                  <a:t>Setup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9826" y="4526437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err="1" smtClean="0">
                    <a:solidFill>
                      <a:schemeClr val="bg1"/>
                    </a:solidFill>
                  </a:rPr>
                  <a:t>Concl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81555" y="765077"/>
                <a:ext cx="5116530" cy="140440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Flow field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Nitrate-phytoplankton interactions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Diffusive turbulent mixing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Simulation runs: tracer run and biology run</a:t>
                </a:r>
                <a:endParaRPr lang="en-US" sz="2000" dirty="0"/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 rot="5400000">
                <a:off x="4626049" y="339733"/>
                <a:ext cx="1433925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 Same Side Corner Rectangle 31"/>
              <p:cNvSpPr/>
              <p:nvPr/>
            </p:nvSpPr>
            <p:spPr>
              <a:xfrm rot="5400000">
                <a:off x="4719059" y="1833752"/>
                <a:ext cx="1247903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836824" y="2989054"/>
              <a:ext cx="1231500" cy="555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Results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3770653" cy="1499616"/>
          </a:xfrm>
        </p:spPr>
        <p:txBody>
          <a:bodyPr/>
          <a:lstStyle/>
          <a:p>
            <a:r>
              <a:rPr lang="en-US" smtClean="0"/>
              <a:t>Tracer Run</a:t>
            </a:r>
            <a:endParaRPr lang="en-US" dirty="0"/>
          </a:p>
        </p:txBody>
      </p:sp>
      <p:pic>
        <p:nvPicPr>
          <p:cNvPr id="11" name="advection-mix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368" r="25409"/>
          <a:stretch/>
        </p:blipFill>
        <p:spPr>
          <a:xfrm>
            <a:off x="169351" y="1795549"/>
            <a:ext cx="4331190" cy="494947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057" y="810305"/>
            <a:ext cx="5514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Video and Figure: Evolution of the nitrate concentration field in the tracer run (left). Snapshots of the interface at four times (right).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538749" y="1890712"/>
            <a:ext cx="4435012" cy="4717152"/>
            <a:chOff x="219001" y="1932693"/>
            <a:chExt cx="4435012" cy="4717152"/>
          </a:xfrm>
        </p:grpSpPr>
        <p:grpSp>
          <p:nvGrpSpPr>
            <p:cNvPr id="29" name="Group 28"/>
            <p:cNvGrpSpPr/>
            <p:nvPr/>
          </p:nvGrpSpPr>
          <p:grpSpPr>
            <a:xfrm>
              <a:off x="219001" y="1932693"/>
              <a:ext cx="4435012" cy="4683095"/>
              <a:chOff x="449417" y="1932693"/>
              <a:chExt cx="4435012" cy="468309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0863" y="2084832"/>
                <a:ext cx="2866887" cy="94003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0863" y="3180301"/>
                <a:ext cx="2866887" cy="93850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4909" y="4274241"/>
                <a:ext cx="2862841" cy="94003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10863" y="5369710"/>
                <a:ext cx="2866887" cy="89730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53608" y="2300163"/>
                <a:ext cx="452928" cy="3760150"/>
              </a:xfrm>
              <a:prstGeom prst="rect">
                <a:avLst/>
              </a:prstGeom>
            </p:spPr>
          </p:pic>
          <p:cxnSp>
            <p:nvCxnSpPr>
              <p:cNvPr id="36" name="Straight Arrow Connector 35"/>
              <p:cNvCxnSpPr/>
              <p:nvPr/>
            </p:nvCxnSpPr>
            <p:spPr>
              <a:xfrm>
                <a:off x="1117311" y="1932693"/>
                <a:ext cx="0" cy="4683095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 rot="16200000">
                <a:off x="-864104" y="3980183"/>
                <a:ext cx="30271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Time elapsed (days)</a:t>
                </a:r>
                <a:endParaRPr lang="en-US" sz="2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4148" y="2370185"/>
                <a:ext cx="529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0</a:t>
                </a:r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28194" y="3464889"/>
                <a:ext cx="529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36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28193" y="4559593"/>
                <a:ext cx="529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mtClean="0"/>
                  <a:t>66</a:t>
                </a:r>
                <a:endParaRPr lang="en-U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19487" y="5633698"/>
                <a:ext cx="5295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76</a:t>
                </a:r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 rot="5400000">
                    <a:off x="2999150" y="3964861"/>
                    <a:ext cx="340122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Nitrate concentration (</a:t>
                    </a:r>
                    <a:r>
                      <a:rPr lang="en-US" dirty="0" err="1" smtClean="0"/>
                      <a:t>mmol</a:t>
                    </a:r>
                    <a:r>
                      <a:rPr lang="en-US" dirty="0" smtClean="0"/>
                      <a:t>/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p>
                      </m:oMath>
                    </a14:m>
                    <a:r>
                      <a:rPr lang="en-US" dirty="0" smtClean="0"/>
                      <a:t>)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999150" y="3964861"/>
                    <a:ext cx="3401226" cy="36933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26230" r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TextBox 29"/>
            <p:cNvSpPr txBox="1"/>
            <p:nvPr/>
          </p:nvSpPr>
          <p:spPr>
            <a:xfrm>
              <a:off x="1298400" y="6280513"/>
              <a:ext cx="2370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Depths: 20 m to 170 m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36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195" y="2042851"/>
            <a:ext cx="2866887" cy="94003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28554" y="2059893"/>
            <a:ext cx="1627195" cy="917192"/>
            <a:chOff x="5928554" y="2059893"/>
            <a:chExt cx="1627195" cy="917192"/>
          </a:xfrm>
        </p:grpSpPr>
        <p:sp>
          <p:nvSpPr>
            <p:cNvPr id="49" name="Down Arrow 48"/>
            <p:cNvSpPr/>
            <p:nvPr/>
          </p:nvSpPr>
          <p:spPr>
            <a:xfrm>
              <a:off x="6632431" y="2059893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/>
            <p:cNvSpPr/>
            <p:nvPr/>
          </p:nvSpPr>
          <p:spPr>
            <a:xfrm rot="10800000">
              <a:off x="7347931" y="2062399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own Arrow 55"/>
            <p:cNvSpPr/>
            <p:nvPr/>
          </p:nvSpPr>
          <p:spPr>
            <a:xfrm rot="10800000">
              <a:off x="5928554" y="2079028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Tracer interface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2983331" y="2657416"/>
            <a:ext cx="1530984" cy="1530984"/>
          </a:xfrm>
          <a:custGeom>
            <a:avLst/>
            <a:gdLst>
              <a:gd name="connsiteX0" fmla="*/ 0 w 1530984"/>
              <a:gd name="connsiteY0" fmla="*/ 0 h 1530984"/>
              <a:gd name="connsiteX1" fmla="*/ 1530984 w 1530984"/>
              <a:gd name="connsiteY1" fmla="*/ 0 h 1530984"/>
              <a:gd name="connsiteX2" fmla="*/ 1530984 w 1530984"/>
              <a:gd name="connsiteY2" fmla="*/ 1530984 h 1530984"/>
              <a:gd name="connsiteX3" fmla="*/ 0 w 1530984"/>
              <a:gd name="connsiteY3" fmla="*/ 1530984 h 1530984"/>
              <a:gd name="connsiteX4" fmla="*/ 0 w 1530984"/>
              <a:gd name="connsiteY4" fmla="*/ 0 h 153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984" h="1530984">
                <a:moveTo>
                  <a:pt x="0" y="0"/>
                </a:moveTo>
                <a:lnTo>
                  <a:pt x="1530984" y="0"/>
                </a:lnTo>
                <a:lnTo>
                  <a:pt x="1530984" y="1530984"/>
                </a:lnTo>
                <a:lnTo>
                  <a:pt x="0" y="15309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err="1" smtClean="0"/>
              <a:t>Rossby</a:t>
            </a:r>
            <a:r>
              <a:rPr lang="en-US" sz="2300" kern="1200" dirty="0" smtClean="0"/>
              <a:t> deforms interface</a:t>
            </a:r>
            <a:endParaRPr lang="en-US" sz="2300" kern="1200" dirty="0"/>
          </a:p>
        </p:txBody>
      </p:sp>
      <p:sp>
        <p:nvSpPr>
          <p:cNvPr id="44" name="Circular Arrow 43"/>
          <p:cNvSpPr/>
          <p:nvPr/>
        </p:nvSpPr>
        <p:spPr>
          <a:xfrm>
            <a:off x="651042" y="2257994"/>
            <a:ext cx="3620391" cy="3620391"/>
          </a:xfrm>
          <a:prstGeom prst="circularArrow">
            <a:avLst>
              <a:gd name="adj1" fmla="val 8246"/>
              <a:gd name="adj2" fmla="val 575918"/>
              <a:gd name="adj3" fmla="val 2964766"/>
              <a:gd name="adj4" fmla="val 51112"/>
              <a:gd name="adj5" fmla="val 962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Freeform 44"/>
          <p:cNvSpPr/>
          <p:nvPr/>
        </p:nvSpPr>
        <p:spPr>
          <a:xfrm>
            <a:off x="1737311" y="4639843"/>
            <a:ext cx="1530984" cy="1530984"/>
          </a:xfrm>
          <a:custGeom>
            <a:avLst/>
            <a:gdLst>
              <a:gd name="connsiteX0" fmla="*/ 0 w 1530984"/>
              <a:gd name="connsiteY0" fmla="*/ 0 h 1530984"/>
              <a:gd name="connsiteX1" fmla="*/ 1530984 w 1530984"/>
              <a:gd name="connsiteY1" fmla="*/ 0 h 1530984"/>
              <a:gd name="connsiteX2" fmla="*/ 1530984 w 1530984"/>
              <a:gd name="connsiteY2" fmla="*/ 1530984 h 1530984"/>
              <a:gd name="connsiteX3" fmla="*/ 0 w 1530984"/>
              <a:gd name="connsiteY3" fmla="*/ 1530984 h 1530984"/>
              <a:gd name="connsiteX4" fmla="*/ 0 w 1530984"/>
              <a:gd name="connsiteY4" fmla="*/ 0 h 153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984" h="1530984">
                <a:moveTo>
                  <a:pt x="0" y="0"/>
                </a:moveTo>
                <a:lnTo>
                  <a:pt x="1530984" y="0"/>
                </a:lnTo>
                <a:lnTo>
                  <a:pt x="1530984" y="1530984"/>
                </a:lnTo>
                <a:lnTo>
                  <a:pt x="0" y="15309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/>
              <a:t>Increasing phase difference</a:t>
            </a:r>
            <a:endParaRPr lang="en-US" sz="2300" kern="1200" dirty="0"/>
          </a:p>
        </p:txBody>
      </p:sp>
      <p:sp>
        <p:nvSpPr>
          <p:cNvPr id="46" name="Circular Arrow 45"/>
          <p:cNvSpPr/>
          <p:nvPr/>
        </p:nvSpPr>
        <p:spPr>
          <a:xfrm>
            <a:off x="651042" y="2257994"/>
            <a:ext cx="3620391" cy="3620391"/>
          </a:xfrm>
          <a:prstGeom prst="circularArrow">
            <a:avLst>
              <a:gd name="adj1" fmla="val 8246"/>
              <a:gd name="adj2" fmla="val 575918"/>
              <a:gd name="adj3" fmla="val 10172970"/>
              <a:gd name="adj4" fmla="val 7259316"/>
              <a:gd name="adj5" fmla="val 962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Freeform 46"/>
          <p:cNvSpPr/>
          <p:nvPr/>
        </p:nvSpPr>
        <p:spPr>
          <a:xfrm>
            <a:off x="408160" y="2657416"/>
            <a:ext cx="1530984" cy="1530984"/>
          </a:xfrm>
          <a:custGeom>
            <a:avLst/>
            <a:gdLst>
              <a:gd name="connsiteX0" fmla="*/ 0 w 1530984"/>
              <a:gd name="connsiteY0" fmla="*/ 0 h 1530984"/>
              <a:gd name="connsiteX1" fmla="*/ 1530984 w 1530984"/>
              <a:gd name="connsiteY1" fmla="*/ 0 h 1530984"/>
              <a:gd name="connsiteX2" fmla="*/ 1530984 w 1530984"/>
              <a:gd name="connsiteY2" fmla="*/ 1530984 h 1530984"/>
              <a:gd name="connsiteX3" fmla="*/ 0 w 1530984"/>
              <a:gd name="connsiteY3" fmla="*/ 1530984 h 1530984"/>
              <a:gd name="connsiteX4" fmla="*/ 0 w 1530984"/>
              <a:gd name="connsiteY4" fmla="*/ 0 h 153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984" h="1530984">
                <a:moveTo>
                  <a:pt x="0" y="0"/>
                </a:moveTo>
                <a:lnTo>
                  <a:pt x="1530984" y="0"/>
                </a:lnTo>
                <a:lnTo>
                  <a:pt x="1530984" y="1530984"/>
                </a:lnTo>
                <a:lnTo>
                  <a:pt x="0" y="15309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0" tIns="29210" rIns="29210" bIns="2921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dirty="0" smtClean="0"/>
              <a:t>Cancellation of interface wave</a:t>
            </a:r>
            <a:endParaRPr lang="en-US" sz="2300" kern="1200" dirty="0"/>
          </a:p>
        </p:txBody>
      </p:sp>
      <p:sp>
        <p:nvSpPr>
          <p:cNvPr id="48" name="Circular Arrow 47"/>
          <p:cNvSpPr/>
          <p:nvPr/>
        </p:nvSpPr>
        <p:spPr>
          <a:xfrm rot="1205480">
            <a:off x="651042" y="2075114"/>
            <a:ext cx="3620391" cy="3620391"/>
          </a:xfrm>
          <a:prstGeom prst="circularArrow">
            <a:avLst>
              <a:gd name="adj1" fmla="val 8246"/>
              <a:gd name="adj2" fmla="val 575918"/>
              <a:gd name="adj3" fmla="val 16857572"/>
              <a:gd name="adj4" fmla="val 12793156"/>
              <a:gd name="adj5" fmla="val 962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195" y="3138320"/>
            <a:ext cx="2866887" cy="938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4241" y="4232260"/>
            <a:ext cx="2862841" cy="9400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195" y="5327729"/>
            <a:ext cx="2866887" cy="897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940" y="2258182"/>
            <a:ext cx="452928" cy="37601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206643" y="1890712"/>
            <a:ext cx="0" cy="46830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3225228" y="3938202"/>
            <a:ext cx="302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Time elapsed (days)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13480" y="2328204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17526" y="3422908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36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17525" y="4517612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66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08819" y="5591717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5400000">
                <a:off x="7088482" y="3922880"/>
                <a:ext cx="34012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Nitrate concentration (</a:t>
                </a:r>
                <a:r>
                  <a:rPr lang="en-US" dirty="0" err="1" smtClean="0"/>
                  <a:t>mmol</a:t>
                </a:r>
                <a:r>
                  <a:rPr lang="en-US" dirty="0" smtClean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088482" y="3922880"/>
                <a:ext cx="340122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6230" r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18148" y="6238532"/>
            <a:ext cx="23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Depths: 20 m to 170 m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945180" y="3150076"/>
            <a:ext cx="1688561" cy="902140"/>
            <a:chOff x="5945180" y="3150076"/>
            <a:chExt cx="1688561" cy="902140"/>
          </a:xfrm>
        </p:grpSpPr>
        <p:sp>
          <p:nvSpPr>
            <p:cNvPr id="50" name="Down Arrow 49"/>
            <p:cNvSpPr/>
            <p:nvPr/>
          </p:nvSpPr>
          <p:spPr>
            <a:xfrm>
              <a:off x="7425923" y="3150076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50"/>
            <p:cNvSpPr/>
            <p:nvPr/>
          </p:nvSpPr>
          <p:spPr>
            <a:xfrm>
              <a:off x="5945180" y="3153506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/>
            <p:cNvSpPr/>
            <p:nvPr/>
          </p:nvSpPr>
          <p:spPr>
            <a:xfrm rot="10800000">
              <a:off x="6686400" y="3154159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66666" y="4246613"/>
            <a:ext cx="2337722" cy="898582"/>
            <a:chOff x="5566666" y="4246613"/>
            <a:chExt cx="2337722" cy="898582"/>
          </a:xfrm>
        </p:grpSpPr>
        <p:sp>
          <p:nvSpPr>
            <p:cNvPr id="52" name="Down Arrow 51"/>
            <p:cNvSpPr/>
            <p:nvPr/>
          </p:nvSpPr>
          <p:spPr>
            <a:xfrm>
              <a:off x="6985349" y="4247138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5566666" y="4247138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0800000">
              <a:off x="6257502" y="4246613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own Arrow 59"/>
            <p:cNvSpPr/>
            <p:nvPr/>
          </p:nvSpPr>
          <p:spPr>
            <a:xfrm rot="10800000">
              <a:off x="7696570" y="4246613"/>
              <a:ext cx="207818" cy="89805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23534" y="5345083"/>
            <a:ext cx="1661910" cy="867690"/>
            <a:chOff x="5923534" y="5345083"/>
            <a:chExt cx="1661910" cy="867690"/>
          </a:xfrm>
        </p:grpSpPr>
        <p:sp>
          <p:nvSpPr>
            <p:cNvPr id="54" name="Down Arrow 53"/>
            <p:cNvSpPr/>
            <p:nvPr/>
          </p:nvSpPr>
          <p:spPr>
            <a:xfrm>
              <a:off x="6652575" y="5345084"/>
              <a:ext cx="207818" cy="861762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own Arrow 60"/>
            <p:cNvSpPr/>
            <p:nvPr/>
          </p:nvSpPr>
          <p:spPr>
            <a:xfrm rot="10800000">
              <a:off x="5923534" y="5345083"/>
              <a:ext cx="207818" cy="86720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own Arrow 61"/>
            <p:cNvSpPr/>
            <p:nvPr/>
          </p:nvSpPr>
          <p:spPr>
            <a:xfrm rot="10800000">
              <a:off x="7377626" y="5345566"/>
              <a:ext cx="207818" cy="867207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88781" y="1192828"/>
            <a:ext cx="1600213" cy="652390"/>
            <a:chOff x="7345130" y="1022629"/>
            <a:chExt cx="1600213" cy="652390"/>
          </a:xfrm>
        </p:grpSpPr>
        <p:sp>
          <p:nvSpPr>
            <p:cNvPr id="63" name="Down Arrow 62"/>
            <p:cNvSpPr/>
            <p:nvPr/>
          </p:nvSpPr>
          <p:spPr>
            <a:xfrm rot="10800000">
              <a:off x="7345130" y="1022629"/>
              <a:ext cx="176006" cy="652390"/>
            </a:xfrm>
            <a:prstGeom prst="downArrow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498425" y="1090244"/>
              <a:ext cx="14469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Direction of vertical velocity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040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Rossby</a:t>
            </a:r>
            <a:r>
              <a:rPr lang="en-US" dirty="0" smtClean="0"/>
              <a:t> wave triggers bloom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advection-interaction-mix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265"/>
          <a:stretch/>
        </p:blipFill>
        <p:spPr>
          <a:xfrm>
            <a:off x="570133" y="1798323"/>
            <a:ext cx="4131240" cy="467238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13574" y="1798323"/>
            <a:ext cx="4229342" cy="4722677"/>
            <a:chOff x="4813574" y="1798323"/>
            <a:chExt cx="4229342" cy="472267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5489669" y="1798323"/>
              <a:ext cx="0" cy="468309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984223" y="2235815"/>
              <a:ext cx="529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2741" y="3243587"/>
              <a:ext cx="529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36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1814" y="4371457"/>
              <a:ext cx="529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54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79562" y="5499328"/>
              <a:ext cx="529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75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3500053" y="3845813"/>
              <a:ext cx="3027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Time elapsed (days)</a:t>
              </a:r>
              <a:endParaRPr lang="en-US" sz="20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558387" y="1849497"/>
              <a:ext cx="2631440" cy="4281672"/>
              <a:chOff x="5346701" y="585216"/>
              <a:chExt cx="3282950" cy="534175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6701" y="585216"/>
                <a:ext cx="3282950" cy="11726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6701" y="1970996"/>
                <a:ext cx="3282950" cy="116771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53050" y="3351886"/>
                <a:ext cx="3276601" cy="117445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6701" y="4739523"/>
                <a:ext cx="3282950" cy="118745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83"/>
            <a:stretch/>
          </p:blipFill>
          <p:spPr>
            <a:xfrm>
              <a:off x="8220412" y="2330505"/>
              <a:ext cx="566860" cy="32739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 rot="5400000">
                  <a:off x="7016117" y="3782792"/>
                  <a:ext cx="3684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/>
                    <a:t>Phyto</a:t>
                  </a:r>
                  <a:r>
                    <a:rPr lang="en-US" dirty="0" smtClean="0"/>
                    <a:t>. concentration 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n-US" dirty="0" smtClean="0"/>
                    <a:t> cells/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dirty="0" smtClean="0">
                              <a:latin typeface="Cambria Math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dirty="0" smtClean="0"/>
                    <a:t>)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016117" y="3782792"/>
                  <a:ext cx="368426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8333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/>
            <p:cNvSpPr txBox="1"/>
            <p:nvPr/>
          </p:nvSpPr>
          <p:spPr>
            <a:xfrm>
              <a:off x="5771173" y="6151668"/>
              <a:ext cx="2370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Depths: 50 m to 200 m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4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Rossby</a:t>
            </a:r>
            <a:r>
              <a:rPr lang="en-US" dirty="0" smtClean="0"/>
              <a:t> wave triggers bloom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9669" y="1798323"/>
            <a:ext cx="0" cy="46830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84223" y="2235815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02741" y="3243587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36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91814" y="4371457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79562" y="5499328"/>
            <a:ext cx="52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75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3500053" y="3845813"/>
            <a:ext cx="3027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Time elapsed (days)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387" y="1849497"/>
            <a:ext cx="2631440" cy="939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387" y="2960266"/>
            <a:ext cx="2631440" cy="935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476" y="4067114"/>
            <a:ext cx="2626351" cy="941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8387" y="5179371"/>
            <a:ext cx="2631440" cy="9517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3"/>
          <a:stretch/>
        </p:blipFill>
        <p:spPr>
          <a:xfrm>
            <a:off x="8220412" y="2330505"/>
            <a:ext cx="566860" cy="3273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rot="5400000">
                <a:off x="7016117" y="3782792"/>
                <a:ext cx="3684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Phyto</a:t>
                </a:r>
                <a:r>
                  <a:rPr lang="en-US" dirty="0" smtClean="0"/>
                  <a:t>. concentration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 cells/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0" i="0" dirty="0" smtClean="0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016117" y="3782792"/>
                <a:ext cx="368426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8333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771173" y="6151668"/>
            <a:ext cx="23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Depths: 50 m to 200 m</a:t>
            </a:r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6144074" y="2969153"/>
            <a:ext cx="1556583" cy="902140"/>
            <a:chOff x="6144074" y="2969153"/>
            <a:chExt cx="1556583" cy="902140"/>
          </a:xfrm>
        </p:grpSpPr>
        <p:sp>
          <p:nvSpPr>
            <p:cNvPr id="23" name="Down Arrow 22"/>
            <p:cNvSpPr/>
            <p:nvPr/>
          </p:nvSpPr>
          <p:spPr>
            <a:xfrm>
              <a:off x="7492839" y="2969153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6144074" y="2972583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own Arrow 29"/>
            <p:cNvSpPr/>
            <p:nvPr/>
          </p:nvSpPr>
          <p:spPr>
            <a:xfrm rot="10800000">
              <a:off x="6847586" y="2973236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793841" y="4084544"/>
            <a:ext cx="2224598" cy="898582"/>
            <a:chOff x="5793841" y="4084544"/>
            <a:chExt cx="2224598" cy="898582"/>
          </a:xfrm>
        </p:grpSpPr>
        <p:sp>
          <p:nvSpPr>
            <p:cNvPr id="25" name="Down Arrow 24"/>
            <p:cNvSpPr/>
            <p:nvPr/>
          </p:nvSpPr>
          <p:spPr>
            <a:xfrm>
              <a:off x="7127681" y="4085069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5793841" y="4085069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wn Arrow 30"/>
            <p:cNvSpPr/>
            <p:nvPr/>
          </p:nvSpPr>
          <p:spPr>
            <a:xfrm rot="10800000">
              <a:off x="6475250" y="4084544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/>
            <p:cNvSpPr/>
            <p:nvPr/>
          </p:nvSpPr>
          <p:spPr>
            <a:xfrm rot="10800000">
              <a:off x="7810621" y="4084544"/>
              <a:ext cx="207818" cy="89805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122428" y="5211295"/>
            <a:ext cx="1558213" cy="880617"/>
            <a:chOff x="6122428" y="5211295"/>
            <a:chExt cx="1558213" cy="880617"/>
          </a:xfrm>
        </p:grpSpPr>
        <p:sp>
          <p:nvSpPr>
            <p:cNvPr id="27" name="Down Arrow 26"/>
            <p:cNvSpPr/>
            <p:nvPr/>
          </p:nvSpPr>
          <p:spPr>
            <a:xfrm>
              <a:off x="6785480" y="5230150"/>
              <a:ext cx="207818" cy="861762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own Arrow 32"/>
            <p:cNvSpPr/>
            <p:nvPr/>
          </p:nvSpPr>
          <p:spPr>
            <a:xfrm rot="10800000">
              <a:off x="6122428" y="5211295"/>
              <a:ext cx="207818" cy="86720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 rot="10800000">
              <a:off x="7472823" y="5211778"/>
              <a:ext cx="207818" cy="867207"/>
            </a:xfrm>
            <a:prstGeom prst="downArrow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17421" y="1047704"/>
            <a:ext cx="2704955" cy="1729323"/>
            <a:chOff x="6117421" y="1047704"/>
            <a:chExt cx="2704955" cy="1729323"/>
          </a:xfrm>
        </p:grpSpPr>
        <p:grpSp>
          <p:nvGrpSpPr>
            <p:cNvPr id="62" name="Group 61"/>
            <p:cNvGrpSpPr/>
            <p:nvPr/>
          </p:nvGrpSpPr>
          <p:grpSpPr>
            <a:xfrm>
              <a:off x="6117421" y="1869543"/>
              <a:ext cx="1502140" cy="907484"/>
              <a:chOff x="6117421" y="1869543"/>
              <a:chExt cx="1502140" cy="907484"/>
            </a:xfrm>
          </p:grpSpPr>
          <p:sp>
            <p:nvSpPr>
              <p:cNvPr id="22" name="Down Arrow 21"/>
              <p:cNvSpPr/>
              <p:nvPr/>
            </p:nvSpPr>
            <p:spPr>
              <a:xfrm>
                <a:off x="6765336" y="1878970"/>
                <a:ext cx="207818" cy="898057"/>
              </a:xfrm>
              <a:prstGeom prst="downArrow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wn Arrow 27"/>
              <p:cNvSpPr/>
              <p:nvPr/>
            </p:nvSpPr>
            <p:spPr>
              <a:xfrm rot="10800000">
                <a:off x="7411743" y="1869543"/>
                <a:ext cx="207818" cy="898057"/>
              </a:xfrm>
              <a:prstGeom prst="downArrow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own Arrow 28"/>
              <p:cNvSpPr/>
              <p:nvPr/>
            </p:nvSpPr>
            <p:spPr>
              <a:xfrm rot="10800000">
                <a:off x="6117421" y="1869673"/>
                <a:ext cx="207818" cy="898057"/>
              </a:xfrm>
              <a:prstGeom prst="downArrow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222163" y="1047704"/>
              <a:ext cx="1600213" cy="652390"/>
              <a:chOff x="7345130" y="1022629"/>
              <a:chExt cx="1600213" cy="652390"/>
            </a:xfrm>
          </p:grpSpPr>
          <p:sp>
            <p:nvSpPr>
              <p:cNvPr id="36" name="Down Arrow 35"/>
              <p:cNvSpPr/>
              <p:nvPr/>
            </p:nvSpPr>
            <p:spPr>
              <a:xfrm rot="10800000">
                <a:off x="7345130" y="1022629"/>
                <a:ext cx="176006" cy="652390"/>
              </a:xfrm>
              <a:prstGeom prst="downArrow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98425" y="1090244"/>
                <a:ext cx="14469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Direction of vertical velocity</a:t>
                </a:r>
                <a:endParaRPr lang="en-US" sz="1600" dirty="0"/>
              </a:p>
            </p:txBody>
          </p:sp>
        </p:grpSp>
      </p:grpSp>
      <p:sp>
        <p:nvSpPr>
          <p:cNvPr id="38" name="Freeform 37"/>
          <p:cNvSpPr/>
          <p:nvPr/>
        </p:nvSpPr>
        <p:spPr>
          <a:xfrm>
            <a:off x="577406" y="3450311"/>
            <a:ext cx="3896774" cy="1219200"/>
          </a:xfrm>
          <a:custGeom>
            <a:avLst/>
            <a:gdLst>
              <a:gd name="connsiteX0" fmla="*/ 0 w 3896774"/>
              <a:gd name="connsiteY0" fmla="*/ 121920 h 1219200"/>
              <a:gd name="connsiteX1" fmla="*/ 121920 w 3896774"/>
              <a:gd name="connsiteY1" fmla="*/ 0 h 1219200"/>
              <a:gd name="connsiteX2" fmla="*/ 3774854 w 3896774"/>
              <a:gd name="connsiteY2" fmla="*/ 0 h 1219200"/>
              <a:gd name="connsiteX3" fmla="*/ 3896774 w 3896774"/>
              <a:gd name="connsiteY3" fmla="*/ 121920 h 1219200"/>
              <a:gd name="connsiteX4" fmla="*/ 3896774 w 3896774"/>
              <a:gd name="connsiteY4" fmla="*/ 1097280 h 1219200"/>
              <a:gd name="connsiteX5" fmla="*/ 3774854 w 3896774"/>
              <a:gd name="connsiteY5" fmla="*/ 1219200 h 1219200"/>
              <a:gd name="connsiteX6" fmla="*/ 121920 w 3896774"/>
              <a:gd name="connsiteY6" fmla="*/ 1219200 h 1219200"/>
              <a:gd name="connsiteX7" fmla="*/ 0 w 3896774"/>
              <a:gd name="connsiteY7" fmla="*/ 1097280 h 1219200"/>
              <a:gd name="connsiteX8" fmla="*/ 0 w 3896774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6774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3774854" y="0"/>
                </a:lnTo>
                <a:cubicBezTo>
                  <a:pt x="3842189" y="0"/>
                  <a:pt x="3896774" y="54585"/>
                  <a:pt x="3896774" y="121920"/>
                </a:cubicBezTo>
                <a:lnTo>
                  <a:pt x="3896774" y="1097280"/>
                </a:lnTo>
                <a:cubicBezTo>
                  <a:pt x="3896774" y="1164615"/>
                  <a:pt x="3842189" y="1219200"/>
                  <a:pt x="3774854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479" tIns="100479" rIns="1236793" bIns="100479" numCol="1" spcCol="1270" anchor="ctr" anchorCtr="0">
            <a:noAutofit/>
          </a:bodyPr>
          <a:lstStyle/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kern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666582" y="3538035"/>
            <a:ext cx="3564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1" indent="-11430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Interface mixing ⬆ growth</a:t>
            </a:r>
          </a:p>
          <a:p>
            <a:pPr marL="114300" lvl="1" indent="-11430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Max </a:t>
            </a:r>
            <a:r>
              <a:rPr lang="en-US" sz="2000" dirty="0">
                <a:solidFill>
                  <a:schemeClr val="bg1"/>
                </a:solidFill>
              </a:rPr>
              <a:t>growth at </a:t>
            </a:r>
            <a:r>
              <a:rPr lang="en-US" sz="2000" dirty="0" err="1">
                <a:solidFill>
                  <a:schemeClr val="bg1"/>
                </a:solidFill>
              </a:rPr>
              <a:t>downwelling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114300" lvl="1" indent="-11430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Increasing phase diff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921239" y="4872711"/>
            <a:ext cx="3896774" cy="1216152"/>
            <a:chOff x="921239" y="4872711"/>
            <a:chExt cx="3896774" cy="1216152"/>
          </a:xfrm>
        </p:grpSpPr>
        <p:sp>
          <p:nvSpPr>
            <p:cNvPr id="39" name="Freeform 38"/>
            <p:cNvSpPr/>
            <p:nvPr/>
          </p:nvSpPr>
          <p:spPr>
            <a:xfrm>
              <a:off x="921239" y="4872711"/>
              <a:ext cx="3896774" cy="1216152"/>
            </a:xfrm>
            <a:custGeom>
              <a:avLst/>
              <a:gdLst>
                <a:gd name="connsiteX0" fmla="*/ 0 w 3896774"/>
                <a:gd name="connsiteY0" fmla="*/ 121920 h 1219200"/>
                <a:gd name="connsiteX1" fmla="*/ 121920 w 3896774"/>
                <a:gd name="connsiteY1" fmla="*/ 0 h 1219200"/>
                <a:gd name="connsiteX2" fmla="*/ 3774854 w 3896774"/>
                <a:gd name="connsiteY2" fmla="*/ 0 h 1219200"/>
                <a:gd name="connsiteX3" fmla="*/ 3896774 w 3896774"/>
                <a:gd name="connsiteY3" fmla="*/ 121920 h 1219200"/>
                <a:gd name="connsiteX4" fmla="*/ 3896774 w 3896774"/>
                <a:gd name="connsiteY4" fmla="*/ 1097280 h 1219200"/>
                <a:gd name="connsiteX5" fmla="*/ 3774854 w 3896774"/>
                <a:gd name="connsiteY5" fmla="*/ 1219200 h 1219200"/>
                <a:gd name="connsiteX6" fmla="*/ 121920 w 3896774"/>
                <a:gd name="connsiteY6" fmla="*/ 1219200 h 1219200"/>
                <a:gd name="connsiteX7" fmla="*/ 0 w 3896774"/>
                <a:gd name="connsiteY7" fmla="*/ 1097280 h 1219200"/>
                <a:gd name="connsiteX8" fmla="*/ 0 w 3896774"/>
                <a:gd name="connsiteY8" fmla="*/ 12192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774" h="1219200">
                  <a:moveTo>
                    <a:pt x="0" y="121920"/>
                  </a:moveTo>
                  <a:cubicBezTo>
                    <a:pt x="0" y="54585"/>
                    <a:pt x="54585" y="0"/>
                    <a:pt x="121920" y="0"/>
                  </a:cubicBezTo>
                  <a:lnTo>
                    <a:pt x="3774854" y="0"/>
                  </a:lnTo>
                  <a:cubicBezTo>
                    <a:pt x="3842189" y="0"/>
                    <a:pt x="3896774" y="54585"/>
                    <a:pt x="3896774" y="121920"/>
                  </a:cubicBezTo>
                  <a:lnTo>
                    <a:pt x="3896774" y="1097280"/>
                  </a:lnTo>
                  <a:cubicBezTo>
                    <a:pt x="3896774" y="1164615"/>
                    <a:pt x="3842189" y="1219200"/>
                    <a:pt x="3774854" y="1219200"/>
                  </a:cubicBezTo>
                  <a:lnTo>
                    <a:pt x="121920" y="1219200"/>
                  </a:lnTo>
                  <a:cubicBezTo>
                    <a:pt x="54585" y="1219200"/>
                    <a:pt x="0" y="1164615"/>
                    <a:pt x="0" y="1097280"/>
                  </a:cubicBezTo>
                  <a:lnTo>
                    <a:pt x="0" y="12192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479" tIns="100479" rIns="1236792" bIns="100479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57416" y="5142369"/>
              <a:ext cx="355489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Wave cancellation + vertical mixing brings bloom </a:t>
              </a:r>
              <a:r>
                <a:rPr lang="en-US" sz="2000" dirty="0" smtClean="0">
                  <a:solidFill>
                    <a:schemeClr val="bg1"/>
                  </a:solidFill>
                </a:rPr>
                <a:t>up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33574" y="2027912"/>
            <a:ext cx="3896774" cy="1216152"/>
            <a:chOff x="233574" y="2027912"/>
            <a:chExt cx="3896774" cy="1216152"/>
          </a:xfrm>
        </p:grpSpPr>
        <p:sp>
          <p:nvSpPr>
            <p:cNvPr id="6" name="Freeform 5"/>
            <p:cNvSpPr/>
            <p:nvPr/>
          </p:nvSpPr>
          <p:spPr>
            <a:xfrm>
              <a:off x="233574" y="2027912"/>
              <a:ext cx="3896774" cy="1216152"/>
            </a:xfrm>
            <a:custGeom>
              <a:avLst/>
              <a:gdLst>
                <a:gd name="connsiteX0" fmla="*/ 0 w 3896774"/>
                <a:gd name="connsiteY0" fmla="*/ 121920 h 1219200"/>
                <a:gd name="connsiteX1" fmla="*/ 121920 w 3896774"/>
                <a:gd name="connsiteY1" fmla="*/ 0 h 1219200"/>
                <a:gd name="connsiteX2" fmla="*/ 3774854 w 3896774"/>
                <a:gd name="connsiteY2" fmla="*/ 0 h 1219200"/>
                <a:gd name="connsiteX3" fmla="*/ 3896774 w 3896774"/>
                <a:gd name="connsiteY3" fmla="*/ 121920 h 1219200"/>
                <a:gd name="connsiteX4" fmla="*/ 3896774 w 3896774"/>
                <a:gd name="connsiteY4" fmla="*/ 1097280 h 1219200"/>
                <a:gd name="connsiteX5" fmla="*/ 3774854 w 3896774"/>
                <a:gd name="connsiteY5" fmla="*/ 1219200 h 1219200"/>
                <a:gd name="connsiteX6" fmla="*/ 121920 w 3896774"/>
                <a:gd name="connsiteY6" fmla="*/ 1219200 h 1219200"/>
                <a:gd name="connsiteX7" fmla="*/ 0 w 3896774"/>
                <a:gd name="connsiteY7" fmla="*/ 1097280 h 1219200"/>
                <a:gd name="connsiteX8" fmla="*/ 0 w 3896774"/>
                <a:gd name="connsiteY8" fmla="*/ 12192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96774" h="1219200">
                  <a:moveTo>
                    <a:pt x="0" y="121920"/>
                  </a:moveTo>
                  <a:cubicBezTo>
                    <a:pt x="0" y="54585"/>
                    <a:pt x="54585" y="0"/>
                    <a:pt x="121920" y="0"/>
                  </a:cubicBezTo>
                  <a:lnTo>
                    <a:pt x="3774854" y="0"/>
                  </a:lnTo>
                  <a:cubicBezTo>
                    <a:pt x="3842189" y="0"/>
                    <a:pt x="3896774" y="54585"/>
                    <a:pt x="3896774" y="121920"/>
                  </a:cubicBezTo>
                  <a:lnTo>
                    <a:pt x="3896774" y="1097280"/>
                  </a:lnTo>
                  <a:cubicBezTo>
                    <a:pt x="3896774" y="1164615"/>
                    <a:pt x="3842189" y="1219200"/>
                    <a:pt x="3774854" y="1219200"/>
                  </a:cubicBezTo>
                  <a:lnTo>
                    <a:pt x="121920" y="1219200"/>
                  </a:lnTo>
                  <a:cubicBezTo>
                    <a:pt x="54585" y="1219200"/>
                    <a:pt x="0" y="1164615"/>
                    <a:pt x="0" y="1097280"/>
                  </a:cubicBezTo>
                  <a:lnTo>
                    <a:pt x="0" y="12192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479" tIns="100479" rIns="1344673" bIns="100479" numCol="1" spcCol="1270" anchor="ctr" anchorCtr="0">
              <a:noAutofit/>
            </a:bodyPr>
            <a:lstStyle/>
            <a:p>
              <a:pPr lvl="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0216" y="2435933"/>
              <a:ext cx="3019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 err="1">
                  <a:solidFill>
                    <a:schemeClr val="bg1"/>
                  </a:solidFill>
                </a:rPr>
                <a:t>Rossby</a:t>
              </a:r>
              <a:r>
                <a:rPr lang="en-US" sz="2000" dirty="0">
                  <a:solidFill>
                    <a:schemeClr val="bg1"/>
                  </a:solidFill>
                </a:rPr>
                <a:t> deforms </a:t>
              </a:r>
              <a:r>
                <a:rPr lang="en-US" sz="2000" dirty="0" smtClean="0">
                  <a:solidFill>
                    <a:schemeClr val="bg1"/>
                  </a:solidFill>
                </a:rPr>
                <a:t>interface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3337867" y="295247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  <p:sp>
        <p:nvSpPr>
          <p:cNvPr id="41" name="Freeform 40"/>
          <p:cNvSpPr/>
          <p:nvPr/>
        </p:nvSpPr>
        <p:spPr>
          <a:xfrm>
            <a:off x="3681701" y="4366744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 kern="1200"/>
          </a:p>
        </p:txBody>
      </p:sp>
    </p:spTree>
    <p:extLst>
      <p:ext uri="{BB962C8B-B14F-4D97-AF65-F5344CB8AC3E}">
        <p14:creationId xmlns:p14="http://schemas.microsoft.com/office/powerpoint/2010/main" val="2214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uiExpand="1" build="p" bldLvl="2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0228" y="1757387"/>
            <a:ext cx="7447437" cy="4713317"/>
            <a:chOff x="1741840" y="609878"/>
            <a:chExt cx="6983274" cy="5001682"/>
          </a:xfrm>
        </p:grpSpPr>
        <p:grpSp>
          <p:nvGrpSpPr>
            <p:cNvPr id="34" name="Group 33"/>
            <p:cNvGrpSpPr/>
            <p:nvPr/>
          </p:nvGrpSpPr>
          <p:grpSpPr>
            <a:xfrm>
              <a:off x="1741840" y="609878"/>
              <a:ext cx="6983274" cy="5001682"/>
              <a:chOff x="1104842" y="722893"/>
              <a:chExt cx="6983274" cy="5001682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5400000">
                <a:off x="4592234" y="-1271430"/>
                <a:ext cx="1501557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hevron 5"/>
              <p:cNvSpPr/>
              <p:nvPr/>
            </p:nvSpPr>
            <p:spPr>
              <a:xfrm rot="5400000">
                <a:off x="797741" y="1029996"/>
                <a:ext cx="2020083" cy="1405877"/>
              </a:xfrm>
              <a:prstGeom prst="chevron">
                <a:avLst>
                  <a:gd name="adj" fmla="val 324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hevron 7"/>
              <p:cNvSpPr/>
              <p:nvPr/>
            </p:nvSpPr>
            <p:spPr>
              <a:xfrm rot="5400000">
                <a:off x="821905" y="2650813"/>
                <a:ext cx="1971756" cy="1405877"/>
              </a:xfrm>
              <a:prstGeom prst="chevron">
                <a:avLst>
                  <a:gd name="adj" fmla="val 324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hevron 8"/>
              <p:cNvSpPr/>
              <p:nvPr/>
            </p:nvSpPr>
            <p:spPr>
              <a:xfrm rot="5400000">
                <a:off x="922945" y="4136801"/>
                <a:ext cx="1769671" cy="1405877"/>
              </a:xfrm>
              <a:prstGeom prst="chevron">
                <a:avLst>
                  <a:gd name="adj" fmla="val 324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92031" y="1453552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bg1"/>
                    </a:solidFill>
                  </a:rPr>
                  <a:t>Setup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9826" y="4526437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err="1" smtClean="0">
                    <a:solidFill>
                      <a:schemeClr val="bg1"/>
                    </a:solidFill>
                  </a:rPr>
                  <a:t>Concl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681555" y="765077"/>
                <a:ext cx="5116530" cy="140440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Flow field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Nitrate-phytoplankton interactions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Diffusive turbulent mixing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Simulation runs: tracer run and biology run</a:t>
                </a:r>
                <a:endParaRPr lang="en-US" sz="2000" dirty="0"/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 rot="5400000">
                <a:off x="4626049" y="339733"/>
                <a:ext cx="1433925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81553" y="2378443"/>
                <a:ext cx="5276809" cy="140440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Tracer run: Deforming low-high nitrate interface with periodic amplitude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Biology run: Phytoplankton blooms at interface with </a:t>
                </a:r>
                <a:r>
                  <a:rPr lang="en-US" sz="2000" dirty="0" err="1" smtClean="0"/>
                  <a:t>downwelling</a:t>
                </a:r>
                <a:r>
                  <a:rPr lang="en-US" sz="2000" dirty="0" smtClean="0"/>
                  <a:t> maxima &amp; shifts up.</a:t>
                </a:r>
              </a:p>
            </p:txBody>
          </p:sp>
          <p:sp>
            <p:nvSpPr>
              <p:cNvPr id="32" name="Round Same Side Corner Rectangle 31"/>
              <p:cNvSpPr/>
              <p:nvPr/>
            </p:nvSpPr>
            <p:spPr>
              <a:xfrm rot="5400000">
                <a:off x="4719059" y="1833752"/>
                <a:ext cx="1247903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81552" y="4197621"/>
                <a:ext cx="5116531" cy="7511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Summary of findings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 smtClean="0"/>
                  <a:t>Possible future avenues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836824" y="2989054"/>
              <a:ext cx="1231500" cy="555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Results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Motivation: blooms adversely affects ecology &amp; fisheries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82" y="2084832"/>
            <a:ext cx="5897891" cy="3930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2990" y="2084832"/>
            <a:ext cx="23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Figure: A phytoplankton bloom in the Arabian Sea.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0179" y="6025881"/>
            <a:ext cx="6530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Image source: Popular Science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www.popsci.com</a:t>
            </a:r>
            <a:r>
              <a:rPr lang="en-US" sz="1100" dirty="0"/>
              <a:t>/article/science/big-pic-</a:t>
            </a:r>
            <a:r>
              <a:rPr lang="en-US" sz="1100" dirty="0" err="1"/>
              <a:t>texas</a:t>
            </a:r>
            <a:r>
              <a:rPr lang="en-US" sz="1100" dirty="0"/>
              <a:t>-sized-algae-bloom </a:t>
            </a:r>
          </a:p>
        </p:txBody>
      </p:sp>
    </p:spTree>
    <p:extLst>
      <p:ext uri="{BB962C8B-B14F-4D97-AF65-F5344CB8AC3E}">
        <p14:creationId xmlns:p14="http://schemas.microsoft.com/office/powerpoint/2010/main" val="3522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8096" y="1668857"/>
            <a:ext cx="7290055" cy="900671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400" dirty="0" smtClean="0"/>
              <a:t>Numerically investigated the influence of equatorial </a:t>
            </a:r>
            <a:r>
              <a:rPr lang="en-US" sz="2400" dirty="0" err="1" smtClean="0"/>
              <a:t>Rossby</a:t>
            </a:r>
            <a:r>
              <a:rPr lang="en-US" sz="2400" dirty="0" smtClean="0"/>
              <a:t> waves on phytoplankton blooms.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3257" y="2936617"/>
            <a:ext cx="3532244" cy="3523262"/>
            <a:chOff x="408160" y="2075114"/>
            <a:chExt cx="4106155" cy="4095713"/>
          </a:xfrm>
        </p:grpSpPr>
        <p:sp>
          <p:nvSpPr>
            <p:cNvPr id="8" name="Freeform 7"/>
            <p:cNvSpPr/>
            <p:nvPr/>
          </p:nvSpPr>
          <p:spPr>
            <a:xfrm>
              <a:off x="2983331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/>
                <a:t>Rossby</a:t>
              </a:r>
              <a:r>
                <a:rPr lang="en-US" sz="2000" kern="1200" dirty="0" smtClean="0"/>
                <a:t> deforms interface</a:t>
              </a:r>
              <a:endParaRPr lang="en-US" sz="2000" kern="1200" dirty="0"/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2964766"/>
                <a:gd name="adj4" fmla="val 51112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737311" y="4639843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Increasing phase difference</a:t>
              </a:r>
              <a:endParaRPr lang="en-US" sz="2000" kern="1200" dirty="0"/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0172970"/>
                <a:gd name="adj4" fmla="val 725931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08160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Cancellation of interface wave</a:t>
              </a:r>
              <a:endParaRPr lang="en-US" sz="2000" kern="1200" dirty="0"/>
            </a:p>
          </p:txBody>
        </p:sp>
        <p:sp>
          <p:nvSpPr>
            <p:cNvPr id="13" name="Circular Arrow 12"/>
            <p:cNvSpPr/>
            <p:nvPr/>
          </p:nvSpPr>
          <p:spPr>
            <a:xfrm rot="1205480">
              <a:off x="651042" y="207511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6857572"/>
                <a:gd name="adj4" fmla="val 1279315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4" name="Group 23"/>
          <p:cNvGrpSpPr/>
          <p:nvPr/>
        </p:nvGrpSpPr>
        <p:grpSpPr>
          <a:xfrm>
            <a:off x="4488240" y="2961559"/>
            <a:ext cx="4116342" cy="3646305"/>
            <a:chOff x="233574" y="2027912"/>
            <a:chExt cx="4584439" cy="4060951"/>
          </a:xfrm>
        </p:grpSpPr>
        <p:grpSp>
          <p:nvGrpSpPr>
            <p:cNvPr id="25" name="Group 24"/>
            <p:cNvGrpSpPr/>
            <p:nvPr/>
          </p:nvGrpSpPr>
          <p:grpSpPr>
            <a:xfrm>
              <a:off x="233574" y="2027912"/>
              <a:ext cx="4584439" cy="4060951"/>
              <a:chOff x="358219" y="2027912"/>
              <a:chExt cx="4584439" cy="40609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58219" y="2027912"/>
                <a:ext cx="4584439" cy="4060951"/>
                <a:chOff x="358219" y="2027912"/>
                <a:chExt cx="4584439" cy="4060951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58219" y="2027912"/>
                  <a:ext cx="4584439" cy="4060951"/>
                  <a:chOff x="358219" y="2027912"/>
                  <a:chExt cx="4584439" cy="4060951"/>
                </a:xfrm>
              </p:grpSpPr>
              <p:sp>
                <p:nvSpPr>
                  <p:cNvPr id="31" name="Freeform 30"/>
                  <p:cNvSpPr/>
                  <p:nvPr/>
                </p:nvSpPr>
                <p:spPr>
                  <a:xfrm>
                    <a:off x="358219" y="2027912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7030A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344673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2" name="Freeform 31"/>
                  <p:cNvSpPr/>
                  <p:nvPr/>
                </p:nvSpPr>
                <p:spPr>
                  <a:xfrm>
                    <a:off x="702051" y="3450311"/>
                    <a:ext cx="3896774" cy="1219200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3" bIns="100479" numCol="1" spcCol="1270" anchor="ctr" anchorCtr="0">
                    <a:noAutofit/>
                  </a:bodyPr>
                  <a:lstStyle/>
                  <a:p>
                    <a:pPr marL="114300" lvl="1" indent="-114300" algn="l" defTabSz="5778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kern="1200" dirty="0"/>
                  </a:p>
                </p:txBody>
              </p:sp>
              <p:sp>
                <p:nvSpPr>
                  <p:cNvPr id="33" name="Freeform 32"/>
                  <p:cNvSpPr/>
                  <p:nvPr/>
                </p:nvSpPr>
                <p:spPr>
                  <a:xfrm>
                    <a:off x="1045884" y="4872711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4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4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2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4" name="Freeform 33"/>
                  <p:cNvSpPr/>
                  <p:nvPr/>
                </p:nvSpPr>
                <p:spPr>
                  <a:xfrm>
                    <a:off x="3462512" y="2952472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  <p:sp>
                <p:nvSpPr>
                  <p:cNvPr id="35" name="Freeform 34"/>
                  <p:cNvSpPr/>
                  <p:nvPr/>
                </p:nvSpPr>
                <p:spPr>
                  <a:xfrm>
                    <a:off x="3806346" y="4366744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791227" y="3538035"/>
                  <a:ext cx="3564019" cy="113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>
                      <a:solidFill>
                        <a:schemeClr val="bg1"/>
                      </a:solidFill>
                    </a:rPr>
                    <a:t>Increasing phase 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diff.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Interface mixing ⬆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err="1" smtClean="0">
                      <a:solidFill>
                        <a:schemeClr val="bg1"/>
                      </a:solidFill>
                    </a:rPr>
                    <a:t>Downwelling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 max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1082061" y="5142369"/>
                <a:ext cx="35548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Wave cancellation + vertical mixing brings bloom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up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80216" y="2435933"/>
              <a:ext cx="3019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 err="1">
                  <a:solidFill>
                    <a:schemeClr val="bg1"/>
                  </a:solidFill>
                </a:rPr>
                <a:t>Rossby</a:t>
              </a:r>
              <a:r>
                <a:rPr lang="en-US" sz="2000" dirty="0">
                  <a:solidFill>
                    <a:schemeClr val="bg1"/>
                  </a:solidFill>
                </a:rPr>
                <a:t> deforms </a:t>
              </a:r>
              <a:r>
                <a:rPr lang="en-US" sz="2000" dirty="0" smtClean="0">
                  <a:solidFill>
                    <a:schemeClr val="bg1"/>
                  </a:solidFill>
                </a:rPr>
                <a:t>interface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223209" y="2569528"/>
            <a:ext cx="0" cy="41474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05065" y="2475585"/>
            <a:ext cx="23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smtClean="0"/>
              <a:t>Tracer advection</a:t>
            </a:r>
            <a:endParaRPr lang="en-US" sz="2400" u="sng"/>
          </a:p>
        </p:txBody>
      </p:sp>
      <p:sp>
        <p:nvSpPr>
          <p:cNvPr id="42" name="TextBox 41"/>
          <p:cNvSpPr txBox="1"/>
          <p:nvPr/>
        </p:nvSpPr>
        <p:spPr>
          <a:xfrm>
            <a:off x="5200206" y="2474952"/>
            <a:ext cx="29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Biology </a:t>
            </a:r>
            <a:r>
              <a:rPr lang="en-US" sz="2400" u="sng" smtClean="0"/>
              <a:t>+ advection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498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Tropical </a:t>
            </a:r>
            <a:r>
              <a:rPr lang="en-US" dirty="0" smtClean="0"/>
              <a:t>instability waves of varying strength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Realistic mixing scheme (shear-dependence)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1350" y="2882900"/>
            <a:ext cx="535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Fin.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30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8096" y="1668857"/>
            <a:ext cx="7290055" cy="900671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400" dirty="0" smtClean="0"/>
              <a:t>Numerically investigated the influence of equatorial </a:t>
            </a:r>
            <a:r>
              <a:rPr lang="en-US" sz="2400" dirty="0" err="1" smtClean="0"/>
              <a:t>Rossby</a:t>
            </a:r>
            <a:r>
              <a:rPr lang="en-US" sz="2400" dirty="0" smtClean="0"/>
              <a:t> waves on phytoplankton blooms.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3257" y="2936617"/>
            <a:ext cx="3532244" cy="3523262"/>
            <a:chOff x="408160" y="2075114"/>
            <a:chExt cx="4106155" cy="4095713"/>
          </a:xfrm>
        </p:grpSpPr>
        <p:sp>
          <p:nvSpPr>
            <p:cNvPr id="8" name="Freeform 7"/>
            <p:cNvSpPr/>
            <p:nvPr/>
          </p:nvSpPr>
          <p:spPr>
            <a:xfrm>
              <a:off x="2983331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/>
                <a:t>Rossby</a:t>
              </a:r>
              <a:r>
                <a:rPr lang="en-US" sz="2000" kern="1200" dirty="0" smtClean="0"/>
                <a:t> deforms interface</a:t>
              </a:r>
              <a:endParaRPr lang="en-US" sz="2000" kern="1200" dirty="0"/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2964766"/>
                <a:gd name="adj4" fmla="val 51112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737311" y="4639843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Increasing phase difference</a:t>
              </a:r>
              <a:endParaRPr lang="en-US" sz="2000" kern="1200" dirty="0"/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0172970"/>
                <a:gd name="adj4" fmla="val 725931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08160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Cancellation of interface wave</a:t>
              </a:r>
              <a:endParaRPr lang="en-US" sz="2000" kern="1200" dirty="0"/>
            </a:p>
          </p:txBody>
        </p:sp>
        <p:sp>
          <p:nvSpPr>
            <p:cNvPr id="13" name="Circular Arrow 12"/>
            <p:cNvSpPr/>
            <p:nvPr/>
          </p:nvSpPr>
          <p:spPr>
            <a:xfrm rot="1205480">
              <a:off x="651042" y="207511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6857572"/>
                <a:gd name="adj4" fmla="val 1279315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4" name="Group 23"/>
          <p:cNvGrpSpPr/>
          <p:nvPr/>
        </p:nvGrpSpPr>
        <p:grpSpPr>
          <a:xfrm>
            <a:off x="4488240" y="2961559"/>
            <a:ext cx="4116342" cy="3646305"/>
            <a:chOff x="233574" y="2027912"/>
            <a:chExt cx="4584439" cy="4060951"/>
          </a:xfrm>
        </p:grpSpPr>
        <p:grpSp>
          <p:nvGrpSpPr>
            <p:cNvPr id="25" name="Group 24"/>
            <p:cNvGrpSpPr/>
            <p:nvPr/>
          </p:nvGrpSpPr>
          <p:grpSpPr>
            <a:xfrm>
              <a:off x="233574" y="2027912"/>
              <a:ext cx="4584439" cy="4060951"/>
              <a:chOff x="358219" y="2027912"/>
              <a:chExt cx="4584439" cy="40609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58219" y="2027912"/>
                <a:ext cx="4584439" cy="4060951"/>
                <a:chOff x="358219" y="2027912"/>
                <a:chExt cx="4584439" cy="4060951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58219" y="2027912"/>
                  <a:ext cx="4584439" cy="4060951"/>
                  <a:chOff x="358219" y="2027912"/>
                  <a:chExt cx="4584439" cy="4060951"/>
                </a:xfrm>
              </p:grpSpPr>
              <p:sp>
                <p:nvSpPr>
                  <p:cNvPr id="31" name="Freeform 30"/>
                  <p:cNvSpPr/>
                  <p:nvPr/>
                </p:nvSpPr>
                <p:spPr>
                  <a:xfrm>
                    <a:off x="358219" y="2027912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7030A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344673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2" name="Freeform 31"/>
                  <p:cNvSpPr/>
                  <p:nvPr/>
                </p:nvSpPr>
                <p:spPr>
                  <a:xfrm>
                    <a:off x="702051" y="3450311"/>
                    <a:ext cx="3896774" cy="1219200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3" bIns="100479" numCol="1" spcCol="1270" anchor="ctr" anchorCtr="0">
                    <a:noAutofit/>
                  </a:bodyPr>
                  <a:lstStyle/>
                  <a:p>
                    <a:pPr marL="114300" lvl="1" indent="-114300" algn="l" defTabSz="5778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kern="1200" dirty="0"/>
                  </a:p>
                </p:txBody>
              </p:sp>
              <p:sp>
                <p:nvSpPr>
                  <p:cNvPr id="33" name="Freeform 32"/>
                  <p:cNvSpPr/>
                  <p:nvPr/>
                </p:nvSpPr>
                <p:spPr>
                  <a:xfrm>
                    <a:off x="1045884" y="4872711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4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4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2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4" name="Freeform 33"/>
                  <p:cNvSpPr/>
                  <p:nvPr/>
                </p:nvSpPr>
                <p:spPr>
                  <a:xfrm>
                    <a:off x="3462512" y="2952472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  <p:sp>
                <p:nvSpPr>
                  <p:cNvPr id="35" name="Freeform 34"/>
                  <p:cNvSpPr/>
                  <p:nvPr/>
                </p:nvSpPr>
                <p:spPr>
                  <a:xfrm>
                    <a:off x="3806346" y="4366744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791227" y="3538035"/>
                  <a:ext cx="3564019" cy="113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>
                      <a:solidFill>
                        <a:schemeClr val="bg1"/>
                      </a:solidFill>
                    </a:rPr>
                    <a:t>Increasing phase 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diff.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Interface mixing ⬆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err="1" smtClean="0">
                      <a:solidFill>
                        <a:schemeClr val="bg1"/>
                      </a:solidFill>
                    </a:rPr>
                    <a:t>Downwelling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 max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1082061" y="5142369"/>
                <a:ext cx="35548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Wave cancellation + vertical mixing brings bloom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up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80216" y="2435933"/>
              <a:ext cx="3019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 err="1">
                  <a:solidFill>
                    <a:schemeClr val="bg1"/>
                  </a:solidFill>
                </a:rPr>
                <a:t>Rossby</a:t>
              </a:r>
              <a:r>
                <a:rPr lang="en-US" sz="2000" dirty="0">
                  <a:solidFill>
                    <a:schemeClr val="bg1"/>
                  </a:solidFill>
                </a:rPr>
                <a:t> deforms </a:t>
              </a:r>
              <a:r>
                <a:rPr lang="en-US" sz="2000" dirty="0" smtClean="0">
                  <a:solidFill>
                    <a:schemeClr val="bg1"/>
                  </a:solidFill>
                </a:rPr>
                <a:t>interface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223209" y="2569528"/>
            <a:ext cx="0" cy="41474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05065" y="2475585"/>
            <a:ext cx="23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smtClean="0"/>
              <a:t>Tracer advection</a:t>
            </a:r>
            <a:endParaRPr lang="en-US" sz="2400" u="sng"/>
          </a:p>
        </p:txBody>
      </p:sp>
      <p:sp>
        <p:nvSpPr>
          <p:cNvPr id="42" name="TextBox 41"/>
          <p:cNvSpPr txBox="1"/>
          <p:nvPr/>
        </p:nvSpPr>
        <p:spPr>
          <a:xfrm>
            <a:off x="5200206" y="2474952"/>
            <a:ext cx="29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Biology </a:t>
            </a:r>
            <a:r>
              <a:rPr lang="en-US" sz="2400" u="sng" smtClean="0"/>
              <a:t>+ advection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79167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196236" y="1726701"/>
            <a:ext cx="7023204" cy="5033927"/>
            <a:chOff x="1032556" y="1199907"/>
            <a:chExt cx="7023204" cy="50339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601"/>
            <a:stretch/>
          </p:blipFill>
          <p:spPr>
            <a:xfrm>
              <a:off x="1032556" y="1199907"/>
              <a:ext cx="6601105" cy="50339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5400000">
              <a:off x="6714631" y="2250496"/>
              <a:ext cx="2343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Vertical velocity (cm/</a:t>
              </a:r>
              <a:r>
                <a:rPr lang="en-US" sz="1600" dirty="0" err="1" smtClean="0"/>
                <a:t>hr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976" t="3576" r="8271" b="54315"/>
            <a:stretch/>
          </p:blipFill>
          <p:spPr>
            <a:xfrm>
              <a:off x="7360351" y="1377605"/>
              <a:ext cx="129418" cy="21197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9976" t="3576" r="8271" b="54315"/>
            <a:stretch/>
          </p:blipFill>
          <p:spPr>
            <a:xfrm>
              <a:off x="7360351" y="3863224"/>
              <a:ext cx="129418" cy="21197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25060" y="1451076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8.6</a:t>
              </a:r>
              <a:endParaRPr 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33373" y="2288677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0.0</a:t>
              </a:r>
              <a:endParaRPr lang="en-US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14660" y="3115401"/>
              <a:ext cx="582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-8.6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26743" y="1862701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4.3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15983" y="2692264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smtClean="0"/>
                <a:t>-4.3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27147" y="3935856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1.7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35460" y="4773457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0.0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16747" y="5600181"/>
              <a:ext cx="5821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-1.7</a:t>
              </a:r>
              <a:endParaRPr lang="en-US" sz="11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8830" y="4347481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0.9</a:t>
              </a:r>
              <a:endParaRPr lang="en-US" sz="11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18070" y="5177044"/>
              <a:ext cx="4821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-0.9</a:t>
              </a:r>
              <a:endParaRPr lang="en-US" sz="11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6689259" y="4709159"/>
              <a:ext cx="23437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Vertical velocity (cm/</a:t>
              </a:r>
              <a:r>
                <a:rPr lang="en-US" sz="1600" dirty="0" err="1" smtClean="0"/>
                <a:t>hr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field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82150" y="416569"/>
            <a:ext cx="3873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Figure: Plot of </a:t>
            </a:r>
            <a:r>
              <a:rPr lang="en-US" dirty="0" err="1" smtClean="0"/>
              <a:t>Rossby</a:t>
            </a:r>
            <a:r>
              <a:rPr lang="en-US" dirty="0" smtClean="0"/>
              <a:t> wave flow pattern (arrows and filled contours) and geopotential perturbations (contours), at two different depths.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83638" y="44526"/>
            <a:ext cx="7453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Matsuno</a:t>
            </a:r>
            <a:r>
              <a:rPr lang="en-US" sz="1100" dirty="0" smtClean="0"/>
              <a:t>, T. (1966). </a:t>
            </a:r>
            <a:r>
              <a:rPr lang="en-US" sz="1100" i="1" dirty="0" smtClean="0"/>
              <a:t>Quasi-geostrophic motions in the equatorial area</a:t>
            </a:r>
            <a:r>
              <a:rPr lang="en-US" sz="1100" dirty="0" smtClean="0"/>
              <a:t>. Journal of the Meteorological Society of Japan, </a:t>
            </a:r>
            <a:r>
              <a:rPr lang="en-US" sz="1100" b="1" dirty="0" smtClean="0"/>
              <a:t>44</a:t>
            </a:r>
            <a:r>
              <a:rPr lang="en-US" sz="1100" dirty="0" smtClean="0"/>
              <a:t>, 1, 25—42.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03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 smtClean="0"/>
                  <a:t>Desired flow expression: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and likewise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𝑤</m:t>
                    </m:r>
                    <m:r>
                      <a:rPr lang="en-US" sz="2400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9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810"/>
          <a:stretch/>
        </p:blipFill>
        <p:spPr>
          <a:xfrm>
            <a:off x="926800" y="3264712"/>
            <a:ext cx="7017249" cy="40450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72025" y="3658948"/>
            <a:ext cx="2388743" cy="656307"/>
            <a:chOff x="3549723" y="3030878"/>
            <a:chExt cx="2388743" cy="656307"/>
          </a:xfrm>
        </p:grpSpPr>
        <p:sp>
          <p:nvSpPr>
            <p:cNvPr id="14" name="Left Brace 13"/>
            <p:cNvSpPr/>
            <p:nvPr/>
          </p:nvSpPr>
          <p:spPr>
            <a:xfrm rot="16200000">
              <a:off x="4613059" y="1967542"/>
              <a:ext cx="262072" cy="2388743"/>
            </a:xfrm>
            <a:prstGeom prst="leftBrac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25078" y="3317853"/>
              <a:ext cx="1238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Zonal wave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77535" y="2633307"/>
            <a:ext cx="2464084" cy="631405"/>
            <a:chOff x="5255233" y="2005238"/>
            <a:chExt cx="2464084" cy="631405"/>
          </a:xfrm>
        </p:grpSpPr>
        <p:sp>
          <p:nvSpPr>
            <p:cNvPr id="15" name="Left Brace 14"/>
            <p:cNvSpPr/>
            <p:nvPr/>
          </p:nvSpPr>
          <p:spPr>
            <a:xfrm rot="5400000">
              <a:off x="6356239" y="2069809"/>
              <a:ext cx="262072" cy="871596"/>
            </a:xfrm>
            <a:prstGeom prst="leftBrac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55233" y="2005238"/>
              <a:ext cx="246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Meridional component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04952" y="3658946"/>
            <a:ext cx="2464084" cy="631404"/>
            <a:chOff x="6282650" y="3030877"/>
            <a:chExt cx="2464084" cy="631404"/>
          </a:xfrm>
        </p:grpSpPr>
        <p:sp>
          <p:nvSpPr>
            <p:cNvPr id="18" name="Left Brace 17"/>
            <p:cNvSpPr/>
            <p:nvPr/>
          </p:nvSpPr>
          <p:spPr>
            <a:xfrm rot="16200000">
              <a:off x="7311738" y="2765505"/>
              <a:ext cx="262072" cy="792816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82650" y="3292949"/>
              <a:ext cx="246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Vertical component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8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413123" y="2286000"/>
                <a:ext cx="4012061" cy="3111190"/>
              </a:xfrm>
            </p:spPr>
            <p:txBody>
              <a:bodyPr/>
              <a:lstStyle/>
              <a:p>
                <a:pPr>
                  <a:spcAft>
                    <a:spcPts val="400"/>
                  </a:spcAft>
                </a:pPr>
                <a:r>
                  <a:rPr lang="en-US" sz="2400" dirty="0" smtClean="0"/>
                  <a:t>Linear perturbation equations</a:t>
                </a:r>
              </a:p>
              <a:p>
                <a:pPr>
                  <a:spcAft>
                    <a:spcPts val="400"/>
                  </a:spcAft>
                </a:pPr>
                <a:r>
                  <a:rPr lang="en-US" sz="2400" dirty="0" smtClean="0"/>
                  <a:t>Assume:</a:t>
                </a:r>
                <a:endParaRPr lang="en-US" sz="2400" dirty="0"/>
              </a:p>
              <a:p>
                <a:pPr marL="630936" lvl="1" indent="-457200">
                  <a:buFont typeface="+mj-lt"/>
                  <a:buAutoNum type="arabicPeriod"/>
                </a:pPr>
                <a:r>
                  <a:rPr lang="en-US" sz="2000" dirty="0"/>
                  <a:t>No base flow, small perturbations</a:t>
                </a:r>
              </a:p>
              <a:p>
                <a:pPr marL="630936" lvl="1" indent="-457200">
                  <a:buFont typeface="+mj-lt"/>
                  <a:buAutoNum type="arabicPeriod"/>
                </a:pPr>
                <a:r>
                  <a:rPr lang="en-US" sz="2000" dirty="0"/>
                  <a:t>Horizontally constant </a:t>
                </a:r>
                <a:r>
                  <a:rPr lang="en-US" sz="2000" dirty="0" smtClean="0"/>
                  <a:t>base density and pressure</a:t>
                </a:r>
              </a:p>
              <a:p>
                <a:pPr marL="630936" lvl="1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</a:rPr>
                      <m:t>β</m:t>
                    </m:r>
                  </m:oMath>
                </a14:m>
                <a:r>
                  <a:rPr lang="en-US" sz="2000" dirty="0" smtClean="0"/>
                  <a:t>-plane approximation</a:t>
                </a:r>
                <a:endParaRPr lang="en-US" sz="2000" dirty="0"/>
              </a:p>
              <a:p>
                <a:pPr marL="630936" lvl="1" indent="-457200">
                  <a:buFont typeface="+mj-lt"/>
                  <a:buAutoNum type="arabicPeriod"/>
                </a:pPr>
                <a:r>
                  <a:rPr lang="en-US" sz="2000" dirty="0" err="1"/>
                  <a:t>Bousinesq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approximation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13123" y="2286000"/>
                <a:ext cx="4012061" cy="3111190"/>
              </a:xfrm>
              <a:blipFill rotWithShape="0">
                <a:blip r:embed="rId2"/>
                <a:stretch>
                  <a:fillRect l="-1216" t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5" y="2286000"/>
            <a:ext cx="3427824" cy="39598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8095" y="3932663"/>
            <a:ext cx="2785427" cy="232057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635297" y="5876469"/>
            <a:ext cx="220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with this part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13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60"/>
          <a:stretch/>
        </p:blipFill>
        <p:spPr>
          <a:xfrm>
            <a:off x="768095" y="1869242"/>
            <a:ext cx="3427824" cy="2298269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3578884" y="1943584"/>
            <a:ext cx="364274" cy="1970049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23976" y="2697775"/>
                <a:ext cx="2549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Eliminate w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𝜌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976" y="2697775"/>
                <a:ext cx="2549911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3589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16" y="4353365"/>
            <a:ext cx="6584783" cy="9821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12461" y="5371545"/>
            <a:ext cx="277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Next: simplify this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3575823" y="4296937"/>
            <a:ext cx="3360235" cy="10928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31" y="1953862"/>
            <a:ext cx="6584783" cy="9821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04837" y="1901823"/>
            <a:ext cx="3360235" cy="109281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8096" y="3190371"/>
            <a:ext cx="612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 this Sturm-</a:t>
            </a:r>
            <a:r>
              <a:rPr lang="en-US" sz="2400" dirty="0" err="1" smtClean="0"/>
              <a:t>Liouville</a:t>
            </a:r>
            <a:r>
              <a:rPr lang="en-US" sz="2400" dirty="0" smtClean="0"/>
              <a:t> problem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53" y="3765272"/>
            <a:ext cx="7040137" cy="10426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8094" y="4921193"/>
            <a:ext cx="729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Eigenfunctions</a:t>
            </a:r>
            <a:r>
              <a:rPr lang="en-US" sz="2400" dirty="0" smtClean="0"/>
              <a:t> are orthogonal and form a complete set. 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749" y="5485538"/>
            <a:ext cx="5512744" cy="10593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74" y="3792772"/>
            <a:ext cx="4652749" cy="894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" y="1870533"/>
            <a:ext cx="6584783" cy="98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" y="4817327"/>
            <a:ext cx="4652099" cy="91157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1926983" y="2946078"/>
            <a:ext cx="520391" cy="1871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74" y="2947526"/>
            <a:ext cx="5707045" cy="8452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Tropical instability waves seen in blooms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98" y="2084832"/>
            <a:ext cx="5324137" cy="3872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2035" y="2084832"/>
            <a:ext cx="31115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Figure: Tropical instability wave observed in an equatorial Pacific phytoplankton bloom by </a:t>
            </a:r>
            <a:r>
              <a:rPr lang="en-US" dirty="0" err="1" smtClean="0"/>
              <a:t>SeaWIFS</a:t>
            </a:r>
            <a:r>
              <a:rPr lang="en-US" dirty="0" smtClean="0"/>
              <a:t> satellite sensor. 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The images were generated from </a:t>
            </a:r>
            <a:r>
              <a:rPr lang="en-US" dirty="0" err="1" smtClean="0"/>
              <a:t>SeaWIFS</a:t>
            </a:r>
            <a:r>
              <a:rPr lang="en-US" dirty="0" smtClean="0"/>
              <a:t> data from (a) 19 to 20 July 1998, (b) 2 to 4 August 1998, and, (c) 14 to 16 August 1998.</a:t>
            </a:r>
          </a:p>
          <a:p>
            <a:endParaRPr lang="en-US" dirty="0"/>
          </a:p>
          <a:p>
            <a:r>
              <a:rPr lang="en-US" sz="1100" dirty="0" smtClean="0"/>
              <a:t>Image source: </a:t>
            </a:r>
            <a:r>
              <a:rPr lang="en-US" sz="1100" dirty="0" err="1" smtClean="0"/>
              <a:t>Strutton</a:t>
            </a:r>
            <a:r>
              <a:rPr lang="en-US" sz="1100" dirty="0" smtClean="0"/>
              <a:t>, P. G., Ryan, J. P., and, Chavez, F. P. (2001). </a:t>
            </a:r>
            <a:r>
              <a:rPr lang="en-US" sz="1100" i="1" dirty="0" smtClean="0"/>
              <a:t>Enhanced chlorophyll associated with tropical instability waves in the equatorial Pacific</a:t>
            </a:r>
            <a:r>
              <a:rPr lang="en-US" sz="1100" dirty="0" smtClean="0"/>
              <a:t>. Geophysical Research Letters, </a:t>
            </a:r>
            <a:r>
              <a:rPr lang="en-US" sz="1100" b="1" dirty="0" smtClean="0"/>
              <a:t>28</a:t>
            </a:r>
            <a:r>
              <a:rPr lang="en-US" sz="1100" dirty="0" smtClean="0"/>
              <a:t>, 10, 2005 </a:t>
            </a:r>
            <a:r>
              <a:rPr lang="mr-IN" sz="1100" dirty="0" smtClean="0"/>
              <a:t>–</a:t>
            </a:r>
            <a:r>
              <a:rPr lang="en-US" sz="1100" dirty="0" smtClean="0"/>
              <a:t> 2008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637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9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62" y="2149267"/>
            <a:ext cx="3427824" cy="3959801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3931306" y="2159118"/>
            <a:ext cx="364274" cy="3949950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420"/>
          <a:stretch/>
        </p:blipFill>
        <p:spPr>
          <a:xfrm>
            <a:off x="4441325" y="2695464"/>
            <a:ext cx="3427824" cy="164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691" y="4341954"/>
            <a:ext cx="4634309" cy="785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5580" y="2094683"/>
            <a:ext cx="447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Reduced the number </a:t>
            </a:r>
            <a:r>
              <a:rPr lang="en-US" sz="2400" smtClean="0"/>
              <a:t>of equations</a:t>
            </a:r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95580" y="5165490"/>
                <a:ext cx="44747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Simplify even further by projecting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580" y="5165490"/>
                <a:ext cx="4474738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2180" t="-5839" r="-1907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816" y="2637875"/>
            <a:ext cx="6272613" cy="2263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572" y="1999716"/>
            <a:ext cx="785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some algebra: shallow water equations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572" y="5061739"/>
            <a:ext cx="6964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Analytically solved by </a:t>
            </a:r>
            <a:r>
              <a:rPr lang="en-US" sz="2400" dirty="0" err="1" smtClean="0"/>
              <a:t>Matsuno</a:t>
            </a:r>
            <a:r>
              <a:rPr lang="en-US" sz="2400" dirty="0" smtClean="0"/>
              <a:t> (1966)</a:t>
            </a:r>
          </a:p>
          <a:p>
            <a:endParaRPr lang="en-US" sz="2400" dirty="0" smtClean="0"/>
          </a:p>
          <a:p>
            <a:r>
              <a:rPr lang="en-US" sz="2400" dirty="0" smtClean="0"/>
              <a:t>Vertical velocity obtained from                                 .</a:t>
            </a:r>
            <a:endParaRPr lang="en-US" sz="2400" dirty="0"/>
          </a:p>
        </p:txBody>
      </p:sp>
      <p:pic>
        <p:nvPicPr>
          <p:cNvPr id="6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902" r="22675" b="38593"/>
          <a:stretch/>
        </p:blipFill>
        <p:spPr>
          <a:xfrm>
            <a:off x="4593364" y="5649712"/>
            <a:ext cx="2650576" cy="7723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8096" y="1553592"/>
            <a:ext cx="7544638" cy="2807851"/>
            <a:chOff x="933536" y="1766656"/>
            <a:chExt cx="7544638" cy="28078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3536" y="2084832"/>
              <a:ext cx="7544638" cy="248967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405849" y="1766656"/>
              <a:ext cx="5157926" cy="381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 (</a:t>
            </a:r>
            <a:r>
              <a:rPr lang="en-US" dirty="0" err="1" smtClean="0"/>
              <a:t>Rossby</a:t>
            </a:r>
            <a:r>
              <a:rPr lang="en-US" dirty="0" smtClean="0"/>
              <a:t> Wave)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7325548" y="2931939"/>
            <a:ext cx="23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Vertical velocity (m/s)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0012" y="4361443"/>
            <a:ext cx="781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Figure: Plot of </a:t>
            </a:r>
            <a:r>
              <a:rPr lang="en-US" dirty="0" err="1" smtClean="0"/>
              <a:t>Rossby</a:t>
            </a:r>
            <a:r>
              <a:rPr lang="en-US" dirty="0" smtClean="0"/>
              <a:t> wave flow pattern (arrows and filled contours) and geopotential perturbations (contours).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3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6572" y="1999716"/>
            <a:ext cx="785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Still need vertical </a:t>
            </a:r>
            <a:r>
              <a:rPr lang="en-US" sz="2400" dirty="0" err="1" smtClean="0"/>
              <a:t>eigenfunctions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572" y="3640315"/>
            <a:ext cx="696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Solved numerically using an ocean with a lid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53" y="2529506"/>
            <a:ext cx="7040137" cy="10426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38" y="209375"/>
            <a:ext cx="7374494" cy="58581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6709601" y="487110"/>
            <a:ext cx="0" cy="5212935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08704" y="2485751"/>
            <a:ext cx="116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432FF"/>
                </a:solidFill>
              </a:rPr>
              <a:t>Barotropic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7822" y="2492114"/>
            <a:ext cx="116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solidFill>
                  <a:srgbClr val="FF0000"/>
                </a:solidFill>
              </a:rPr>
              <a:t>Second </a:t>
            </a:r>
            <a:r>
              <a:rPr lang="en-US" dirty="0" err="1" smtClean="0">
                <a:solidFill>
                  <a:srgbClr val="FF0000"/>
                </a:solidFill>
              </a:rPr>
              <a:t>baroclinic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146" y="1625107"/>
            <a:ext cx="109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baroclinic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56821" y="6066584"/>
            <a:ext cx="685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2: Vertical profiles of base density (left) and </a:t>
            </a:r>
            <a:r>
              <a:rPr lang="en-US" dirty="0" err="1" smtClean="0"/>
              <a:t>eigenfunctions</a:t>
            </a:r>
            <a:r>
              <a:rPr lang="en-US" dirty="0" smtClean="0"/>
              <a:t> (right).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 smtClean="0"/>
                  <a:t>Structure of flow expression: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and likewise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𝑤</m:t>
                    </m:r>
                    <m:r>
                      <a:rPr lang="en-US" sz="2400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9" t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Semi-analytical flow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810"/>
          <a:stretch/>
        </p:blipFill>
        <p:spPr>
          <a:xfrm>
            <a:off x="926800" y="3264712"/>
            <a:ext cx="7017249" cy="40450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72025" y="3658948"/>
            <a:ext cx="2388743" cy="656307"/>
            <a:chOff x="3549723" y="3030878"/>
            <a:chExt cx="2388743" cy="656307"/>
          </a:xfrm>
        </p:grpSpPr>
        <p:sp>
          <p:nvSpPr>
            <p:cNvPr id="14" name="Left Brace 13"/>
            <p:cNvSpPr/>
            <p:nvPr/>
          </p:nvSpPr>
          <p:spPr>
            <a:xfrm rot="16200000">
              <a:off x="4613059" y="1967542"/>
              <a:ext cx="262072" cy="2388743"/>
            </a:xfrm>
            <a:prstGeom prst="leftBrac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25078" y="3317853"/>
              <a:ext cx="1238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Zonal wave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77535" y="2356594"/>
            <a:ext cx="2464084" cy="908118"/>
            <a:chOff x="5255233" y="1728525"/>
            <a:chExt cx="2464084" cy="908118"/>
          </a:xfrm>
        </p:grpSpPr>
        <p:sp>
          <p:nvSpPr>
            <p:cNvPr id="15" name="Left Brace 14"/>
            <p:cNvSpPr/>
            <p:nvPr/>
          </p:nvSpPr>
          <p:spPr>
            <a:xfrm rot="5400000">
              <a:off x="6356239" y="2069809"/>
              <a:ext cx="262072" cy="871596"/>
            </a:xfrm>
            <a:prstGeom prst="leftBrac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55233" y="1728525"/>
              <a:ext cx="2464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Meridional component from </a:t>
              </a:r>
              <a:r>
                <a:rPr lang="en-US" dirty="0" err="1" smtClean="0"/>
                <a:t>Matsuno</a:t>
              </a:r>
              <a:r>
                <a:rPr lang="en-US" dirty="0" smtClean="0"/>
                <a:t> (1996)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04952" y="3658946"/>
            <a:ext cx="2464084" cy="1185402"/>
            <a:chOff x="6282650" y="3030877"/>
            <a:chExt cx="2464084" cy="1185402"/>
          </a:xfrm>
        </p:grpSpPr>
        <p:sp>
          <p:nvSpPr>
            <p:cNvPr id="18" name="Left Brace 17"/>
            <p:cNvSpPr/>
            <p:nvPr/>
          </p:nvSpPr>
          <p:spPr>
            <a:xfrm rot="16200000">
              <a:off x="7311738" y="2765505"/>
              <a:ext cx="262072" cy="792816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82650" y="3292949"/>
              <a:ext cx="2464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Vertical component coming from vertical </a:t>
              </a:r>
              <a:r>
                <a:rPr lang="en-US" dirty="0" err="1" smtClean="0"/>
                <a:t>eigenfunction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26" y="453828"/>
            <a:ext cx="7544638" cy="5143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126" y="5666460"/>
            <a:ext cx="781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Figure: Plot of </a:t>
            </a:r>
            <a:r>
              <a:rPr lang="en-US" dirty="0" err="1" smtClean="0"/>
              <a:t>Rossby</a:t>
            </a:r>
            <a:r>
              <a:rPr lang="en-US" dirty="0" smtClean="0"/>
              <a:t> wave flow pattern (arrows and filled contours) and geopotential perturbations (contours), at two different depths.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7375578" y="1582534"/>
            <a:ext cx="23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Vertical velocity (m/s)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7375578" y="4083545"/>
            <a:ext cx="234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Vertical velocity (m/s)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Nitrate-phytoplankton interactions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540353" y="2084831"/>
            <a:ext cx="2517797" cy="171728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Phytoplankton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8096" y="2084832"/>
            <a:ext cx="2517797" cy="1717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Nitrate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285893" y="2126340"/>
            <a:ext cx="2254460" cy="808256"/>
          </a:xfrm>
          <a:prstGeom prst="rightArrow">
            <a:avLst>
              <a:gd name="adj1" fmla="val 50000"/>
              <a:gd name="adj2" fmla="val 74654"/>
            </a:avLst>
          </a:prstGeom>
          <a:gradFill flip="none" rotWithShape="1">
            <a:gsLst>
              <a:gs pos="75000">
                <a:srgbClr val="90D059"/>
              </a:gs>
              <a:gs pos="26000">
                <a:srgbClr val="78CEE9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3285893" y="2934596"/>
            <a:ext cx="2254460" cy="808256"/>
          </a:xfrm>
          <a:prstGeom prst="rightArrow">
            <a:avLst>
              <a:gd name="adj1" fmla="val 50000"/>
              <a:gd name="adj2" fmla="val 74654"/>
            </a:avLst>
          </a:prstGeom>
          <a:gradFill flip="none" rotWithShape="1">
            <a:gsLst>
              <a:gs pos="75000">
                <a:srgbClr val="90D059"/>
              </a:gs>
              <a:gs pos="26000">
                <a:srgbClr val="78CEE9"/>
              </a:gs>
              <a:gs pos="0">
                <a:schemeClr val="accent1">
                  <a:lumMod val="60000"/>
                  <a:lumOff val="40000"/>
                </a:schemeClr>
              </a:gs>
              <a:gs pos="100000">
                <a:srgbClr val="92D050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374078" y="3154058"/>
            <a:ext cx="207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Phytoplankton death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30871" y="2345802"/>
            <a:ext cx="2164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Phytoplankton growth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57197" y="4610374"/>
            <a:ext cx="5316685" cy="1399761"/>
            <a:chOff x="2029768" y="4650332"/>
            <a:chExt cx="7016719" cy="18473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768" y="4650332"/>
              <a:ext cx="7016719" cy="9387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86" y="5653555"/>
              <a:ext cx="2366837" cy="8441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795885" y="4610374"/>
            <a:ext cx="172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Phytoplankton density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5884" y="5367168"/>
            <a:ext cx="1725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Nitrate concentration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6515" y="4100813"/>
            <a:ext cx="297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Model equations:</a:t>
            </a:r>
            <a:endParaRPr lang="en-US" sz="2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3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Nitrate-phytoplankton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Phytoplankton density equation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98" y="3810312"/>
            <a:ext cx="7285793" cy="974736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>
          <a:xfrm rot="5400000">
            <a:off x="4647598" y="1134554"/>
            <a:ext cx="284086" cy="5092732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>
            <a:off x="7779888" y="3216047"/>
            <a:ext cx="284087" cy="876113"/>
          </a:xfrm>
          <a:prstGeom prst="leftBrace">
            <a:avLst/>
          </a:prstGeom>
          <a:ln w="38100">
            <a:solidFill>
              <a:srgbClr val="AB79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7535" y="3115792"/>
            <a:ext cx="1944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Growth rate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44532" y="3168802"/>
            <a:ext cx="130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Death rate</a:t>
            </a:r>
            <a:endParaRPr lang="en-US" sz="2000" dirty="0"/>
          </a:p>
        </p:txBody>
      </p:sp>
      <p:sp>
        <p:nvSpPr>
          <p:cNvPr id="13" name="Left Brace 12"/>
          <p:cNvSpPr/>
          <p:nvPr/>
        </p:nvSpPr>
        <p:spPr>
          <a:xfrm rot="16200000">
            <a:off x="2568864" y="4420172"/>
            <a:ext cx="283750" cy="100595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3877328" y="4192794"/>
            <a:ext cx="283748" cy="146070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16200000">
            <a:off x="5930054" y="3659067"/>
            <a:ext cx="283748" cy="252816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29504" y="5093822"/>
            <a:ext cx="156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Maximum growth rate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37967" y="5093822"/>
            <a:ext cx="156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Nitrate dependence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290693" y="5093821"/>
            <a:ext cx="156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dependence</a:t>
            </a:r>
            <a:endParaRPr lang="en-US" dirty="0"/>
          </a:p>
        </p:txBody>
      </p:sp>
      <p:sp>
        <p:nvSpPr>
          <p:cNvPr id="20" name="Left Brace 19"/>
          <p:cNvSpPr/>
          <p:nvPr/>
        </p:nvSpPr>
        <p:spPr>
          <a:xfrm rot="5400000">
            <a:off x="1254195" y="3283412"/>
            <a:ext cx="284087" cy="741385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9622" y="2797093"/>
            <a:ext cx="1944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Rate of change and advection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Diffusive turbulent mixing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89" y="3295596"/>
            <a:ext cx="6110868" cy="882012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6200000">
            <a:off x="4627757" y="3051336"/>
            <a:ext cx="237893" cy="2490438"/>
          </a:xfrm>
          <a:prstGeom prst="lef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/>
          <p:cNvSpPr/>
          <p:nvPr/>
        </p:nvSpPr>
        <p:spPr>
          <a:xfrm rot="16200000">
            <a:off x="6828744" y="3775687"/>
            <a:ext cx="237893" cy="1041736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50166" y="4415502"/>
            <a:ext cx="219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Horizontal diffusive mixing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65544" y="4415502"/>
            <a:ext cx="2193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Vertical diffusive </a:t>
            </a:r>
            <a:r>
              <a:rPr lang="en-US" sz="2000" dirty="0" smtClean="0"/>
              <a:t>mixing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5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2998" y="2555192"/>
            <a:ext cx="6811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How do equatorial </a:t>
            </a:r>
            <a:r>
              <a:rPr lang="en-US" sz="3600" dirty="0" err="1" smtClean="0"/>
              <a:t>Rossby</a:t>
            </a:r>
            <a:r>
              <a:rPr lang="en-US" sz="3600" dirty="0" smtClean="0"/>
              <a:t> waves impact phytoplankton blooms?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333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summary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768096" y="1825083"/>
            <a:ext cx="7290055" cy="4023360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sz="2400" dirty="0" smtClean="0"/>
              <a:t>Semi-analytical flow:</a:t>
            </a:r>
          </a:p>
          <a:p>
            <a:pPr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</a:pPr>
            <a:r>
              <a:rPr lang="en-US" sz="2400" dirty="0" smtClean="0"/>
              <a:t>Nitrate-phytoplankton dynamics:</a:t>
            </a:r>
          </a:p>
          <a:p>
            <a:pPr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</a:pPr>
            <a:endParaRPr lang="en-US" sz="2400" dirty="0" smtClean="0"/>
          </a:p>
          <a:p>
            <a:pPr>
              <a:spcBef>
                <a:spcPts val="800"/>
              </a:spcBef>
            </a:pPr>
            <a:endParaRPr lang="en-US" sz="2400" dirty="0"/>
          </a:p>
          <a:p>
            <a:pPr>
              <a:spcBef>
                <a:spcPts val="800"/>
              </a:spcBef>
            </a:pPr>
            <a:endParaRPr lang="en-US" sz="2400" dirty="0" smtClean="0"/>
          </a:p>
          <a:p>
            <a:pPr>
              <a:spcBef>
                <a:spcPts val="800"/>
              </a:spcBef>
            </a:pPr>
            <a:r>
              <a:rPr lang="en-US" sz="2400" dirty="0" smtClean="0"/>
              <a:t>Diffusive mixing: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810"/>
          <a:stretch/>
        </p:blipFill>
        <p:spPr>
          <a:xfrm>
            <a:off x="1546114" y="2318001"/>
            <a:ext cx="6579078" cy="3792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54780" y="3510056"/>
            <a:ext cx="5316685" cy="1399761"/>
            <a:chOff x="2029768" y="4650332"/>
            <a:chExt cx="7016719" cy="18473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768" y="4650332"/>
              <a:ext cx="7016719" cy="93873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286" y="5653555"/>
              <a:ext cx="2366837" cy="84411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780" y="5553436"/>
            <a:ext cx="5077522" cy="7328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Synopsis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8096" y="1668857"/>
            <a:ext cx="7290055" cy="900671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400" dirty="0" smtClean="0"/>
              <a:t>Numerically investigated the influence of equatorial </a:t>
            </a:r>
            <a:r>
              <a:rPr lang="en-US" sz="2400" dirty="0" err="1" smtClean="0"/>
              <a:t>Rossby</a:t>
            </a:r>
            <a:r>
              <a:rPr lang="en-US" sz="2400" dirty="0" smtClean="0"/>
              <a:t> waves on phytoplankton blooms.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3257" y="2936617"/>
            <a:ext cx="3532244" cy="3523262"/>
            <a:chOff x="408160" y="2075114"/>
            <a:chExt cx="4106155" cy="4095713"/>
          </a:xfrm>
        </p:grpSpPr>
        <p:sp>
          <p:nvSpPr>
            <p:cNvPr id="8" name="Freeform 7"/>
            <p:cNvSpPr/>
            <p:nvPr/>
          </p:nvSpPr>
          <p:spPr>
            <a:xfrm>
              <a:off x="2983331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 smtClean="0"/>
                <a:t>Rossby</a:t>
              </a:r>
              <a:r>
                <a:rPr lang="en-US" sz="2000" kern="1200" dirty="0" smtClean="0"/>
                <a:t> deforms interface</a:t>
              </a:r>
              <a:endParaRPr lang="en-US" sz="2000" kern="1200" dirty="0"/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2964766"/>
                <a:gd name="adj4" fmla="val 51112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737311" y="4639843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Increasing phase difference</a:t>
              </a:r>
              <a:endParaRPr lang="en-US" sz="2000" kern="1200" dirty="0"/>
            </a:p>
          </p:txBody>
        </p:sp>
        <p:sp>
          <p:nvSpPr>
            <p:cNvPr id="11" name="Circular Arrow 10"/>
            <p:cNvSpPr/>
            <p:nvPr/>
          </p:nvSpPr>
          <p:spPr>
            <a:xfrm>
              <a:off x="651042" y="225799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0172970"/>
                <a:gd name="adj4" fmla="val 725931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408160" y="2657416"/>
              <a:ext cx="1530984" cy="1530984"/>
            </a:xfrm>
            <a:custGeom>
              <a:avLst/>
              <a:gdLst>
                <a:gd name="connsiteX0" fmla="*/ 0 w 1530984"/>
                <a:gd name="connsiteY0" fmla="*/ 0 h 1530984"/>
                <a:gd name="connsiteX1" fmla="*/ 1530984 w 1530984"/>
                <a:gd name="connsiteY1" fmla="*/ 0 h 1530984"/>
                <a:gd name="connsiteX2" fmla="*/ 1530984 w 1530984"/>
                <a:gd name="connsiteY2" fmla="*/ 1530984 h 1530984"/>
                <a:gd name="connsiteX3" fmla="*/ 0 w 1530984"/>
                <a:gd name="connsiteY3" fmla="*/ 1530984 h 1530984"/>
                <a:gd name="connsiteX4" fmla="*/ 0 w 1530984"/>
                <a:gd name="connsiteY4" fmla="*/ 0 h 1530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0984" h="1530984">
                  <a:moveTo>
                    <a:pt x="0" y="0"/>
                  </a:moveTo>
                  <a:lnTo>
                    <a:pt x="1530984" y="0"/>
                  </a:lnTo>
                  <a:lnTo>
                    <a:pt x="1530984" y="1530984"/>
                  </a:lnTo>
                  <a:lnTo>
                    <a:pt x="0" y="15309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Cancellation of interface wave</a:t>
              </a:r>
              <a:endParaRPr lang="en-US" sz="2000" kern="1200" dirty="0"/>
            </a:p>
          </p:txBody>
        </p:sp>
        <p:sp>
          <p:nvSpPr>
            <p:cNvPr id="13" name="Circular Arrow 12"/>
            <p:cNvSpPr/>
            <p:nvPr/>
          </p:nvSpPr>
          <p:spPr>
            <a:xfrm rot="1205480">
              <a:off x="651042" y="2075114"/>
              <a:ext cx="3620391" cy="3620391"/>
            </a:xfrm>
            <a:prstGeom prst="circularArrow">
              <a:avLst>
                <a:gd name="adj1" fmla="val 8246"/>
                <a:gd name="adj2" fmla="val 575918"/>
                <a:gd name="adj3" fmla="val 16857572"/>
                <a:gd name="adj4" fmla="val 12793156"/>
                <a:gd name="adj5" fmla="val 962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4" name="Group 23"/>
          <p:cNvGrpSpPr/>
          <p:nvPr/>
        </p:nvGrpSpPr>
        <p:grpSpPr>
          <a:xfrm>
            <a:off x="4488240" y="2961559"/>
            <a:ext cx="4116342" cy="3646305"/>
            <a:chOff x="233574" y="2027912"/>
            <a:chExt cx="4584439" cy="4060951"/>
          </a:xfrm>
        </p:grpSpPr>
        <p:grpSp>
          <p:nvGrpSpPr>
            <p:cNvPr id="25" name="Group 24"/>
            <p:cNvGrpSpPr/>
            <p:nvPr/>
          </p:nvGrpSpPr>
          <p:grpSpPr>
            <a:xfrm>
              <a:off x="233574" y="2027912"/>
              <a:ext cx="4584439" cy="4060951"/>
              <a:chOff x="358219" y="2027912"/>
              <a:chExt cx="4584439" cy="4060951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358219" y="2027912"/>
                <a:ext cx="4584439" cy="4060951"/>
                <a:chOff x="358219" y="2027912"/>
                <a:chExt cx="4584439" cy="4060951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358219" y="2027912"/>
                  <a:ext cx="4584439" cy="4060951"/>
                  <a:chOff x="358219" y="2027912"/>
                  <a:chExt cx="4584439" cy="4060951"/>
                </a:xfrm>
              </p:grpSpPr>
              <p:sp>
                <p:nvSpPr>
                  <p:cNvPr id="31" name="Freeform 30"/>
                  <p:cNvSpPr/>
                  <p:nvPr/>
                </p:nvSpPr>
                <p:spPr>
                  <a:xfrm>
                    <a:off x="358219" y="2027912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7030A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344673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2" name="Freeform 31"/>
                  <p:cNvSpPr/>
                  <p:nvPr/>
                </p:nvSpPr>
                <p:spPr>
                  <a:xfrm>
                    <a:off x="702051" y="3450311"/>
                    <a:ext cx="3896774" cy="1219200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3" bIns="100479" numCol="1" spcCol="1270" anchor="ctr" anchorCtr="0">
                    <a:noAutofit/>
                  </a:bodyPr>
                  <a:lstStyle/>
                  <a:p>
                    <a:pPr marL="114300" lvl="1" indent="-114300" algn="l" defTabSz="5778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15000"/>
                      </a:spcAft>
                      <a:buChar char="•"/>
                    </a:pPr>
                    <a:endParaRPr lang="en-US" kern="1200" dirty="0"/>
                  </a:p>
                </p:txBody>
              </p:sp>
              <p:sp>
                <p:nvSpPr>
                  <p:cNvPr id="33" name="Freeform 32"/>
                  <p:cNvSpPr/>
                  <p:nvPr/>
                </p:nvSpPr>
                <p:spPr>
                  <a:xfrm>
                    <a:off x="1045884" y="4872711"/>
                    <a:ext cx="3896774" cy="1216152"/>
                  </a:xfrm>
                  <a:custGeom>
                    <a:avLst/>
                    <a:gdLst>
                      <a:gd name="connsiteX0" fmla="*/ 0 w 3896774"/>
                      <a:gd name="connsiteY0" fmla="*/ 121920 h 1219200"/>
                      <a:gd name="connsiteX1" fmla="*/ 121920 w 3896774"/>
                      <a:gd name="connsiteY1" fmla="*/ 0 h 1219200"/>
                      <a:gd name="connsiteX2" fmla="*/ 3774854 w 3896774"/>
                      <a:gd name="connsiteY2" fmla="*/ 0 h 1219200"/>
                      <a:gd name="connsiteX3" fmla="*/ 3896774 w 3896774"/>
                      <a:gd name="connsiteY3" fmla="*/ 121920 h 1219200"/>
                      <a:gd name="connsiteX4" fmla="*/ 3896774 w 3896774"/>
                      <a:gd name="connsiteY4" fmla="*/ 1097280 h 1219200"/>
                      <a:gd name="connsiteX5" fmla="*/ 3774854 w 3896774"/>
                      <a:gd name="connsiteY5" fmla="*/ 1219200 h 1219200"/>
                      <a:gd name="connsiteX6" fmla="*/ 121920 w 3896774"/>
                      <a:gd name="connsiteY6" fmla="*/ 1219200 h 1219200"/>
                      <a:gd name="connsiteX7" fmla="*/ 0 w 3896774"/>
                      <a:gd name="connsiteY7" fmla="*/ 1097280 h 1219200"/>
                      <a:gd name="connsiteX8" fmla="*/ 0 w 3896774"/>
                      <a:gd name="connsiteY8" fmla="*/ 121920 h 1219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6774" h="1219200">
                        <a:moveTo>
                          <a:pt x="0" y="121920"/>
                        </a:moveTo>
                        <a:cubicBezTo>
                          <a:pt x="0" y="54585"/>
                          <a:pt x="54585" y="0"/>
                          <a:pt x="121920" y="0"/>
                        </a:cubicBezTo>
                        <a:lnTo>
                          <a:pt x="3774854" y="0"/>
                        </a:lnTo>
                        <a:cubicBezTo>
                          <a:pt x="3842189" y="0"/>
                          <a:pt x="3896774" y="54585"/>
                          <a:pt x="3896774" y="121920"/>
                        </a:cubicBezTo>
                        <a:lnTo>
                          <a:pt x="3896774" y="1097280"/>
                        </a:lnTo>
                        <a:cubicBezTo>
                          <a:pt x="3896774" y="1164615"/>
                          <a:pt x="3842189" y="1219200"/>
                          <a:pt x="3774854" y="1219200"/>
                        </a:cubicBezTo>
                        <a:lnTo>
                          <a:pt x="121920" y="1219200"/>
                        </a:lnTo>
                        <a:cubicBezTo>
                          <a:pt x="54585" y="1219200"/>
                          <a:pt x="0" y="1164615"/>
                          <a:pt x="0" y="1097280"/>
                        </a:cubicBezTo>
                        <a:lnTo>
                          <a:pt x="0" y="12192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4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4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00479" tIns="100479" rIns="1236792" bIns="100479" numCol="1" spcCol="1270" anchor="ctr" anchorCtr="0">
                    <a:noAutofit/>
                  </a:bodyPr>
                  <a:lstStyle/>
                  <a:p>
                    <a:pPr lvl="0" algn="l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000" kern="1200" dirty="0"/>
                  </a:p>
                </p:txBody>
              </p:sp>
              <p:sp>
                <p:nvSpPr>
                  <p:cNvPr id="34" name="Freeform 33"/>
                  <p:cNvSpPr/>
                  <p:nvPr/>
                </p:nvSpPr>
                <p:spPr>
                  <a:xfrm>
                    <a:off x="3462512" y="2952472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  <p:sp>
                <p:nvSpPr>
                  <p:cNvPr id="35" name="Freeform 34"/>
                  <p:cNvSpPr/>
                  <p:nvPr/>
                </p:nvSpPr>
                <p:spPr>
                  <a:xfrm>
                    <a:off x="3806346" y="4366744"/>
                    <a:ext cx="792480" cy="792480"/>
                  </a:xfrm>
                  <a:custGeom>
                    <a:avLst/>
                    <a:gdLst>
                      <a:gd name="connsiteX0" fmla="*/ 0 w 792480"/>
                      <a:gd name="connsiteY0" fmla="*/ 435864 h 792480"/>
                      <a:gd name="connsiteX1" fmla="*/ 178308 w 792480"/>
                      <a:gd name="connsiteY1" fmla="*/ 435864 h 792480"/>
                      <a:gd name="connsiteX2" fmla="*/ 178308 w 792480"/>
                      <a:gd name="connsiteY2" fmla="*/ 0 h 792480"/>
                      <a:gd name="connsiteX3" fmla="*/ 614172 w 792480"/>
                      <a:gd name="connsiteY3" fmla="*/ 0 h 792480"/>
                      <a:gd name="connsiteX4" fmla="*/ 614172 w 792480"/>
                      <a:gd name="connsiteY4" fmla="*/ 435864 h 792480"/>
                      <a:gd name="connsiteX5" fmla="*/ 792480 w 792480"/>
                      <a:gd name="connsiteY5" fmla="*/ 435864 h 792480"/>
                      <a:gd name="connsiteX6" fmla="*/ 396240 w 792480"/>
                      <a:gd name="connsiteY6" fmla="*/ 792480 h 792480"/>
                      <a:gd name="connsiteX7" fmla="*/ 0 w 792480"/>
                      <a:gd name="connsiteY7" fmla="*/ 435864 h 79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92480" h="792480">
                        <a:moveTo>
                          <a:pt x="0" y="435864"/>
                        </a:moveTo>
                        <a:lnTo>
                          <a:pt x="178308" y="435864"/>
                        </a:lnTo>
                        <a:lnTo>
                          <a:pt x="178308" y="0"/>
                        </a:lnTo>
                        <a:lnTo>
                          <a:pt x="614172" y="0"/>
                        </a:lnTo>
                        <a:lnTo>
                          <a:pt x="614172" y="435864"/>
                        </a:lnTo>
                        <a:lnTo>
                          <a:pt x="792480" y="435864"/>
                        </a:lnTo>
                        <a:lnTo>
                          <a:pt x="396240" y="792480"/>
                        </a:lnTo>
                        <a:lnTo>
                          <a:pt x="0" y="435864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3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224028" tIns="45720" rIns="224028" bIns="241859" numCol="1" spcCol="1270" anchor="ctr" anchorCtr="0">
                    <a:noAutofit/>
                  </a:bodyPr>
                  <a:lstStyle/>
                  <a:p>
                    <a:pPr lvl="0" algn="ctr" defTabSz="16002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3600" kern="1200"/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791227" y="3538035"/>
                  <a:ext cx="3564019" cy="1131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>
                      <a:solidFill>
                        <a:schemeClr val="bg1"/>
                      </a:solidFill>
                    </a:rPr>
                    <a:t>Increasing phase 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diff.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smtClean="0">
                      <a:solidFill>
                        <a:schemeClr val="bg1"/>
                      </a:solidFill>
                    </a:rPr>
                    <a:t>Interface mixing ⬆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114300" lvl="1" indent="-114300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r>
                    <a:rPr lang="en-US" sz="2000" dirty="0" err="1" smtClean="0">
                      <a:solidFill>
                        <a:schemeClr val="bg1"/>
                      </a:solidFill>
                    </a:rPr>
                    <a:t>Downwelling</a:t>
                  </a:r>
                  <a:r>
                    <a:rPr lang="en-US" sz="2000" dirty="0" smtClean="0">
                      <a:solidFill>
                        <a:schemeClr val="bg1"/>
                      </a:solidFill>
                    </a:rPr>
                    <a:t> max growth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1082061" y="5142369"/>
                <a:ext cx="35548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Wave cancellation + vertical mixing brings bloom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up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80216" y="2435933"/>
              <a:ext cx="3019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000" dirty="0" err="1">
                  <a:solidFill>
                    <a:schemeClr val="bg1"/>
                  </a:solidFill>
                </a:rPr>
                <a:t>Rossby</a:t>
              </a:r>
              <a:r>
                <a:rPr lang="en-US" sz="2000" dirty="0">
                  <a:solidFill>
                    <a:schemeClr val="bg1"/>
                  </a:solidFill>
                </a:rPr>
                <a:t> deforms </a:t>
              </a:r>
              <a:r>
                <a:rPr lang="en-US" sz="2000" dirty="0" smtClean="0">
                  <a:solidFill>
                    <a:schemeClr val="bg1"/>
                  </a:solidFill>
                </a:rPr>
                <a:t>interface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223209" y="2569528"/>
            <a:ext cx="0" cy="41474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05065" y="2475585"/>
            <a:ext cx="23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smtClean="0"/>
              <a:t>Tracer advection</a:t>
            </a:r>
            <a:endParaRPr lang="en-US" sz="2400" u="sng"/>
          </a:p>
        </p:txBody>
      </p:sp>
      <p:sp>
        <p:nvSpPr>
          <p:cNvPr id="42" name="TextBox 41"/>
          <p:cNvSpPr txBox="1"/>
          <p:nvPr/>
        </p:nvSpPr>
        <p:spPr>
          <a:xfrm>
            <a:off x="5200206" y="2474952"/>
            <a:ext cx="29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Biology </a:t>
            </a:r>
            <a:r>
              <a:rPr lang="en-US" sz="2400" u="sng" smtClean="0"/>
              <a:t>+ advection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491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90228" y="1757387"/>
            <a:ext cx="7447437" cy="4713317"/>
            <a:chOff x="1741840" y="609878"/>
            <a:chExt cx="6983274" cy="5001682"/>
          </a:xfrm>
        </p:grpSpPr>
        <p:grpSp>
          <p:nvGrpSpPr>
            <p:cNvPr id="34" name="Group 33"/>
            <p:cNvGrpSpPr/>
            <p:nvPr/>
          </p:nvGrpSpPr>
          <p:grpSpPr>
            <a:xfrm>
              <a:off x="1741840" y="609878"/>
              <a:ext cx="6983274" cy="5001682"/>
              <a:chOff x="1104842" y="722893"/>
              <a:chExt cx="6983274" cy="5001682"/>
            </a:xfrm>
          </p:grpSpPr>
          <p:sp>
            <p:nvSpPr>
              <p:cNvPr id="12" name="Round Same Side Corner Rectangle 11"/>
              <p:cNvSpPr/>
              <p:nvPr/>
            </p:nvSpPr>
            <p:spPr>
              <a:xfrm rot="5400000">
                <a:off x="4592234" y="-1271430"/>
                <a:ext cx="1501557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hevron 5"/>
              <p:cNvSpPr/>
              <p:nvPr/>
            </p:nvSpPr>
            <p:spPr>
              <a:xfrm rot="5400000">
                <a:off x="797741" y="1029996"/>
                <a:ext cx="2020083" cy="1405877"/>
              </a:xfrm>
              <a:prstGeom prst="chevron">
                <a:avLst>
                  <a:gd name="adj" fmla="val 3240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hevron 7"/>
              <p:cNvSpPr/>
              <p:nvPr/>
            </p:nvSpPr>
            <p:spPr>
              <a:xfrm rot="5400000">
                <a:off x="821905" y="2650813"/>
                <a:ext cx="1971756" cy="1405877"/>
              </a:xfrm>
              <a:prstGeom prst="chevron">
                <a:avLst>
                  <a:gd name="adj" fmla="val 3240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hevron 8"/>
              <p:cNvSpPr/>
              <p:nvPr/>
            </p:nvSpPr>
            <p:spPr>
              <a:xfrm rot="5400000">
                <a:off x="922945" y="4136801"/>
                <a:ext cx="1769671" cy="1405877"/>
              </a:xfrm>
              <a:prstGeom prst="chevron">
                <a:avLst>
                  <a:gd name="adj" fmla="val 324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192031" y="1453552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bg1"/>
                    </a:solidFill>
                  </a:rPr>
                  <a:t>Setup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9826" y="4526437"/>
                <a:ext cx="1231500" cy="5552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 err="1" smtClean="0">
                    <a:solidFill>
                      <a:schemeClr val="bg1"/>
                    </a:solidFill>
                  </a:rPr>
                  <a:t>Concl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.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 rot="5400000">
                <a:off x="4626049" y="339733"/>
                <a:ext cx="1433925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 Same Side Corner Rectangle 31"/>
              <p:cNvSpPr/>
              <p:nvPr/>
            </p:nvSpPr>
            <p:spPr>
              <a:xfrm rot="5400000">
                <a:off x="4719059" y="1833752"/>
                <a:ext cx="1247903" cy="549020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836824" y="2989054"/>
              <a:ext cx="1231500" cy="5552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Results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8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field: </a:t>
            </a:r>
            <a:br>
              <a:rPr lang="en-US" dirty="0" smtClean="0"/>
            </a:br>
            <a:r>
              <a:rPr lang="en-US" dirty="0" err="1" smtClean="0"/>
              <a:t>Matsuno’s</a:t>
            </a:r>
            <a:r>
              <a:rPr lang="en-US" dirty="0" smtClean="0"/>
              <a:t> </a:t>
            </a:r>
            <a:r>
              <a:rPr lang="en-US" dirty="0" err="1" smtClean="0"/>
              <a:t>soln</a:t>
            </a:r>
            <a:r>
              <a:rPr lang="en-US" dirty="0" smtClean="0"/>
              <a:t> + </a:t>
            </a:r>
            <a:r>
              <a:rPr lang="en-US" dirty="0" err="1" smtClean="0"/>
              <a:t>baroclinic</a:t>
            </a:r>
            <a:r>
              <a:rPr lang="en-US" dirty="0" smtClean="0"/>
              <a:t> mode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1059" y="5127237"/>
            <a:ext cx="797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Figure: Plot of </a:t>
            </a:r>
            <a:r>
              <a:rPr lang="en-US" dirty="0" err="1" smtClean="0"/>
              <a:t>Rossby</a:t>
            </a:r>
            <a:r>
              <a:rPr lang="en-US" dirty="0" smtClean="0"/>
              <a:t> wave flow pattern (arrows and filled contours) and geopotential perturbations (contours), at 100 m depth.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1059" y="5911116"/>
            <a:ext cx="7773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Matsuno</a:t>
            </a:r>
            <a:r>
              <a:rPr lang="en-US" sz="1100" dirty="0" smtClean="0"/>
              <a:t>, T. (1966). </a:t>
            </a:r>
            <a:r>
              <a:rPr lang="en-US" sz="1100" i="1" dirty="0" smtClean="0"/>
              <a:t>Quasi-geostrophic motions in the equatorial area</a:t>
            </a:r>
            <a:r>
              <a:rPr lang="en-US" sz="1100" dirty="0" smtClean="0"/>
              <a:t>. Journal of the Meteorological Society of Japan, </a:t>
            </a:r>
            <a:r>
              <a:rPr lang="en-US" sz="1100" b="1" dirty="0" smtClean="0"/>
              <a:t>44</a:t>
            </a:r>
            <a:r>
              <a:rPr lang="en-US" sz="1100" dirty="0" smtClean="0"/>
              <a:t>, 1, 25—42. </a:t>
            </a:r>
            <a:endParaRPr lang="en-US" sz="11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21985" y="1977903"/>
            <a:ext cx="8707449" cy="3256915"/>
            <a:chOff x="221985" y="1745146"/>
            <a:chExt cx="8707449" cy="3256915"/>
          </a:xfrm>
        </p:grpSpPr>
        <p:grpSp>
          <p:nvGrpSpPr>
            <p:cNvPr id="7" name="Group 6"/>
            <p:cNvGrpSpPr/>
            <p:nvPr/>
          </p:nvGrpSpPr>
          <p:grpSpPr>
            <a:xfrm>
              <a:off x="221985" y="1745146"/>
              <a:ext cx="8707449" cy="3111595"/>
              <a:chOff x="255237" y="1745146"/>
              <a:chExt cx="8707449" cy="31115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0601" b="49913"/>
              <a:stretch/>
            </p:blipFill>
            <p:spPr>
              <a:xfrm>
                <a:off x="255237" y="1745146"/>
                <a:ext cx="8146448" cy="3111595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8069805" y="1826958"/>
                <a:ext cx="892881" cy="2861419"/>
                <a:chOff x="7524031" y="1774714"/>
                <a:chExt cx="731333" cy="2343704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 rot="5400000">
                  <a:off x="6919653" y="2782707"/>
                  <a:ext cx="2343704" cy="3277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 smtClean="0"/>
                    <a:t>Vertical velocity (cm/</a:t>
                  </a:r>
                  <a:r>
                    <a:rPr lang="en-US" sz="2000" dirty="0" err="1" smtClean="0"/>
                    <a:t>hr</a:t>
                  </a:r>
                  <a:r>
                    <a:rPr lang="en-US" sz="2000" dirty="0" smtClean="0"/>
                    <a:t>)</a:t>
                  </a:r>
                  <a:endParaRPr lang="en-US" sz="2000" dirty="0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9976" t="3576" r="8271" b="54315"/>
                <a:stretch/>
              </p:blipFill>
              <p:spPr>
                <a:xfrm>
                  <a:off x="7524031" y="1904399"/>
                  <a:ext cx="129418" cy="2119745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7588740" y="1977870"/>
                  <a:ext cx="482138" cy="277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8.6</a:t>
                  </a:r>
                  <a:endParaRPr lang="en-US" sz="16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7597053" y="2815471"/>
                  <a:ext cx="482138" cy="277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0.0</a:t>
                  </a:r>
                  <a:endParaRPr lang="en-US" sz="16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578340" y="3642195"/>
                  <a:ext cx="582184" cy="277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-8.6</a:t>
                  </a:r>
                  <a:endParaRPr lang="en-US" sz="16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590423" y="2389495"/>
                  <a:ext cx="482138" cy="277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4.3</a:t>
                  </a:r>
                  <a:endParaRPr lang="en-US" sz="16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579663" y="3219058"/>
                  <a:ext cx="482138" cy="277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smtClean="0"/>
                    <a:t>-4.3</a:t>
                  </a:r>
                  <a:endParaRPr lang="en-US" sz="1600" dirty="0"/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>
            <a:xfrm>
              <a:off x="7667552" y="4686770"/>
              <a:ext cx="825573" cy="315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04650" y="1907510"/>
                <a:ext cx="6077547" cy="66774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=0.00125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k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𝜔</m:t>
                    </m:r>
                    <m:r>
                      <a:rPr lang="en-US" b="0" i="1" smtClean="0">
                        <a:latin typeface="Cambria Math" charset="0"/>
                      </a:rPr>
                      <m:t>=0.0816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da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y</m:t>
                        </m:r>
                      </m:e>
                      <m:sup>
                        <m:r>
                          <a:rPr lang="en-US" b="0" i="0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=65.3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km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day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Maximum flow speed: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0.88 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m</m:t>
                    </m:r>
                    <m:r>
                      <a:rPr lang="en-US" b="0" i="0" smtClean="0"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650" y="1907510"/>
                <a:ext cx="6077547" cy="667747"/>
              </a:xfrm>
              <a:prstGeom prst="rect">
                <a:avLst/>
              </a:prstGeom>
              <a:blipFill rotWithShape="0">
                <a:blip r:embed="rId3"/>
                <a:stretch>
                  <a:fillRect l="-599" t="-49123" r="-200" b="-6228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3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Nitrate-phytoplankton interactions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540353" y="2084831"/>
            <a:ext cx="2517797" cy="171728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Phytoplankton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8096" y="2084832"/>
            <a:ext cx="2517797" cy="1717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Nitrate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5893" y="2934596"/>
            <a:ext cx="2254460" cy="808256"/>
            <a:chOff x="3285893" y="2934596"/>
            <a:chExt cx="2254460" cy="808256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3285893" y="2934596"/>
              <a:ext cx="2254460" cy="808256"/>
            </a:xfrm>
            <a:prstGeom prst="rightArrow">
              <a:avLst>
                <a:gd name="adj1" fmla="val 50000"/>
                <a:gd name="adj2" fmla="val 74654"/>
              </a:avLst>
            </a:prstGeom>
            <a:gradFill flip="none" rotWithShape="1">
              <a:gsLst>
                <a:gs pos="75000">
                  <a:srgbClr val="90D059"/>
                </a:gs>
                <a:gs pos="26000">
                  <a:srgbClr val="78CEE9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92D05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4078" y="3154058"/>
              <a:ext cx="2078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Phytoplankton death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85893" y="2126340"/>
            <a:ext cx="2254460" cy="808256"/>
            <a:chOff x="3285893" y="2126340"/>
            <a:chExt cx="2254460" cy="808256"/>
          </a:xfrm>
        </p:grpSpPr>
        <p:sp>
          <p:nvSpPr>
            <p:cNvPr id="6" name="Right Arrow 5"/>
            <p:cNvSpPr/>
            <p:nvPr/>
          </p:nvSpPr>
          <p:spPr>
            <a:xfrm>
              <a:off x="3285893" y="2126340"/>
              <a:ext cx="2254460" cy="808256"/>
            </a:xfrm>
            <a:prstGeom prst="rightArrow">
              <a:avLst>
                <a:gd name="adj1" fmla="val 50000"/>
                <a:gd name="adj2" fmla="val 74654"/>
              </a:avLst>
            </a:prstGeom>
            <a:gradFill flip="none" rotWithShape="1">
              <a:gsLst>
                <a:gs pos="75000">
                  <a:srgbClr val="90D059"/>
                </a:gs>
                <a:gs pos="26000">
                  <a:srgbClr val="78CEE9"/>
                </a:gs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871" y="2345802"/>
              <a:ext cx="21645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Phytoplankton growth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95885" y="5356262"/>
            <a:ext cx="7177997" cy="711297"/>
            <a:chOff x="795885" y="4610374"/>
            <a:chExt cx="7177997" cy="7112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7197" y="4610374"/>
              <a:ext cx="5316685" cy="71129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5885" y="4610374"/>
              <a:ext cx="17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Phytoplankton density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5884" y="4642856"/>
            <a:ext cx="3667221" cy="646331"/>
            <a:chOff x="795884" y="5367168"/>
            <a:chExt cx="3667221" cy="6463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9713" y="5370533"/>
              <a:ext cx="1793392" cy="63960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5884" y="5367168"/>
              <a:ext cx="1725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mtClean="0"/>
                <a:t>Nitrate concentration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6515" y="4100813"/>
            <a:ext cx="297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equations: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2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Nitrate-phytoplankton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36865"/>
            <a:ext cx="7290055" cy="5210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Phytoplankton density equation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198" y="3461177"/>
            <a:ext cx="7285793" cy="9747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43275" y="2766657"/>
            <a:ext cx="5092732" cy="707171"/>
            <a:chOff x="2243275" y="2766657"/>
            <a:chExt cx="5092732" cy="707171"/>
          </a:xfrm>
        </p:grpSpPr>
        <p:sp>
          <p:nvSpPr>
            <p:cNvPr id="8" name="Left Brace 7"/>
            <p:cNvSpPr/>
            <p:nvPr/>
          </p:nvSpPr>
          <p:spPr>
            <a:xfrm rot="5400000">
              <a:off x="4647598" y="785419"/>
              <a:ext cx="284086" cy="5092732"/>
            </a:xfrm>
            <a:prstGeom prst="leftBrac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7535" y="2766657"/>
              <a:ext cx="1944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Growth rate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244532" y="2819667"/>
            <a:ext cx="1304942" cy="627345"/>
            <a:chOff x="7244532" y="2819667"/>
            <a:chExt cx="1304942" cy="627345"/>
          </a:xfrm>
        </p:grpSpPr>
        <p:sp>
          <p:nvSpPr>
            <p:cNvPr id="10" name="Left Brace 9"/>
            <p:cNvSpPr/>
            <p:nvPr/>
          </p:nvSpPr>
          <p:spPr>
            <a:xfrm rot="5400000">
              <a:off x="7779888" y="2866912"/>
              <a:ext cx="284087" cy="876113"/>
            </a:xfrm>
            <a:prstGeom prst="leftBrac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4532" y="2819667"/>
              <a:ext cx="1304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Death rate</a:t>
              </a:r>
              <a:endParaRPr lang="en-US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35847" y="4432140"/>
            <a:ext cx="1577869" cy="684884"/>
            <a:chOff x="1635847" y="4432140"/>
            <a:chExt cx="1577869" cy="684884"/>
          </a:xfrm>
        </p:grpSpPr>
        <p:sp>
          <p:nvSpPr>
            <p:cNvPr id="13" name="Left Brace 12"/>
            <p:cNvSpPr/>
            <p:nvPr/>
          </p:nvSpPr>
          <p:spPr>
            <a:xfrm rot="16200000">
              <a:off x="2568864" y="4071037"/>
              <a:ext cx="283750" cy="1005955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35847" y="4747692"/>
              <a:ext cx="1495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Max. growth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32886" y="4432140"/>
            <a:ext cx="2256746" cy="687151"/>
            <a:chOff x="3032886" y="4432140"/>
            <a:chExt cx="2256746" cy="687151"/>
          </a:xfrm>
        </p:grpSpPr>
        <p:sp>
          <p:nvSpPr>
            <p:cNvPr id="14" name="Left Brace 13"/>
            <p:cNvSpPr/>
            <p:nvPr/>
          </p:nvSpPr>
          <p:spPr>
            <a:xfrm rot="16200000">
              <a:off x="3877328" y="3843659"/>
              <a:ext cx="283748" cy="1460709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32886" y="4749959"/>
              <a:ext cx="2256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Nitrate dependence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07847" y="4432139"/>
            <a:ext cx="2528161" cy="690541"/>
            <a:chOff x="4807847" y="4432139"/>
            <a:chExt cx="2528161" cy="690541"/>
          </a:xfrm>
        </p:grpSpPr>
        <p:sp>
          <p:nvSpPr>
            <p:cNvPr id="15" name="Left Brace 14"/>
            <p:cNvSpPr/>
            <p:nvPr/>
          </p:nvSpPr>
          <p:spPr>
            <a:xfrm rot="16200000">
              <a:off x="5930054" y="3309932"/>
              <a:ext cx="283748" cy="252816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65629" y="4753348"/>
              <a:ext cx="1953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Light dependence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9622" y="2447958"/>
            <a:ext cx="1944209" cy="999055"/>
            <a:chOff x="439622" y="2447958"/>
            <a:chExt cx="1944209" cy="999055"/>
          </a:xfrm>
        </p:grpSpPr>
        <p:sp>
          <p:nvSpPr>
            <p:cNvPr id="20" name="Left Brace 19"/>
            <p:cNvSpPr/>
            <p:nvPr/>
          </p:nvSpPr>
          <p:spPr>
            <a:xfrm rot="5400000">
              <a:off x="1254195" y="2934277"/>
              <a:ext cx="284087" cy="741385"/>
            </a:xfrm>
            <a:prstGeom prst="leftBrac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9622" y="2447958"/>
              <a:ext cx="1944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Rate of change and advection</a:t>
              </a:r>
              <a:endParaRPr lang="en-US" sz="2000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9622" y="5686848"/>
            <a:ext cx="795195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alibri" charset="0"/>
                <a:ea typeface="Calibri" charset="0"/>
                <a:cs typeface="Calibri" charset="0"/>
              </a:rPr>
              <a:t>Aksnes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D. L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., 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and J. K. </a:t>
            </a:r>
            <a:r>
              <a:rPr lang="en-US" sz="1100" dirty="0" err="1" smtClean="0">
                <a:latin typeface="Calibri" charset="0"/>
                <a:ea typeface="Calibri" charset="0"/>
                <a:cs typeface="Calibri" charset="0"/>
              </a:rPr>
              <a:t>Egge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 (1991). </a:t>
            </a:r>
            <a:r>
              <a:rPr lang="en-US" sz="1100" i="1" dirty="0">
                <a:latin typeface="Calibri" charset="0"/>
                <a:ea typeface="Calibri" charset="0"/>
                <a:cs typeface="Calibri" charset="0"/>
              </a:rPr>
              <a:t>A theoretical model for nutrient uptake in phytoplankton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Marine Ecology Progress 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Series, </a:t>
            </a:r>
            <a:r>
              <a:rPr lang="en-US" sz="1100" b="1" dirty="0">
                <a:latin typeface="Calibri" charset="0"/>
                <a:ea typeface="Calibri" charset="0"/>
                <a:cs typeface="Calibri" charset="0"/>
              </a:rPr>
              <a:t>70</a:t>
            </a:r>
            <a:r>
              <a:rPr lang="en-US" sz="11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65—72. </a:t>
            </a:r>
          </a:p>
          <a:p>
            <a:r>
              <a:rPr lang="en-US" sz="1100" dirty="0" err="1" smtClean="0">
                <a:latin typeface="Calibri" charset="0"/>
                <a:ea typeface="Calibri" charset="0"/>
                <a:cs typeface="Calibri" charset="0"/>
              </a:rPr>
              <a:t>Michaelis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, L., and </a:t>
            </a:r>
            <a:r>
              <a:rPr lang="en-US" sz="1100" dirty="0" err="1" smtClean="0">
                <a:latin typeface="Calibri" charset="0"/>
                <a:ea typeface="Calibri" charset="0"/>
                <a:cs typeface="Calibri" charset="0"/>
              </a:rPr>
              <a:t>Menten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, M. L. (1913). </a:t>
            </a:r>
            <a:r>
              <a:rPr lang="en-US" sz="1100" i="1" dirty="0" smtClean="0">
                <a:latin typeface="Calibri" charset="0"/>
                <a:ea typeface="Calibri" charset="0"/>
                <a:cs typeface="Calibri" charset="0"/>
              </a:rPr>
              <a:t>Die </a:t>
            </a:r>
            <a:r>
              <a:rPr lang="en-US" sz="1100" i="1" dirty="0" err="1" smtClean="0">
                <a:latin typeface="Calibri" charset="0"/>
                <a:ea typeface="Calibri" charset="0"/>
                <a:cs typeface="Calibri" charset="0"/>
              </a:rPr>
              <a:t>Kinetik</a:t>
            </a:r>
            <a:r>
              <a:rPr lang="en-US" sz="1100" i="1" dirty="0" smtClean="0">
                <a:latin typeface="Calibri" charset="0"/>
                <a:ea typeface="Calibri" charset="0"/>
                <a:cs typeface="Calibri" charset="0"/>
              </a:rPr>
              <a:t> der </a:t>
            </a:r>
            <a:r>
              <a:rPr lang="en-US" sz="1100" i="1" dirty="0" err="1" smtClean="0">
                <a:latin typeface="Calibri" charset="0"/>
                <a:ea typeface="Calibri" charset="0"/>
                <a:cs typeface="Calibri" charset="0"/>
              </a:rPr>
              <a:t>Invertinwirkung</a:t>
            </a:r>
            <a:r>
              <a:rPr lang="en-US" sz="1100" dirty="0" smtClean="0"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algn="just"/>
            <a:r>
              <a:rPr lang="en-US" sz="1100" dirty="0" err="1"/>
              <a:t>Berges</a:t>
            </a:r>
            <a:r>
              <a:rPr lang="en-US" sz="1100" dirty="0"/>
              <a:t>, J. A., and </a:t>
            </a:r>
            <a:r>
              <a:rPr lang="en-US" sz="1100" dirty="0" err="1"/>
              <a:t>Falkowski</a:t>
            </a:r>
            <a:r>
              <a:rPr lang="en-US" sz="1100" dirty="0"/>
              <a:t>, P. G. (1998). </a:t>
            </a:r>
            <a:r>
              <a:rPr lang="en-US" sz="1100" i="1" dirty="0"/>
              <a:t>Physiological stress and cell death in marine phytoplankton: induction of proteases in response to nitrogen or light limitation</a:t>
            </a:r>
            <a:r>
              <a:rPr lang="en-US" sz="1100" dirty="0"/>
              <a:t>. Limnology and Oceanography, </a:t>
            </a:r>
            <a:r>
              <a:rPr lang="en-US" sz="1100" b="1" dirty="0"/>
              <a:t>43</a:t>
            </a:r>
            <a:r>
              <a:rPr lang="en-US" sz="1100" dirty="0"/>
              <a:t>, 1, 129—135. </a:t>
            </a:r>
          </a:p>
          <a:p>
            <a:pPr algn="just"/>
            <a:r>
              <a:rPr lang="en-US" sz="1100" dirty="0"/>
              <a:t>Ho, T.-Y., </a:t>
            </a:r>
            <a:r>
              <a:rPr lang="en-US" sz="1100" dirty="0" err="1"/>
              <a:t>Quigg</a:t>
            </a:r>
            <a:r>
              <a:rPr lang="en-US" sz="1100" dirty="0"/>
              <a:t>, A., </a:t>
            </a:r>
            <a:r>
              <a:rPr lang="en-US" sz="1100" dirty="0" err="1"/>
              <a:t>Finkel</a:t>
            </a:r>
            <a:r>
              <a:rPr lang="en-US" sz="1100" dirty="0"/>
              <a:t>, Z. W., Milligan, A. J., Wyman, K., </a:t>
            </a:r>
            <a:r>
              <a:rPr lang="en-US" sz="1100" dirty="0" err="1"/>
              <a:t>Falkowski</a:t>
            </a:r>
            <a:r>
              <a:rPr lang="en-US" sz="1100" dirty="0"/>
              <a:t>, P. G., and Morel, F. M. M. (2003). </a:t>
            </a:r>
            <a:r>
              <a:rPr lang="en-US" sz="1100" i="1" dirty="0"/>
              <a:t>The elemental composition of some marine phytoplankton</a:t>
            </a:r>
            <a:r>
              <a:rPr lang="en-US" sz="1100" dirty="0"/>
              <a:t>. Journal of Phycology, </a:t>
            </a:r>
            <a:r>
              <a:rPr lang="en-US" sz="1100" b="1" dirty="0"/>
              <a:t>39</a:t>
            </a:r>
            <a:r>
              <a:rPr lang="en-US" sz="1100" dirty="0"/>
              <a:t>, 1145—1159 .</a:t>
            </a:r>
          </a:p>
          <a:p>
            <a:endParaRPr lang="en-US" sz="11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9622" y="5164440"/>
                <a:ext cx="8388098" cy="498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=0.97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da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y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,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𝛾</m:t>
                    </m:r>
                    <m:r>
                      <a:rPr lang="en-US" i="1" dirty="0">
                        <a:latin typeface="Cambria Math" charset="0"/>
                      </a:rPr>
                      <m:t>=0.0018</m:t>
                    </m:r>
                    <m:r>
                      <a:rPr lang="en-US" dirty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da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y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=53.5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mmol</m:t>
                    </m:r>
                    <m:r>
                      <a:rPr lang="en-US" i="1">
                        <a:latin typeface="Cambria Math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i="1" dirty="0" smtClean="0">
                    <a:latin typeface="Cambria Math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  <m:r>
                      <a:rPr lang="en-US" i="1">
                        <a:latin typeface="Cambria Math" charset="0"/>
                      </a:rPr>
                      <m:t>=0.167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mmol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8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cells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22" y="5164440"/>
                <a:ext cx="8388098" cy="498919"/>
              </a:xfrm>
              <a:prstGeom prst="rect">
                <a:avLst/>
              </a:prstGeom>
              <a:blipFill rotWithShape="0">
                <a:blip r:embed="rId3"/>
                <a:stretch>
                  <a:fillRect t="-57317" b="-7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1517</TotalTime>
  <Words>1554</Words>
  <Application>Microsoft Macintosh PowerPoint</Application>
  <PresentationFormat>On-screen Show (4:3)</PresentationFormat>
  <Paragraphs>313</Paragraphs>
  <Slides>40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Mangal</vt:lpstr>
      <vt:lpstr>Tw Cen MT</vt:lpstr>
      <vt:lpstr>Tw Cen MT Condensed</vt:lpstr>
      <vt:lpstr>Wingdings 3</vt:lpstr>
      <vt:lpstr>Integral</vt:lpstr>
      <vt:lpstr>The influence of Equatorial rossby waves on phytoplankton blooms</vt:lpstr>
      <vt:lpstr>Motivation: blooms adversely affects ecology &amp; fisheries</vt:lpstr>
      <vt:lpstr>Motivation: Tropical instability waves seen in blooms</vt:lpstr>
      <vt:lpstr>PowerPoint Presentation</vt:lpstr>
      <vt:lpstr>Synopsis</vt:lpstr>
      <vt:lpstr>Outline</vt:lpstr>
      <vt:lpstr>Flow field:  Matsuno’s soln + baroclinic mode</vt:lpstr>
      <vt:lpstr>Nitrate-phytoplankton interactions</vt:lpstr>
      <vt:lpstr>Nitrate-phytoplankton interactions</vt:lpstr>
      <vt:lpstr>Diffusive turbulent mixing</vt:lpstr>
      <vt:lpstr>Initial Concentration fields: Nitrate</vt:lpstr>
      <vt:lpstr>Initial Concentration fields: Phytoplankton</vt:lpstr>
      <vt:lpstr>Simulation runs</vt:lpstr>
      <vt:lpstr>Outline</vt:lpstr>
      <vt:lpstr>Tracer Run</vt:lpstr>
      <vt:lpstr>Tracer interface Cycle</vt:lpstr>
      <vt:lpstr>Rossby wave triggers bloom</vt:lpstr>
      <vt:lpstr>Rossby wave triggers bloom</vt:lpstr>
      <vt:lpstr>Outline</vt:lpstr>
      <vt:lpstr>Summary</vt:lpstr>
      <vt:lpstr>Future work</vt:lpstr>
      <vt:lpstr>PowerPoint Presentation</vt:lpstr>
      <vt:lpstr>Summary</vt:lpstr>
      <vt:lpstr>Flow field</vt:lpstr>
      <vt:lpstr>Semi-analytical flow</vt:lpstr>
      <vt:lpstr>Semi-analytical flow</vt:lpstr>
      <vt:lpstr>Semi-analytical flow</vt:lpstr>
      <vt:lpstr>Semi-analytical flow</vt:lpstr>
      <vt:lpstr>Semi-analytical flow</vt:lpstr>
      <vt:lpstr>Semi-analytical flow</vt:lpstr>
      <vt:lpstr>Semi-analytical flow</vt:lpstr>
      <vt:lpstr>Semi-analytical flow (Rossby Wave)</vt:lpstr>
      <vt:lpstr>Semi-analytical flow</vt:lpstr>
      <vt:lpstr>PowerPoint Presentation</vt:lpstr>
      <vt:lpstr>Semi-analytical flow</vt:lpstr>
      <vt:lpstr>PowerPoint Presentation</vt:lpstr>
      <vt:lpstr>Nitrate-phytoplankton interactions</vt:lpstr>
      <vt:lpstr>Nitrate-phytoplankton interactions</vt:lpstr>
      <vt:lpstr>Diffusive turbulent mixing</vt:lpstr>
      <vt:lpstr>Theory summary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Chan</dc:creator>
  <cp:lastModifiedBy>Joseph Chan</cp:lastModifiedBy>
  <cp:revision>227</cp:revision>
  <dcterms:created xsi:type="dcterms:W3CDTF">2017-11-29T19:13:31Z</dcterms:created>
  <dcterms:modified xsi:type="dcterms:W3CDTF">2017-12-07T21:26:24Z</dcterms:modified>
</cp:coreProperties>
</file>