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908" r:id="rId1"/>
    <p:sldMasterId id="2147483761" r:id="rId2"/>
  </p:sldMasterIdLst>
  <p:notesMasterIdLst>
    <p:notesMasterId r:id="rId18"/>
  </p:notesMasterIdLst>
  <p:handoutMasterIdLst>
    <p:handoutMasterId r:id="rId19"/>
  </p:handoutMasterIdLst>
  <p:sldIdLst>
    <p:sldId id="309" r:id="rId3"/>
    <p:sldId id="306" r:id="rId4"/>
    <p:sldId id="307" r:id="rId5"/>
    <p:sldId id="310" r:id="rId6"/>
    <p:sldId id="311" r:id="rId7"/>
    <p:sldId id="312" r:id="rId8"/>
    <p:sldId id="313" r:id="rId9"/>
    <p:sldId id="314" r:id="rId10"/>
    <p:sldId id="315" r:id="rId11"/>
    <p:sldId id="322" r:id="rId12"/>
    <p:sldId id="316" r:id="rId13"/>
    <p:sldId id="323" r:id="rId14"/>
    <p:sldId id="317" r:id="rId15"/>
    <p:sldId id="319" r:id="rId16"/>
    <p:sldId id="320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2AA6"/>
    <a:srgbClr val="0000FF"/>
    <a:srgbClr val="D7E6FF"/>
    <a:srgbClr val="FFF8F1"/>
    <a:srgbClr val="0172EF"/>
    <a:srgbClr val="FFCC00"/>
    <a:srgbClr val="FF6600"/>
    <a:srgbClr val="FF3300"/>
    <a:srgbClr val="1282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1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notesViewPr>
    <p:cSldViewPr>
      <p:cViewPr varScale="1">
        <p:scale>
          <a:sx n="64" d="100"/>
          <a:sy n="64" d="100"/>
        </p:scale>
        <p:origin x="24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FD50C04-816C-411C-A282-39F35A62E7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1BDCC7C-CFF6-461A-BAA9-4D358AE786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996E59-F794-46E6-A821-4FD9358CB18B}" type="datetimeFigureOut">
              <a:rPr lang="zh-CN" altLang="en-US"/>
              <a:pPr>
                <a:defRPr/>
              </a:pPr>
              <a:t>2017/12/7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163BB21-C440-44A0-B675-D8F4889444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EF99A77-A6F5-4828-BA96-8B8003D660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025850-C233-4C29-8415-C49B5004CE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1C0D7E4-12D8-4350-BBB0-FF5FFC7C2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042263-AD4D-417F-AAD4-834A8632DB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F68805-B9EE-4296-9B90-E31BA3962B79}" type="datetimeFigureOut">
              <a:rPr lang="zh-CN" altLang="en-US"/>
              <a:pPr>
                <a:defRPr/>
              </a:pPr>
              <a:t>2017/12/7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4298A6FD-D6B2-4F11-ACB3-D5CC2E5B39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D424DA63-F772-47E6-AA61-836CB831A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AF68C8-B4B8-4DA6-BD4B-879E8464DB8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64F31B-65F9-4290-A55C-0449DBF63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B385A4-7AD3-4916-B7B3-F1F857FB95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64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C7FF73-FC5B-4E03-8D55-A8B09B2E44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56E222-E781-4594-BC7C-F2CEFB99725B}" type="datetimeFigureOut">
              <a:rPr lang="zh-CN" altLang="en-US"/>
              <a:pPr>
                <a:defRPr/>
              </a:pPr>
              <a:t>2017/12/7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572FED5-310C-4DE3-9DC1-6E33695AE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A8B9A87-CF1B-4CB2-9878-126CE453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E0887960-A89A-4499-9719-DF3B4E864E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83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>
            <a:extLst>
              <a:ext uri="{FF2B5EF4-FFF2-40B4-BE49-F238E27FC236}">
                <a16:creationId xmlns:a16="http://schemas.microsoft.com/office/drawing/2014/main" id="{531A0386-17F5-49D7-946A-FFA04A53B8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solidFill>
            <a:srgbClr val="00B0F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>
            <a:extLst>
              <a:ext uri="{FF2B5EF4-FFF2-40B4-BE49-F238E27FC236}">
                <a16:creationId xmlns:a16="http://schemas.microsoft.com/office/drawing/2014/main" id="{862876A7-9AC4-4D94-B119-03744401D9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rgbClr val="1282FE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>
              <a:solidFill>
                <a:srgbClr val="080808"/>
              </a:solidFill>
              <a:ea typeface="宋体" panose="02010600030101010101" pitchFamily="2" charset="-122"/>
            </a:endParaRPr>
          </a:p>
        </p:txBody>
      </p:sp>
      <p:pic>
        <p:nvPicPr>
          <p:cNvPr id="1028" name="图片 1">
            <a:extLst>
              <a:ext uri="{FF2B5EF4-FFF2-40B4-BE49-F238E27FC236}">
                <a16:creationId xmlns:a16="http://schemas.microsoft.com/office/drawing/2014/main" id="{E6185C8E-CC6D-4C3C-93B1-A0EAF21B8B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5811838"/>
            <a:ext cx="104298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5">
            <a:extLst>
              <a:ext uri="{FF2B5EF4-FFF2-40B4-BE49-F238E27FC236}">
                <a16:creationId xmlns:a16="http://schemas.microsoft.com/office/drawing/2014/main" id="{7F37A049-603E-4F45-8433-B02599E2010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504" y="1556792"/>
            <a:ext cx="8856984" cy="4176464"/>
            <a:chOff x="664" y="1951"/>
            <a:chExt cx="4308" cy="21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ABA9E8F-FE52-42CA-A131-B6269D92885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3155512D-061D-4C51-94B7-A2D72520130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1BFFC9E9-B1F3-4320-9327-54968C6BF0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87E18EE2-649B-4033-832B-8C585256401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89280837-DB1B-43A1-A1E7-5A9459C2621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417F905D-42A9-48AD-BC60-4BB8BF4C527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58FA0105-1C28-4CC1-81DD-C137A753540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B7C82DB1-397C-4819-8592-F28F2E7D6F6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E7207ACC-5709-4B0D-BE2D-212CE599716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CE203AE4-EAB2-4B52-98ED-DD6E093FE19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50DEBE8D-D1A2-4DB2-8F5B-6C43D55B7B0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7F2DE645-80A0-4827-A2C9-003C0E8A6BE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DB603182-E012-49FE-8C0F-5BB1CDF3417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030EA786-69CA-414D-82F8-DE58FEC3589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F0F3C1F-87AE-49BD-AA32-51B75F4B94F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3C5208BA-32D3-42FB-B6D8-E5EEC042518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A1268C6-6035-450D-B387-B593EF0D1F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D5853F0-655C-4D81-8A6E-37B4655C1F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B6BF8C68-F2F7-481E-BB30-A15AC2D518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F2736018-DDB0-41A5-9F74-4460C5ACFAE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FBB7DE28-A02F-4FF7-A7CA-8856628FD5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6A0696D2-2244-4BF5-9FB4-2319DDBDF7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DC3A31D1-5DB4-4363-81A8-0CC89ABF332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6731735E-FBDF-4713-8EBC-9432ABE4396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8895F1BF-47FC-4D17-9FFF-EB126B19FB5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8105D286-4EBA-478B-8709-6B28FDB2B6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5FD54E0A-0281-4C64-9902-651DB4C3972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34A78782-10D7-47B6-8AE6-2CB56EEB6ED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8D5BB7A1-2441-49E5-AAD9-01A87853B22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75076F8C-1923-42F0-A15B-59EF36BEC7F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48CE4FEA-7940-4B3C-91D0-B3F68AE127C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E1029934-25C3-4C22-8B82-538AFBA5D77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89C841F9-1836-4B98-88DA-0DC9811AE20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4D5805F3-1220-4A05-A8CE-FCE7A79EAD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09C70A6A-7D08-4C01-B89E-ED0F14D03D2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96F7CBCD-A59B-4263-8AB7-3B0FB8C00D9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06D01A81-CFE4-47FA-AC57-21D85E7A5DB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82D1356F-C7B6-4EFD-BB03-C1689CDEE11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D9760813-E487-4AD8-8B68-58228BE8295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B2B8AF99-9D9D-4247-BD6D-F97BC6036B1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01756286-FC15-4FE0-B9A6-99FDD2EAF4C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0F5D2600-AA84-4192-91AF-432EB728201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229ABBAC-53C4-4525-978B-7E6779DC899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369A3618-D428-40B7-8A37-9841A6B3F46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0B1BB8C7-3E4C-4F09-B59F-70F50A65FF4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62F3A667-79A8-4BF1-B4D1-F96CD2C26D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C2E54CC9-8EA9-49DF-91B8-194E83CEB6F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0399185B-69CB-4913-AEE7-42B80D9CFBB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4BB8FB4E-8611-4D34-8DCC-FEDAC4D684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A9463512-E050-4053-A154-C2C3FC48489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3B516AB2-B929-44A1-AB84-14FD4020ED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D8977B32-5CE4-4220-97E7-BA693167438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45301F5F-85D4-4826-980E-111F96A431E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145DE9FB-A488-4808-92CC-DB29DD0FB4C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3AC46625-BACE-48C7-B16A-E06F796334F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1292FAE5-972B-4962-8607-11C82EAAE28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826F4F34-953F-4C85-9B17-A3CF149431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82F2E157-C865-4381-B857-DFB34ED5DCE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CD82D56E-D700-4A68-B2AA-DA8ABB40506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49900995-5A5C-4D56-AA79-60830AD62A3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A0C9F9FC-E654-4F46-8CCA-3D794643B7E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285C9582-3C55-4D57-BD51-01FF82CF621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47EFC356-6407-4A96-8335-75A590DC5BF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E7863089-1001-4CCB-913F-A1C031A913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4FC1B750-C1E5-4BC1-97F1-BF355BD3D2D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854BF1CA-F824-4949-8AB0-A970FE4317E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8BA3AC94-F23E-49DF-997A-346E8CDE35F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6BF63AD0-A405-4EA1-9A48-6BBFF9A4F4F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39D820FB-57C1-4D08-B3D7-6F6C878631A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146DE9E1-A623-4660-909D-0C99352812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39DBAA50-6F4F-48A3-9474-222302999E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B8637DD4-8BB9-4758-A844-41DBE0AAA2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C191A64A-C2FB-450A-B395-73DCE1CCDCC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FCD56A23-C4AC-4906-8BF0-890CB995B38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35664157-B6A3-47F1-86C7-710D26EF158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0C639E22-4C40-4003-ABEA-C3EC4027ED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A74A5745-4E97-4C50-8329-5BA4558EFC1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E6CE2824-AD7E-400C-AD95-3ABF07725F4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D724A676-F782-45B6-9AFD-1D53D3E23E6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F56B5236-1555-408F-BA36-40B60A15D9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E00070E8-58AE-4D15-87E4-1F7BB7EC2A6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546E76A6-4887-46DB-BC5D-BBE52360E7B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51AC3B83-FD1C-413A-A2A6-A9B127EABBD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631E20D4-7D5B-40FF-8231-422FE987E95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D3BB033E-6CA2-486D-A7CD-776BFC51F5F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EE7FB2EE-1AC3-4D2C-BAC4-C444CE52DC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C464EB5D-6BAD-4669-9B48-B9929D49646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BFD4908C-EAF1-47F7-B061-75412318CC4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0B4927FE-365C-4C6D-BED0-37735072D9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F321A8F8-AFD0-476B-8B04-2003715770D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C87C29FE-F1C1-4D0B-AD9A-3CB528303B3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1C1FDF93-88BD-41F6-B866-B801E445EA8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2A228C00-2F13-48F3-BA62-8BCBE0F81FD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7" name="Freeform 109">
              <a:extLst>
                <a:ext uri="{FF2B5EF4-FFF2-40B4-BE49-F238E27FC236}">
                  <a16:creationId xmlns:a16="http://schemas.microsoft.com/office/drawing/2014/main" id="{1D78F2D1-161B-4EE4-B2FC-D42C572A77E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F2C8B447-F2A5-464A-AB2F-7BA653992F4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09" name="Freeform 111">
              <a:extLst>
                <a:ext uri="{FF2B5EF4-FFF2-40B4-BE49-F238E27FC236}">
                  <a16:creationId xmlns:a16="http://schemas.microsoft.com/office/drawing/2014/main" id="{3808F411-3E9A-41F8-B4B2-E249427B9BD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C3FFA90D-54AE-4F69-8D7E-0E2D4116610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78467D6F-F550-44D4-AF06-AE6769D25FD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79A30060-EA2F-401F-BDBA-EDAAB9AE851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C835E304-C36A-46A2-9724-33038FA8A6D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4" name="Freeform 116">
              <a:extLst>
                <a:ext uri="{FF2B5EF4-FFF2-40B4-BE49-F238E27FC236}">
                  <a16:creationId xmlns:a16="http://schemas.microsoft.com/office/drawing/2014/main" id="{78D0D90D-BE97-44B7-95E3-07BFCF8C1D6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3B626F5E-DBC1-497A-9901-12ED25F95D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8F4974D2-5862-4C44-9936-F3829FD72B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5EEE1163-E7CA-43FA-B989-EEA53ADD5AC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344060BE-3AC4-4891-878F-1783907311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EFC459E2-F8C1-4E81-B2B7-AF6250048CD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4576E22E-7521-4AC9-83B4-4ABC506ADC9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F5D5D81B-039E-4D31-ACF5-847F730DBB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80808"/>
                </a:solidFill>
              </a:endParaRPr>
            </a:p>
          </p:txBody>
        </p:sp>
      </p:grpSp>
      <p:pic>
        <p:nvPicPr>
          <p:cNvPr id="1030" name="图片 4">
            <a:extLst>
              <a:ext uri="{FF2B5EF4-FFF2-40B4-BE49-F238E27FC236}">
                <a16:creationId xmlns:a16="http://schemas.microsoft.com/office/drawing/2014/main" id="{4070D46D-C5D2-4706-8470-6313CE889C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19760" r="8722" b="16718"/>
          <a:stretch>
            <a:fillRect/>
          </a:stretch>
        </p:blipFill>
        <p:spPr bwMode="auto">
          <a:xfrm>
            <a:off x="4763" y="6284913"/>
            <a:ext cx="16700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b="1" i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 b="1" i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B635DF2D-CBF6-4CBF-829B-356F1D3FC89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rgbClr val="1282FE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/>
          </a:p>
        </p:txBody>
      </p:sp>
      <p:pic>
        <p:nvPicPr>
          <p:cNvPr id="2051" name="Picture 19" descr="1">
            <a:extLst>
              <a:ext uri="{FF2B5EF4-FFF2-40B4-BE49-F238E27FC236}">
                <a16:creationId xmlns:a16="http://schemas.microsoft.com/office/drawing/2014/main" id="{0A2C09C7-35CD-4B39-A1D7-90DD51CA5B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1"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solidFill>
            <a:srgbClr val="00B0F0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1">
            <a:extLst>
              <a:ext uri="{FF2B5EF4-FFF2-40B4-BE49-F238E27FC236}">
                <a16:creationId xmlns:a16="http://schemas.microsoft.com/office/drawing/2014/main" id="{98DD2782-3FAA-4144-B964-39EAA8C2F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5811838"/>
            <a:ext cx="1042988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图片 123">
            <a:extLst>
              <a:ext uri="{FF2B5EF4-FFF2-40B4-BE49-F238E27FC236}">
                <a16:creationId xmlns:a16="http://schemas.microsoft.com/office/drawing/2014/main" id="{59AC103C-78D5-4033-BF25-46B6873C78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19760" r="8722" b="16718"/>
          <a:stretch>
            <a:fillRect/>
          </a:stretch>
        </p:blipFill>
        <p:spPr bwMode="auto">
          <a:xfrm>
            <a:off x="4763" y="6284913"/>
            <a:ext cx="16700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5">
            <a:extLst>
              <a:ext uri="{FF2B5EF4-FFF2-40B4-BE49-F238E27FC236}">
                <a16:creationId xmlns:a16="http://schemas.microsoft.com/office/drawing/2014/main" id="{7F0BF021-C665-41C8-990A-F59153EB4E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504" y="1556792"/>
            <a:ext cx="8856984" cy="4176464"/>
            <a:chOff x="664" y="1951"/>
            <a:chExt cx="4308" cy="2120"/>
          </a:xfrm>
          <a:solidFill>
            <a:srgbClr val="4AB1E4">
              <a:lumMod val="20000"/>
              <a:lumOff val="80000"/>
            </a:srgbClr>
          </a:solidFill>
        </p:grpSpPr>
        <p:sp>
          <p:nvSpPr>
            <p:cNvPr id="126" name="Freeform 16">
              <a:extLst>
                <a:ext uri="{FF2B5EF4-FFF2-40B4-BE49-F238E27FC236}">
                  <a16:creationId xmlns:a16="http://schemas.microsoft.com/office/drawing/2014/main" id="{836DA002-2306-4684-A70C-F85E3BD3373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43" y="2045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27" name="Freeform 17">
              <a:extLst>
                <a:ext uri="{FF2B5EF4-FFF2-40B4-BE49-F238E27FC236}">
                  <a16:creationId xmlns:a16="http://schemas.microsoft.com/office/drawing/2014/main" id="{59FDD86A-DB9C-426E-97F5-6583515E1A5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703" y="2230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28" name="Freeform 18">
              <a:extLst>
                <a:ext uri="{FF2B5EF4-FFF2-40B4-BE49-F238E27FC236}">
                  <a16:creationId xmlns:a16="http://schemas.microsoft.com/office/drawing/2014/main" id="{9EAAA501-DB99-4E71-97CD-5012CB10353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010" y="2353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29" name="Freeform 19">
              <a:extLst>
                <a:ext uri="{FF2B5EF4-FFF2-40B4-BE49-F238E27FC236}">
                  <a16:creationId xmlns:a16="http://schemas.microsoft.com/office/drawing/2014/main" id="{BC09442D-8987-4127-836D-445FB40A68D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92" y="2409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30" name="Freeform 20">
              <a:extLst>
                <a:ext uri="{FF2B5EF4-FFF2-40B4-BE49-F238E27FC236}">
                  <a16:creationId xmlns:a16="http://schemas.microsoft.com/office/drawing/2014/main" id="{1F13CC83-3C9B-45A1-841F-01AC81A404A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318" y="2793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31" name="Freeform 21">
              <a:extLst>
                <a:ext uri="{FF2B5EF4-FFF2-40B4-BE49-F238E27FC236}">
                  <a16:creationId xmlns:a16="http://schemas.microsoft.com/office/drawing/2014/main" id="{EE914693-D9D4-4275-A198-A482354CD67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48" y="2857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257DD796-33B7-4539-9694-731A137E245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53" y="288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34" name="Freeform 23">
              <a:extLst>
                <a:ext uri="{FF2B5EF4-FFF2-40B4-BE49-F238E27FC236}">
                  <a16:creationId xmlns:a16="http://schemas.microsoft.com/office/drawing/2014/main" id="{B2BE1AC5-283B-485D-AA7F-2E715508F73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09" y="2886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2BFD082C-A48A-4161-AB83-6E167964E96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26" y="2040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262F2E40-EF42-4AE5-A871-244D4C4A474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506" y="1999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8FD7526C-D9D3-4C47-9A8D-D096FB382A6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11" y="2069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3BFC1329-9C0B-40C0-BB4F-F172B24923A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09" y="1987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39" name="Freeform 28">
              <a:extLst>
                <a:ext uri="{FF2B5EF4-FFF2-40B4-BE49-F238E27FC236}">
                  <a16:creationId xmlns:a16="http://schemas.microsoft.com/office/drawing/2014/main" id="{969EBBF6-C8A8-4160-B669-3DC8645B88E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25" y="2057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0" name="Freeform 29">
              <a:extLst>
                <a:ext uri="{FF2B5EF4-FFF2-40B4-BE49-F238E27FC236}">
                  <a16:creationId xmlns:a16="http://schemas.microsoft.com/office/drawing/2014/main" id="{692F0E17-B502-4CDE-944A-B31ACBD8C9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93" y="2065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1" name="Freeform 30">
              <a:extLst>
                <a:ext uri="{FF2B5EF4-FFF2-40B4-BE49-F238E27FC236}">
                  <a16:creationId xmlns:a16="http://schemas.microsoft.com/office/drawing/2014/main" id="{9AA427F0-BECE-485B-BFD9-152F2BBEAA0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64" y="2029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id="{38842A85-EA64-4FBA-8125-A71598BCEDE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37" y="1997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3" name="Freeform 32">
              <a:extLst>
                <a:ext uri="{FF2B5EF4-FFF2-40B4-BE49-F238E27FC236}">
                  <a16:creationId xmlns:a16="http://schemas.microsoft.com/office/drawing/2014/main" id="{1AE15805-4E4F-4E83-A52C-16A212747A7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51" y="2000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id="{18F04B98-70D7-4CCF-A95E-B0686EE8DD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664" y="2245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id="{DCFD69DF-58B2-4B3D-9C52-F8A1287AA46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21" y="2756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id="{A0746139-3BBB-4043-9613-2A350B87977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424" y="2781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A518A2E2-08D7-4D92-9B84-89AB252C81E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28" y="2913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B774D241-4204-4C5F-A66C-15EC7BD0E12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52" y="2429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49" name="Freeform 38">
              <a:extLst>
                <a:ext uri="{FF2B5EF4-FFF2-40B4-BE49-F238E27FC236}">
                  <a16:creationId xmlns:a16="http://schemas.microsoft.com/office/drawing/2014/main" id="{94575B71-4556-4FE7-9D0E-006BDB4EAE2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652" y="2224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0" name="Freeform 39">
              <a:extLst>
                <a:ext uri="{FF2B5EF4-FFF2-40B4-BE49-F238E27FC236}">
                  <a16:creationId xmlns:a16="http://schemas.microsoft.com/office/drawing/2014/main" id="{BCB42075-B55A-4113-A3B8-FEE44C4FBA9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17" y="2045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1" name="Freeform 40">
              <a:extLst>
                <a:ext uri="{FF2B5EF4-FFF2-40B4-BE49-F238E27FC236}">
                  <a16:creationId xmlns:a16="http://schemas.microsoft.com/office/drawing/2014/main" id="{972D0275-CEA4-4D4F-AFEE-1EAA637F0C6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80" y="215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2" name="Freeform 41">
              <a:extLst>
                <a:ext uri="{FF2B5EF4-FFF2-40B4-BE49-F238E27FC236}">
                  <a16:creationId xmlns:a16="http://schemas.microsoft.com/office/drawing/2014/main" id="{037B8E37-A798-49F9-9A70-189322124FD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1796" y="1951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3" name="Freeform 42">
              <a:extLst>
                <a:ext uri="{FF2B5EF4-FFF2-40B4-BE49-F238E27FC236}">
                  <a16:creationId xmlns:a16="http://schemas.microsoft.com/office/drawing/2014/main" id="{A5BDD63C-1D6D-4E11-BCF8-97EEDDFB553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009" y="2135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4" name="Freeform 43">
              <a:extLst>
                <a:ext uri="{FF2B5EF4-FFF2-40B4-BE49-F238E27FC236}">
                  <a16:creationId xmlns:a16="http://schemas.microsoft.com/office/drawing/2014/main" id="{78B4C243-BEDE-4C52-9220-A5505EA2376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292" y="2201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5" name="Freeform 44">
              <a:extLst>
                <a:ext uri="{FF2B5EF4-FFF2-40B4-BE49-F238E27FC236}">
                  <a16:creationId xmlns:a16="http://schemas.microsoft.com/office/drawing/2014/main" id="{DBBC5CDC-DC7A-48FD-85F4-0675C2EFF48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393" y="2038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090B3DC8-948F-4B31-959C-B744CA08B8A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662" y="2006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98F727E5-C808-40A3-9A47-AE028AB0D51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759" y="2039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C06D57A8-853A-4DA3-96C0-E3ECA1DF8F7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67" y="2311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AE60301C-2211-420A-9815-8262DF7EBA6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13" y="2359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746605EF-D8F3-4712-91EC-15E3D952B05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9" y="3502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1" name="Freeform 50">
              <a:extLst>
                <a:ext uri="{FF2B5EF4-FFF2-40B4-BE49-F238E27FC236}">
                  <a16:creationId xmlns:a16="http://schemas.microsoft.com/office/drawing/2014/main" id="{5B216E5C-8145-4844-849B-4D320AA8AE3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46" y="3241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rgbClr val="FEFEFE">
                        <a:gamma/>
                        <a:shade val="60000"/>
                        <a:invGamma/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2" name="Freeform 51">
              <a:extLst>
                <a:ext uri="{FF2B5EF4-FFF2-40B4-BE49-F238E27FC236}">
                  <a16:creationId xmlns:a16="http://schemas.microsoft.com/office/drawing/2014/main" id="{6459F59E-C66F-41B6-AFA7-49E0A98686F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3" name="Freeform 52">
              <a:extLst>
                <a:ext uri="{FF2B5EF4-FFF2-40B4-BE49-F238E27FC236}">
                  <a16:creationId xmlns:a16="http://schemas.microsoft.com/office/drawing/2014/main" id="{8A86A8E9-038F-4056-9CF3-703B1FE845D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485" y="4013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4" name="Freeform 53">
              <a:extLst>
                <a:ext uri="{FF2B5EF4-FFF2-40B4-BE49-F238E27FC236}">
                  <a16:creationId xmlns:a16="http://schemas.microsoft.com/office/drawing/2014/main" id="{F24D03E0-2D11-4FA3-9B2E-6E9BEA122A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21" y="3923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5" name="Freeform 54">
              <a:extLst>
                <a:ext uri="{FF2B5EF4-FFF2-40B4-BE49-F238E27FC236}">
                  <a16:creationId xmlns:a16="http://schemas.microsoft.com/office/drawing/2014/main" id="{B907AB88-2D52-4426-BF63-CE158FD39A8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91" y="3873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6" name="Freeform 55">
              <a:extLst>
                <a:ext uri="{FF2B5EF4-FFF2-40B4-BE49-F238E27FC236}">
                  <a16:creationId xmlns:a16="http://schemas.microsoft.com/office/drawing/2014/main" id="{AF73668B-C7FE-4D59-9D86-7AEE08D6F84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846" y="3832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7" name="Freeform 56">
              <a:extLst>
                <a:ext uri="{FF2B5EF4-FFF2-40B4-BE49-F238E27FC236}">
                  <a16:creationId xmlns:a16="http://schemas.microsoft.com/office/drawing/2014/main" id="{69D966E4-1899-49F3-97BA-6B95C5AD397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23" y="3346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8" name="Freeform 57">
              <a:extLst>
                <a:ext uri="{FF2B5EF4-FFF2-40B4-BE49-F238E27FC236}">
                  <a16:creationId xmlns:a16="http://schemas.microsoft.com/office/drawing/2014/main" id="{A0D8361C-1907-4DB8-A0CE-2720B1A14F2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655" y="3034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69" name="Freeform 58">
              <a:extLst>
                <a:ext uri="{FF2B5EF4-FFF2-40B4-BE49-F238E27FC236}">
                  <a16:creationId xmlns:a16="http://schemas.microsoft.com/office/drawing/2014/main" id="{A55D972E-6B28-4F15-A6D2-D0DC741E6C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88" y="3100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0" name="Freeform 59">
              <a:extLst>
                <a:ext uri="{FF2B5EF4-FFF2-40B4-BE49-F238E27FC236}">
                  <a16:creationId xmlns:a16="http://schemas.microsoft.com/office/drawing/2014/main" id="{9F535CCE-CF9F-495F-BC8C-16C8C5F6137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94" y="3043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1" name="Freeform 60">
              <a:extLst>
                <a:ext uri="{FF2B5EF4-FFF2-40B4-BE49-F238E27FC236}">
                  <a16:creationId xmlns:a16="http://schemas.microsoft.com/office/drawing/2014/main" id="{9454481F-E7D6-4447-8B56-87CFDAEBC23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43" y="3153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2" name="Freeform 61">
              <a:extLst>
                <a:ext uri="{FF2B5EF4-FFF2-40B4-BE49-F238E27FC236}">
                  <a16:creationId xmlns:a16="http://schemas.microsoft.com/office/drawing/2014/main" id="{A8D10450-832F-4935-9A16-41FB2C9F07C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3" name="Freeform 62">
              <a:extLst>
                <a:ext uri="{FF2B5EF4-FFF2-40B4-BE49-F238E27FC236}">
                  <a16:creationId xmlns:a16="http://schemas.microsoft.com/office/drawing/2014/main" id="{0AB9CFB2-D98C-4ECD-94FF-BA3D3E9B361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2" y="3195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4" name="Freeform 63">
              <a:extLst>
                <a:ext uri="{FF2B5EF4-FFF2-40B4-BE49-F238E27FC236}">
                  <a16:creationId xmlns:a16="http://schemas.microsoft.com/office/drawing/2014/main" id="{8F089051-D902-451E-8E89-634D59139AB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64" y="2777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5" name="Freeform 64">
              <a:extLst>
                <a:ext uri="{FF2B5EF4-FFF2-40B4-BE49-F238E27FC236}">
                  <a16:creationId xmlns:a16="http://schemas.microsoft.com/office/drawing/2014/main" id="{3D324B4F-EBAE-4F16-9F82-9178A0356900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78" y="2896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6" name="Freeform 65">
              <a:extLst>
                <a:ext uri="{FF2B5EF4-FFF2-40B4-BE49-F238E27FC236}">
                  <a16:creationId xmlns:a16="http://schemas.microsoft.com/office/drawing/2014/main" id="{CD96CE3C-8367-4107-8B75-735E1FFAC51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21" y="3052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7" name="Freeform 66">
              <a:extLst>
                <a:ext uri="{FF2B5EF4-FFF2-40B4-BE49-F238E27FC236}">
                  <a16:creationId xmlns:a16="http://schemas.microsoft.com/office/drawing/2014/main" id="{C014A951-3081-4046-A9F4-0F63B8DE173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97" y="3193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8" name="Freeform 67">
              <a:extLst>
                <a:ext uri="{FF2B5EF4-FFF2-40B4-BE49-F238E27FC236}">
                  <a16:creationId xmlns:a16="http://schemas.microsoft.com/office/drawing/2014/main" id="{EABD2D17-5DA1-4AF6-A580-4663349A736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79" name="Freeform 68">
              <a:extLst>
                <a:ext uri="{FF2B5EF4-FFF2-40B4-BE49-F238E27FC236}">
                  <a16:creationId xmlns:a16="http://schemas.microsoft.com/office/drawing/2014/main" id="{0995AC92-4E11-49C3-8DD4-E1882C402A3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08" y="3265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0" name="Freeform 69">
              <a:extLst>
                <a:ext uri="{FF2B5EF4-FFF2-40B4-BE49-F238E27FC236}">
                  <a16:creationId xmlns:a16="http://schemas.microsoft.com/office/drawing/2014/main" id="{F8E0B706-FFA3-42EC-A50F-20BCC9A805C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277" y="3335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1" name="Freeform 70">
              <a:extLst>
                <a:ext uri="{FF2B5EF4-FFF2-40B4-BE49-F238E27FC236}">
                  <a16:creationId xmlns:a16="http://schemas.microsoft.com/office/drawing/2014/main" id="{D8795B64-AA1A-4EC1-903A-69350AE8839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544" y="3293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2" name="Freeform 71">
              <a:extLst>
                <a:ext uri="{FF2B5EF4-FFF2-40B4-BE49-F238E27FC236}">
                  <a16:creationId xmlns:a16="http://schemas.microsoft.com/office/drawing/2014/main" id="{2C03646E-9080-4EB1-9BC6-2464BF1E40D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47" y="3352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3" name="Freeform 72">
              <a:extLst>
                <a:ext uri="{FF2B5EF4-FFF2-40B4-BE49-F238E27FC236}">
                  <a16:creationId xmlns:a16="http://schemas.microsoft.com/office/drawing/2014/main" id="{BB5EB1CD-C463-4F01-A701-E8AA7003CF2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8" y="3371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4" name="Freeform 73">
              <a:extLst>
                <a:ext uri="{FF2B5EF4-FFF2-40B4-BE49-F238E27FC236}">
                  <a16:creationId xmlns:a16="http://schemas.microsoft.com/office/drawing/2014/main" id="{DB9A9FCE-187B-431E-B2A6-2CEA5BEE7B2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77" y="3342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5" name="Freeform 74">
              <a:extLst>
                <a:ext uri="{FF2B5EF4-FFF2-40B4-BE49-F238E27FC236}">
                  <a16:creationId xmlns:a16="http://schemas.microsoft.com/office/drawing/2014/main" id="{17231B3D-7792-4AB9-9BC4-2B784C030BA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11" y="3353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6" name="Freeform 75">
              <a:extLst>
                <a:ext uri="{FF2B5EF4-FFF2-40B4-BE49-F238E27FC236}">
                  <a16:creationId xmlns:a16="http://schemas.microsoft.com/office/drawing/2014/main" id="{6216EBAF-E6A1-4845-8742-B745F4CB2E2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62" y="3021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7" name="Freeform 76">
              <a:extLst>
                <a:ext uri="{FF2B5EF4-FFF2-40B4-BE49-F238E27FC236}">
                  <a16:creationId xmlns:a16="http://schemas.microsoft.com/office/drawing/2014/main" id="{C86385A8-AA9B-49B6-8AC4-250ACA9B6DF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13" y="3012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8" name="Freeform 77">
              <a:extLst>
                <a:ext uri="{FF2B5EF4-FFF2-40B4-BE49-F238E27FC236}">
                  <a16:creationId xmlns:a16="http://schemas.microsoft.com/office/drawing/2014/main" id="{ECC40431-BEBE-4F25-9FDD-FFFD070049C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35" y="2995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89" name="Freeform 78">
              <a:extLst>
                <a:ext uri="{FF2B5EF4-FFF2-40B4-BE49-F238E27FC236}">
                  <a16:creationId xmlns:a16="http://schemas.microsoft.com/office/drawing/2014/main" id="{89B2E7AB-B4B6-4FD1-8A4C-960A1269D85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45" y="3007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0" name="Freeform 79">
              <a:extLst>
                <a:ext uri="{FF2B5EF4-FFF2-40B4-BE49-F238E27FC236}">
                  <a16:creationId xmlns:a16="http://schemas.microsoft.com/office/drawing/2014/main" id="{34B7AF52-D597-4DF5-90F5-EED6AAD8B41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76" y="3076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1" name="Freeform 80">
              <a:extLst>
                <a:ext uri="{FF2B5EF4-FFF2-40B4-BE49-F238E27FC236}">
                  <a16:creationId xmlns:a16="http://schemas.microsoft.com/office/drawing/2014/main" id="{2CD6C0AC-CD5C-44DC-9149-4E71C846250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66" y="305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2" name="Freeform 81">
              <a:extLst>
                <a:ext uri="{FF2B5EF4-FFF2-40B4-BE49-F238E27FC236}">
                  <a16:creationId xmlns:a16="http://schemas.microsoft.com/office/drawing/2014/main" id="{233CBA7E-4029-4730-B798-DD8006DAE92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62" y="3035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3" name="Freeform 82">
              <a:extLst>
                <a:ext uri="{FF2B5EF4-FFF2-40B4-BE49-F238E27FC236}">
                  <a16:creationId xmlns:a16="http://schemas.microsoft.com/office/drawing/2014/main" id="{FEFD2EDD-538B-48B7-8573-0A645FBC5CB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50" y="2995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4" name="Freeform 83">
              <a:extLst>
                <a:ext uri="{FF2B5EF4-FFF2-40B4-BE49-F238E27FC236}">
                  <a16:creationId xmlns:a16="http://schemas.microsoft.com/office/drawing/2014/main" id="{61F5FE59-0CE5-44F5-A9C5-0B3E4E7950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52" y="3020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5" name="Freeform 84">
              <a:extLst>
                <a:ext uri="{FF2B5EF4-FFF2-40B4-BE49-F238E27FC236}">
                  <a16:creationId xmlns:a16="http://schemas.microsoft.com/office/drawing/2014/main" id="{F5482061-E255-4695-B70F-1E249ED2E356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88" y="3643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6" name="Freeform 85">
              <a:extLst>
                <a:ext uri="{FF2B5EF4-FFF2-40B4-BE49-F238E27FC236}">
                  <a16:creationId xmlns:a16="http://schemas.microsoft.com/office/drawing/2014/main" id="{1C2F4852-0369-499A-8D85-8DC5FE76480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919" y="3594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7" name="Freeform 86">
              <a:extLst>
                <a:ext uri="{FF2B5EF4-FFF2-40B4-BE49-F238E27FC236}">
                  <a16:creationId xmlns:a16="http://schemas.microsoft.com/office/drawing/2014/main" id="{89D84A09-FBA9-4D5C-A183-A018CCC1A5E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9" y="3569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8" name="Freeform 87">
              <a:extLst>
                <a:ext uri="{FF2B5EF4-FFF2-40B4-BE49-F238E27FC236}">
                  <a16:creationId xmlns:a16="http://schemas.microsoft.com/office/drawing/2014/main" id="{729A81E0-0C54-4EE0-8819-5DFA6B0B343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751" y="3547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199" name="Freeform 88">
              <a:extLst>
                <a:ext uri="{FF2B5EF4-FFF2-40B4-BE49-F238E27FC236}">
                  <a16:creationId xmlns:a16="http://schemas.microsoft.com/office/drawing/2014/main" id="{7D84FA8C-D3E2-44F2-80D9-30E8A2E73F6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598" y="3353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0" name="Freeform 89">
              <a:extLst>
                <a:ext uri="{FF2B5EF4-FFF2-40B4-BE49-F238E27FC236}">
                  <a16:creationId xmlns:a16="http://schemas.microsoft.com/office/drawing/2014/main" id="{25AE2DD1-967D-4E7F-81DD-E1CA13D2871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32" y="3396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1" name="Freeform 90">
              <a:extLst>
                <a:ext uri="{FF2B5EF4-FFF2-40B4-BE49-F238E27FC236}">
                  <a16:creationId xmlns:a16="http://schemas.microsoft.com/office/drawing/2014/main" id="{647D13E9-9611-4088-AA3D-8443F167269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59" y="3459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2" name="Freeform 91">
              <a:extLst>
                <a:ext uri="{FF2B5EF4-FFF2-40B4-BE49-F238E27FC236}">
                  <a16:creationId xmlns:a16="http://schemas.microsoft.com/office/drawing/2014/main" id="{66D8AE35-18CD-409C-BDD5-288CC218D4D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93" y="3449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3" name="Freeform 92">
              <a:extLst>
                <a:ext uri="{FF2B5EF4-FFF2-40B4-BE49-F238E27FC236}">
                  <a16:creationId xmlns:a16="http://schemas.microsoft.com/office/drawing/2014/main" id="{7DA61601-2D7C-45CC-BC5F-42993370C1C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83" y="3413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4" name="Freeform 93">
              <a:extLst>
                <a:ext uri="{FF2B5EF4-FFF2-40B4-BE49-F238E27FC236}">
                  <a16:creationId xmlns:a16="http://schemas.microsoft.com/office/drawing/2014/main" id="{66B7EFD1-D902-4A6C-9B2C-8CC2F8741EF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57" y="3388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5" name="Freeform 94">
              <a:extLst>
                <a:ext uri="{FF2B5EF4-FFF2-40B4-BE49-F238E27FC236}">
                  <a16:creationId xmlns:a16="http://schemas.microsoft.com/office/drawing/2014/main" id="{AFE64522-1B28-4E0D-A509-F854335A80F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25" y="3372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6" name="Freeform 95">
              <a:extLst>
                <a:ext uri="{FF2B5EF4-FFF2-40B4-BE49-F238E27FC236}">
                  <a16:creationId xmlns:a16="http://schemas.microsoft.com/office/drawing/2014/main" id="{3D7D5055-BF56-47C6-BC42-D0AF806FCF7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665" y="3425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7" name="Freeform 96">
              <a:extLst>
                <a:ext uri="{FF2B5EF4-FFF2-40B4-BE49-F238E27FC236}">
                  <a16:creationId xmlns:a16="http://schemas.microsoft.com/office/drawing/2014/main" id="{0379F842-D43E-479F-A7A3-1D82646D439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55" y="2051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8" name="Freeform 97">
              <a:extLst>
                <a:ext uri="{FF2B5EF4-FFF2-40B4-BE49-F238E27FC236}">
                  <a16:creationId xmlns:a16="http://schemas.microsoft.com/office/drawing/2014/main" id="{3F12A351-1CCA-47BE-93F0-D5704A2A546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139" y="2155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09" name="Freeform 98">
              <a:extLst>
                <a:ext uri="{FF2B5EF4-FFF2-40B4-BE49-F238E27FC236}">
                  <a16:creationId xmlns:a16="http://schemas.microsoft.com/office/drawing/2014/main" id="{CDF6EB3D-EAB8-447A-B631-B236092C9E15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44" y="1999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0" name="Freeform 99">
              <a:extLst>
                <a:ext uri="{FF2B5EF4-FFF2-40B4-BE49-F238E27FC236}">
                  <a16:creationId xmlns:a16="http://schemas.microsoft.com/office/drawing/2014/main" id="{83E8E437-0305-4CB1-A9F5-D62A3A1C253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74" y="2012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1" name="Freeform 100">
              <a:extLst>
                <a:ext uri="{FF2B5EF4-FFF2-40B4-BE49-F238E27FC236}">
                  <a16:creationId xmlns:a16="http://schemas.microsoft.com/office/drawing/2014/main" id="{4DD53662-5C4F-449B-B255-75674F02885D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428" y="2015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2" name="Freeform 101">
              <a:extLst>
                <a:ext uri="{FF2B5EF4-FFF2-40B4-BE49-F238E27FC236}">
                  <a16:creationId xmlns:a16="http://schemas.microsoft.com/office/drawing/2014/main" id="{1427C813-1C0C-4778-AF39-16F872F0C82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777" y="2042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3" name="Freeform 102">
              <a:extLst>
                <a:ext uri="{FF2B5EF4-FFF2-40B4-BE49-F238E27FC236}">
                  <a16:creationId xmlns:a16="http://schemas.microsoft.com/office/drawing/2014/main" id="{584BE835-B9B9-415C-BF2E-EF350D6C14E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67" y="2041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4" name="Freeform 103">
              <a:extLst>
                <a:ext uri="{FF2B5EF4-FFF2-40B4-BE49-F238E27FC236}">
                  <a16:creationId xmlns:a16="http://schemas.microsoft.com/office/drawing/2014/main" id="{06F91322-72B6-4482-9E25-F89BE9BE63CA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846" y="2070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5" name="Freeform 104">
              <a:extLst>
                <a:ext uri="{FF2B5EF4-FFF2-40B4-BE49-F238E27FC236}">
                  <a16:creationId xmlns:a16="http://schemas.microsoft.com/office/drawing/2014/main" id="{509FA771-962C-45A2-B9D8-DE9C6F3D3DBF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098" y="2294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6" name="Freeform 105">
              <a:extLst>
                <a:ext uri="{FF2B5EF4-FFF2-40B4-BE49-F238E27FC236}">
                  <a16:creationId xmlns:a16="http://schemas.microsoft.com/office/drawing/2014/main" id="{2A43ACCC-9F70-47EA-8A3C-BE99A407543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59" y="2412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7" name="Freeform 106">
              <a:extLst>
                <a:ext uri="{FF2B5EF4-FFF2-40B4-BE49-F238E27FC236}">
                  <a16:creationId xmlns:a16="http://schemas.microsoft.com/office/drawing/2014/main" id="{4BCBC007-BE1F-494E-A7AE-CBEC80E6E7E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23" y="2492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8" name="Freeform 107">
              <a:extLst>
                <a:ext uri="{FF2B5EF4-FFF2-40B4-BE49-F238E27FC236}">
                  <a16:creationId xmlns:a16="http://schemas.microsoft.com/office/drawing/2014/main" id="{DCBA10E6-F3C0-4B48-BC27-BB3EF39E083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62" y="1988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19" name="Freeform 108">
              <a:extLst>
                <a:ext uri="{FF2B5EF4-FFF2-40B4-BE49-F238E27FC236}">
                  <a16:creationId xmlns:a16="http://schemas.microsoft.com/office/drawing/2014/main" id="{DD17D864-AF68-4370-A1B8-EF8D0C18F5A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955" y="1997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0" name="Freeform 109">
              <a:extLst>
                <a:ext uri="{FF2B5EF4-FFF2-40B4-BE49-F238E27FC236}">
                  <a16:creationId xmlns:a16="http://schemas.microsoft.com/office/drawing/2014/main" id="{E4C5C03A-36BA-40E6-9449-AB683967D0CE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979" y="1996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1" name="Freeform 110">
              <a:extLst>
                <a:ext uri="{FF2B5EF4-FFF2-40B4-BE49-F238E27FC236}">
                  <a16:creationId xmlns:a16="http://schemas.microsoft.com/office/drawing/2014/main" id="{BA00069C-8163-4F6E-A72A-939A0AA74EB3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40" y="1987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2" name="Freeform 111">
              <a:extLst>
                <a:ext uri="{FF2B5EF4-FFF2-40B4-BE49-F238E27FC236}">
                  <a16:creationId xmlns:a16="http://schemas.microsoft.com/office/drawing/2014/main" id="{E7024D88-E899-4E9B-9E33-F3335F100B7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022" y="2005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3" name="Freeform 112">
              <a:extLst>
                <a:ext uri="{FF2B5EF4-FFF2-40B4-BE49-F238E27FC236}">
                  <a16:creationId xmlns:a16="http://schemas.microsoft.com/office/drawing/2014/main" id="{EB8C71B7-7FD2-4AF1-A3DF-0D64EA3B98B2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4162" y="2021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4" name="Freeform 113">
              <a:extLst>
                <a:ext uri="{FF2B5EF4-FFF2-40B4-BE49-F238E27FC236}">
                  <a16:creationId xmlns:a16="http://schemas.microsoft.com/office/drawing/2014/main" id="{8EB042D6-11D2-4F49-A209-F7999BB4F949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78" y="3473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5" name="Freeform 114">
              <a:extLst>
                <a:ext uri="{FF2B5EF4-FFF2-40B4-BE49-F238E27FC236}">
                  <a16:creationId xmlns:a16="http://schemas.microsoft.com/office/drawing/2014/main" id="{69B9C467-18B8-404A-8F7B-E4175403D5E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18" y="3466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6" name="Freeform 115">
              <a:extLst>
                <a:ext uri="{FF2B5EF4-FFF2-40B4-BE49-F238E27FC236}">
                  <a16:creationId xmlns:a16="http://schemas.microsoft.com/office/drawing/2014/main" id="{ED0C9EF5-C901-403E-85F2-B3EF0E0C653B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51" y="3312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7" name="Freeform 116">
              <a:extLst>
                <a:ext uri="{FF2B5EF4-FFF2-40B4-BE49-F238E27FC236}">
                  <a16:creationId xmlns:a16="http://schemas.microsoft.com/office/drawing/2014/main" id="{9CE094F5-0073-4719-A549-A81A308D1D8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311" y="3239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8" name="Freeform 117">
              <a:extLst>
                <a:ext uri="{FF2B5EF4-FFF2-40B4-BE49-F238E27FC236}">
                  <a16:creationId xmlns:a16="http://schemas.microsoft.com/office/drawing/2014/main" id="{E11F5406-38BA-4C61-98F8-F03826057C87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87" y="323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29" name="Freeform 118">
              <a:extLst>
                <a:ext uri="{FF2B5EF4-FFF2-40B4-BE49-F238E27FC236}">
                  <a16:creationId xmlns:a16="http://schemas.microsoft.com/office/drawing/2014/main" id="{4E5FD15E-E16B-4F65-A08A-EBF896DE0534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76" y="326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30" name="Freeform 119">
              <a:extLst>
                <a:ext uri="{FF2B5EF4-FFF2-40B4-BE49-F238E27FC236}">
                  <a16:creationId xmlns:a16="http://schemas.microsoft.com/office/drawing/2014/main" id="{9DC6AC9C-C118-497E-B929-84351A08564C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51" y="3294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31" name="Freeform 120">
              <a:extLst>
                <a:ext uri="{FF2B5EF4-FFF2-40B4-BE49-F238E27FC236}">
                  <a16:creationId xmlns:a16="http://schemas.microsoft.com/office/drawing/2014/main" id="{250A06D5-C743-4213-82C6-59C00D484C5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3270" y="3281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32" name="Freeform 121">
              <a:extLst>
                <a:ext uri="{FF2B5EF4-FFF2-40B4-BE49-F238E27FC236}">
                  <a16:creationId xmlns:a16="http://schemas.microsoft.com/office/drawing/2014/main" id="{1B3B0E27-9EF4-4F89-A4C6-956D85ED51C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537" y="2293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33" name="Freeform 122">
              <a:extLst>
                <a:ext uri="{FF2B5EF4-FFF2-40B4-BE49-F238E27FC236}">
                  <a16:creationId xmlns:a16="http://schemas.microsoft.com/office/drawing/2014/main" id="{14B73DC4-4FF5-49F2-BC7C-CA70ACA23DB1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476" y="225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292929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  <p:sp>
          <p:nvSpPr>
            <p:cNvPr id="234" name="Freeform 123">
              <a:extLst>
                <a:ext uri="{FF2B5EF4-FFF2-40B4-BE49-F238E27FC236}">
                  <a16:creationId xmlns:a16="http://schemas.microsoft.com/office/drawing/2014/main" id="{B840FC3C-618D-40B6-A96C-AE4D0DCF41E8}"/>
                </a:ext>
              </a:extLst>
            </p:cNvPr>
            <p:cNvSpPr>
              <a:spLocks/>
            </p:cNvSpPr>
            <p:nvPr/>
          </p:nvSpPr>
          <p:spPr bwMode="inv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FF5425"/>
                  </a:solidFill>
                  <a:prstDash val="dash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rgbClr val="080808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34AB2F6A-5185-401E-B827-91AD7D0BC27F}"/>
              </a:ext>
            </a:extLst>
          </p:cNvPr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0800">
            <a:solidFill>
              <a:srgbClr val="128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标题 1">
            <a:extLst>
              <a:ext uri="{FF2B5EF4-FFF2-40B4-BE49-F238E27FC236}">
                <a16:creationId xmlns:a16="http://schemas.microsoft.com/office/drawing/2014/main" id="{FA1EA3D5-5DDC-4FF2-942D-07BF92F5EE2A}"/>
              </a:ext>
            </a:extLst>
          </p:cNvPr>
          <p:cNvSpPr txBox="1">
            <a:spLocks/>
          </p:cNvSpPr>
          <p:nvPr/>
        </p:nvSpPr>
        <p:spPr bwMode="auto">
          <a:xfrm>
            <a:off x="1565275" y="1916113"/>
            <a:ext cx="60134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Variational Quality Control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endParaRPr lang="zh-CN" altLang="en-US" sz="3200" b="1" dirty="0">
              <a:solidFill>
                <a:srgbClr val="0000FF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8" name="矩形 4">
            <a:extLst>
              <a:ext uri="{FF2B5EF4-FFF2-40B4-BE49-F238E27FC236}">
                <a16:creationId xmlns:a16="http://schemas.microsoft.com/office/drawing/2014/main" id="{6206D1E6-BADF-4C5F-963E-D0B3B2C1F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638" y="3405188"/>
            <a:ext cx="275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Jie</a:t>
            </a:r>
            <a:r>
              <a:rPr lang="zh-CN" altLang="en-US" sz="24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He &amp; Xulin Ma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8 December PSU</a:t>
            </a:r>
            <a:r>
              <a:rPr lang="en-US" altLang="zh-CN" sz="24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4238A05-79C3-4DFB-B361-601A1456E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124875"/>
              </p:ext>
            </p:extLst>
          </p:nvPr>
        </p:nvGraphicFramePr>
        <p:xfrm>
          <a:off x="1751708" y="3481114"/>
          <a:ext cx="6842124" cy="2670208"/>
        </p:xfrm>
        <a:graphic>
          <a:graphicData uri="http://schemas.openxmlformats.org/drawingml/2006/table">
            <a:tbl>
              <a:tblPr firstRow="1" firstCol="1" bandRow="1"/>
              <a:tblGrid>
                <a:gridCol w="2025066">
                  <a:extLst>
                    <a:ext uri="{9D8B030D-6E8A-4147-A177-3AD203B41FA5}">
                      <a16:colId xmlns:a16="http://schemas.microsoft.com/office/drawing/2014/main" val="3086467062"/>
                    </a:ext>
                  </a:extLst>
                </a:gridCol>
                <a:gridCol w="802843">
                  <a:extLst>
                    <a:ext uri="{9D8B030D-6E8A-4147-A177-3AD203B41FA5}">
                      <a16:colId xmlns:a16="http://schemas.microsoft.com/office/drawing/2014/main" val="51619110"/>
                    </a:ext>
                  </a:extLst>
                </a:gridCol>
                <a:gridCol w="802843">
                  <a:extLst>
                    <a:ext uri="{9D8B030D-6E8A-4147-A177-3AD203B41FA5}">
                      <a16:colId xmlns:a16="http://schemas.microsoft.com/office/drawing/2014/main" val="3763346087"/>
                    </a:ext>
                  </a:extLst>
                </a:gridCol>
                <a:gridCol w="802843">
                  <a:extLst>
                    <a:ext uri="{9D8B030D-6E8A-4147-A177-3AD203B41FA5}">
                      <a16:colId xmlns:a16="http://schemas.microsoft.com/office/drawing/2014/main" val="2759744501"/>
                    </a:ext>
                  </a:extLst>
                </a:gridCol>
                <a:gridCol w="802843">
                  <a:extLst>
                    <a:ext uri="{9D8B030D-6E8A-4147-A177-3AD203B41FA5}">
                      <a16:colId xmlns:a16="http://schemas.microsoft.com/office/drawing/2014/main" val="3203777742"/>
                    </a:ext>
                  </a:extLst>
                </a:gridCol>
                <a:gridCol w="802843">
                  <a:extLst>
                    <a:ext uri="{9D8B030D-6E8A-4147-A177-3AD203B41FA5}">
                      <a16:colId xmlns:a16="http://schemas.microsoft.com/office/drawing/2014/main" val="1534418904"/>
                    </a:ext>
                  </a:extLst>
                </a:gridCol>
                <a:gridCol w="802843">
                  <a:extLst>
                    <a:ext uri="{9D8B030D-6E8A-4147-A177-3AD203B41FA5}">
                      <a16:colId xmlns:a16="http://schemas.microsoft.com/office/drawing/2014/main" val="1747545170"/>
                    </a:ext>
                  </a:extLst>
                </a:gridCol>
              </a:tblGrid>
              <a:tr h="487664">
                <a:tc>
                  <a:txBody>
                    <a:bodyPr/>
                    <a:lstStyle/>
                    <a:p>
                      <a:pPr indent="631190" algn="just">
                        <a:spcAft>
                          <a:spcPts val="0"/>
                        </a:spcAft>
                      </a:pPr>
                      <a:r>
                        <a:rPr lang="en-US" altLang="zh-CN" sz="1200" b="1" dirty="0"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           </a:t>
                      </a:r>
                      <a:r>
                        <a:rPr lang="en-US" altLang="zh-CN" sz="1600" b="1" dirty="0"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Stations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altLang="zh-CN" sz="1600" b="1" dirty="0">
                          <a:effectLst/>
                          <a:latin typeface="Times New Roman" panose="02020603050405020304" pitchFamily="18" charset="0"/>
                          <a:ea typeface="+mn-ea"/>
                        </a:rPr>
                        <a:t>Pressure Level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5591199"/>
                  </a:ext>
                </a:extLst>
              </a:tr>
              <a:tr h="4237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 hPa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501.085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500.000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498.441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500.000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501.408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500.000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371059"/>
                  </a:ext>
                </a:extLst>
              </a:tr>
              <a:tr h="4237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850 hPa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851.633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848.206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851.506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851.002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848.148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851.356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937288"/>
                  </a:ext>
                </a:extLst>
              </a:tr>
              <a:tr h="487664">
                <a:tc>
                  <a:txBody>
                    <a:bodyPr/>
                    <a:lstStyle/>
                    <a:p>
                      <a:pPr indent="631190" algn="just">
                        <a:spcAft>
                          <a:spcPts val="0"/>
                        </a:spcAft>
                      </a:pPr>
                      <a:r>
                        <a:rPr lang="en-US" altLang="zh-CN" sz="12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           </a:t>
                      </a:r>
                      <a:r>
                        <a:rPr lang="en-US" altLang="zh-CN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Stations</a:t>
                      </a:r>
                    </a:p>
                    <a:p>
                      <a:pPr indent="0" algn="l">
                        <a:spcAft>
                          <a:spcPts val="0"/>
                        </a:spcAft>
                      </a:pPr>
                      <a:r>
                        <a:rPr lang="en-US" altLang="zh-CN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Pressure Level</a:t>
                      </a:r>
                      <a:endParaRPr lang="zh-CN" sz="1600" b="1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17433"/>
                  </a:ext>
                </a:extLst>
              </a:tr>
              <a:tr h="4237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 hPa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500.000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500.000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500.000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500.000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500.000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500.000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4410756"/>
                  </a:ext>
                </a:extLst>
              </a:tr>
              <a:tr h="42371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850 hPa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851.612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851.001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851.165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851.679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850.000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850.000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7439070"/>
                  </a:ext>
                </a:extLst>
              </a:tr>
            </a:tbl>
          </a:graphicData>
        </a:graphic>
      </p:graphicFrame>
      <p:sp>
        <p:nvSpPr>
          <p:cNvPr id="15422" name="文本框 7">
            <a:extLst>
              <a:ext uri="{FF2B5EF4-FFF2-40B4-BE49-F238E27FC236}">
                <a16:creationId xmlns:a16="http://schemas.microsoft.com/office/drawing/2014/main" id="{327FF9E8-B046-43F9-ADED-26BEF2004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283" y="3081064"/>
            <a:ext cx="455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Set up outlier (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altLang="zh-C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) in observation data 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A16271A-BB6F-4FF5-8E81-BB9644281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9185"/>
              </p:ext>
            </p:extLst>
          </p:nvPr>
        </p:nvGraphicFramePr>
        <p:xfrm>
          <a:off x="2483223" y="505892"/>
          <a:ext cx="5365750" cy="2370136"/>
        </p:xfrm>
        <a:graphic>
          <a:graphicData uri="http://schemas.openxmlformats.org/drawingml/2006/table">
            <a:tbl>
              <a:tblPr firstRow="1" firstCol="1" bandRow="1"/>
              <a:tblGrid>
                <a:gridCol w="1706754">
                  <a:extLst>
                    <a:ext uri="{9D8B030D-6E8A-4147-A177-3AD203B41FA5}">
                      <a16:colId xmlns:a16="http://schemas.microsoft.com/office/drawing/2014/main" val="4255689652"/>
                    </a:ext>
                  </a:extLst>
                </a:gridCol>
                <a:gridCol w="2099320">
                  <a:extLst>
                    <a:ext uri="{9D8B030D-6E8A-4147-A177-3AD203B41FA5}">
                      <a16:colId xmlns:a16="http://schemas.microsoft.com/office/drawing/2014/main" val="3037213242"/>
                    </a:ext>
                  </a:extLst>
                </a:gridCol>
                <a:gridCol w="1559676">
                  <a:extLst>
                    <a:ext uri="{9D8B030D-6E8A-4147-A177-3AD203B41FA5}">
                      <a16:colId xmlns:a16="http://schemas.microsoft.com/office/drawing/2014/main" val="2085294860"/>
                    </a:ext>
                  </a:extLst>
                </a:gridCol>
              </a:tblGrid>
              <a:tr h="6484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Schemes Name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VarQC 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Observation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333800"/>
                  </a:ext>
                </a:extLst>
              </a:tr>
              <a:tr h="4304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CTRL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Original data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7675517"/>
                  </a:ext>
                </a:extLst>
              </a:tr>
              <a:tr h="4304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CTRL-Outlier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Outlier data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532895"/>
                  </a:ext>
                </a:extLst>
              </a:tr>
              <a:tr h="4304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Flat-Outlier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YES (Flat-VarQC</a:t>
                      </a: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Outlier data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9646506"/>
                  </a:ext>
                </a:extLst>
              </a:tr>
              <a:tr h="4304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Huber-Outlier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YES (Huber-VarQC)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6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Outlier data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95" marR="685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8852193"/>
                  </a:ext>
                </a:extLst>
              </a:tr>
            </a:tbl>
          </a:graphicData>
        </a:graphic>
      </p:graphicFrame>
      <p:sp>
        <p:nvSpPr>
          <p:cNvPr id="15449" name="TextBox 7">
            <a:extLst>
              <a:ext uri="{FF2B5EF4-FFF2-40B4-BE49-F238E27FC236}">
                <a16:creationId xmlns:a16="http://schemas.microsoft.com/office/drawing/2014/main" id="{C80F886E-6844-4718-8CB9-1D34EF5C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67904"/>
            <a:ext cx="1404938" cy="646113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Experiment Schemes</a:t>
            </a:r>
            <a:endParaRPr lang="zh-CN" altLang="en-US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450" name="TextBox 7">
            <a:extLst>
              <a:ext uri="{FF2B5EF4-FFF2-40B4-BE49-F238E27FC236}">
                <a16:creationId xmlns:a16="http://schemas.microsoft.com/office/drawing/2014/main" id="{75DEAB1A-A4E7-4424-87ED-F1E0A18A8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97152"/>
            <a:ext cx="1404938" cy="369887"/>
          </a:xfrm>
          <a:prstGeom prst="rect">
            <a:avLst/>
          </a:pr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Data setting</a:t>
            </a:r>
            <a:endParaRPr lang="zh-CN" altLang="en-US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2" descr="C:\Users\tyfcwgl\AppData\Local\Microsoft\Windows\INetCache\Content.Word\Obsweight.tiff">
            <a:extLst>
              <a:ext uri="{FF2B5EF4-FFF2-40B4-BE49-F238E27FC236}">
                <a16:creationId xmlns:a16="http://schemas.microsoft.com/office/drawing/2014/main" id="{FDF28BE9-3A21-421D-82CF-3F8A8585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345363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文本框 1">
            <a:extLst>
              <a:ext uri="{FF2B5EF4-FFF2-40B4-BE49-F238E27FC236}">
                <a16:creationId xmlns:a16="http://schemas.microsoft.com/office/drawing/2014/main" id="{C4B742E2-AFEF-4DF7-B84E-0D0962BE2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476250"/>
            <a:ext cx="1150937" cy="261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100" b="1">
                <a:latin typeface="Times New Roman" panose="02020603050405020304" pitchFamily="18" charset="0"/>
                <a:cs typeface="Times New Roman" panose="02020603050405020304" pitchFamily="18" charset="0"/>
              </a:rPr>
              <a:t>TEMP Stations</a:t>
            </a:r>
            <a:endParaRPr lang="zh-CN" altLang="en-US" sz="1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 descr="C:\Users\tyfcwgl\AppData\Local\Microsoft\Windows\INetCache\Content.Word\2015081606.tiff">
            <a:extLst>
              <a:ext uri="{FF2B5EF4-FFF2-40B4-BE49-F238E27FC236}">
                <a16:creationId xmlns:a16="http://schemas.microsoft.com/office/drawing/2014/main" id="{D48608E9-8A98-465E-A255-A12DF4B5C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49275"/>
            <a:ext cx="34559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" name="组合 4">
            <a:extLst>
              <a:ext uri="{FF2B5EF4-FFF2-40B4-BE49-F238E27FC236}">
                <a16:creationId xmlns:a16="http://schemas.microsoft.com/office/drawing/2014/main" id="{3AE2063E-5220-4A7C-B6A4-31C98308D313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3213100"/>
            <a:ext cx="8134350" cy="2809875"/>
            <a:chOff x="540167" y="3086927"/>
            <a:chExt cx="8135059" cy="2810041"/>
          </a:xfrm>
        </p:grpSpPr>
        <p:pic>
          <p:nvPicPr>
            <p:cNvPr id="19462" name="图片 2" descr="C:\Users\tyfcwgl\AppData\Local\Microsoft\Windows\INetCache\Content.Word\850 hPa.tiff">
              <a:extLst>
                <a:ext uri="{FF2B5EF4-FFF2-40B4-BE49-F238E27FC236}">
                  <a16:creationId xmlns:a16="http://schemas.microsoft.com/office/drawing/2014/main" id="{A21F1B1B-EF72-4F7E-A5FA-EEC83CE926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9" t="4739" r="5960"/>
            <a:stretch>
              <a:fillRect/>
            </a:stretch>
          </p:blipFill>
          <p:spPr bwMode="auto">
            <a:xfrm>
              <a:off x="540167" y="3086928"/>
              <a:ext cx="4031833" cy="2810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图片 3" descr="C:\Users\tyfcwgl\AppData\Local\Microsoft\Windows\INetCache\Content.Word\500 hPa.tiff">
              <a:extLst>
                <a:ext uri="{FF2B5EF4-FFF2-40B4-BE49-F238E27FC236}">
                  <a16:creationId xmlns:a16="http://schemas.microsoft.com/office/drawing/2014/main" id="{84EF861B-6EE3-40DF-BDCD-9D5613266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6" t="4739" r="5795"/>
            <a:stretch>
              <a:fillRect/>
            </a:stretch>
          </p:blipFill>
          <p:spPr bwMode="auto">
            <a:xfrm>
              <a:off x="4788024" y="3086927"/>
              <a:ext cx="3887202" cy="2810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0" name="矩形 28">
            <a:extLst>
              <a:ext uri="{FF2B5EF4-FFF2-40B4-BE49-F238E27FC236}">
                <a16:creationId xmlns:a16="http://schemas.microsoft.com/office/drawing/2014/main" id="{8C283C80-BE9A-4B2B-8950-045E87F9D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908050"/>
            <a:ext cx="1800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 16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August 2015 </a:t>
            </a:r>
          </a:p>
          <a:p>
            <a:pPr algn="ctr"/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06 UTC</a:t>
            </a:r>
            <a:endParaRPr lang="zh-CN" altLang="en-US" dirty="0">
              <a:ea typeface="华文中宋" panose="02010600040101010101" pitchFamily="2" charset="-122"/>
            </a:endParaRPr>
          </a:p>
        </p:txBody>
      </p:sp>
      <p:sp>
        <p:nvSpPr>
          <p:cNvPr id="19461" name="文本框 20">
            <a:extLst>
              <a:ext uri="{FF2B5EF4-FFF2-40B4-BE49-F238E27FC236}">
                <a16:creationId xmlns:a16="http://schemas.microsoft.com/office/drawing/2014/main" id="{A84ADD22-7BCF-43A5-A968-D271A310B9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6108700"/>
            <a:ext cx="1800225" cy="4000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 b="1">
                <a:latin typeface="Times New Roman" panose="02020603050405020304" pitchFamily="18" charset="0"/>
                <a:ea typeface="华文中宋" panose="02010600040101010101" pitchFamily="2" charset="-122"/>
              </a:rPr>
              <a:t>Analysis Field</a:t>
            </a:r>
            <a:endParaRPr lang="zh-CN" altLang="en-US" sz="2000">
              <a:ea typeface="华文中宋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5">
            <a:extLst>
              <a:ext uri="{FF2B5EF4-FFF2-40B4-BE49-F238E27FC236}">
                <a16:creationId xmlns:a16="http://schemas.microsoft.com/office/drawing/2014/main" id="{0C3CA347-48BA-4DA2-8A49-7C5973C13253}"/>
              </a:ext>
            </a:extLst>
          </p:cNvPr>
          <p:cNvGrpSpPr>
            <a:grpSpLocks/>
          </p:cNvGrpSpPr>
          <p:nvPr/>
        </p:nvGrpSpPr>
        <p:grpSpPr bwMode="auto">
          <a:xfrm>
            <a:off x="36513" y="525463"/>
            <a:ext cx="6846887" cy="5424487"/>
            <a:chOff x="36100" y="350199"/>
            <a:chExt cx="6847469" cy="5424346"/>
          </a:xfrm>
        </p:grpSpPr>
        <p:pic>
          <p:nvPicPr>
            <p:cNvPr id="17414" name="图片 1">
              <a:extLst>
                <a:ext uri="{FF2B5EF4-FFF2-40B4-BE49-F238E27FC236}">
                  <a16:creationId xmlns:a16="http://schemas.microsoft.com/office/drawing/2014/main" id="{EB4E00E2-3A03-46C6-BBE5-8F8719EA4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0" y="350201"/>
              <a:ext cx="3438000" cy="265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图片 2">
              <a:extLst>
                <a:ext uri="{FF2B5EF4-FFF2-40B4-BE49-F238E27FC236}">
                  <a16:creationId xmlns:a16="http://schemas.microsoft.com/office/drawing/2014/main" id="{9CC75C00-8E72-4848-82D5-AF7FEBE5F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363" y="350200"/>
              <a:ext cx="3438000" cy="265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图片 3">
              <a:extLst>
                <a:ext uri="{FF2B5EF4-FFF2-40B4-BE49-F238E27FC236}">
                  <a16:creationId xmlns:a16="http://schemas.microsoft.com/office/drawing/2014/main" id="{9800C040-4EF4-4A70-9795-4F788034FD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0" y="3118690"/>
              <a:ext cx="3438000" cy="2655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图片 4">
              <a:extLst>
                <a:ext uri="{FF2B5EF4-FFF2-40B4-BE49-F238E27FC236}">
                  <a16:creationId xmlns:a16="http://schemas.microsoft.com/office/drawing/2014/main" id="{E4597C11-7F5A-4339-970A-CDAC50375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569" y="3107570"/>
              <a:ext cx="3438000" cy="2655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文本框 2">
              <a:extLst>
                <a:ext uri="{FF2B5EF4-FFF2-40B4-BE49-F238E27FC236}">
                  <a16:creationId xmlns:a16="http://schemas.microsoft.com/office/drawing/2014/main" id="{44084E67-506C-4643-8845-F3F3B04E53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350199"/>
              <a:ext cx="881369" cy="386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25000"/>
                </a:lnSpc>
              </a:pPr>
              <a:r>
                <a:rPr lang="en-US" altLang="zh-CN" sz="1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CRTL</a:t>
              </a:r>
              <a:endParaRPr lang="zh-CN" altLang="zh-CN" sz="160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19" name="文本框 22">
              <a:extLst>
                <a:ext uri="{FF2B5EF4-FFF2-40B4-BE49-F238E27FC236}">
                  <a16:creationId xmlns:a16="http://schemas.microsoft.com/office/drawing/2014/main" id="{F8FF6A6A-EE80-414E-9CB8-AE890EDC84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1" y="354142"/>
              <a:ext cx="1656231" cy="338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VarQC-Huber</a:t>
              </a:r>
              <a:endParaRPr lang="zh-CN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20" name="文本框 22">
              <a:extLst>
                <a:ext uri="{FF2B5EF4-FFF2-40B4-BE49-F238E27FC236}">
                  <a16:creationId xmlns:a16="http://schemas.microsoft.com/office/drawing/2014/main" id="{4449E2E1-F2F8-4640-86E4-85ACE32B0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170" y="3162454"/>
              <a:ext cx="10430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Real</a:t>
              </a:r>
              <a:endParaRPr lang="zh-CN" altLang="en-US" sz="16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7421" name="文本框 22">
              <a:extLst>
                <a:ext uri="{FF2B5EF4-FFF2-40B4-BE49-F238E27FC236}">
                  <a16:creationId xmlns:a16="http://schemas.microsoft.com/office/drawing/2014/main" id="{D916EFC7-468E-4187-836A-8E048266DB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8994" y="3140968"/>
              <a:ext cx="7109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zh-CN" sz="1600" b="1">
                  <a:solidFill>
                    <a:srgbClr val="0000FF"/>
                  </a:solidFill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Bais</a:t>
              </a:r>
              <a:endParaRPr lang="zh-CN" altLang="en-US" sz="16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7411" name="文本框 27">
            <a:extLst>
              <a:ext uri="{FF2B5EF4-FFF2-40B4-BE49-F238E27FC236}">
                <a16:creationId xmlns:a16="http://schemas.microsoft.com/office/drawing/2014/main" id="{2218D656-E998-4DD2-A6CD-3E00CFB3A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4350" y="2354263"/>
            <a:ext cx="23082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distribution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center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strength</a:t>
            </a:r>
            <a:endParaRPr lang="zh-CN" altLang="en-US" sz="24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412" name="矩形 28">
            <a:extLst>
              <a:ext uri="{FF2B5EF4-FFF2-40B4-BE49-F238E27FC236}">
                <a16:creationId xmlns:a16="http://schemas.microsoft.com/office/drawing/2014/main" id="{83CE2DCB-11CF-4138-B6DE-3A14DFD1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6040438"/>
            <a:ext cx="24609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 9</a:t>
            </a:r>
            <a:r>
              <a: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August 2015 18 UTC</a:t>
            </a:r>
            <a:endParaRPr lang="zh-CN" altLang="en-US" dirty="0">
              <a:ea typeface="华文中宋" panose="02010600040101010101" pitchFamily="2" charset="-122"/>
            </a:endParaRPr>
          </a:p>
        </p:txBody>
      </p:sp>
      <p:sp>
        <p:nvSpPr>
          <p:cNvPr id="13" name="矩形标注 29">
            <a:extLst>
              <a:ext uri="{FF2B5EF4-FFF2-40B4-BE49-F238E27FC236}">
                <a16:creationId xmlns:a16="http://schemas.microsoft.com/office/drawing/2014/main" id="{BC2EB99B-F3F3-439D-B550-CB5D16E09E7C}"/>
              </a:ext>
            </a:extLst>
          </p:cNvPr>
          <p:cNvSpPr/>
          <p:nvPr/>
        </p:nvSpPr>
        <p:spPr>
          <a:xfrm rot="5400000">
            <a:off x="7777689" y="369993"/>
            <a:ext cx="429382" cy="1512168"/>
          </a:xfrm>
          <a:prstGeom prst="wedgeRect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rain </a:t>
            </a:r>
            <a:endParaRPr lang="zh-CN" altLang="en-US" sz="2400" b="1" dirty="0">
              <a:solidFill>
                <a:schemeClr val="tx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0">
            <a:extLst>
              <a:ext uri="{FF2B5EF4-FFF2-40B4-BE49-F238E27FC236}">
                <a16:creationId xmlns:a16="http://schemas.microsoft.com/office/drawing/2014/main" id="{C5D058F4-4781-4757-8984-E19F41C3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960" y="608914"/>
            <a:ext cx="935037" cy="4603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Gini</a:t>
            </a:r>
            <a:endParaRPr lang="zh-CN" altLang="en-US" sz="24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DF272A1-5E4D-4497-9B4A-C6A153968BB9}"/>
              </a:ext>
            </a:extLst>
          </p:cNvPr>
          <p:cNvGrpSpPr/>
          <p:nvPr/>
        </p:nvGrpSpPr>
        <p:grpSpPr>
          <a:xfrm>
            <a:off x="-232569" y="1268760"/>
            <a:ext cx="9609138" cy="3733749"/>
            <a:chOff x="-232569" y="1268760"/>
            <a:chExt cx="9609138" cy="3733749"/>
          </a:xfrm>
        </p:grpSpPr>
        <p:grpSp>
          <p:nvGrpSpPr>
            <p:cNvPr id="18435" name="组合 3">
              <a:extLst>
                <a:ext uri="{FF2B5EF4-FFF2-40B4-BE49-F238E27FC236}">
                  <a16:creationId xmlns:a16="http://schemas.microsoft.com/office/drawing/2014/main" id="{38E38975-7536-456F-8237-6761C2B476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32569" y="1268760"/>
              <a:ext cx="9609138" cy="3733749"/>
              <a:chOff x="-180975" y="620713"/>
              <a:chExt cx="9609138" cy="3733128"/>
            </a:xfrm>
          </p:grpSpPr>
          <p:grpSp>
            <p:nvGrpSpPr>
              <p:cNvPr id="18436" name="组合 4">
                <a:extLst>
                  <a:ext uri="{FF2B5EF4-FFF2-40B4-BE49-F238E27FC236}">
                    <a16:creationId xmlns:a16="http://schemas.microsoft.com/office/drawing/2014/main" id="{85C71584-EA32-4842-BF25-C04DF9BFA7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80975" y="620713"/>
                <a:ext cx="9609138" cy="3519488"/>
                <a:chOff x="-284382" y="664281"/>
                <a:chExt cx="9608910" cy="3519116"/>
              </a:xfrm>
            </p:grpSpPr>
            <p:pic>
              <p:nvPicPr>
                <p:cNvPr id="18447" name="图片 4">
                  <a:extLst>
                    <a:ext uri="{FF2B5EF4-FFF2-40B4-BE49-F238E27FC236}">
                      <a16:creationId xmlns:a16="http://schemas.microsoft.com/office/drawing/2014/main" id="{121E9954-D0DB-46F0-96B4-EA828F3D253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389"/>
                <a:stretch>
                  <a:fillRect/>
                </a:stretch>
              </p:blipFill>
              <p:spPr bwMode="auto">
                <a:xfrm>
                  <a:off x="1867365" y="692696"/>
                  <a:ext cx="4504835" cy="34647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45" name="图片 6">
                  <a:extLst>
                    <a:ext uri="{FF2B5EF4-FFF2-40B4-BE49-F238E27FC236}">
                      <a16:creationId xmlns:a16="http://schemas.microsoft.com/office/drawing/2014/main" id="{A303B931-E5F6-449F-AFAF-EF4D61BFEB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56758" y="692696"/>
                  <a:ext cx="6119698" cy="34647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43" name="图片 5">
                  <a:extLst>
                    <a:ext uri="{FF2B5EF4-FFF2-40B4-BE49-F238E27FC236}">
                      <a16:creationId xmlns:a16="http://schemas.microsoft.com/office/drawing/2014/main" id="{AA194423-0C68-4556-A48D-CE503AFE80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7042"/>
                <a:stretch>
                  <a:fillRect/>
                </a:stretch>
              </p:blipFill>
              <p:spPr bwMode="auto">
                <a:xfrm>
                  <a:off x="4859683" y="697281"/>
                  <a:ext cx="4464845" cy="34647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441" name="图片 15">
                  <a:extLst>
                    <a:ext uri="{FF2B5EF4-FFF2-40B4-BE49-F238E27FC236}">
                      <a16:creationId xmlns:a16="http://schemas.microsoft.com/office/drawing/2014/main" id="{94FA95DB-FF91-4AE0-BE1D-7437CAEEA4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734" r="27646"/>
                <a:stretch>
                  <a:fillRect/>
                </a:stretch>
              </p:blipFill>
              <p:spPr bwMode="auto">
                <a:xfrm>
                  <a:off x="-284382" y="664281"/>
                  <a:ext cx="2547021" cy="3519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437" name="矩形 1">
                <a:extLst>
                  <a:ext uri="{FF2B5EF4-FFF2-40B4-BE49-F238E27FC236}">
                    <a16:creationId xmlns:a16="http://schemas.microsoft.com/office/drawing/2014/main" id="{3EAF5F7F-4EBA-4538-8177-C9CA028628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520" y="4046115"/>
                <a:ext cx="9019392" cy="307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zh-CN" sz="1400" b="1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23</a:t>
                </a:r>
                <a:r>
                  <a:rPr lang="zh-CN" altLang="en-US" sz="1400" b="1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August 2015 00 UTC               23</a:t>
                </a:r>
                <a:r>
                  <a:rPr lang="zh-CN" altLang="en-US" sz="1400" b="1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August 2015 18 UTC        24</a:t>
                </a:r>
                <a:r>
                  <a:rPr lang="zh-CN" altLang="en-US" sz="1400" b="1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August 2015 00 UTC             24</a:t>
                </a:r>
                <a:r>
                  <a:rPr lang="zh-CN" altLang="en-US" sz="1400" b="1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 </a:t>
                </a:r>
                <a:r>
                  <a:rPr lang="en-US" altLang="zh-CN" sz="1400" b="1" dirty="0">
                    <a:latin typeface="Times New Roman" panose="02020603050405020304" pitchFamily="18" charset="0"/>
                    <a:ea typeface="华文中宋" panose="02010600040101010101" pitchFamily="2" charset="-122"/>
                  </a:rPr>
                  <a:t>August 2015 06 UTC</a:t>
                </a:r>
                <a:endParaRPr lang="zh-CN" altLang="en-US" sz="1400" dirty="0"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D6E75F1-B83D-4A3A-9D71-B98E9F18D106}"/>
                </a:ext>
              </a:extLst>
            </p:cNvPr>
            <p:cNvGrpSpPr/>
            <p:nvPr/>
          </p:nvGrpSpPr>
          <p:grpSpPr>
            <a:xfrm>
              <a:off x="1143888" y="3786720"/>
              <a:ext cx="973913" cy="634527"/>
              <a:chOff x="2085919" y="268331"/>
              <a:chExt cx="1045921" cy="683264"/>
            </a:xfrm>
          </p:grpSpPr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C35F575D-A9BB-416E-8105-D99CCE2190FA}"/>
                  </a:ext>
                </a:extLst>
              </p:cNvPr>
              <p:cNvSpPr txBox="1"/>
              <p:nvPr/>
            </p:nvSpPr>
            <p:spPr>
              <a:xfrm>
                <a:off x="2085919" y="268331"/>
                <a:ext cx="1045921" cy="6832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Best Track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CTRL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Flat-VarQC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Huber-VarQC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1383BE7E-650B-40DD-BC50-4C9E0C96DC1D}"/>
                  </a:ext>
                </a:extLst>
              </p:cNvPr>
              <p:cNvGrpSpPr/>
              <p:nvPr/>
            </p:nvGrpSpPr>
            <p:grpSpPr>
              <a:xfrm>
                <a:off x="2085919" y="404664"/>
                <a:ext cx="212583" cy="434437"/>
                <a:chOff x="3754166" y="547730"/>
                <a:chExt cx="314752" cy="488296"/>
              </a:xfrm>
              <a:solidFill>
                <a:schemeClr val="bg1"/>
              </a:solidFill>
            </p:grpSpPr>
            <p:cxnSp>
              <p:nvCxnSpPr>
                <p:cNvPr id="4" name="直接连接符 3">
                  <a:extLst>
                    <a:ext uri="{FF2B5EF4-FFF2-40B4-BE49-F238E27FC236}">
                      <a16:creationId xmlns:a16="http://schemas.microsoft.com/office/drawing/2014/main" id="{D2125CEF-78F6-4D1A-954C-7740E0F4D2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6" y="547730"/>
                  <a:ext cx="313992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>
                  <a:extLst>
                    <a:ext uri="{FF2B5EF4-FFF2-40B4-BE49-F238E27FC236}">
                      <a16:creationId xmlns:a16="http://schemas.microsoft.com/office/drawing/2014/main" id="{4B336FF7-654F-4370-BC86-9F5DF00A2A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7" y="709601"/>
                  <a:ext cx="313991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>
                  <a:extLst>
                    <a:ext uri="{FF2B5EF4-FFF2-40B4-BE49-F238E27FC236}">
                      <a16:creationId xmlns:a16="http://schemas.microsoft.com/office/drawing/2014/main" id="{4FDF9CB9-88A1-4BF3-8EE7-7F955B23FE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7" y="871471"/>
                  <a:ext cx="313991" cy="0"/>
                </a:xfrm>
                <a:prstGeom prst="line">
                  <a:avLst/>
                </a:prstGeom>
                <a:grpFill/>
                <a:ln w="19050">
                  <a:solidFill>
                    <a:srgbClr val="912AA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>
                  <a:extLst>
                    <a:ext uri="{FF2B5EF4-FFF2-40B4-BE49-F238E27FC236}">
                      <a16:creationId xmlns:a16="http://schemas.microsoft.com/office/drawing/2014/main" id="{F48B9A00-6BFC-440E-9DAD-970B723A17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6" y="1036026"/>
                  <a:ext cx="314752" cy="0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9A3CC38-B9FD-4D5E-BD81-A5CBECAB5D8F}"/>
                </a:ext>
              </a:extLst>
            </p:cNvPr>
            <p:cNvGrpSpPr/>
            <p:nvPr/>
          </p:nvGrpSpPr>
          <p:grpSpPr>
            <a:xfrm>
              <a:off x="3469373" y="3759417"/>
              <a:ext cx="973913" cy="634527"/>
              <a:chOff x="2085919" y="268331"/>
              <a:chExt cx="1045921" cy="683264"/>
            </a:xfrm>
          </p:grpSpPr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A779D23C-D061-43CC-B6DF-5860E50DBA8A}"/>
                  </a:ext>
                </a:extLst>
              </p:cNvPr>
              <p:cNvSpPr txBox="1"/>
              <p:nvPr/>
            </p:nvSpPr>
            <p:spPr>
              <a:xfrm>
                <a:off x="2085919" y="268331"/>
                <a:ext cx="1045921" cy="6832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Best Track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CTRL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Flat-VarQC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Huber-VarQC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id="{00564FD2-4A16-457F-9FBE-8A2751806603}"/>
                  </a:ext>
                </a:extLst>
              </p:cNvPr>
              <p:cNvGrpSpPr/>
              <p:nvPr/>
            </p:nvGrpSpPr>
            <p:grpSpPr>
              <a:xfrm>
                <a:off x="2085919" y="404664"/>
                <a:ext cx="212583" cy="434437"/>
                <a:chOff x="3754166" y="547730"/>
                <a:chExt cx="314752" cy="488296"/>
              </a:xfrm>
              <a:solidFill>
                <a:schemeClr val="bg1"/>
              </a:solidFill>
            </p:grpSpPr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3AF5BF8D-F203-4251-B8A8-CC23B1ED05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6" y="547730"/>
                  <a:ext cx="313992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BA68CFF6-ACFA-4DD0-A2C0-A6FDE35D81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7" y="709601"/>
                  <a:ext cx="313991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A9694DD5-75F0-4910-8BE4-BFB3F2960E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7" y="871471"/>
                  <a:ext cx="313991" cy="0"/>
                </a:xfrm>
                <a:prstGeom prst="line">
                  <a:avLst/>
                </a:prstGeom>
                <a:grpFill/>
                <a:ln w="19050">
                  <a:solidFill>
                    <a:srgbClr val="912AA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C78347F6-700C-45D3-A98F-D041965211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6" y="1036026"/>
                  <a:ext cx="314752" cy="0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DBCBC18E-DFE9-4291-8C14-9DA190B5D586}"/>
                </a:ext>
              </a:extLst>
            </p:cNvPr>
            <p:cNvGrpSpPr/>
            <p:nvPr/>
          </p:nvGrpSpPr>
          <p:grpSpPr>
            <a:xfrm>
              <a:off x="8079231" y="3816329"/>
              <a:ext cx="973913" cy="634527"/>
              <a:chOff x="2085919" y="268331"/>
              <a:chExt cx="1045921" cy="683264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17A666F-68BE-4C49-A216-9964F48B3548}"/>
                  </a:ext>
                </a:extLst>
              </p:cNvPr>
              <p:cNvSpPr txBox="1"/>
              <p:nvPr/>
            </p:nvSpPr>
            <p:spPr>
              <a:xfrm>
                <a:off x="2085919" y="268331"/>
                <a:ext cx="1045921" cy="6832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Best Track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CTRL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Flat-VarQC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Huber-VarQC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66DF8E24-DBA4-46AB-8653-CC7A89711176}"/>
                  </a:ext>
                </a:extLst>
              </p:cNvPr>
              <p:cNvGrpSpPr/>
              <p:nvPr/>
            </p:nvGrpSpPr>
            <p:grpSpPr>
              <a:xfrm>
                <a:off x="2085919" y="404664"/>
                <a:ext cx="212583" cy="434437"/>
                <a:chOff x="3754166" y="547730"/>
                <a:chExt cx="314752" cy="488296"/>
              </a:xfrm>
              <a:solidFill>
                <a:schemeClr val="bg1"/>
              </a:solidFill>
            </p:grpSpPr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101ADFEF-37F1-4F70-8D59-6076FF8B2C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6" y="547730"/>
                  <a:ext cx="313992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90508AF5-73AC-47E7-867F-05E18051E2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7" y="709601"/>
                  <a:ext cx="313991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E9769355-93B9-4718-8DCF-4EA9F1C3B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7" y="871471"/>
                  <a:ext cx="313991" cy="0"/>
                </a:xfrm>
                <a:prstGeom prst="line">
                  <a:avLst/>
                </a:prstGeom>
                <a:grpFill/>
                <a:ln w="19050">
                  <a:solidFill>
                    <a:srgbClr val="912AA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01956BA1-3BE0-4A30-9B0F-20EC6D3DE2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6" y="1036026"/>
                  <a:ext cx="314752" cy="0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8E684480-42E5-4B95-A69E-62556A98936F}"/>
                </a:ext>
              </a:extLst>
            </p:cNvPr>
            <p:cNvGrpSpPr/>
            <p:nvPr/>
          </p:nvGrpSpPr>
          <p:grpSpPr>
            <a:xfrm>
              <a:off x="5774302" y="3759964"/>
              <a:ext cx="973913" cy="634527"/>
              <a:chOff x="2085919" y="289130"/>
              <a:chExt cx="1045921" cy="683264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2E1F746-D948-4AB4-9CDB-E88E139BDAC7}"/>
                  </a:ext>
                </a:extLst>
              </p:cNvPr>
              <p:cNvSpPr txBox="1"/>
              <p:nvPr/>
            </p:nvSpPr>
            <p:spPr>
              <a:xfrm>
                <a:off x="2085919" y="289130"/>
                <a:ext cx="1045921" cy="6832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Best Track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CTRL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Flat-VarQC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Huber-VarQC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483869E7-84AA-4697-87FC-F5B511E2D244}"/>
                  </a:ext>
                </a:extLst>
              </p:cNvPr>
              <p:cNvGrpSpPr/>
              <p:nvPr/>
            </p:nvGrpSpPr>
            <p:grpSpPr>
              <a:xfrm>
                <a:off x="2085919" y="404664"/>
                <a:ext cx="212583" cy="434437"/>
                <a:chOff x="3754166" y="547730"/>
                <a:chExt cx="314752" cy="488296"/>
              </a:xfrm>
              <a:solidFill>
                <a:schemeClr val="bg1"/>
              </a:solidFill>
            </p:grpSpPr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D2C16983-FD28-48B7-9DEB-1EF56E6D68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6" y="547730"/>
                  <a:ext cx="313992" cy="0"/>
                </a:xfrm>
                <a:prstGeom prst="line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>
                  <a:extLst>
                    <a:ext uri="{FF2B5EF4-FFF2-40B4-BE49-F238E27FC236}">
                      <a16:creationId xmlns:a16="http://schemas.microsoft.com/office/drawing/2014/main" id="{E5AC9EFD-C49B-4CE2-8351-97E2B7191D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7" y="709601"/>
                  <a:ext cx="313991" cy="0"/>
                </a:xfrm>
                <a:prstGeom prst="line">
                  <a:avLst/>
                </a:prstGeom>
                <a:grpFill/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8832220E-86AF-4C23-8179-5548865F3D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7" y="871471"/>
                  <a:ext cx="313991" cy="0"/>
                </a:xfrm>
                <a:prstGeom prst="line">
                  <a:avLst/>
                </a:prstGeom>
                <a:grpFill/>
                <a:ln w="19050">
                  <a:solidFill>
                    <a:srgbClr val="912AA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56DECABB-2DDD-428F-9654-8433D20F0D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4166" y="1036026"/>
                  <a:ext cx="314752" cy="0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1">
            <a:extLst>
              <a:ext uri="{FF2B5EF4-FFF2-40B4-BE49-F238E27FC236}">
                <a16:creationId xmlns:a16="http://schemas.microsoft.com/office/drawing/2014/main" id="{BBB9313D-6262-4F9F-9A16-49DB52D3F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2206" y="148133"/>
            <a:ext cx="4608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zh-CN" sz="3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Summary and discussion</a:t>
            </a:r>
            <a:endParaRPr lang="zh-CN" altLang="en-US" sz="32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3" name="文本框 2">
            <a:extLst>
              <a:ext uri="{FF2B5EF4-FFF2-40B4-BE49-F238E27FC236}">
                <a16:creationId xmlns:a16="http://schemas.microsoft.com/office/drawing/2014/main" id="{D369B206-1D12-4EFB-AC91-B8195EC8B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035" y="1165948"/>
            <a:ext cx="69668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ts val="1800"/>
              </a:spcBef>
            </a:pPr>
            <a:endParaRPr lang="en-US" altLang="zh-CN" sz="24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24000" algn="just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The non-Gaussian PDF fits observed pdf better than Gaussian,  Huber norm PDF is the best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；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Robust advantage for outliers; 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just">
              <a:spcBef>
                <a:spcPts val="1800"/>
              </a:spcBef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A positive impact on analysis and forecasting,</a:t>
            </a: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especially for heavy rain, typhoon and other mesoscale and microscale severe weather process.</a:t>
            </a:r>
          </a:p>
        </p:txBody>
      </p:sp>
      <p:sp>
        <p:nvSpPr>
          <p:cNvPr id="20484" name="文本框 1">
            <a:extLst>
              <a:ext uri="{FF2B5EF4-FFF2-40B4-BE49-F238E27FC236}">
                <a16:creationId xmlns:a16="http://schemas.microsoft.com/office/drawing/2014/main" id="{F0187B58-3D42-4CFB-A271-321662975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98" y="4797152"/>
            <a:ext cx="7781925" cy="9540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Retune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observation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error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in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the model</a:t>
            </a:r>
            <a:endParaRPr lang="en-US" altLang="zh-CN" sz="20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Calculated more reasonable transition point 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following height</a:t>
            </a:r>
            <a:r>
              <a:rPr lang="zh-CN" altLang="en-US" sz="2000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000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769FB12A-40B1-4A10-813D-D2BE8985B5A2}"/>
              </a:ext>
            </a:extLst>
          </p:cNvPr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0800">
            <a:solidFill>
              <a:srgbClr val="128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9">
            <a:extLst>
              <a:ext uri="{FF2B5EF4-FFF2-40B4-BE49-F238E27FC236}">
                <a16:creationId xmlns:a16="http://schemas.microsoft.com/office/drawing/2014/main" id="{19699202-E38C-4D16-BF60-76CF3BD0C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7" y="157163"/>
            <a:ext cx="24479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Outline</a:t>
            </a:r>
            <a:endParaRPr lang="en-US" altLang="zh-CN" sz="44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6C6B341-9370-477D-B869-3CA2295D7C22}"/>
              </a:ext>
            </a:extLst>
          </p:cNvPr>
          <p:cNvSpPr txBox="1"/>
          <p:nvPr/>
        </p:nvSpPr>
        <p:spPr>
          <a:xfrm>
            <a:off x="1043608" y="1412776"/>
            <a:ext cx="6552778" cy="358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457200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Non-Gaussian observation error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distribution</a:t>
            </a:r>
          </a:p>
          <a:p>
            <a:pPr indent="-457200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Variational quality control method</a:t>
            </a:r>
          </a:p>
          <a:p>
            <a:pPr indent="-457200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Simulation experiments</a:t>
            </a:r>
          </a:p>
          <a:p>
            <a:pPr marL="792000" lvl="2" indent="-36000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robust test</a:t>
            </a:r>
          </a:p>
          <a:p>
            <a:pPr marL="792000" lvl="2" indent="-3600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data assimilation experiments</a:t>
            </a:r>
          </a:p>
          <a:p>
            <a:pPr marL="792000" lvl="2" indent="-360000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forecasting cases</a:t>
            </a:r>
          </a:p>
          <a:p>
            <a:pPr marL="457200" indent="-457200">
              <a:lnSpc>
                <a:spcPct val="140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Summary and discussion</a:t>
            </a:r>
            <a:endParaRPr lang="zh-CN" altLang="en-US" sz="24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2ED2D780-73F3-476E-AB23-F6F43C4E867A}"/>
              </a:ext>
            </a:extLst>
          </p:cNvPr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0800">
            <a:solidFill>
              <a:srgbClr val="128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">
            <a:extLst>
              <a:ext uri="{FF2B5EF4-FFF2-40B4-BE49-F238E27FC236}">
                <a16:creationId xmlns:a16="http://schemas.microsoft.com/office/drawing/2014/main" id="{EBE32227-FD70-4FAB-A367-0AC073E3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4200" y="68263"/>
            <a:ext cx="5549468" cy="78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Observation error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distribution</a:t>
            </a:r>
          </a:p>
        </p:txBody>
      </p:sp>
      <p:sp>
        <p:nvSpPr>
          <p:cNvPr id="8195" name="文本框 71">
            <a:extLst>
              <a:ext uri="{FF2B5EF4-FFF2-40B4-BE49-F238E27FC236}">
                <a16:creationId xmlns:a16="http://schemas.microsoft.com/office/drawing/2014/main" id="{43CBD286-E73F-4079-BBE9-F29444B50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94288"/>
            <a:ext cx="8280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ctr">
              <a:buFont typeface="Wingdings" panose="05000000000000000000" pitchFamily="2" charset="2"/>
              <a:buChar char="l"/>
            </a:pPr>
            <a:r>
              <a:rPr lang="en-US" altLang="zh-CN" sz="2400" b="1">
                <a:solidFill>
                  <a:srgbClr val="1282FE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The innovation distribution is Gaussian distribution</a:t>
            </a:r>
            <a:r>
              <a:rPr lang="zh-CN" altLang="en-US" sz="2400" b="1">
                <a:solidFill>
                  <a:srgbClr val="1282FE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5400" b="1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？</a:t>
            </a:r>
            <a:endParaRPr lang="zh-CN" altLang="en-US" sz="2800" b="1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DDD6940-B48F-4AFD-849A-94D49A97AA98}"/>
              </a:ext>
            </a:extLst>
          </p:cNvPr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0800">
            <a:solidFill>
              <a:srgbClr val="128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7" name="组合 8192">
            <a:extLst>
              <a:ext uri="{FF2B5EF4-FFF2-40B4-BE49-F238E27FC236}">
                <a16:creationId xmlns:a16="http://schemas.microsoft.com/office/drawing/2014/main" id="{5F5F9270-2019-49FF-877A-2B818FA8629C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1844665"/>
            <a:ext cx="6834187" cy="2560648"/>
            <a:chOff x="906654" y="1829932"/>
            <a:chExt cx="6833698" cy="2560749"/>
          </a:xfrm>
        </p:grpSpPr>
        <p:grpSp>
          <p:nvGrpSpPr>
            <p:cNvPr id="8198" name="组合 72">
              <a:extLst>
                <a:ext uri="{FF2B5EF4-FFF2-40B4-BE49-F238E27FC236}">
                  <a16:creationId xmlns:a16="http://schemas.microsoft.com/office/drawing/2014/main" id="{5F76D398-BEC2-452E-BB39-FDA81A09A0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6654" y="1829932"/>
              <a:ext cx="6833698" cy="2560749"/>
              <a:chOff x="808229" y="2247154"/>
              <a:chExt cx="6834142" cy="2560678"/>
            </a:xfrm>
          </p:grpSpPr>
          <p:grpSp>
            <p:nvGrpSpPr>
              <p:cNvPr id="8201" name="组合 63">
                <a:extLst>
                  <a:ext uri="{FF2B5EF4-FFF2-40B4-BE49-F238E27FC236}">
                    <a16:creationId xmlns:a16="http://schemas.microsoft.com/office/drawing/2014/main" id="{DC0F5535-3F7F-4458-BA0D-81FA40609B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8229" y="3318892"/>
                <a:ext cx="6834142" cy="1488940"/>
                <a:chOff x="875871" y="3569101"/>
                <a:chExt cx="6834142" cy="1488940"/>
              </a:xfrm>
            </p:grpSpPr>
            <p:grpSp>
              <p:nvGrpSpPr>
                <p:cNvPr id="8203" name="组合 32">
                  <a:extLst>
                    <a:ext uri="{FF2B5EF4-FFF2-40B4-BE49-F238E27FC236}">
                      <a16:creationId xmlns:a16="http://schemas.microsoft.com/office/drawing/2014/main" id="{FFDDB02E-895A-40BB-B54C-CE5DDCB432F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5871" y="3569101"/>
                  <a:ext cx="6834142" cy="1488940"/>
                  <a:chOff x="312882" y="2959675"/>
                  <a:chExt cx="6834142" cy="1488940"/>
                </a:xfrm>
              </p:grpSpPr>
              <p:graphicFrame>
                <p:nvGraphicFramePr>
                  <p:cNvPr id="8208" name="对象 6">
                    <a:extLst>
                      <a:ext uri="{FF2B5EF4-FFF2-40B4-BE49-F238E27FC236}">
                        <a16:creationId xmlns:a16="http://schemas.microsoft.com/office/drawing/2014/main" id="{3B200425-582A-4CC1-B17A-2CA60109FFBA}"/>
                      </a:ext>
                    </a:extLst>
                  </p:cNvPr>
                  <p:cNvGraphicFramePr>
                    <a:graphicFrameLocks noChangeAspect="1"/>
                  </p:cNvGraphicFramePr>
                  <p:nvPr/>
                </p:nvGraphicFramePr>
                <p:xfrm>
                  <a:off x="2878323" y="2959675"/>
                  <a:ext cx="3371850" cy="68897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252" name="Equation" r:id="rId3" imgW="939800" imgH="228600" progId="Equation.DSMT4">
                          <p:embed/>
                        </p:oleObj>
                      </mc:Choice>
                      <mc:Fallback>
                        <p:oleObj name="Equation" r:id="rId3" imgW="939800" imgH="228600" progId="Equation.DSMT4">
                          <p:embed/>
                          <p:pic>
                            <p:nvPicPr>
                              <p:cNvPr id="0" name="对象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878323" y="2959675"/>
                                <a:ext cx="3371850" cy="688975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8209" name="文本框 18">
                    <a:extLst>
                      <a:ext uri="{FF2B5EF4-FFF2-40B4-BE49-F238E27FC236}">
                        <a16:creationId xmlns:a16="http://schemas.microsoft.com/office/drawing/2014/main" id="{88756C60-8E78-4C14-9D62-D609B8FB43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882" y="3025321"/>
                    <a:ext cx="2081304" cy="5232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zh-CN" sz="2800" b="1" dirty="0">
                        <a:solidFill>
                          <a:srgbClr val="0172EF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</a:rPr>
                      <a:t>innovation:</a:t>
                    </a:r>
                    <a:endParaRPr lang="zh-CN" altLang="en-US" sz="2800" b="1" dirty="0">
                      <a:solidFill>
                        <a:srgbClr val="0172EF"/>
                      </a:solidFill>
                      <a:latin typeface="华文中宋" panose="02010600040101010101" pitchFamily="2" charset="-122"/>
                      <a:ea typeface="华文中宋" panose="02010600040101010101" pitchFamily="2" charset="-122"/>
                    </a:endParaRPr>
                  </a:p>
                </p:txBody>
              </p:sp>
              <p:sp>
                <p:nvSpPr>
                  <p:cNvPr id="8210" name="文本框 39">
                    <a:extLst>
                      <a:ext uri="{FF2B5EF4-FFF2-40B4-BE49-F238E27FC236}">
                        <a16:creationId xmlns:a16="http://schemas.microsoft.com/office/drawing/2014/main" id="{5130D927-3A8A-4C36-B57E-EF51DA31E0A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83671" y="4048516"/>
                    <a:ext cx="1463353" cy="400099"/>
                  </a:xfrm>
                  <a:prstGeom prst="rect">
                    <a:avLst/>
                  </a:prstGeom>
                  <a:solidFill>
                    <a:srgbClr val="33CCFF"/>
                  </a:solidFill>
                  <a:ln w="19050">
                    <a:solidFill>
                      <a:srgbClr val="33CCFF"/>
                    </a:solidFill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r>
                      <a:rPr lang="en-US" altLang="zh-CN" sz="2000" b="1">
                        <a:latin typeface="Times New Roman" panose="02020603050405020304" pitchFamily="18" charset="0"/>
                        <a:ea typeface="楷体" panose="02010609060101010101" pitchFamily="49" charset="-122"/>
                        <a:cs typeface="Times New Roman" panose="02020603050405020304" pitchFamily="18" charset="0"/>
                      </a:rPr>
                      <a:t>observation</a:t>
                    </a:r>
                    <a:endParaRPr lang="zh-CN" altLang="en-US" sz="20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49" name="直接箭头连接符 48">
                    <a:extLst>
                      <a:ext uri="{FF2B5EF4-FFF2-40B4-BE49-F238E27FC236}">
                        <a16:creationId xmlns:a16="http://schemas.microsoft.com/office/drawing/2014/main" id="{E5967DC9-4404-4E48-A8D9-0227424171C9}"/>
                      </a:ext>
                    </a:extLst>
                  </p:cNvPr>
                  <p:cNvCxnSpPr>
                    <a:cxnSpLocks/>
                    <a:stCxn id="8210" idx="0"/>
                  </p:cNvCxnSpPr>
                  <p:nvPr/>
                </p:nvCxnSpPr>
                <p:spPr bwMode="auto">
                  <a:xfrm flipH="1" flipV="1">
                    <a:off x="5810358" y="3467529"/>
                    <a:ext cx="604834" cy="581032"/>
                  </a:xfrm>
                  <a:prstGeom prst="straightConnector1">
                    <a:avLst/>
                  </a:prstGeom>
                  <a:ln w="25400">
                    <a:solidFill>
                      <a:srgbClr val="33CCFF"/>
                    </a:solidFill>
                    <a:tailEnd type="triangle" w="sm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204" name="文本框 39">
                  <a:extLst>
                    <a:ext uri="{FF2B5EF4-FFF2-40B4-BE49-F238E27FC236}">
                      <a16:creationId xmlns:a16="http://schemas.microsoft.com/office/drawing/2014/main" id="{20582015-1741-48B9-A7EA-01F7E1FC2C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294140" y="4657932"/>
                  <a:ext cx="1152128" cy="400099"/>
                </a:xfrm>
                <a:prstGeom prst="rect">
                  <a:avLst/>
                </a:prstGeom>
                <a:solidFill>
                  <a:srgbClr val="33CCFF"/>
                </a:solidFill>
                <a:ln w="19050">
                  <a:solidFill>
                    <a:srgbClr val="33CC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zh-CN" sz="20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operator</a:t>
                  </a:r>
                  <a:endParaRPr lang="zh-CN" altLang="en-US" sz="20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05" name="文本框 39">
                  <a:extLst>
                    <a:ext uri="{FF2B5EF4-FFF2-40B4-BE49-F238E27FC236}">
                      <a16:creationId xmlns:a16="http://schemas.microsoft.com/office/drawing/2014/main" id="{FC85DF38-684B-4F5A-8B0F-8334A9439F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90461" y="4657932"/>
                  <a:ext cx="1538663" cy="400099"/>
                </a:xfrm>
                <a:prstGeom prst="rect">
                  <a:avLst/>
                </a:prstGeom>
                <a:solidFill>
                  <a:srgbClr val="33CCFF"/>
                </a:solidFill>
                <a:ln w="19050">
                  <a:solidFill>
                    <a:srgbClr val="33CCFF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zh-CN" sz="2000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background</a:t>
                  </a:r>
                  <a:endParaRPr lang="zh-CN" altLang="en-US" sz="2000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41" name="直接箭头连接符 40">
                  <a:extLst>
                    <a:ext uri="{FF2B5EF4-FFF2-40B4-BE49-F238E27FC236}">
                      <a16:creationId xmlns:a16="http://schemas.microsoft.com/office/drawing/2014/main" id="{B9B4638F-1CD4-455A-8E22-2C84D3AB200B}"/>
                    </a:ext>
                  </a:extLst>
                </p:cNvPr>
                <p:cNvCxnSpPr/>
                <p:nvPr/>
              </p:nvCxnSpPr>
              <p:spPr bwMode="auto">
                <a:xfrm flipV="1">
                  <a:off x="4279449" y="4076955"/>
                  <a:ext cx="320673" cy="581032"/>
                </a:xfrm>
                <a:prstGeom prst="straightConnector1">
                  <a:avLst/>
                </a:prstGeom>
                <a:ln w="25400">
                  <a:solidFill>
                    <a:srgbClr val="33CCFF"/>
                  </a:solidFill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箭头连接符 41">
                  <a:extLst>
                    <a:ext uri="{FF2B5EF4-FFF2-40B4-BE49-F238E27FC236}">
                      <a16:creationId xmlns:a16="http://schemas.microsoft.com/office/drawing/2014/main" id="{4C5E4615-BD95-4BA2-B250-17E0AEC5F191}"/>
                    </a:ext>
                  </a:extLst>
                </p:cNvPr>
                <p:cNvCxnSpPr>
                  <a:cxnSpLocks/>
                </p:cNvCxnSpPr>
                <p:nvPr/>
              </p:nvCxnSpPr>
              <p:spPr bwMode="auto">
                <a:xfrm flipH="1" flipV="1">
                  <a:off x="5285917" y="4076955"/>
                  <a:ext cx="19050" cy="581032"/>
                </a:xfrm>
                <a:prstGeom prst="straightConnector1">
                  <a:avLst/>
                </a:prstGeom>
                <a:ln w="25400">
                  <a:solidFill>
                    <a:srgbClr val="33CCFF"/>
                  </a:solidFill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02" name="文本框 69">
                <a:extLst>
                  <a:ext uri="{FF2B5EF4-FFF2-40B4-BE49-F238E27FC236}">
                    <a16:creationId xmlns:a16="http://schemas.microsoft.com/office/drawing/2014/main" id="{DF01E787-88EC-421E-A0EE-C7E03DF1EA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542468" y="1237311"/>
                <a:ext cx="492449" cy="2512135"/>
              </a:xfrm>
              <a:prstGeom prst="rect">
                <a:avLst/>
              </a:prstGeom>
              <a:solidFill>
                <a:srgbClr val="33CCFF"/>
              </a:solidFill>
              <a:ln w="38100">
                <a:solidFill>
                  <a:srgbClr val="33CCFF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20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Gaussian distribution</a:t>
                </a:r>
                <a:endParaRPr lang="zh-CN" altLang="en-US" sz="20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57" name="直接箭头连接符 56">
              <a:extLst>
                <a:ext uri="{FF2B5EF4-FFF2-40B4-BE49-F238E27FC236}">
                  <a16:creationId xmlns:a16="http://schemas.microsoft.com/office/drawing/2014/main" id="{74A956DB-672A-4F09-A51C-336C7C40D178}"/>
                </a:ext>
              </a:extLst>
            </p:cNvPr>
            <p:cNvCxnSpPr>
              <a:cxnSpLocks/>
              <a:stCxn id="8202" idx="1"/>
            </p:cNvCxnSpPr>
            <p:nvPr/>
          </p:nvCxnSpPr>
          <p:spPr bwMode="auto">
            <a:xfrm flipH="1">
              <a:off x="5316413" y="2322395"/>
              <a:ext cx="570381" cy="675993"/>
            </a:xfrm>
            <a:prstGeom prst="straightConnector1">
              <a:avLst/>
            </a:prstGeom>
            <a:ln w="25400">
              <a:solidFill>
                <a:srgbClr val="33CCFF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FDC7D35E-AADF-4756-AE50-6CE70BB49607}"/>
                </a:ext>
              </a:extLst>
            </p:cNvPr>
            <p:cNvCxnSpPr>
              <a:cxnSpLocks/>
              <a:stCxn id="8202" idx="1"/>
            </p:cNvCxnSpPr>
            <p:nvPr/>
          </p:nvCxnSpPr>
          <p:spPr bwMode="auto">
            <a:xfrm>
              <a:off x="5886795" y="2322395"/>
              <a:ext cx="629683" cy="704569"/>
            </a:xfrm>
            <a:prstGeom prst="straightConnector1">
              <a:avLst/>
            </a:prstGeom>
            <a:ln w="25400">
              <a:solidFill>
                <a:srgbClr val="33CCFF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12">
            <a:extLst>
              <a:ext uri="{FF2B5EF4-FFF2-40B4-BE49-F238E27FC236}">
                <a16:creationId xmlns:a16="http://schemas.microsoft.com/office/drawing/2014/main" id="{28295CBD-C189-4EA0-8A1B-5251E5D10E70}"/>
              </a:ext>
            </a:extLst>
          </p:cNvPr>
          <p:cNvGrpSpPr>
            <a:grpSpLocks/>
          </p:cNvGrpSpPr>
          <p:nvPr/>
        </p:nvGrpSpPr>
        <p:grpSpPr bwMode="auto">
          <a:xfrm>
            <a:off x="6059488" y="2100263"/>
            <a:ext cx="3097212" cy="1930400"/>
            <a:chOff x="5940152" y="2679866"/>
            <a:chExt cx="3096344" cy="1930091"/>
          </a:xfrm>
        </p:grpSpPr>
        <p:sp>
          <p:nvSpPr>
            <p:cNvPr id="9227" name="文本框 10">
              <a:extLst>
                <a:ext uri="{FF2B5EF4-FFF2-40B4-BE49-F238E27FC236}">
                  <a16:creationId xmlns:a16="http://schemas.microsoft.com/office/drawing/2014/main" id="{D2FE1BD2-1E57-4483-BCA6-363B97713D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2" y="2679866"/>
              <a:ext cx="3096344" cy="175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fat tail</a:t>
              </a: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outlier in tail</a:t>
              </a:r>
              <a:endPara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trust data of tail</a:t>
              </a:r>
              <a:endPara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228" name="文本框 11">
              <a:extLst>
                <a:ext uri="{FF2B5EF4-FFF2-40B4-BE49-F238E27FC236}">
                  <a16:creationId xmlns:a16="http://schemas.microsoft.com/office/drawing/2014/main" id="{484486EC-E09B-495C-A69E-DC5829DFFB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0241" y="3594294"/>
              <a:ext cx="648072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zh-CN" altLang="en-US" sz="6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？</a:t>
              </a:r>
            </a:p>
          </p:txBody>
        </p:sp>
      </p:grpSp>
      <p:sp>
        <p:nvSpPr>
          <p:cNvPr id="5" name="矩形标注 15">
            <a:extLst>
              <a:ext uri="{FF2B5EF4-FFF2-40B4-BE49-F238E27FC236}">
                <a16:creationId xmlns:a16="http://schemas.microsoft.com/office/drawing/2014/main" id="{0652F6B5-F2FC-4174-8554-A7F3722D8540}"/>
              </a:ext>
            </a:extLst>
          </p:cNvPr>
          <p:cNvSpPr/>
          <p:nvPr/>
        </p:nvSpPr>
        <p:spPr>
          <a:xfrm rot="5400000">
            <a:off x="7037371" y="277750"/>
            <a:ext cx="648073" cy="2198047"/>
          </a:xfrm>
          <a:prstGeom prst="wedgeRect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 months data</a:t>
            </a:r>
          </a:p>
        </p:txBody>
      </p:sp>
      <p:sp>
        <p:nvSpPr>
          <p:cNvPr id="9220" name="矩形 5">
            <a:extLst>
              <a:ext uri="{FF2B5EF4-FFF2-40B4-BE49-F238E27FC236}">
                <a16:creationId xmlns:a16="http://schemas.microsoft.com/office/drawing/2014/main" id="{6BBDDA19-C3CB-49A0-A5D8-72550D79B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419600"/>
            <a:ext cx="3492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zh-CN" sz="1600" b="1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Huang, 1990</a:t>
            </a:r>
            <a:r>
              <a:rPr lang="zh-CN" altLang="en-US" sz="1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Andersson, et al,     1999</a:t>
            </a:r>
            <a:r>
              <a:rPr lang="zh-CN" altLang="en-US" sz="1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；</a:t>
            </a:r>
            <a:r>
              <a:rPr lang="en-US" altLang="zh-CN" sz="1600" b="1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Tavolato,  et al, 2015</a:t>
            </a:r>
            <a:r>
              <a:rPr lang="zh-CN" altLang="zh-CN" sz="1600" b="1"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）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9221" name="组合 2">
            <a:extLst>
              <a:ext uri="{FF2B5EF4-FFF2-40B4-BE49-F238E27FC236}">
                <a16:creationId xmlns:a16="http://schemas.microsoft.com/office/drawing/2014/main" id="{20EACCB5-AB05-4675-A340-4733CD0DF78F}"/>
              </a:ext>
            </a:extLst>
          </p:cNvPr>
          <p:cNvGrpSpPr>
            <a:grpSpLocks/>
          </p:cNvGrpSpPr>
          <p:nvPr/>
        </p:nvGrpSpPr>
        <p:grpSpPr bwMode="auto">
          <a:xfrm>
            <a:off x="107950" y="908050"/>
            <a:ext cx="5830888" cy="4448175"/>
            <a:chOff x="179512" y="548679"/>
            <a:chExt cx="5831409" cy="4447413"/>
          </a:xfrm>
        </p:grpSpPr>
        <p:pic>
          <p:nvPicPr>
            <p:cNvPr id="9223" name="图片 13" descr="C:\Users\tyfcwgl\AppData\Local\Microsoft\Windows\INetCache\Content.Word\Innovation_AirepT.TIFF">
              <a:extLst>
                <a:ext uri="{FF2B5EF4-FFF2-40B4-BE49-F238E27FC236}">
                  <a16:creationId xmlns:a16="http://schemas.microsoft.com/office/drawing/2014/main" id="{704230DD-B147-450A-8D86-510BEC1D37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548679"/>
              <a:ext cx="2915409" cy="2140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图片 14" descr="C:\Users\tyfcwgl\AppData\Local\Microsoft\Windows\INetCache\Content.Word\Innovation_Soundmss.tiff">
              <a:extLst>
                <a:ext uri="{FF2B5EF4-FFF2-40B4-BE49-F238E27FC236}">
                  <a16:creationId xmlns:a16="http://schemas.microsoft.com/office/drawing/2014/main" id="{0677CE4B-46B7-4158-9DEC-16AE520267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4921" y="549280"/>
              <a:ext cx="2916000" cy="20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图片 16" descr="C:\Users\tyfcwgl\AppData\Local\Microsoft\Windows\INetCache\Content.Word\Innovation_SoundU.TIFF">
              <a:extLst>
                <a:ext uri="{FF2B5EF4-FFF2-40B4-BE49-F238E27FC236}">
                  <a16:creationId xmlns:a16="http://schemas.microsoft.com/office/drawing/2014/main" id="{98DB3A08-259B-4172-A55E-64AF134C5D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13" y="2971712"/>
              <a:ext cx="2916000" cy="20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图片 17" descr="C:\Users\tyfcwgl\AppData\Local\Microsoft\Windows\INetCache\Content.Word\Innovation_SYNOPhum.tiff">
              <a:extLst>
                <a:ext uri="{FF2B5EF4-FFF2-40B4-BE49-F238E27FC236}">
                  <a16:creationId xmlns:a16="http://schemas.microsoft.com/office/drawing/2014/main" id="{9A307F9A-A0A0-4B94-B021-5DCC55A17F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959" y="2970630"/>
              <a:ext cx="2916000" cy="202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3BDCA40-7202-45DD-95F9-175541BEC2D1}"/>
              </a:ext>
            </a:extLst>
          </p:cNvPr>
          <p:cNvCxnSpPr>
            <a:cxnSpLocks/>
          </p:cNvCxnSpPr>
          <p:nvPr/>
        </p:nvCxnSpPr>
        <p:spPr>
          <a:xfrm flipH="1">
            <a:off x="5003800" y="2438400"/>
            <a:ext cx="1152525" cy="53975"/>
          </a:xfrm>
          <a:prstGeom prst="straightConnector1">
            <a:avLst/>
          </a:prstGeom>
          <a:ln w="19050">
            <a:solidFill>
              <a:srgbClr val="FF0000"/>
            </a:solidFill>
            <a:headEnd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28">
            <a:extLst>
              <a:ext uri="{FF2B5EF4-FFF2-40B4-BE49-F238E27FC236}">
                <a16:creationId xmlns:a16="http://schemas.microsoft.com/office/drawing/2014/main" id="{D2C09075-BC90-4D7C-8F07-768D2F028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4927600"/>
            <a:ext cx="860425" cy="6032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zh-CN" altLang="en-US"/>
          </a:p>
        </p:txBody>
      </p:sp>
      <p:sp>
        <p:nvSpPr>
          <p:cNvPr id="10243" name="TextBox 1">
            <a:extLst>
              <a:ext uri="{FF2B5EF4-FFF2-40B4-BE49-F238E27FC236}">
                <a16:creationId xmlns:a16="http://schemas.microsoft.com/office/drawing/2014/main" id="{7EDB508B-8891-457D-AA71-9001B811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7825" y="127000"/>
            <a:ext cx="62166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Variational quality control method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8D6B668C-15C3-47EA-8D4A-53CC0BE7A357}"/>
              </a:ext>
            </a:extLst>
          </p:cNvPr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0800">
            <a:solidFill>
              <a:srgbClr val="128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45" name="组合 43046">
            <a:extLst>
              <a:ext uri="{FF2B5EF4-FFF2-40B4-BE49-F238E27FC236}">
                <a16:creationId xmlns:a16="http://schemas.microsoft.com/office/drawing/2014/main" id="{54C60095-A0C1-4998-8C51-131E83016ABD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1012825"/>
            <a:ext cx="8510587" cy="5422900"/>
            <a:chOff x="611560" y="1013455"/>
            <a:chExt cx="8511342" cy="5421508"/>
          </a:xfrm>
        </p:grpSpPr>
        <p:grpSp>
          <p:nvGrpSpPr>
            <p:cNvPr id="10247" name="组合 69">
              <a:extLst>
                <a:ext uri="{FF2B5EF4-FFF2-40B4-BE49-F238E27FC236}">
                  <a16:creationId xmlns:a16="http://schemas.microsoft.com/office/drawing/2014/main" id="{BC9EF2FB-4C9A-4417-9DFC-06633F3739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0044" y="1013455"/>
              <a:ext cx="6773504" cy="496449"/>
              <a:chOff x="708156" y="1340766"/>
              <a:chExt cx="6774347" cy="496887"/>
            </a:xfrm>
          </p:grpSpPr>
          <p:grpSp>
            <p:nvGrpSpPr>
              <p:cNvPr id="10270" name="组合 1">
                <a:extLst>
                  <a:ext uri="{FF2B5EF4-FFF2-40B4-BE49-F238E27FC236}">
                    <a16:creationId xmlns:a16="http://schemas.microsoft.com/office/drawing/2014/main" id="{2D1A04F4-3D9E-4D18-84BA-8E5C697AD9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15816" y="1340766"/>
                <a:ext cx="4566687" cy="496887"/>
                <a:chOff x="3460121" y="5175172"/>
                <a:chExt cx="5024024" cy="656232"/>
              </a:xfrm>
            </p:grpSpPr>
            <p:sp>
              <p:nvSpPr>
                <p:cNvPr id="10273" name="TextBox 7">
                  <a:extLst>
                    <a:ext uri="{FF2B5EF4-FFF2-40B4-BE49-F238E27FC236}">
                      <a16:creationId xmlns:a16="http://schemas.microsoft.com/office/drawing/2014/main" id="{6D65142A-A8EE-4891-A080-1CF0FB330F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40575" y="5258336"/>
                  <a:ext cx="2643570" cy="488077"/>
                </a:xfrm>
                <a:prstGeom prst="rect">
                  <a:avLst/>
                </a:prstGeom>
                <a:solidFill>
                  <a:srgbClr val="33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zh-CN" b="1">
                      <a:latin typeface="Times New Roman" panose="02020603050405020304" pitchFamily="18" charset="0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Observation Function</a:t>
                  </a:r>
                  <a:r>
                    <a:rPr lang="zh-CN" altLang="en-US" b="1">
                      <a:latin typeface="楷体" panose="02010609060101010101" pitchFamily="49" charset="-122"/>
                      <a:ea typeface="楷体" panose="02010609060101010101" pitchFamily="49" charset="-122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  <p:graphicFrame>
              <p:nvGraphicFramePr>
                <p:cNvPr id="10274" name="对象 8">
                  <a:extLst>
                    <a:ext uri="{FF2B5EF4-FFF2-40B4-BE49-F238E27FC236}">
                      <a16:creationId xmlns:a16="http://schemas.microsoft.com/office/drawing/2014/main" id="{11C87B50-0F62-4538-B715-AF04B2052979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3460121" y="5175172"/>
                <a:ext cx="2083555" cy="65623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596" name="Equation" r:id="rId3" imgW="723586" imgH="228501" progId="Equation.DSMT4">
                        <p:embed/>
                      </p:oleObj>
                    </mc:Choice>
                    <mc:Fallback>
                      <p:oleObj name="Equation" r:id="rId3" imgW="723586" imgH="228501" progId="Equation.DSMT4">
                        <p:embed/>
                        <p:pic>
                          <p:nvPicPr>
                            <p:cNvPr id="0" name="对象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460121" y="5175172"/>
                              <a:ext cx="2083555" cy="65623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34" name="直接箭头连接符 33">
                  <a:extLst>
                    <a:ext uri="{FF2B5EF4-FFF2-40B4-BE49-F238E27FC236}">
                      <a16:creationId xmlns:a16="http://schemas.microsoft.com/office/drawing/2014/main" id="{1D7E6A52-59CF-4B4E-AD9A-258A1A1D4E94}"/>
                    </a:ext>
                  </a:extLst>
                </p:cNvPr>
                <p:cNvCxnSpPr>
                  <a:cxnSpLocks/>
                  <a:stCxn id="10273" idx="1"/>
                </p:cNvCxnSpPr>
                <p:nvPr/>
              </p:nvCxnSpPr>
              <p:spPr>
                <a:xfrm flipH="1">
                  <a:off x="5324570" y="5502445"/>
                  <a:ext cx="517069" cy="4196"/>
                </a:xfrm>
                <a:prstGeom prst="straightConnector1">
                  <a:avLst/>
                </a:prstGeom>
                <a:ln w="25400">
                  <a:solidFill>
                    <a:srgbClr val="33CCFF"/>
                  </a:solidFill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71" name="TextBox 7">
                <a:extLst>
                  <a:ext uri="{FF2B5EF4-FFF2-40B4-BE49-F238E27FC236}">
                    <a16:creationId xmlns:a16="http://schemas.microsoft.com/office/drawing/2014/main" id="{ADCBC9D5-76DB-4D08-A7DF-23A330C24C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156" y="1393206"/>
                <a:ext cx="1729548" cy="369658"/>
              </a:xfrm>
              <a:prstGeom prst="rect">
                <a:avLst/>
              </a:prstGeom>
              <a:solidFill>
                <a:srgbClr val="33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zh-CN" b="1">
                    <a:latin typeface="Times New Roman" panose="02020603050405020304" pitchFamily="18" charset="0"/>
                    <a:ea typeface="楷体" panose="02010609060101010101" pitchFamily="49" charset="-122"/>
                    <a:cs typeface="Times New Roman" panose="02020603050405020304" pitchFamily="18" charset="0"/>
                  </a:rPr>
                  <a:t>Cost Function</a:t>
                </a:r>
                <a:endParaRPr lang="zh-CN" altLang="en-US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8A45D0E3-23A8-4F81-90B3-FA6A0E99A002}"/>
                  </a:ext>
                </a:extLst>
              </p:cNvPr>
              <p:cNvCxnSpPr/>
              <p:nvPr/>
            </p:nvCxnSpPr>
            <p:spPr bwMode="auto">
              <a:xfrm>
                <a:off x="2436793" y="1593337"/>
                <a:ext cx="479527" cy="9531"/>
              </a:xfrm>
              <a:prstGeom prst="straightConnector1">
                <a:avLst/>
              </a:prstGeom>
              <a:ln w="25400">
                <a:solidFill>
                  <a:srgbClr val="33CCFF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10248" name="对象 25">
              <a:extLst>
                <a:ext uri="{FF2B5EF4-FFF2-40B4-BE49-F238E27FC236}">
                  <a16:creationId xmlns:a16="http://schemas.microsoft.com/office/drawing/2014/main" id="{661F3EBA-8A7D-4F85-BF4D-82DA7BB242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11560" y="2715580"/>
            <a:ext cx="2463799" cy="709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7" name="Equation" r:id="rId5" imgW="1650960" imgH="457200" progId="Equation.DSMT4">
                    <p:embed/>
                  </p:oleObj>
                </mc:Choice>
                <mc:Fallback>
                  <p:oleObj name="Equation" r:id="rId5" imgW="1650960" imgH="457200" progId="Equation.DSMT4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560" y="2715580"/>
                          <a:ext cx="2463799" cy="7096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49" name="组合 43041">
              <a:extLst>
                <a:ext uri="{FF2B5EF4-FFF2-40B4-BE49-F238E27FC236}">
                  <a16:creationId xmlns:a16="http://schemas.microsoft.com/office/drawing/2014/main" id="{4DC781CB-8292-43B1-9DC5-C8DE855BB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0044" y="3789280"/>
              <a:ext cx="1456800" cy="1551382"/>
              <a:chOff x="1490044" y="4255456"/>
              <a:chExt cx="1456800" cy="1551382"/>
            </a:xfrm>
          </p:grpSpPr>
          <p:graphicFrame>
            <p:nvGraphicFramePr>
              <p:cNvPr id="10268" name="对象 27">
                <a:extLst>
                  <a:ext uri="{FF2B5EF4-FFF2-40B4-BE49-F238E27FC236}">
                    <a16:creationId xmlns:a16="http://schemas.microsoft.com/office/drawing/2014/main" id="{1A1D22CF-3638-4B1B-BFB1-1248464986D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506937" y="4255456"/>
              <a:ext cx="1439907" cy="5650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8" name="Equation" r:id="rId7" imgW="685800" imgH="393700" progId="Equation.DSMT4">
                      <p:embed/>
                    </p:oleObj>
                  </mc:Choice>
                  <mc:Fallback>
                    <p:oleObj name="Equation" r:id="rId7" imgW="685800" imgH="393700" progId="Equation.DSMT4">
                      <p:embed/>
                      <p:pic>
                        <p:nvPicPr>
                          <p:cNvPr id="0" name="对象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506937" y="4255456"/>
                            <a:ext cx="1439907" cy="5650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9" name="对象 28">
                <a:extLst>
                  <a:ext uri="{FF2B5EF4-FFF2-40B4-BE49-F238E27FC236}">
                    <a16:creationId xmlns:a16="http://schemas.microsoft.com/office/drawing/2014/main" id="{EFB60CDD-EE84-41A6-821D-886E6AD39AE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490044" y="5145021"/>
              <a:ext cx="1331954" cy="6618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99" name="Equation" r:id="rId9" imgW="787400" imgH="431800" progId="Equation.DSMT4">
                      <p:embed/>
                    </p:oleObj>
                  </mc:Choice>
                  <mc:Fallback>
                    <p:oleObj name="Equation" r:id="rId9" imgW="787400" imgH="431800" progId="Equation.DSMT4">
                      <p:embed/>
                      <p:pic>
                        <p:nvPicPr>
                          <p:cNvPr id="0" name="对象 2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90044" y="5145021"/>
                            <a:ext cx="1331954" cy="6618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250" name="TextBox 1040">
              <a:extLst>
                <a:ext uri="{FF2B5EF4-FFF2-40B4-BE49-F238E27FC236}">
                  <a16:creationId xmlns:a16="http://schemas.microsoft.com/office/drawing/2014/main" id="{BF747C6F-C390-4AF7-9B76-B1F736F62D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024" y="1719252"/>
              <a:ext cx="1306350" cy="47606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4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3D-Var</a:t>
              </a:r>
              <a:endPara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51" name="TextBox 1041">
              <a:extLst>
                <a:ext uri="{FF2B5EF4-FFF2-40B4-BE49-F238E27FC236}">
                  <a16:creationId xmlns:a16="http://schemas.microsoft.com/office/drawing/2014/main" id="{2C82EABE-0B4B-4EB2-AF29-52085937B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9033" y="1721161"/>
              <a:ext cx="2182505" cy="46154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2400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Huber-VarQC</a:t>
              </a:r>
              <a:endParaRPr lang="zh-CN" altLang="en-US" sz="24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52" name="文本框 39">
              <a:extLst>
                <a:ext uri="{FF2B5EF4-FFF2-40B4-BE49-F238E27FC236}">
                  <a16:creationId xmlns:a16="http://schemas.microsoft.com/office/drawing/2014/main" id="{CDE9CC31-7E03-4792-AE6E-E913501B0D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3584978" y="2697038"/>
              <a:ext cx="461546" cy="714438"/>
            </a:xfrm>
            <a:prstGeom prst="rect">
              <a:avLst/>
            </a:prstGeom>
            <a:solidFill>
              <a:srgbClr val="33CCFF"/>
            </a:solidFill>
            <a:ln w="19050">
              <a:solidFill>
                <a:srgbClr val="33CCFF"/>
              </a:solidFill>
              <a:miter lim="800000"/>
              <a:headEnd/>
              <a:tailEnd/>
            </a:ln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PDF</a:t>
              </a:r>
              <a:endPara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02638F8D-27EF-4911-B2F7-2E86341A2502}"/>
                </a:ext>
              </a:extLst>
            </p:cNvPr>
            <p:cNvCxnSpPr>
              <a:cxnSpLocks/>
              <a:stCxn id="10252" idx="0"/>
              <a:endCxn id="10248" idx="3"/>
            </p:cNvCxnSpPr>
            <p:nvPr/>
          </p:nvCxnSpPr>
          <p:spPr bwMode="auto">
            <a:xfrm flipH="1">
              <a:off x="3075359" y="3054257"/>
              <a:ext cx="383174" cy="16129"/>
            </a:xfrm>
            <a:prstGeom prst="straightConnector1">
              <a:avLst/>
            </a:prstGeom>
            <a:ln w="25400">
              <a:solidFill>
                <a:srgbClr val="33CCFF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54" name="文本框 43">
              <a:extLst>
                <a:ext uri="{FF2B5EF4-FFF2-40B4-BE49-F238E27FC236}">
                  <a16:creationId xmlns:a16="http://schemas.microsoft.com/office/drawing/2014/main" id="{52E626C8-0B39-4BB3-A88F-C3D215F94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2313" y="2086341"/>
              <a:ext cx="1480589" cy="369237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Huber</a:t>
              </a:r>
              <a:r>
                <a:rPr lang="zh-CN" altLang="en-US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US" altLang="zh-CN" b="1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</a:rPr>
                <a:t>norm</a:t>
              </a:r>
              <a:endParaRPr lang="zh-CN" altLang="en-US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7F036456-7F0D-4EAD-94B6-CBDCE9287CEA}"/>
                </a:ext>
              </a:extLst>
            </p:cNvPr>
            <p:cNvCxnSpPr>
              <a:cxnSpLocks/>
              <a:stCxn id="10254" idx="2"/>
            </p:cNvCxnSpPr>
            <p:nvPr/>
          </p:nvCxnSpPr>
          <p:spPr bwMode="auto">
            <a:xfrm flipH="1">
              <a:off x="7668623" y="2456123"/>
              <a:ext cx="714438" cy="47136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56" name="对象 25">
              <a:extLst>
                <a:ext uri="{FF2B5EF4-FFF2-40B4-BE49-F238E27FC236}">
                  <a16:creationId xmlns:a16="http://schemas.microsoft.com/office/drawing/2014/main" id="{0A64BF05-EE80-40E0-8863-5DFC28BB9CB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602444"/>
                </p:ext>
              </p:extLst>
            </p:nvPr>
          </p:nvGraphicFramePr>
          <p:xfrm>
            <a:off x="4543919" y="2341975"/>
            <a:ext cx="3564049" cy="13030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0" name="Equation" r:id="rId11" imgW="2044440" imgH="876240" progId="Equation.DSMT4">
                    <p:embed/>
                  </p:oleObj>
                </mc:Choice>
                <mc:Fallback>
                  <p:oleObj name="Equation" r:id="rId11" imgW="2044440" imgH="876240" progId="Equation.DSMT4">
                    <p:embed/>
                    <p:pic>
                      <p:nvPicPr>
                        <p:cNvPr id="0" name="对象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3919" y="2341975"/>
                          <a:ext cx="3564049" cy="13030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57" name="组合 43043">
              <a:extLst>
                <a:ext uri="{FF2B5EF4-FFF2-40B4-BE49-F238E27FC236}">
                  <a16:creationId xmlns:a16="http://schemas.microsoft.com/office/drawing/2014/main" id="{B236B4A2-974B-4895-92FA-E59384E4CF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2347" y="3644979"/>
              <a:ext cx="3694228" cy="1896452"/>
              <a:chOff x="4527710" y="4086002"/>
              <a:chExt cx="3694228" cy="1896452"/>
            </a:xfrm>
          </p:grpSpPr>
          <p:graphicFrame>
            <p:nvGraphicFramePr>
              <p:cNvPr id="10266" name="对象 27">
                <a:extLst>
                  <a:ext uri="{FF2B5EF4-FFF2-40B4-BE49-F238E27FC236}">
                    <a16:creationId xmlns:a16="http://schemas.microsoft.com/office/drawing/2014/main" id="{B139844B-9AC6-4B22-BF0F-ACD820916B8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26169" y="5022262"/>
              <a:ext cx="3308453" cy="9601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01" name="Equation" r:id="rId13" imgW="1587240" imgH="672840" progId="Equation.DSMT4">
                      <p:embed/>
                    </p:oleObj>
                  </mc:Choice>
                  <mc:Fallback>
                    <p:oleObj name="Equation" r:id="rId13" imgW="1587240" imgH="672840" progId="Equation.DSMT4">
                      <p:embed/>
                      <p:pic>
                        <p:nvPicPr>
                          <p:cNvPr id="0" name="对象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26169" y="5022262"/>
                            <a:ext cx="3308453" cy="96019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67" name="对象 27">
                <a:extLst>
                  <a:ext uri="{FF2B5EF4-FFF2-40B4-BE49-F238E27FC236}">
                    <a16:creationId xmlns:a16="http://schemas.microsoft.com/office/drawing/2014/main" id="{10DBAAA2-F238-437C-A152-B3D0C1797DE7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527710" y="4086002"/>
              <a:ext cx="3694228" cy="752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602" name="Equation" r:id="rId15" imgW="1663560" imgH="495000" progId="Equation.DSMT4">
                      <p:embed/>
                    </p:oleObj>
                  </mc:Choice>
                  <mc:Fallback>
                    <p:oleObj name="Equation" r:id="rId15" imgW="1663560" imgH="495000" progId="Equation.DSMT4">
                      <p:embed/>
                      <p:pic>
                        <p:nvPicPr>
                          <p:cNvPr id="0" name="对象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27710" y="4086002"/>
                            <a:ext cx="3694228" cy="752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2AE48157-46A8-42DD-8998-0A02026387F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158123" y="3054257"/>
              <a:ext cx="385796" cy="1588"/>
            </a:xfrm>
            <a:prstGeom prst="straightConnector1">
              <a:avLst/>
            </a:prstGeom>
            <a:ln w="25400">
              <a:solidFill>
                <a:srgbClr val="33CCFF"/>
              </a:solidFill>
              <a:tailEnd type="triangle" w="sm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259" name="对象 6">
              <a:extLst>
                <a:ext uri="{FF2B5EF4-FFF2-40B4-BE49-F238E27FC236}">
                  <a16:creationId xmlns:a16="http://schemas.microsoft.com/office/drawing/2014/main" id="{4375E705-37BF-4310-84B3-2810C922F13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21730" y="5771014"/>
            <a:ext cx="1813748" cy="6639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3" name="Equation" r:id="rId17" imgW="990170" imgH="431613" progId="Equation.DSMT4">
                    <p:embed/>
                  </p:oleObj>
                </mc:Choice>
                <mc:Fallback>
                  <p:oleObj name="Equation" r:id="rId17" imgW="990170" imgH="431613" progId="Equation.DSMT4">
                    <p:embed/>
                    <p:pic>
                      <p:nvPicPr>
                        <p:cNvPr id="0" name="对象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730" y="5771014"/>
                          <a:ext cx="1813748" cy="663949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260" name="组合 43042">
              <a:extLst>
                <a:ext uri="{FF2B5EF4-FFF2-40B4-BE49-F238E27FC236}">
                  <a16:creationId xmlns:a16="http://schemas.microsoft.com/office/drawing/2014/main" id="{15F8E2A4-A71D-4F5D-A776-DFF358D7B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6772" y="4041628"/>
              <a:ext cx="2286203" cy="1058591"/>
              <a:chOff x="2716772" y="4562473"/>
              <a:chExt cx="2286203" cy="1058591"/>
            </a:xfrm>
          </p:grpSpPr>
          <p:sp>
            <p:nvSpPr>
              <p:cNvPr id="10261" name="文本框 39">
                <a:extLst>
                  <a:ext uri="{FF2B5EF4-FFF2-40B4-BE49-F238E27FC236}">
                    <a16:creationId xmlns:a16="http://schemas.microsoft.com/office/drawing/2014/main" id="{730B4F88-B983-4F4A-95CD-CFBC396DD0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3463039" y="4356114"/>
                <a:ext cx="738474" cy="1439905"/>
              </a:xfrm>
              <a:prstGeom prst="rect">
                <a:avLst/>
              </a:prstGeom>
              <a:solidFill>
                <a:srgbClr val="33CCFF"/>
              </a:solidFill>
              <a:ln w="19050">
                <a:solidFill>
                  <a:srgbClr val="33CCFF"/>
                </a:solidFill>
                <a:miter lim="800000"/>
                <a:headEnd/>
                <a:tailEnd/>
              </a:ln>
            </p:spPr>
            <p:txBody>
              <a:bodyPr vert="eaVert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function</a:t>
                </a:r>
                <a:r>
                  <a:rPr lang="zh-CN" altLang="en-US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altLang="zh-CN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CN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 gradient</a:t>
                </a:r>
                <a:endParaRPr lang="zh-CN" altLang="en-US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直接箭头连接符 20">
                <a:extLst>
                  <a:ext uri="{FF2B5EF4-FFF2-40B4-BE49-F238E27FC236}">
                    <a16:creationId xmlns:a16="http://schemas.microsoft.com/office/drawing/2014/main" id="{BE59ACFE-3E4F-4513-A24E-18CDABBD15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510806" y="5416329"/>
                <a:ext cx="492169" cy="204735"/>
              </a:xfrm>
              <a:prstGeom prst="straightConnector1">
                <a:avLst/>
              </a:prstGeom>
              <a:ln w="25400">
                <a:solidFill>
                  <a:srgbClr val="33CCFF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>
                <a:extLst>
                  <a:ext uri="{FF2B5EF4-FFF2-40B4-BE49-F238E27FC236}">
                    <a16:creationId xmlns:a16="http://schemas.microsoft.com/office/drawing/2014/main" id="{13BB28A4-D320-4AF0-B02F-05A4EF88A74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2716772" y="4648176"/>
                <a:ext cx="463591" cy="99987"/>
              </a:xfrm>
              <a:prstGeom prst="straightConnector1">
                <a:avLst/>
              </a:prstGeom>
              <a:ln w="25400">
                <a:solidFill>
                  <a:srgbClr val="33CCFF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>
                <a:extLst>
                  <a:ext uri="{FF2B5EF4-FFF2-40B4-BE49-F238E27FC236}">
                    <a16:creationId xmlns:a16="http://schemas.microsoft.com/office/drawing/2014/main" id="{2727C1C9-C61E-4D18-975F-8C1E13B6F74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4510806" y="4562473"/>
                <a:ext cx="385796" cy="185690"/>
              </a:xfrm>
              <a:prstGeom prst="straightConnector1">
                <a:avLst/>
              </a:prstGeom>
              <a:ln w="25400">
                <a:solidFill>
                  <a:srgbClr val="33CCFF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>
                <a:extLst>
                  <a:ext uri="{FF2B5EF4-FFF2-40B4-BE49-F238E27FC236}">
                    <a16:creationId xmlns:a16="http://schemas.microsoft.com/office/drawing/2014/main" id="{F57376BE-BFEB-4AB7-8FC0-42B008D3EE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716772" y="5408394"/>
                <a:ext cx="495344" cy="168232"/>
              </a:xfrm>
              <a:prstGeom prst="straightConnector1">
                <a:avLst/>
              </a:prstGeom>
              <a:ln w="25400">
                <a:solidFill>
                  <a:srgbClr val="33CCFF"/>
                </a:solidFill>
                <a:tailEnd type="triangle" w="sm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矩形 34">
            <a:extLst>
              <a:ext uri="{FF2B5EF4-FFF2-40B4-BE49-F238E27FC236}">
                <a16:creationId xmlns:a16="http://schemas.microsoft.com/office/drawing/2014/main" id="{8C713E82-6FFF-4DEF-9BEA-5CFEE08F5726}"/>
              </a:ext>
            </a:extLst>
          </p:cNvPr>
          <p:cNvSpPr/>
          <p:nvPr/>
        </p:nvSpPr>
        <p:spPr>
          <a:xfrm>
            <a:off x="0" y="5438775"/>
            <a:ext cx="390366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16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Andersson, et al, 1999</a:t>
            </a:r>
            <a:r>
              <a:rPr lang="zh-CN" altLang="en-US" sz="16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r>
              <a:rPr lang="en-US" altLang="zh-CN" sz="16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Lorenc, 1986</a:t>
            </a:r>
            <a:r>
              <a:rPr lang="zh-CN" altLang="zh-CN" sz="1600" b="1" kern="1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6">
            <a:extLst>
              <a:ext uri="{FF2B5EF4-FFF2-40B4-BE49-F238E27FC236}">
                <a16:creationId xmlns:a16="http://schemas.microsoft.com/office/drawing/2014/main" id="{745D5059-F8AB-47B2-9AA0-A3B4CB560E48}"/>
              </a:ext>
            </a:extLst>
          </p:cNvPr>
          <p:cNvGrpSpPr>
            <a:grpSpLocks/>
          </p:cNvGrpSpPr>
          <p:nvPr/>
        </p:nvGrpSpPr>
        <p:grpSpPr bwMode="auto">
          <a:xfrm>
            <a:off x="2195739" y="642938"/>
            <a:ext cx="3584349" cy="1057275"/>
            <a:chOff x="-344020" y="1028734"/>
            <a:chExt cx="3585048" cy="1057451"/>
          </a:xfrm>
        </p:grpSpPr>
        <p:graphicFrame>
          <p:nvGraphicFramePr>
            <p:cNvPr id="11288" name="对象 27">
              <a:extLst>
                <a:ext uri="{FF2B5EF4-FFF2-40B4-BE49-F238E27FC236}">
                  <a16:creationId xmlns:a16="http://schemas.microsoft.com/office/drawing/2014/main" id="{6D847822-6D94-44DC-9CA4-95B668A761D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229273" y="1028734"/>
            <a:ext cx="2011755" cy="1057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30" name="Equation" r:id="rId3" imgW="1346040" imgH="736560" progId="Equation.DSMT4">
                    <p:embed/>
                  </p:oleObj>
                </mc:Choice>
                <mc:Fallback>
                  <p:oleObj name="Equation" r:id="rId3" imgW="1346040" imgH="736560" progId="Equation.DSMT4">
                    <p:embed/>
                    <p:pic>
                      <p:nvPicPr>
                        <p:cNvPr id="0" name="对象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29273" y="1028734"/>
                          <a:ext cx="2011755" cy="1057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9" name="文本框 5">
              <a:extLst>
                <a:ext uri="{FF2B5EF4-FFF2-40B4-BE49-F238E27FC236}">
                  <a16:creationId xmlns:a16="http://schemas.microsoft.com/office/drawing/2014/main" id="{B60984B8-18D5-4CE5-A721-8D6CBAEC1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101150" y="953928"/>
              <a:ext cx="738787" cy="122452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zh-CN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weight </a:t>
              </a:r>
            </a:p>
            <a:p>
              <a:pPr algn="ctr"/>
              <a:r>
                <a:rPr lang="en-US" altLang="zh-CN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function</a:t>
              </a:r>
              <a:endParaRPr lang="zh-CN" altLang="en-US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67" name="组合 30">
            <a:extLst>
              <a:ext uri="{FF2B5EF4-FFF2-40B4-BE49-F238E27FC236}">
                <a16:creationId xmlns:a16="http://schemas.microsoft.com/office/drawing/2014/main" id="{54E567D8-5483-4E06-91EE-A255C5211DE7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935163"/>
            <a:ext cx="6889750" cy="3668712"/>
            <a:chOff x="174015" y="1019866"/>
            <a:chExt cx="6975240" cy="3577773"/>
          </a:xfrm>
        </p:grpSpPr>
        <p:grpSp>
          <p:nvGrpSpPr>
            <p:cNvPr id="11269" name="组合 74">
              <a:extLst>
                <a:ext uri="{FF2B5EF4-FFF2-40B4-BE49-F238E27FC236}">
                  <a16:creationId xmlns:a16="http://schemas.microsoft.com/office/drawing/2014/main" id="{6F814DAA-E0DC-4B49-9E48-19925237BE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015" y="1019866"/>
              <a:ext cx="4505138" cy="3577773"/>
              <a:chOff x="2221993" y="666390"/>
              <a:chExt cx="6096709" cy="4940299"/>
            </a:xfrm>
          </p:grpSpPr>
          <p:grpSp>
            <p:nvGrpSpPr>
              <p:cNvPr id="11276" name="组合 75">
                <a:extLst>
                  <a:ext uri="{FF2B5EF4-FFF2-40B4-BE49-F238E27FC236}">
                    <a16:creationId xmlns:a16="http://schemas.microsoft.com/office/drawing/2014/main" id="{248E1BDE-4998-41C0-8343-752749F93E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58182" y="1510783"/>
                <a:ext cx="3444972" cy="3377666"/>
                <a:chOff x="2958182" y="1510783"/>
                <a:chExt cx="3444972" cy="3377666"/>
              </a:xfrm>
            </p:grpSpPr>
            <p:sp>
              <p:nvSpPr>
                <p:cNvPr id="22" name="流程图: 联系 63">
                  <a:extLst>
                    <a:ext uri="{FF2B5EF4-FFF2-40B4-BE49-F238E27FC236}">
                      <a16:creationId xmlns:a16="http://schemas.microsoft.com/office/drawing/2014/main" id="{881CF80C-5914-4AF2-B8B8-31D6A6912DBF}"/>
                    </a:ext>
                  </a:extLst>
                </p:cNvPr>
                <p:cNvSpPr/>
                <p:nvPr/>
              </p:nvSpPr>
              <p:spPr>
                <a:xfrm>
                  <a:off x="2957139" y="1510794"/>
                  <a:ext cx="3445180" cy="3377618"/>
                </a:xfrm>
                <a:prstGeom prst="flowChartConnector">
                  <a:avLst/>
                </a:prstGeom>
                <a:solidFill>
                  <a:schemeClr val="tx1">
                    <a:lumMod val="65000"/>
                    <a:lumOff val="35000"/>
                    <a:alpha val="83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3" name="流程图: 联系 64">
                  <a:extLst>
                    <a:ext uri="{FF2B5EF4-FFF2-40B4-BE49-F238E27FC236}">
                      <a16:creationId xmlns:a16="http://schemas.microsoft.com/office/drawing/2014/main" id="{AC5A90C0-ECFD-44B7-859A-67DD2CF642D7}"/>
                    </a:ext>
                  </a:extLst>
                </p:cNvPr>
                <p:cNvSpPr/>
                <p:nvPr/>
              </p:nvSpPr>
              <p:spPr>
                <a:xfrm>
                  <a:off x="3529162" y="2058053"/>
                  <a:ext cx="2375086" cy="2287374"/>
                </a:xfrm>
                <a:prstGeom prst="flowChartConnector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4" name="流程图: 联系 65">
                  <a:extLst>
                    <a:ext uri="{FF2B5EF4-FFF2-40B4-BE49-F238E27FC236}">
                      <a16:creationId xmlns:a16="http://schemas.microsoft.com/office/drawing/2014/main" id="{D45AB788-8A82-4905-980F-D22623660EDB}"/>
                    </a:ext>
                  </a:extLst>
                </p:cNvPr>
                <p:cNvSpPr/>
                <p:nvPr/>
              </p:nvSpPr>
              <p:spPr>
                <a:xfrm>
                  <a:off x="3492186" y="2058053"/>
                  <a:ext cx="2375086" cy="2287374"/>
                </a:xfrm>
                <a:prstGeom prst="flowChartConnector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zh-CN" altLang="en-US">
                    <a:solidFill>
                      <a:srgbClr val="FFFFFF"/>
                    </a:solidFill>
                  </a:endParaRPr>
                </a:p>
              </p:txBody>
            </p:sp>
          </p:grpSp>
          <p:grpSp>
            <p:nvGrpSpPr>
              <p:cNvPr id="11277" name="组合 76">
                <a:extLst>
                  <a:ext uri="{FF2B5EF4-FFF2-40B4-BE49-F238E27FC236}">
                    <a16:creationId xmlns:a16="http://schemas.microsoft.com/office/drawing/2014/main" id="{8ADA1315-74E8-4634-9CDA-01495A8D1F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1993" y="666390"/>
                <a:ext cx="6096709" cy="4940299"/>
                <a:chOff x="2221770" y="678475"/>
                <a:chExt cx="6096709" cy="4940299"/>
              </a:xfrm>
            </p:grpSpPr>
            <p:pic>
              <p:nvPicPr>
                <p:cNvPr id="11278" name="Picture 13">
                  <a:extLst>
                    <a:ext uri="{FF2B5EF4-FFF2-40B4-BE49-F238E27FC236}">
                      <a16:creationId xmlns:a16="http://schemas.microsoft.com/office/drawing/2014/main" id="{F492A8FB-ADAB-4F7A-BC2B-8EA1C5DF283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1F7F2"/>
                    </a:clrFrom>
                    <a:clrTo>
                      <a:srgbClr val="F1F7F2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1770" y="678475"/>
                  <a:ext cx="5040312" cy="49402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6" name="矩形 15">
                  <a:extLst>
                    <a:ext uri="{FF2B5EF4-FFF2-40B4-BE49-F238E27FC236}">
                      <a16:creationId xmlns:a16="http://schemas.microsoft.com/office/drawing/2014/main" id="{A18FBC4E-F490-4317-9717-8DF0DD8A330D}"/>
                    </a:ext>
                  </a:extLst>
                </p:cNvPr>
                <p:cNvSpPr/>
                <p:nvPr/>
              </p:nvSpPr>
              <p:spPr>
                <a:xfrm>
                  <a:off x="6586971" y="1529293"/>
                  <a:ext cx="1731290" cy="726829"/>
                </a:xfrm>
                <a:prstGeom prst="rect">
                  <a:avLst/>
                </a:prstGeom>
                <a:noFill/>
                <a:ln w="254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ts val="1800"/>
                    </a:lnSpc>
                    <a:defRPr/>
                  </a:pPr>
                  <a:r>
                    <a:rPr lang="en-US" altLang="zh-CN" sz="2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  <a:cs typeface="Times New Roman" panose="02020603050405020304" pitchFamily="18" charset="0"/>
                    </a:rPr>
                    <a:t>bad</a:t>
                  </a:r>
                  <a:r>
                    <a:rPr lang="zh-CN" altLang="en-US" sz="2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  <a:cs typeface="Times New Roman" panose="02020603050405020304" pitchFamily="18" charset="0"/>
                    </a:rPr>
                    <a:t> </a:t>
                  </a:r>
                  <a:endParaRPr lang="en-US" altLang="zh-CN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endParaRPr>
                </a:p>
                <a:p>
                  <a:pPr algn="ctr" eaLnBrk="1" hangingPunct="1">
                    <a:lnSpc>
                      <a:spcPts val="1800"/>
                    </a:lnSpc>
                    <a:defRPr/>
                  </a:pPr>
                  <a:r>
                    <a:rPr lang="en-US" altLang="zh-CN" sz="20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  <a:cs typeface="Times New Roman" panose="02020603050405020304" pitchFamily="18" charset="0"/>
                    </a:rPr>
                    <a:t>data</a:t>
                  </a:r>
                  <a:endParaRPr lang="zh-CN" alt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直接箭头连接符 16">
                  <a:extLst>
                    <a:ext uri="{FF2B5EF4-FFF2-40B4-BE49-F238E27FC236}">
                      <a16:creationId xmlns:a16="http://schemas.microsoft.com/office/drawing/2014/main" id="{23614BC6-32C2-47CE-99D2-1B3267B517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2824" y="1841401"/>
                  <a:ext cx="474147" cy="98336"/>
                </a:xfrm>
                <a:prstGeom prst="straightConnector1">
                  <a:avLst/>
                </a:prstGeom>
                <a:ln w="19050" cap="flat">
                  <a:solidFill>
                    <a:srgbClr val="C00000"/>
                  </a:solidFill>
                  <a:headEnd type="none"/>
                  <a:tailEnd type="stealth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8BF6E49B-63B1-42F3-8B46-711836D94622}"/>
                    </a:ext>
                  </a:extLst>
                </p:cNvPr>
                <p:cNvSpPr/>
                <p:nvPr/>
              </p:nvSpPr>
              <p:spPr>
                <a:xfrm>
                  <a:off x="6606545" y="3927828"/>
                  <a:ext cx="1711716" cy="726829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ts val="1800"/>
                    </a:lnSpc>
                    <a:defRPr/>
                  </a:pPr>
                  <a:r>
                    <a:rPr lang="en-US" altLang="zh-CN" sz="2000" b="1" dirty="0">
                      <a:latin typeface="Times New Roman" panose="02020603050405020304" pitchFamily="18" charset="0"/>
                      <a:ea typeface="华文中宋" panose="02010600040101010101" pitchFamily="2" charset="-122"/>
                      <a:cs typeface="Times New Roman" panose="02020603050405020304" pitchFamily="18" charset="0"/>
                    </a:rPr>
                    <a:t>usable</a:t>
                  </a:r>
                  <a:r>
                    <a:rPr lang="zh-CN" altLang="en-US" sz="2000" b="1" dirty="0">
                      <a:latin typeface="Times New Roman" panose="02020603050405020304" pitchFamily="18" charset="0"/>
                      <a:ea typeface="华文中宋" panose="02010600040101010101" pitchFamily="2" charset="-122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000" b="1" dirty="0">
                      <a:latin typeface="Times New Roman" panose="02020603050405020304" pitchFamily="18" charset="0"/>
                      <a:ea typeface="华文中宋" panose="02010600040101010101" pitchFamily="2" charset="-122"/>
                      <a:cs typeface="Times New Roman" panose="02020603050405020304" pitchFamily="18" charset="0"/>
                    </a:rPr>
                    <a:t>data</a:t>
                  </a:r>
                  <a:endParaRPr lang="zh-CN" altLang="en-US" sz="2000" b="1" dirty="0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9" name="直接箭头连接符 18">
                  <a:extLst>
                    <a:ext uri="{FF2B5EF4-FFF2-40B4-BE49-F238E27FC236}">
                      <a16:creationId xmlns:a16="http://schemas.microsoft.com/office/drawing/2014/main" id="{5AC35010-7EA9-4E2B-9819-5126585D209C}"/>
                    </a:ext>
                  </a:extLst>
                </p:cNvPr>
                <p:cNvCxnSpPr/>
                <p:nvPr/>
              </p:nvCxnSpPr>
              <p:spPr>
                <a:xfrm flipH="1" flipV="1">
                  <a:off x="5938825" y="4222835"/>
                  <a:ext cx="648146" cy="36341"/>
                </a:xfrm>
                <a:prstGeom prst="straightConnector1">
                  <a:avLst/>
                </a:prstGeom>
                <a:ln w="19050" cap="flat">
                  <a:solidFill>
                    <a:schemeClr val="tx1"/>
                  </a:solidFill>
                  <a:headEnd type="none"/>
                  <a:tailEnd type="stealth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矩形 19">
                  <a:extLst>
                    <a:ext uri="{FF2B5EF4-FFF2-40B4-BE49-F238E27FC236}">
                      <a16:creationId xmlns:a16="http://schemas.microsoft.com/office/drawing/2014/main" id="{AEE626A9-F124-49B9-B706-73A951A22409}"/>
                    </a:ext>
                  </a:extLst>
                </p:cNvPr>
                <p:cNvSpPr/>
                <p:nvPr/>
              </p:nvSpPr>
              <p:spPr>
                <a:xfrm>
                  <a:off x="6586971" y="2604571"/>
                  <a:ext cx="1731290" cy="726829"/>
                </a:xfrm>
                <a:prstGeom prst="rect">
                  <a:avLst/>
                </a:prstGeom>
                <a:noFill/>
                <a:ln w="25400">
                  <a:solidFill>
                    <a:srgbClr val="0099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ts val="1800"/>
                    </a:lnSpc>
                    <a:defRPr/>
                  </a:pPr>
                  <a:r>
                    <a:rPr lang="en-US" altLang="zh-CN" sz="2000" b="1" dirty="0">
                      <a:solidFill>
                        <a:srgbClr val="0099FF"/>
                      </a:solidFill>
                      <a:latin typeface="Times New Roman" panose="02020603050405020304" pitchFamily="18" charset="0"/>
                      <a:ea typeface="华文中宋" panose="02010600040101010101" pitchFamily="2" charset="-122"/>
                      <a:cs typeface="Times New Roman" panose="02020603050405020304" pitchFamily="18" charset="0"/>
                    </a:rPr>
                    <a:t>effective data</a:t>
                  </a:r>
                  <a:endParaRPr lang="zh-CN" altLang="en-US" sz="2000" b="1" dirty="0">
                    <a:solidFill>
                      <a:srgbClr val="0099FF"/>
                    </a:solidFill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21" name="直接箭头连接符 20">
                  <a:extLst>
                    <a:ext uri="{FF2B5EF4-FFF2-40B4-BE49-F238E27FC236}">
                      <a16:creationId xmlns:a16="http://schemas.microsoft.com/office/drawing/2014/main" id="{F7F42F17-EBE0-4BEA-A0C9-B16B9F0214E6}"/>
                    </a:ext>
                  </a:extLst>
                </p:cNvPr>
                <p:cNvCxnSpPr>
                  <a:cxnSpLocks/>
                  <a:stCxn id="20" idx="1"/>
                </p:cNvCxnSpPr>
                <p:nvPr/>
              </p:nvCxnSpPr>
              <p:spPr>
                <a:xfrm flipH="1" flipV="1">
                  <a:off x="5273278" y="2604571"/>
                  <a:ext cx="1313693" cy="363415"/>
                </a:xfrm>
                <a:prstGeom prst="straightConnector1">
                  <a:avLst/>
                </a:prstGeom>
                <a:ln w="19050">
                  <a:solidFill>
                    <a:srgbClr val="0099FF"/>
                  </a:solidFill>
                  <a:tailEnd type="triangle" w="sm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A08FA961-D6AE-4AFF-AFAF-E768AF6755C8}"/>
                </a:ext>
              </a:extLst>
            </p:cNvPr>
            <p:cNvCxnSpPr>
              <a:cxnSpLocks/>
              <a:stCxn id="16" idx="3"/>
              <a:endCxn id="8" idx="2"/>
            </p:cNvCxnSpPr>
            <p:nvPr/>
          </p:nvCxnSpPr>
          <p:spPr>
            <a:xfrm flipV="1">
              <a:off x="4678992" y="1897666"/>
              <a:ext cx="520732" cy="154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F23AC785-AB90-4848-8E4E-9B7A5D9F3A32}"/>
                </a:ext>
              </a:extLst>
            </p:cNvPr>
            <p:cNvSpPr/>
            <p:nvPr/>
          </p:nvSpPr>
          <p:spPr>
            <a:xfrm>
              <a:off x="5199724" y="1544688"/>
              <a:ext cx="1949531" cy="704409"/>
            </a:xfrm>
            <a:prstGeom prst="ellipse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zh-CN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traditional QC</a:t>
              </a: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9AEE9971-D8D0-4027-A1A8-B7F886CC5BC4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4678992" y="2677934"/>
              <a:ext cx="507875" cy="13934"/>
            </a:xfrm>
            <a:prstGeom prst="straightConnector1">
              <a:avLst/>
            </a:prstGeom>
            <a:ln w="25400">
              <a:solidFill>
                <a:srgbClr val="0099FF"/>
              </a:solidFill>
              <a:headEnd w="lg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A96967F-BA79-4843-AD1D-E779CA11FF0E}"/>
                </a:ext>
              </a:extLst>
            </p:cNvPr>
            <p:cNvSpPr/>
            <p:nvPr/>
          </p:nvSpPr>
          <p:spPr>
            <a:xfrm>
              <a:off x="5186867" y="2332697"/>
              <a:ext cx="1962388" cy="702860"/>
            </a:xfrm>
            <a:prstGeom prst="ellipse">
              <a:avLst/>
            </a:prstGeom>
            <a:noFill/>
            <a:ln w="25400">
              <a:solidFill>
                <a:srgbClr val="00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zh-CN" sz="2000" b="1" dirty="0">
                  <a:solidFill>
                    <a:srgbClr val="0099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DA</a:t>
              </a:r>
              <a:r>
                <a:rPr lang="zh-CN" altLang="en-US" sz="2000" b="1" dirty="0">
                  <a:solidFill>
                    <a:srgbClr val="0099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000" b="1" dirty="0">
                  <a:solidFill>
                    <a:srgbClr val="0099FF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System</a:t>
              </a:r>
              <a:endParaRPr lang="zh-CN" altLang="en-US" sz="2000" b="1" dirty="0">
                <a:solidFill>
                  <a:srgbClr val="0099FF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E15ABF1-E145-4C95-A373-F7A48342D879}"/>
                </a:ext>
              </a:extLst>
            </p:cNvPr>
            <p:cNvSpPr/>
            <p:nvPr/>
          </p:nvSpPr>
          <p:spPr>
            <a:xfrm>
              <a:off x="5215796" y="3260038"/>
              <a:ext cx="1933459" cy="704409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20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VarQC</a:t>
              </a:r>
              <a:endParaRPr lang="zh-CN" altLang="en-US" sz="20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9997D8C2-C07A-459C-A1E8-6465EAD4FE50}"/>
                </a:ext>
              </a:extLst>
            </p:cNvPr>
            <p:cNvCxnSpPr>
              <a:cxnSpLocks/>
              <a:stCxn id="18" idx="3"/>
            </p:cNvCxnSpPr>
            <p:nvPr/>
          </p:nvCxnSpPr>
          <p:spPr>
            <a:xfrm>
              <a:off x="4678992" y="3636239"/>
              <a:ext cx="52073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w="lg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8" name="文本框 1">
            <a:extLst>
              <a:ext uri="{FF2B5EF4-FFF2-40B4-BE49-F238E27FC236}">
                <a16:creationId xmlns:a16="http://schemas.microsoft.com/office/drawing/2014/main" id="{44BBD0A0-58F3-4343-A0C3-53258F27E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8488" y="5551488"/>
            <a:ext cx="3736975" cy="4000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quality control diagram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5">
            <a:extLst>
              <a:ext uri="{FF2B5EF4-FFF2-40B4-BE49-F238E27FC236}">
                <a16:creationId xmlns:a16="http://schemas.microsoft.com/office/drawing/2014/main" id="{6073913F-B505-48B8-9A1A-CA73617A7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13" y="5051425"/>
            <a:ext cx="72136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1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Reduce the analysis weight with innovation increase 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zh-CN" sz="21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Small weight can reduce impact by larger innovation</a:t>
            </a:r>
            <a:endParaRPr lang="en-US" altLang="zh-CN" sz="2100" b="1" dirty="0"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2291" name="组合 12306">
            <a:extLst>
              <a:ext uri="{FF2B5EF4-FFF2-40B4-BE49-F238E27FC236}">
                <a16:creationId xmlns:a16="http://schemas.microsoft.com/office/drawing/2014/main" id="{AB1E54B9-5961-43B9-8AB6-6854E1E894B4}"/>
              </a:ext>
            </a:extLst>
          </p:cNvPr>
          <p:cNvGrpSpPr>
            <a:grpSpLocks/>
          </p:cNvGrpSpPr>
          <p:nvPr/>
        </p:nvGrpSpPr>
        <p:grpSpPr bwMode="auto">
          <a:xfrm>
            <a:off x="415925" y="692150"/>
            <a:ext cx="8312150" cy="4105275"/>
            <a:chOff x="415673" y="548680"/>
            <a:chExt cx="8312654" cy="4104457"/>
          </a:xfrm>
        </p:grpSpPr>
        <p:grpSp>
          <p:nvGrpSpPr>
            <p:cNvPr id="12295" name="组合 12303">
              <a:extLst>
                <a:ext uri="{FF2B5EF4-FFF2-40B4-BE49-F238E27FC236}">
                  <a16:creationId xmlns:a16="http://schemas.microsoft.com/office/drawing/2014/main" id="{89412338-54BD-4A81-89B8-F1C60F89D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5673" y="548680"/>
              <a:ext cx="8312654" cy="3905407"/>
              <a:chOff x="17327" y="324743"/>
              <a:chExt cx="8312654" cy="3905407"/>
            </a:xfrm>
          </p:grpSpPr>
          <p:pic>
            <p:nvPicPr>
              <p:cNvPr id="12300" name="图片 12302" descr="图片包含 文字, 地图&#10;&#10;已生成极高可信度的说明">
                <a:extLst>
                  <a:ext uri="{FF2B5EF4-FFF2-40B4-BE49-F238E27FC236}">
                    <a16:creationId xmlns:a16="http://schemas.microsoft.com/office/drawing/2014/main" id="{9FBBF5B1-30CE-4B2D-881E-6FA2C27716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27" y="332656"/>
                <a:ext cx="4320000" cy="3889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1" name="图片 12296" descr="图片包含 文字, 地图&#10;&#10;已生成极高可信度的说明">
                <a:extLst>
                  <a:ext uri="{FF2B5EF4-FFF2-40B4-BE49-F238E27FC236}">
                    <a16:creationId xmlns:a16="http://schemas.microsoft.com/office/drawing/2014/main" id="{262C328F-F7D4-4BBD-9CEC-DD38C5A093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9981" y="324743"/>
                <a:ext cx="4320000" cy="3905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2296" name="组合 28">
              <a:extLst>
                <a:ext uri="{FF2B5EF4-FFF2-40B4-BE49-F238E27FC236}">
                  <a16:creationId xmlns:a16="http://schemas.microsoft.com/office/drawing/2014/main" id="{93B875BD-EA9C-4C3C-95FA-E6A1670516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7117" y="3645029"/>
              <a:ext cx="2891210" cy="1008108"/>
              <a:chOff x="3381508" y="3478789"/>
              <a:chExt cx="2218835" cy="1037469"/>
            </a:xfrm>
          </p:grpSpPr>
          <p:sp>
            <p:nvSpPr>
              <p:cNvPr id="12297" name="文本框 20">
                <a:extLst>
                  <a:ext uri="{FF2B5EF4-FFF2-40B4-BE49-F238E27FC236}">
                    <a16:creationId xmlns:a16="http://schemas.microsoft.com/office/drawing/2014/main" id="{3777FF48-684F-4E95-9DEA-2BB9B01608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8795" y="4104495"/>
                <a:ext cx="661469" cy="41176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zh-CN" sz="2000" b="1">
                    <a:latin typeface="Times New Roman" panose="02020603050405020304" pitchFamily="18" charset="0"/>
                    <a:ea typeface="华文中宋" panose="02010600040101010101" pitchFamily="2" charset="-122"/>
                    <a:cs typeface="Times New Roman" panose="02020603050405020304" pitchFamily="18" charset="0"/>
                  </a:rPr>
                  <a:t>slope</a:t>
                </a:r>
                <a:endParaRPr lang="zh-CN" altLang="en-US" sz="200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" name="直接箭头连接符 5">
                <a:extLst>
                  <a:ext uri="{FF2B5EF4-FFF2-40B4-BE49-F238E27FC236}">
                    <a16:creationId xmlns:a16="http://schemas.microsoft.com/office/drawing/2014/main" id="{EE5D5800-7683-4647-9FD7-56A1160705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380911" y="3479043"/>
                <a:ext cx="838251" cy="62559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66B733B5-CFE6-44AC-AFDA-53A69E654A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80746" y="3550913"/>
                <a:ext cx="720067" cy="55372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292" name="组合 10">
            <a:extLst>
              <a:ext uri="{FF2B5EF4-FFF2-40B4-BE49-F238E27FC236}">
                <a16:creationId xmlns:a16="http://schemas.microsoft.com/office/drawing/2014/main" id="{BEAB14C2-311B-4964-A82E-B038209528FC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549275"/>
            <a:ext cx="5545138" cy="338138"/>
            <a:chOff x="1564218" y="182817"/>
            <a:chExt cx="5544428" cy="338554"/>
          </a:xfrm>
        </p:grpSpPr>
        <p:sp>
          <p:nvSpPr>
            <p:cNvPr id="12293" name="文本框 22">
              <a:extLst>
                <a:ext uri="{FF2B5EF4-FFF2-40B4-BE49-F238E27FC236}">
                  <a16:creationId xmlns:a16="http://schemas.microsoft.com/office/drawing/2014/main" id="{E34BF7A5-F265-47DA-91D3-69DE416C3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218" y="182817"/>
              <a:ext cx="16560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Flat-VarQC</a:t>
              </a:r>
              <a:endPara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94" name="文本框 22">
              <a:extLst>
                <a:ext uri="{FF2B5EF4-FFF2-40B4-BE49-F238E27FC236}">
                  <a16:creationId xmlns:a16="http://schemas.microsoft.com/office/drawing/2014/main" id="{FB719366-7104-432E-8C4D-F8FDB9AF5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556" y="182817"/>
              <a:ext cx="16560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Huber-VarQC</a:t>
              </a:r>
              <a:endPara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6">
            <a:extLst>
              <a:ext uri="{FF2B5EF4-FFF2-40B4-BE49-F238E27FC236}">
                <a16:creationId xmlns:a16="http://schemas.microsoft.com/office/drawing/2014/main" id="{3CA66265-1AA1-4141-B3B9-43AC85C07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5850" y="41275"/>
            <a:ext cx="48958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Simulation experiments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442926B9-EB8A-41DD-87B5-ECAAE49281DB}"/>
              </a:ext>
            </a:extLst>
          </p:cNvPr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50800">
            <a:solidFill>
              <a:srgbClr val="1282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CB1AEE75-345A-4E26-BE32-CEDFA042E724}"/>
              </a:ext>
            </a:extLst>
          </p:cNvPr>
          <p:cNvGrpSpPr/>
          <p:nvPr/>
        </p:nvGrpSpPr>
        <p:grpSpPr>
          <a:xfrm>
            <a:off x="467544" y="1196752"/>
            <a:ext cx="8385175" cy="4877916"/>
            <a:chOff x="611187" y="1484784"/>
            <a:chExt cx="8385175" cy="4877916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5702AFC5-E799-489C-8327-9BBAFAFB810E}"/>
                </a:ext>
              </a:extLst>
            </p:cNvPr>
            <p:cNvSpPr txBox="1"/>
            <p:nvPr/>
          </p:nvSpPr>
          <p:spPr bwMode="auto">
            <a:xfrm>
              <a:off x="611187" y="1484784"/>
              <a:ext cx="8385175" cy="412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ts val="1200"/>
                </a:spcBef>
                <a:defRPr/>
              </a:pPr>
              <a:r>
                <a:rPr lang="en-US" altLang="zh-CN" sz="28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Model</a:t>
              </a:r>
              <a:r>
                <a:rPr lang="zh-CN" altLang="en-US" sz="28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&amp;</a:t>
              </a:r>
              <a:r>
                <a:rPr lang="zh-CN" altLang="en-US" sz="28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Data</a:t>
              </a:r>
            </a:p>
            <a:p>
              <a:pPr marL="342900" indent="-342900" algn="just">
                <a:spcBef>
                  <a:spcPts val="2400"/>
                </a:spcBef>
                <a:buFont typeface="Wingdings" panose="05000000000000000000" pitchFamily="2" charset="2"/>
                <a:buChar char="n"/>
                <a:defRPr/>
              </a:pP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GRAPES_Meso V3.0</a:t>
              </a:r>
              <a:endPara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  <a:p>
              <a:pPr marL="324000" algn="just">
                <a:spcBef>
                  <a:spcPts val="0"/>
                </a:spcBef>
                <a:defRPr/>
              </a:pPr>
              <a:r>
                <a:rPr lang="en-US" altLang="zh-CN" sz="24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Global/Regional Assimilation and PrEdiction System </a:t>
              </a:r>
              <a:r>
                <a:rPr lang="zh-CN" altLang="en-US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；</a:t>
              </a:r>
              <a:r>
                <a:rPr lang="zh-CN" altLang="en-US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 </a:t>
              </a:r>
            </a:p>
            <a:p>
              <a:pPr marL="342900" indent="-342900" algn="just">
                <a:spcBef>
                  <a:spcPts val="2400"/>
                </a:spcBef>
                <a:buFont typeface="Wingdings" panose="05000000000000000000" pitchFamily="2" charset="2"/>
                <a:buChar char="n"/>
                <a:defRPr/>
              </a:pP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Simulation area</a:t>
              </a:r>
              <a:r>
                <a:rPr lang="zh-CN" altLang="en-US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：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70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～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140 </a:t>
              </a:r>
              <a:r>
                <a:rPr lang="en-US" altLang="zh-CN" sz="2200" b="1" spc="-300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°E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，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10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～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60 </a:t>
              </a:r>
              <a:r>
                <a:rPr lang="en-US" altLang="zh-CN" sz="2200" b="1" spc="-300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°N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；</a:t>
              </a:r>
              <a:endParaRPr lang="en-US" altLang="zh-CN" sz="2200" b="1" dirty="0">
                <a:solidFill>
                  <a:srgbClr val="1282FE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  <a:p>
              <a:pPr indent="-324000">
                <a:spcBef>
                  <a:spcPts val="2400"/>
                </a:spcBef>
                <a:buFont typeface="Wingdings" panose="05000000000000000000" pitchFamily="2" charset="2"/>
                <a:buChar char="n"/>
                <a:defRPr/>
              </a:pP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Background</a:t>
              </a:r>
              <a:r>
                <a:rPr lang="zh-CN" altLang="en-US" sz="2200" b="1" dirty="0">
                  <a:latin typeface="Times New Roman" panose="02020603050405020304" pitchFamily="18" charset="0"/>
                  <a:ea typeface="华文中宋" panose="02010600040101010101" pitchFamily="2" charset="-122"/>
                </a:rPr>
                <a:t>：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GFS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 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data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 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,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 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1°x   1°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</a:rPr>
                <a:t>；</a:t>
              </a:r>
              <a:endParaRPr lang="en-US" altLang="zh-CN" sz="2200" b="1" dirty="0">
                <a:solidFill>
                  <a:srgbClr val="1282FE"/>
                </a:solidFill>
                <a:latin typeface="Times New Roman" panose="02020603050405020304" pitchFamily="18" charset="0"/>
                <a:ea typeface="华文中宋" panose="02010600040101010101" pitchFamily="2" charset="-122"/>
              </a:endParaRPr>
            </a:p>
            <a:p>
              <a:pPr indent="-324000">
                <a:spcBef>
                  <a:spcPts val="2400"/>
                </a:spcBef>
                <a:buFont typeface="Wingdings" panose="05000000000000000000" pitchFamily="2" charset="2"/>
                <a:buChar char="n"/>
                <a:tabLst>
                  <a:tab pos="625475" algn="l"/>
                </a:tabLst>
                <a:defRPr/>
              </a:pP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Observation</a:t>
              </a:r>
              <a:r>
                <a:rPr lang="zh-CN" altLang="en-US" sz="22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TEMP,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SYNOP,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SHIPS,</a:t>
              </a:r>
              <a:r>
                <a:rPr lang="zh-CN" altLang="en-US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200" b="1" dirty="0">
                  <a:solidFill>
                    <a:srgbClr val="1282FE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AIRP, SATOB, COSMIC</a:t>
              </a:r>
            </a:p>
            <a:p>
              <a:pPr marL="342900" indent="-342900" algn="just">
                <a:spcBef>
                  <a:spcPts val="2400"/>
                </a:spcBef>
                <a:buFont typeface="Wingdings" panose="05000000000000000000" pitchFamily="2" charset="2"/>
                <a:buChar char="n"/>
                <a:defRPr/>
              </a:pP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Experiments</a:t>
              </a:r>
              <a:r>
                <a:rPr lang="zh-CN" altLang="en-US" sz="22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CTRL ,</a:t>
              </a:r>
              <a:r>
                <a:rPr lang="zh-CN" altLang="en-US" sz="22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200" b="1" dirty="0"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Flat-VarQC , Huber - VarQC</a:t>
              </a:r>
              <a:endParaRPr lang="zh-CN" altLang="en-US" sz="22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" name="矩形标注 1">
              <a:extLst>
                <a:ext uri="{FF2B5EF4-FFF2-40B4-BE49-F238E27FC236}">
                  <a16:creationId xmlns:a16="http://schemas.microsoft.com/office/drawing/2014/main" id="{B0B6C763-BF00-4FB0-8779-22C4143ACD9A}"/>
                </a:ext>
              </a:extLst>
            </p:cNvPr>
            <p:cNvSpPr/>
            <p:nvPr/>
          </p:nvSpPr>
          <p:spPr>
            <a:xfrm>
              <a:off x="4013200" y="2133600"/>
              <a:ext cx="1117600" cy="487363"/>
            </a:xfrm>
            <a:prstGeom prst="wedgeRectCallou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3D-Var</a:t>
              </a:r>
            </a:p>
          </p:txBody>
        </p:sp>
        <p:sp>
          <p:nvSpPr>
            <p:cNvPr id="6" name="矩形标注 1">
              <a:extLst>
                <a:ext uri="{FF2B5EF4-FFF2-40B4-BE49-F238E27FC236}">
                  <a16:creationId xmlns:a16="http://schemas.microsoft.com/office/drawing/2014/main" id="{DFF74885-6DD6-4666-AC9B-49870485B770}"/>
                </a:ext>
              </a:extLst>
            </p:cNvPr>
            <p:cNvSpPr/>
            <p:nvPr/>
          </p:nvSpPr>
          <p:spPr>
            <a:xfrm>
              <a:off x="3635896" y="5534025"/>
              <a:ext cx="2016174" cy="828675"/>
            </a:xfrm>
            <a:custGeom>
              <a:avLst/>
              <a:gdLst>
                <a:gd name="connsiteX0" fmla="*/ 0 w 1116186"/>
                <a:gd name="connsiteY0" fmla="*/ 0 h 488380"/>
                <a:gd name="connsiteX1" fmla="*/ 186031 w 1116186"/>
                <a:gd name="connsiteY1" fmla="*/ 0 h 488380"/>
                <a:gd name="connsiteX2" fmla="*/ 186031 w 1116186"/>
                <a:gd name="connsiteY2" fmla="*/ 0 h 488380"/>
                <a:gd name="connsiteX3" fmla="*/ 465078 w 1116186"/>
                <a:gd name="connsiteY3" fmla="*/ 0 h 488380"/>
                <a:gd name="connsiteX4" fmla="*/ 1116186 w 1116186"/>
                <a:gd name="connsiteY4" fmla="*/ 0 h 488380"/>
                <a:gd name="connsiteX5" fmla="*/ 1116186 w 1116186"/>
                <a:gd name="connsiteY5" fmla="*/ 284888 h 488380"/>
                <a:gd name="connsiteX6" fmla="*/ 1116186 w 1116186"/>
                <a:gd name="connsiteY6" fmla="*/ 284888 h 488380"/>
                <a:gd name="connsiteX7" fmla="*/ 1116186 w 1116186"/>
                <a:gd name="connsiteY7" fmla="*/ 406983 h 488380"/>
                <a:gd name="connsiteX8" fmla="*/ 1116186 w 1116186"/>
                <a:gd name="connsiteY8" fmla="*/ 488380 h 488380"/>
                <a:gd name="connsiteX9" fmla="*/ 465078 w 1116186"/>
                <a:gd name="connsiteY9" fmla="*/ 488380 h 488380"/>
                <a:gd name="connsiteX10" fmla="*/ 325558 w 1116186"/>
                <a:gd name="connsiteY10" fmla="*/ 549428 h 488380"/>
                <a:gd name="connsiteX11" fmla="*/ 186031 w 1116186"/>
                <a:gd name="connsiteY11" fmla="*/ 488380 h 488380"/>
                <a:gd name="connsiteX12" fmla="*/ 0 w 1116186"/>
                <a:gd name="connsiteY12" fmla="*/ 488380 h 488380"/>
                <a:gd name="connsiteX13" fmla="*/ 0 w 1116186"/>
                <a:gd name="connsiteY13" fmla="*/ 406983 h 488380"/>
                <a:gd name="connsiteX14" fmla="*/ 0 w 1116186"/>
                <a:gd name="connsiteY14" fmla="*/ 284888 h 488380"/>
                <a:gd name="connsiteX15" fmla="*/ 0 w 1116186"/>
                <a:gd name="connsiteY15" fmla="*/ 284888 h 488380"/>
                <a:gd name="connsiteX16" fmla="*/ 0 w 1116186"/>
                <a:gd name="connsiteY16" fmla="*/ 0 h 488380"/>
                <a:gd name="connsiteX0" fmla="*/ 0 w 1116186"/>
                <a:gd name="connsiteY0" fmla="*/ 0 h 488380"/>
                <a:gd name="connsiteX1" fmla="*/ 186031 w 1116186"/>
                <a:gd name="connsiteY1" fmla="*/ 0 h 488380"/>
                <a:gd name="connsiteX2" fmla="*/ 186031 w 1116186"/>
                <a:gd name="connsiteY2" fmla="*/ 0 h 488380"/>
                <a:gd name="connsiteX3" fmla="*/ 465078 w 1116186"/>
                <a:gd name="connsiteY3" fmla="*/ 0 h 488380"/>
                <a:gd name="connsiteX4" fmla="*/ 1116186 w 1116186"/>
                <a:gd name="connsiteY4" fmla="*/ 0 h 488380"/>
                <a:gd name="connsiteX5" fmla="*/ 1116186 w 1116186"/>
                <a:gd name="connsiteY5" fmla="*/ 284888 h 488380"/>
                <a:gd name="connsiteX6" fmla="*/ 1116186 w 1116186"/>
                <a:gd name="connsiteY6" fmla="*/ 284888 h 488380"/>
                <a:gd name="connsiteX7" fmla="*/ 1116186 w 1116186"/>
                <a:gd name="connsiteY7" fmla="*/ 406983 h 488380"/>
                <a:gd name="connsiteX8" fmla="*/ 1116186 w 1116186"/>
                <a:gd name="connsiteY8" fmla="*/ 488380 h 488380"/>
                <a:gd name="connsiteX9" fmla="*/ 465078 w 1116186"/>
                <a:gd name="connsiteY9" fmla="*/ 488380 h 488380"/>
                <a:gd name="connsiteX10" fmla="*/ 318682 w 1116186"/>
                <a:gd name="connsiteY10" fmla="*/ 480676 h 488380"/>
                <a:gd name="connsiteX11" fmla="*/ 186031 w 1116186"/>
                <a:gd name="connsiteY11" fmla="*/ 488380 h 488380"/>
                <a:gd name="connsiteX12" fmla="*/ 0 w 1116186"/>
                <a:gd name="connsiteY12" fmla="*/ 488380 h 488380"/>
                <a:gd name="connsiteX13" fmla="*/ 0 w 1116186"/>
                <a:gd name="connsiteY13" fmla="*/ 406983 h 488380"/>
                <a:gd name="connsiteX14" fmla="*/ 0 w 1116186"/>
                <a:gd name="connsiteY14" fmla="*/ 284888 h 488380"/>
                <a:gd name="connsiteX15" fmla="*/ 0 w 1116186"/>
                <a:gd name="connsiteY15" fmla="*/ 284888 h 488380"/>
                <a:gd name="connsiteX16" fmla="*/ 0 w 1116186"/>
                <a:gd name="connsiteY16" fmla="*/ 0 h 488380"/>
                <a:gd name="connsiteX0" fmla="*/ 0 w 1116186"/>
                <a:gd name="connsiteY0" fmla="*/ 0 h 488380"/>
                <a:gd name="connsiteX1" fmla="*/ 186031 w 1116186"/>
                <a:gd name="connsiteY1" fmla="*/ 0 h 488380"/>
                <a:gd name="connsiteX2" fmla="*/ 186031 w 1116186"/>
                <a:gd name="connsiteY2" fmla="*/ 0 h 488380"/>
                <a:gd name="connsiteX3" fmla="*/ 465078 w 1116186"/>
                <a:gd name="connsiteY3" fmla="*/ 0 h 488380"/>
                <a:gd name="connsiteX4" fmla="*/ 1116186 w 1116186"/>
                <a:gd name="connsiteY4" fmla="*/ 0 h 488380"/>
                <a:gd name="connsiteX5" fmla="*/ 1116186 w 1116186"/>
                <a:gd name="connsiteY5" fmla="*/ 284888 h 488380"/>
                <a:gd name="connsiteX6" fmla="*/ 1116186 w 1116186"/>
                <a:gd name="connsiteY6" fmla="*/ 284888 h 488380"/>
                <a:gd name="connsiteX7" fmla="*/ 1116186 w 1116186"/>
                <a:gd name="connsiteY7" fmla="*/ 406983 h 488380"/>
                <a:gd name="connsiteX8" fmla="*/ 1116186 w 1116186"/>
                <a:gd name="connsiteY8" fmla="*/ 488380 h 488380"/>
                <a:gd name="connsiteX9" fmla="*/ 465078 w 1116186"/>
                <a:gd name="connsiteY9" fmla="*/ 488380 h 488380"/>
                <a:gd name="connsiteX10" fmla="*/ 318682 w 1116186"/>
                <a:gd name="connsiteY10" fmla="*/ 487552 h 488380"/>
                <a:gd name="connsiteX11" fmla="*/ 186031 w 1116186"/>
                <a:gd name="connsiteY11" fmla="*/ 488380 h 488380"/>
                <a:gd name="connsiteX12" fmla="*/ 0 w 1116186"/>
                <a:gd name="connsiteY12" fmla="*/ 488380 h 488380"/>
                <a:gd name="connsiteX13" fmla="*/ 0 w 1116186"/>
                <a:gd name="connsiteY13" fmla="*/ 406983 h 488380"/>
                <a:gd name="connsiteX14" fmla="*/ 0 w 1116186"/>
                <a:gd name="connsiteY14" fmla="*/ 284888 h 488380"/>
                <a:gd name="connsiteX15" fmla="*/ 0 w 1116186"/>
                <a:gd name="connsiteY15" fmla="*/ 284888 h 488380"/>
                <a:gd name="connsiteX16" fmla="*/ 0 w 1116186"/>
                <a:gd name="connsiteY16" fmla="*/ 0 h 488380"/>
                <a:gd name="connsiteX0" fmla="*/ 0 w 1116186"/>
                <a:gd name="connsiteY0" fmla="*/ 0 h 488380"/>
                <a:gd name="connsiteX1" fmla="*/ 186031 w 1116186"/>
                <a:gd name="connsiteY1" fmla="*/ 0 h 488380"/>
                <a:gd name="connsiteX2" fmla="*/ 186031 w 1116186"/>
                <a:gd name="connsiteY2" fmla="*/ 0 h 488380"/>
                <a:gd name="connsiteX3" fmla="*/ 485703 w 1116186"/>
                <a:gd name="connsiteY3" fmla="*/ 0 h 488380"/>
                <a:gd name="connsiteX4" fmla="*/ 1116186 w 1116186"/>
                <a:gd name="connsiteY4" fmla="*/ 0 h 488380"/>
                <a:gd name="connsiteX5" fmla="*/ 1116186 w 1116186"/>
                <a:gd name="connsiteY5" fmla="*/ 284888 h 488380"/>
                <a:gd name="connsiteX6" fmla="*/ 1116186 w 1116186"/>
                <a:gd name="connsiteY6" fmla="*/ 284888 h 488380"/>
                <a:gd name="connsiteX7" fmla="*/ 1116186 w 1116186"/>
                <a:gd name="connsiteY7" fmla="*/ 406983 h 488380"/>
                <a:gd name="connsiteX8" fmla="*/ 1116186 w 1116186"/>
                <a:gd name="connsiteY8" fmla="*/ 488380 h 488380"/>
                <a:gd name="connsiteX9" fmla="*/ 465078 w 1116186"/>
                <a:gd name="connsiteY9" fmla="*/ 488380 h 488380"/>
                <a:gd name="connsiteX10" fmla="*/ 318682 w 1116186"/>
                <a:gd name="connsiteY10" fmla="*/ 487552 h 488380"/>
                <a:gd name="connsiteX11" fmla="*/ 186031 w 1116186"/>
                <a:gd name="connsiteY11" fmla="*/ 488380 h 488380"/>
                <a:gd name="connsiteX12" fmla="*/ 0 w 1116186"/>
                <a:gd name="connsiteY12" fmla="*/ 488380 h 488380"/>
                <a:gd name="connsiteX13" fmla="*/ 0 w 1116186"/>
                <a:gd name="connsiteY13" fmla="*/ 406983 h 488380"/>
                <a:gd name="connsiteX14" fmla="*/ 0 w 1116186"/>
                <a:gd name="connsiteY14" fmla="*/ 284888 h 488380"/>
                <a:gd name="connsiteX15" fmla="*/ 0 w 1116186"/>
                <a:gd name="connsiteY15" fmla="*/ 284888 h 488380"/>
                <a:gd name="connsiteX16" fmla="*/ 0 w 1116186"/>
                <a:gd name="connsiteY16" fmla="*/ 0 h 488380"/>
                <a:gd name="connsiteX0" fmla="*/ 0 w 1116186"/>
                <a:gd name="connsiteY0" fmla="*/ 51945 h 540325"/>
                <a:gd name="connsiteX1" fmla="*/ 186031 w 1116186"/>
                <a:gd name="connsiteY1" fmla="*/ 51945 h 540325"/>
                <a:gd name="connsiteX2" fmla="*/ 186031 w 1116186"/>
                <a:gd name="connsiteY2" fmla="*/ 51945 h 540325"/>
                <a:gd name="connsiteX3" fmla="*/ 485703 w 1116186"/>
                <a:gd name="connsiteY3" fmla="*/ 51945 h 540325"/>
                <a:gd name="connsiteX4" fmla="*/ 1116186 w 1116186"/>
                <a:gd name="connsiteY4" fmla="*/ 51945 h 540325"/>
                <a:gd name="connsiteX5" fmla="*/ 1116186 w 1116186"/>
                <a:gd name="connsiteY5" fmla="*/ 336833 h 540325"/>
                <a:gd name="connsiteX6" fmla="*/ 1116186 w 1116186"/>
                <a:gd name="connsiteY6" fmla="*/ 336833 h 540325"/>
                <a:gd name="connsiteX7" fmla="*/ 1116186 w 1116186"/>
                <a:gd name="connsiteY7" fmla="*/ 458928 h 540325"/>
                <a:gd name="connsiteX8" fmla="*/ 1116186 w 1116186"/>
                <a:gd name="connsiteY8" fmla="*/ 540325 h 540325"/>
                <a:gd name="connsiteX9" fmla="*/ 465078 w 1116186"/>
                <a:gd name="connsiteY9" fmla="*/ 540325 h 540325"/>
                <a:gd name="connsiteX10" fmla="*/ 318682 w 1116186"/>
                <a:gd name="connsiteY10" fmla="*/ 539497 h 540325"/>
                <a:gd name="connsiteX11" fmla="*/ 186031 w 1116186"/>
                <a:gd name="connsiteY11" fmla="*/ 540325 h 540325"/>
                <a:gd name="connsiteX12" fmla="*/ 0 w 1116186"/>
                <a:gd name="connsiteY12" fmla="*/ 540325 h 540325"/>
                <a:gd name="connsiteX13" fmla="*/ 0 w 1116186"/>
                <a:gd name="connsiteY13" fmla="*/ 458928 h 540325"/>
                <a:gd name="connsiteX14" fmla="*/ 0 w 1116186"/>
                <a:gd name="connsiteY14" fmla="*/ 336833 h 540325"/>
                <a:gd name="connsiteX15" fmla="*/ 0 w 1116186"/>
                <a:gd name="connsiteY15" fmla="*/ 336833 h 540325"/>
                <a:gd name="connsiteX16" fmla="*/ 0 w 1116186"/>
                <a:gd name="connsiteY16" fmla="*/ 51945 h 540325"/>
                <a:gd name="connsiteX0" fmla="*/ 0 w 1116186"/>
                <a:gd name="connsiteY0" fmla="*/ 21390 h 509770"/>
                <a:gd name="connsiteX1" fmla="*/ 186031 w 1116186"/>
                <a:gd name="connsiteY1" fmla="*/ 21390 h 509770"/>
                <a:gd name="connsiteX2" fmla="*/ 186031 w 1116186"/>
                <a:gd name="connsiteY2" fmla="*/ 21390 h 509770"/>
                <a:gd name="connsiteX3" fmla="*/ 485703 w 1116186"/>
                <a:gd name="connsiteY3" fmla="*/ 21390 h 509770"/>
                <a:gd name="connsiteX4" fmla="*/ 1116186 w 1116186"/>
                <a:gd name="connsiteY4" fmla="*/ 21390 h 509770"/>
                <a:gd name="connsiteX5" fmla="*/ 1116186 w 1116186"/>
                <a:gd name="connsiteY5" fmla="*/ 306278 h 509770"/>
                <a:gd name="connsiteX6" fmla="*/ 1116186 w 1116186"/>
                <a:gd name="connsiteY6" fmla="*/ 306278 h 509770"/>
                <a:gd name="connsiteX7" fmla="*/ 1116186 w 1116186"/>
                <a:gd name="connsiteY7" fmla="*/ 428373 h 509770"/>
                <a:gd name="connsiteX8" fmla="*/ 1116186 w 1116186"/>
                <a:gd name="connsiteY8" fmla="*/ 509770 h 509770"/>
                <a:gd name="connsiteX9" fmla="*/ 465078 w 1116186"/>
                <a:gd name="connsiteY9" fmla="*/ 509770 h 509770"/>
                <a:gd name="connsiteX10" fmla="*/ 318682 w 1116186"/>
                <a:gd name="connsiteY10" fmla="*/ 508942 h 509770"/>
                <a:gd name="connsiteX11" fmla="*/ 186031 w 1116186"/>
                <a:gd name="connsiteY11" fmla="*/ 509770 h 509770"/>
                <a:gd name="connsiteX12" fmla="*/ 0 w 1116186"/>
                <a:gd name="connsiteY12" fmla="*/ 509770 h 509770"/>
                <a:gd name="connsiteX13" fmla="*/ 0 w 1116186"/>
                <a:gd name="connsiteY13" fmla="*/ 428373 h 509770"/>
                <a:gd name="connsiteX14" fmla="*/ 0 w 1116186"/>
                <a:gd name="connsiteY14" fmla="*/ 306278 h 509770"/>
                <a:gd name="connsiteX15" fmla="*/ 0 w 1116186"/>
                <a:gd name="connsiteY15" fmla="*/ 306278 h 509770"/>
                <a:gd name="connsiteX16" fmla="*/ 0 w 1116186"/>
                <a:gd name="connsiteY16" fmla="*/ 21390 h 509770"/>
                <a:gd name="connsiteX0" fmla="*/ 0 w 1116186"/>
                <a:gd name="connsiteY0" fmla="*/ 9168 h 497548"/>
                <a:gd name="connsiteX1" fmla="*/ 186031 w 1116186"/>
                <a:gd name="connsiteY1" fmla="*/ 9168 h 497548"/>
                <a:gd name="connsiteX2" fmla="*/ 186031 w 1116186"/>
                <a:gd name="connsiteY2" fmla="*/ 9168 h 497548"/>
                <a:gd name="connsiteX3" fmla="*/ 485703 w 1116186"/>
                <a:gd name="connsiteY3" fmla="*/ 9168 h 497548"/>
                <a:gd name="connsiteX4" fmla="*/ 1116186 w 1116186"/>
                <a:gd name="connsiteY4" fmla="*/ 9168 h 497548"/>
                <a:gd name="connsiteX5" fmla="*/ 1116186 w 1116186"/>
                <a:gd name="connsiteY5" fmla="*/ 294056 h 497548"/>
                <a:gd name="connsiteX6" fmla="*/ 1116186 w 1116186"/>
                <a:gd name="connsiteY6" fmla="*/ 294056 h 497548"/>
                <a:gd name="connsiteX7" fmla="*/ 1116186 w 1116186"/>
                <a:gd name="connsiteY7" fmla="*/ 416151 h 497548"/>
                <a:gd name="connsiteX8" fmla="*/ 1116186 w 1116186"/>
                <a:gd name="connsiteY8" fmla="*/ 497548 h 497548"/>
                <a:gd name="connsiteX9" fmla="*/ 465078 w 1116186"/>
                <a:gd name="connsiteY9" fmla="*/ 497548 h 497548"/>
                <a:gd name="connsiteX10" fmla="*/ 318682 w 1116186"/>
                <a:gd name="connsiteY10" fmla="*/ 496720 h 497548"/>
                <a:gd name="connsiteX11" fmla="*/ 186031 w 1116186"/>
                <a:gd name="connsiteY11" fmla="*/ 497548 h 497548"/>
                <a:gd name="connsiteX12" fmla="*/ 0 w 1116186"/>
                <a:gd name="connsiteY12" fmla="*/ 497548 h 497548"/>
                <a:gd name="connsiteX13" fmla="*/ 0 w 1116186"/>
                <a:gd name="connsiteY13" fmla="*/ 416151 h 497548"/>
                <a:gd name="connsiteX14" fmla="*/ 0 w 1116186"/>
                <a:gd name="connsiteY14" fmla="*/ 294056 h 497548"/>
                <a:gd name="connsiteX15" fmla="*/ 0 w 1116186"/>
                <a:gd name="connsiteY15" fmla="*/ 294056 h 497548"/>
                <a:gd name="connsiteX16" fmla="*/ 0 w 1116186"/>
                <a:gd name="connsiteY16" fmla="*/ 9168 h 497548"/>
                <a:gd name="connsiteX0" fmla="*/ 0 w 1116186"/>
                <a:gd name="connsiteY0" fmla="*/ 3056 h 491436"/>
                <a:gd name="connsiteX1" fmla="*/ 186031 w 1116186"/>
                <a:gd name="connsiteY1" fmla="*/ 3056 h 491436"/>
                <a:gd name="connsiteX2" fmla="*/ 186031 w 1116186"/>
                <a:gd name="connsiteY2" fmla="*/ 3056 h 491436"/>
                <a:gd name="connsiteX3" fmla="*/ 485703 w 1116186"/>
                <a:gd name="connsiteY3" fmla="*/ 3056 h 491436"/>
                <a:gd name="connsiteX4" fmla="*/ 1116186 w 1116186"/>
                <a:gd name="connsiteY4" fmla="*/ 3056 h 491436"/>
                <a:gd name="connsiteX5" fmla="*/ 1116186 w 1116186"/>
                <a:gd name="connsiteY5" fmla="*/ 287944 h 491436"/>
                <a:gd name="connsiteX6" fmla="*/ 1116186 w 1116186"/>
                <a:gd name="connsiteY6" fmla="*/ 287944 h 491436"/>
                <a:gd name="connsiteX7" fmla="*/ 1116186 w 1116186"/>
                <a:gd name="connsiteY7" fmla="*/ 410039 h 491436"/>
                <a:gd name="connsiteX8" fmla="*/ 1116186 w 1116186"/>
                <a:gd name="connsiteY8" fmla="*/ 491436 h 491436"/>
                <a:gd name="connsiteX9" fmla="*/ 465078 w 1116186"/>
                <a:gd name="connsiteY9" fmla="*/ 491436 h 491436"/>
                <a:gd name="connsiteX10" fmla="*/ 318682 w 1116186"/>
                <a:gd name="connsiteY10" fmla="*/ 490608 h 491436"/>
                <a:gd name="connsiteX11" fmla="*/ 186031 w 1116186"/>
                <a:gd name="connsiteY11" fmla="*/ 491436 h 491436"/>
                <a:gd name="connsiteX12" fmla="*/ 0 w 1116186"/>
                <a:gd name="connsiteY12" fmla="*/ 491436 h 491436"/>
                <a:gd name="connsiteX13" fmla="*/ 0 w 1116186"/>
                <a:gd name="connsiteY13" fmla="*/ 410039 h 491436"/>
                <a:gd name="connsiteX14" fmla="*/ 0 w 1116186"/>
                <a:gd name="connsiteY14" fmla="*/ 287944 h 491436"/>
                <a:gd name="connsiteX15" fmla="*/ 0 w 1116186"/>
                <a:gd name="connsiteY15" fmla="*/ 287944 h 491436"/>
                <a:gd name="connsiteX16" fmla="*/ 0 w 1116186"/>
                <a:gd name="connsiteY16" fmla="*/ 3056 h 491436"/>
                <a:gd name="connsiteX0" fmla="*/ 0 w 1116186"/>
                <a:gd name="connsiteY0" fmla="*/ 102683 h 591063"/>
                <a:gd name="connsiteX1" fmla="*/ 186031 w 1116186"/>
                <a:gd name="connsiteY1" fmla="*/ 102683 h 591063"/>
                <a:gd name="connsiteX2" fmla="*/ 186031 w 1116186"/>
                <a:gd name="connsiteY2" fmla="*/ 102683 h 591063"/>
                <a:gd name="connsiteX3" fmla="*/ 324337 w 1116186"/>
                <a:gd name="connsiteY3" fmla="*/ 0 h 591063"/>
                <a:gd name="connsiteX4" fmla="*/ 485703 w 1116186"/>
                <a:gd name="connsiteY4" fmla="*/ 102683 h 591063"/>
                <a:gd name="connsiteX5" fmla="*/ 1116186 w 1116186"/>
                <a:gd name="connsiteY5" fmla="*/ 102683 h 591063"/>
                <a:gd name="connsiteX6" fmla="*/ 1116186 w 1116186"/>
                <a:gd name="connsiteY6" fmla="*/ 387571 h 591063"/>
                <a:gd name="connsiteX7" fmla="*/ 1116186 w 1116186"/>
                <a:gd name="connsiteY7" fmla="*/ 387571 h 591063"/>
                <a:gd name="connsiteX8" fmla="*/ 1116186 w 1116186"/>
                <a:gd name="connsiteY8" fmla="*/ 509666 h 591063"/>
                <a:gd name="connsiteX9" fmla="*/ 1116186 w 1116186"/>
                <a:gd name="connsiteY9" fmla="*/ 591063 h 591063"/>
                <a:gd name="connsiteX10" fmla="*/ 465078 w 1116186"/>
                <a:gd name="connsiteY10" fmla="*/ 591063 h 591063"/>
                <a:gd name="connsiteX11" fmla="*/ 318682 w 1116186"/>
                <a:gd name="connsiteY11" fmla="*/ 590235 h 591063"/>
                <a:gd name="connsiteX12" fmla="*/ 186031 w 1116186"/>
                <a:gd name="connsiteY12" fmla="*/ 591063 h 591063"/>
                <a:gd name="connsiteX13" fmla="*/ 0 w 1116186"/>
                <a:gd name="connsiteY13" fmla="*/ 591063 h 591063"/>
                <a:gd name="connsiteX14" fmla="*/ 0 w 1116186"/>
                <a:gd name="connsiteY14" fmla="*/ 509666 h 591063"/>
                <a:gd name="connsiteX15" fmla="*/ 0 w 1116186"/>
                <a:gd name="connsiteY15" fmla="*/ 387571 h 591063"/>
                <a:gd name="connsiteX16" fmla="*/ 0 w 1116186"/>
                <a:gd name="connsiteY16" fmla="*/ 387571 h 591063"/>
                <a:gd name="connsiteX17" fmla="*/ 0 w 1116186"/>
                <a:gd name="connsiteY17" fmla="*/ 102683 h 59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6186" h="591063">
                  <a:moveTo>
                    <a:pt x="0" y="102683"/>
                  </a:moveTo>
                  <a:lnTo>
                    <a:pt x="186031" y="102683"/>
                  </a:lnTo>
                  <a:lnTo>
                    <a:pt x="186031" y="102683"/>
                  </a:lnTo>
                  <a:cubicBezTo>
                    <a:pt x="232133" y="100540"/>
                    <a:pt x="278235" y="2143"/>
                    <a:pt x="324337" y="0"/>
                  </a:cubicBezTo>
                  <a:lnTo>
                    <a:pt x="485703" y="102683"/>
                  </a:lnTo>
                  <a:cubicBezTo>
                    <a:pt x="798991" y="95807"/>
                    <a:pt x="906025" y="102683"/>
                    <a:pt x="1116186" y="102683"/>
                  </a:cubicBezTo>
                  <a:lnTo>
                    <a:pt x="1116186" y="387571"/>
                  </a:lnTo>
                  <a:lnTo>
                    <a:pt x="1116186" y="387571"/>
                  </a:lnTo>
                  <a:lnTo>
                    <a:pt x="1116186" y="509666"/>
                  </a:lnTo>
                  <a:lnTo>
                    <a:pt x="1116186" y="591063"/>
                  </a:lnTo>
                  <a:lnTo>
                    <a:pt x="465078" y="591063"/>
                  </a:lnTo>
                  <a:lnTo>
                    <a:pt x="318682" y="590235"/>
                  </a:lnTo>
                  <a:lnTo>
                    <a:pt x="186031" y="591063"/>
                  </a:lnTo>
                  <a:lnTo>
                    <a:pt x="0" y="591063"/>
                  </a:lnTo>
                  <a:lnTo>
                    <a:pt x="0" y="509666"/>
                  </a:lnTo>
                  <a:lnTo>
                    <a:pt x="0" y="387571"/>
                  </a:lnTo>
                  <a:lnTo>
                    <a:pt x="0" y="387571"/>
                  </a:lnTo>
                  <a:lnTo>
                    <a:pt x="0" y="102683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Gaussian + Flat PDF</a:t>
              </a:r>
            </a:p>
          </p:txBody>
        </p:sp>
        <p:sp>
          <p:nvSpPr>
            <p:cNvPr id="7" name="矩形标注 1">
              <a:extLst>
                <a:ext uri="{FF2B5EF4-FFF2-40B4-BE49-F238E27FC236}">
                  <a16:creationId xmlns:a16="http://schemas.microsoft.com/office/drawing/2014/main" id="{D2B69CAF-298D-4474-8711-2C82152E64AF}"/>
                </a:ext>
              </a:extLst>
            </p:cNvPr>
            <p:cNvSpPr/>
            <p:nvPr/>
          </p:nvSpPr>
          <p:spPr>
            <a:xfrm>
              <a:off x="5868144" y="5527675"/>
              <a:ext cx="1728813" cy="835025"/>
            </a:xfrm>
            <a:custGeom>
              <a:avLst/>
              <a:gdLst>
                <a:gd name="connsiteX0" fmla="*/ 0 w 1116186"/>
                <a:gd name="connsiteY0" fmla="*/ 0 h 488380"/>
                <a:gd name="connsiteX1" fmla="*/ 186031 w 1116186"/>
                <a:gd name="connsiteY1" fmla="*/ 0 h 488380"/>
                <a:gd name="connsiteX2" fmla="*/ 186031 w 1116186"/>
                <a:gd name="connsiteY2" fmla="*/ 0 h 488380"/>
                <a:gd name="connsiteX3" fmla="*/ 465078 w 1116186"/>
                <a:gd name="connsiteY3" fmla="*/ 0 h 488380"/>
                <a:gd name="connsiteX4" fmla="*/ 1116186 w 1116186"/>
                <a:gd name="connsiteY4" fmla="*/ 0 h 488380"/>
                <a:gd name="connsiteX5" fmla="*/ 1116186 w 1116186"/>
                <a:gd name="connsiteY5" fmla="*/ 284888 h 488380"/>
                <a:gd name="connsiteX6" fmla="*/ 1116186 w 1116186"/>
                <a:gd name="connsiteY6" fmla="*/ 284888 h 488380"/>
                <a:gd name="connsiteX7" fmla="*/ 1116186 w 1116186"/>
                <a:gd name="connsiteY7" fmla="*/ 406983 h 488380"/>
                <a:gd name="connsiteX8" fmla="*/ 1116186 w 1116186"/>
                <a:gd name="connsiteY8" fmla="*/ 488380 h 488380"/>
                <a:gd name="connsiteX9" fmla="*/ 465078 w 1116186"/>
                <a:gd name="connsiteY9" fmla="*/ 488380 h 488380"/>
                <a:gd name="connsiteX10" fmla="*/ 325558 w 1116186"/>
                <a:gd name="connsiteY10" fmla="*/ 549428 h 488380"/>
                <a:gd name="connsiteX11" fmla="*/ 186031 w 1116186"/>
                <a:gd name="connsiteY11" fmla="*/ 488380 h 488380"/>
                <a:gd name="connsiteX12" fmla="*/ 0 w 1116186"/>
                <a:gd name="connsiteY12" fmla="*/ 488380 h 488380"/>
                <a:gd name="connsiteX13" fmla="*/ 0 w 1116186"/>
                <a:gd name="connsiteY13" fmla="*/ 406983 h 488380"/>
                <a:gd name="connsiteX14" fmla="*/ 0 w 1116186"/>
                <a:gd name="connsiteY14" fmla="*/ 284888 h 488380"/>
                <a:gd name="connsiteX15" fmla="*/ 0 w 1116186"/>
                <a:gd name="connsiteY15" fmla="*/ 284888 h 488380"/>
                <a:gd name="connsiteX16" fmla="*/ 0 w 1116186"/>
                <a:gd name="connsiteY16" fmla="*/ 0 h 488380"/>
                <a:gd name="connsiteX0" fmla="*/ 0 w 1116186"/>
                <a:gd name="connsiteY0" fmla="*/ 0 h 488380"/>
                <a:gd name="connsiteX1" fmla="*/ 186031 w 1116186"/>
                <a:gd name="connsiteY1" fmla="*/ 0 h 488380"/>
                <a:gd name="connsiteX2" fmla="*/ 186031 w 1116186"/>
                <a:gd name="connsiteY2" fmla="*/ 0 h 488380"/>
                <a:gd name="connsiteX3" fmla="*/ 465078 w 1116186"/>
                <a:gd name="connsiteY3" fmla="*/ 0 h 488380"/>
                <a:gd name="connsiteX4" fmla="*/ 1116186 w 1116186"/>
                <a:gd name="connsiteY4" fmla="*/ 0 h 488380"/>
                <a:gd name="connsiteX5" fmla="*/ 1116186 w 1116186"/>
                <a:gd name="connsiteY5" fmla="*/ 284888 h 488380"/>
                <a:gd name="connsiteX6" fmla="*/ 1116186 w 1116186"/>
                <a:gd name="connsiteY6" fmla="*/ 284888 h 488380"/>
                <a:gd name="connsiteX7" fmla="*/ 1116186 w 1116186"/>
                <a:gd name="connsiteY7" fmla="*/ 406983 h 488380"/>
                <a:gd name="connsiteX8" fmla="*/ 1116186 w 1116186"/>
                <a:gd name="connsiteY8" fmla="*/ 488380 h 488380"/>
                <a:gd name="connsiteX9" fmla="*/ 465078 w 1116186"/>
                <a:gd name="connsiteY9" fmla="*/ 488380 h 488380"/>
                <a:gd name="connsiteX10" fmla="*/ 318682 w 1116186"/>
                <a:gd name="connsiteY10" fmla="*/ 480676 h 488380"/>
                <a:gd name="connsiteX11" fmla="*/ 186031 w 1116186"/>
                <a:gd name="connsiteY11" fmla="*/ 488380 h 488380"/>
                <a:gd name="connsiteX12" fmla="*/ 0 w 1116186"/>
                <a:gd name="connsiteY12" fmla="*/ 488380 h 488380"/>
                <a:gd name="connsiteX13" fmla="*/ 0 w 1116186"/>
                <a:gd name="connsiteY13" fmla="*/ 406983 h 488380"/>
                <a:gd name="connsiteX14" fmla="*/ 0 w 1116186"/>
                <a:gd name="connsiteY14" fmla="*/ 284888 h 488380"/>
                <a:gd name="connsiteX15" fmla="*/ 0 w 1116186"/>
                <a:gd name="connsiteY15" fmla="*/ 284888 h 488380"/>
                <a:gd name="connsiteX16" fmla="*/ 0 w 1116186"/>
                <a:gd name="connsiteY16" fmla="*/ 0 h 488380"/>
                <a:gd name="connsiteX0" fmla="*/ 0 w 1116186"/>
                <a:gd name="connsiteY0" fmla="*/ 0 h 488380"/>
                <a:gd name="connsiteX1" fmla="*/ 186031 w 1116186"/>
                <a:gd name="connsiteY1" fmla="*/ 0 h 488380"/>
                <a:gd name="connsiteX2" fmla="*/ 186031 w 1116186"/>
                <a:gd name="connsiteY2" fmla="*/ 0 h 488380"/>
                <a:gd name="connsiteX3" fmla="*/ 465078 w 1116186"/>
                <a:gd name="connsiteY3" fmla="*/ 0 h 488380"/>
                <a:gd name="connsiteX4" fmla="*/ 1116186 w 1116186"/>
                <a:gd name="connsiteY4" fmla="*/ 0 h 488380"/>
                <a:gd name="connsiteX5" fmla="*/ 1116186 w 1116186"/>
                <a:gd name="connsiteY5" fmla="*/ 284888 h 488380"/>
                <a:gd name="connsiteX6" fmla="*/ 1116186 w 1116186"/>
                <a:gd name="connsiteY6" fmla="*/ 284888 h 488380"/>
                <a:gd name="connsiteX7" fmla="*/ 1116186 w 1116186"/>
                <a:gd name="connsiteY7" fmla="*/ 406983 h 488380"/>
                <a:gd name="connsiteX8" fmla="*/ 1116186 w 1116186"/>
                <a:gd name="connsiteY8" fmla="*/ 488380 h 488380"/>
                <a:gd name="connsiteX9" fmla="*/ 465078 w 1116186"/>
                <a:gd name="connsiteY9" fmla="*/ 488380 h 488380"/>
                <a:gd name="connsiteX10" fmla="*/ 318682 w 1116186"/>
                <a:gd name="connsiteY10" fmla="*/ 487552 h 488380"/>
                <a:gd name="connsiteX11" fmla="*/ 186031 w 1116186"/>
                <a:gd name="connsiteY11" fmla="*/ 488380 h 488380"/>
                <a:gd name="connsiteX12" fmla="*/ 0 w 1116186"/>
                <a:gd name="connsiteY12" fmla="*/ 488380 h 488380"/>
                <a:gd name="connsiteX13" fmla="*/ 0 w 1116186"/>
                <a:gd name="connsiteY13" fmla="*/ 406983 h 488380"/>
                <a:gd name="connsiteX14" fmla="*/ 0 w 1116186"/>
                <a:gd name="connsiteY14" fmla="*/ 284888 h 488380"/>
                <a:gd name="connsiteX15" fmla="*/ 0 w 1116186"/>
                <a:gd name="connsiteY15" fmla="*/ 284888 h 488380"/>
                <a:gd name="connsiteX16" fmla="*/ 0 w 1116186"/>
                <a:gd name="connsiteY16" fmla="*/ 0 h 488380"/>
                <a:gd name="connsiteX0" fmla="*/ 0 w 1116186"/>
                <a:gd name="connsiteY0" fmla="*/ 0 h 488380"/>
                <a:gd name="connsiteX1" fmla="*/ 186031 w 1116186"/>
                <a:gd name="connsiteY1" fmla="*/ 0 h 488380"/>
                <a:gd name="connsiteX2" fmla="*/ 186031 w 1116186"/>
                <a:gd name="connsiteY2" fmla="*/ 0 h 488380"/>
                <a:gd name="connsiteX3" fmla="*/ 485703 w 1116186"/>
                <a:gd name="connsiteY3" fmla="*/ 0 h 488380"/>
                <a:gd name="connsiteX4" fmla="*/ 1116186 w 1116186"/>
                <a:gd name="connsiteY4" fmla="*/ 0 h 488380"/>
                <a:gd name="connsiteX5" fmla="*/ 1116186 w 1116186"/>
                <a:gd name="connsiteY5" fmla="*/ 284888 h 488380"/>
                <a:gd name="connsiteX6" fmla="*/ 1116186 w 1116186"/>
                <a:gd name="connsiteY6" fmla="*/ 284888 h 488380"/>
                <a:gd name="connsiteX7" fmla="*/ 1116186 w 1116186"/>
                <a:gd name="connsiteY7" fmla="*/ 406983 h 488380"/>
                <a:gd name="connsiteX8" fmla="*/ 1116186 w 1116186"/>
                <a:gd name="connsiteY8" fmla="*/ 488380 h 488380"/>
                <a:gd name="connsiteX9" fmla="*/ 465078 w 1116186"/>
                <a:gd name="connsiteY9" fmla="*/ 488380 h 488380"/>
                <a:gd name="connsiteX10" fmla="*/ 318682 w 1116186"/>
                <a:gd name="connsiteY10" fmla="*/ 487552 h 488380"/>
                <a:gd name="connsiteX11" fmla="*/ 186031 w 1116186"/>
                <a:gd name="connsiteY11" fmla="*/ 488380 h 488380"/>
                <a:gd name="connsiteX12" fmla="*/ 0 w 1116186"/>
                <a:gd name="connsiteY12" fmla="*/ 488380 h 488380"/>
                <a:gd name="connsiteX13" fmla="*/ 0 w 1116186"/>
                <a:gd name="connsiteY13" fmla="*/ 406983 h 488380"/>
                <a:gd name="connsiteX14" fmla="*/ 0 w 1116186"/>
                <a:gd name="connsiteY14" fmla="*/ 284888 h 488380"/>
                <a:gd name="connsiteX15" fmla="*/ 0 w 1116186"/>
                <a:gd name="connsiteY15" fmla="*/ 284888 h 488380"/>
                <a:gd name="connsiteX16" fmla="*/ 0 w 1116186"/>
                <a:gd name="connsiteY16" fmla="*/ 0 h 488380"/>
                <a:gd name="connsiteX0" fmla="*/ 0 w 1116186"/>
                <a:gd name="connsiteY0" fmla="*/ 51945 h 540325"/>
                <a:gd name="connsiteX1" fmla="*/ 186031 w 1116186"/>
                <a:gd name="connsiteY1" fmla="*/ 51945 h 540325"/>
                <a:gd name="connsiteX2" fmla="*/ 186031 w 1116186"/>
                <a:gd name="connsiteY2" fmla="*/ 51945 h 540325"/>
                <a:gd name="connsiteX3" fmla="*/ 485703 w 1116186"/>
                <a:gd name="connsiteY3" fmla="*/ 51945 h 540325"/>
                <a:gd name="connsiteX4" fmla="*/ 1116186 w 1116186"/>
                <a:gd name="connsiteY4" fmla="*/ 51945 h 540325"/>
                <a:gd name="connsiteX5" fmla="*/ 1116186 w 1116186"/>
                <a:gd name="connsiteY5" fmla="*/ 336833 h 540325"/>
                <a:gd name="connsiteX6" fmla="*/ 1116186 w 1116186"/>
                <a:gd name="connsiteY6" fmla="*/ 336833 h 540325"/>
                <a:gd name="connsiteX7" fmla="*/ 1116186 w 1116186"/>
                <a:gd name="connsiteY7" fmla="*/ 458928 h 540325"/>
                <a:gd name="connsiteX8" fmla="*/ 1116186 w 1116186"/>
                <a:gd name="connsiteY8" fmla="*/ 540325 h 540325"/>
                <a:gd name="connsiteX9" fmla="*/ 465078 w 1116186"/>
                <a:gd name="connsiteY9" fmla="*/ 540325 h 540325"/>
                <a:gd name="connsiteX10" fmla="*/ 318682 w 1116186"/>
                <a:gd name="connsiteY10" fmla="*/ 539497 h 540325"/>
                <a:gd name="connsiteX11" fmla="*/ 186031 w 1116186"/>
                <a:gd name="connsiteY11" fmla="*/ 540325 h 540325"/>
                <a:gd name="connsiteX12" fmla="*/ 0 w 1116186"/>
                <a:gd name="connsiteY12" fmla="*/ 540325 h 540325"/>
                <a:gd name="connsiteX13" fmla="*/ 0 w 1116186"/>
                <a:gd name="connsiteY13" fmla="*/ 458928 h 540325"/>
                <a:gd name="connsiteX14" fmla="*/ 0 w 1116186"/>
                <a:gd name="connsiteY14" fmla="*/ 336833 h 540325"/>
                <a:gd name="connsiteX15" fmla="*/ 0 w 1116186"/>
                <a:gd name="connsiteY15" fmla="*/ 336833 h 540325"/>
                <a:gd name="connsiteX16" fmla="*/ 0 w 1116186"/>
                <a:gd name="connsiteY16" fmla="*/ 51945 h 540325"/>
                <a:gd name="connsiteX0" fmla="*/ 0 w 1116186"/>
                <a:gd name="connsiteY0" fmla="*/ 21390 h 509770"/>
                <a:gd name="connsiteX1" fmla="*/ 186031 w 1116186"/>
                <a:gd name="connsiteY1" fmla="*/ 21390 h 509770"/>
                <a:gd name="connsiteX2" fmla="*/ 186031 w 1116186"/>
                <a:gd name="connsiteY2" fmla="*/ 21390 h 509770"/>
                <a:gd name="connsiteX3" fmla="*/ 485703 w 1116186"/>
                <a:gd name="connsiteY3" fmla="*/ 21390 h 509770"/>
                <a:gd name="connsiteX4" fmla="*/ 1116186 w 1116186"/>
                <a:gd name="connsiteY4" fmla="*/ 21390 h 509770"/>
                <a:gd name="connsiteX5" fmla="*/ 1116186 w 1116186"/>
                <a:gd name="connsiteY5" fmla="*/ 306278 h 509770"/>
                <a:gd name="connsiteX6" fmla="*/ 1116186 w 1116186"/>
                <a:gd name="connsiteY6" fmla="*/ 306278 h 509770"/>
                <a:gd name="connsiteX7" fmla="*/ 1116186 w 1116186"/>
                <a:gd name="connsiteY7" fmla="*/ 428373 h 509770"/>
                <a:gd name="connsiteX8" fmla="*/ 1116186 w 1116186"/>
                <a:gd name="connsiteY8" fmla="*/ 509770 h 509770"/>
                <a:gd name="connsiteX9" fmla="*/ 465078 w 1116186"/>
                <a:gd name="connsiteY9" fmla="*/ 509770 h 509770"/>
                <a:gd name="connsiteX10" fmla="*/ 318682 w 1116186"/>
                <a:gd name="connsiteY10" fmla="*/ 508942 h 509770"/>
                <a:gd name="connsiteX11" fmla="*/ 186031 w 1116186"/>
                <a:gd name="connsiteY11" fmla="*/ 509770 h 509770"/>
                <a:gd name="connsiteX12" fmla="*/ 0 w 1116186"/>
                <a:gd name="connsiteY12" fmla="*/ 509770 h 509770"/>
                <a:gd name="connsiteX13" fmla="*/ 0 w 1116186"/>
                <a:gd name="connsiteY13" fmla="*/ 428373 h 509770"/>
                <a:gd name="connsiteX14" fmla="*/ 0 w 1116186"/>
                <a:gd name="connsiteY14" fmla="*/ 306278 h 509770"/>
                <a:gd name="connsiteX15" fmla="*/ 0 w 1116186"/>
                <a:gd name="connsiteY15" fmla="*/ 306278 h 509770"/>
                <a:gd name="connsiteX16" fmla="*/ 0 w 1116186"/>
                <a:gd name="connsiteY16" fmla="*/ 21390 h 509770"/>
                <a:gd name="connsiteX0" fmla="*/ 0 w 1116186"/>
                <a:gd name="connsiteY0" fmla="*/ 9168 h 497548"/>
                <a:gd name="connsiteX1" fmla="*/ 186031 w 1116186"/>
                <a:gd name="connsiteY1" fmla="*/ 9168 h 497548"/>
                <a:gd name="connsiteX2" fmla="*/ 186031 w 1116186"/>
                <a:gd name="connsiteY2" fmla="*/ 9168 h 497548"/>
                <a:gd name="connsiteX3" fmla="*/ 485703 w 1116186"/>
                <a:gd name="connsiteY3" fmla="*/ 9168 h 497548"/>
                <a:gd name="connsiteX4" fmla="*/ 1116186 w 1116186"/>
                <a:gd name="connsiteY4" fmla="*/ 9168 h 497548"/>
                <a:gd name="connsiteX5" fmla="*/ 1116186 w 1116186"/>
                <a:gd name="connsiteY5" fmla="*/ 294056 h 497548"/>
                <a:gd name="connsiteX6" fmla="*/ 1116186 w 1116186"/>
                <a:gd name="connsiteY6" fmla="*/ 294056 h 497548"/>
                <a:gd name="connsiteX7" fmla="*/ 1116186 w 1116186"/>
                <a:gd name="connsiteY7" fmla="*/ 416151 h 497548"/>
                <a:gd name="connsiteX8" fmla="*/ 1116186 w 1116186"/>
                <a:gd name="connsiteY8" fmla="*/ 497548 h 497548"/>
                <a:gd name="connsiteX9" fmla="*/ 465078 w 1116186"/>
                <a:gd name="connsiteY9" fmla="*/ 497548 h 497548"/>
                <a:gd name="connsiteX10" fmla="*/ 318682 w 1116186"/>
                <a:gd name="connsiteY10" fmla="*/ 496720 h 497548"/>
                <a:gd name="connsiteX11" fmla="*/ 186031 w 1116186"/>
                <a:gd name="connsiteY11" fmla="*/ 497548 h 497548"/>
                <a:gd name="connsiteX12" fmla="*/ 0 w 1116186"/>
                <a:gd name="connsiteY12" fmla="*/ 497548 h 497548"/>
                <a:gd name="connsiteX13" fmla="*/ 0 w 1116186"/>
                <a:gd name="connsiteY13" fmla="*/ 416151 h 497548"/>
                <a:gd name="connsiteX14" fmla="*/ 0 w 1116186"/>
                <a:gd name="connsiteY14" fmla="*/ 294056 h 497548"/>
                <a:gd name="connsiteX15" fmla="*/ 0 w 1116186"/>
                <a:gd name="connsiteY15" fmla="*/ 294056 h 497548"/>
                <a:gd name="connsiteX16" fmla="*/ 0 w 1116186"/>
                <a:gd name="connsiteY16" fmla="*/ 9168 h 497548"/>
                <a:gd name="connsiteX0" fmla="*/ 0 w 1116186"/>
                <a:gd name="connsiteY0" fmla="*/ 3056 h 491436"/>
                <a:gd name="connsiteX1" fmla="*/ 186031 w 1116186"/>
                <a:gd name="connsiteY1" fmla="*/ 3056 h 491436"/>
                <a:gd name="connsiteX2" fmla="*/ 186031 w 1116186"/>
                <a:gd name="connsiteY2" fmla="*/ 3056 h 491436"/>
                <a:gd name="connsiteX3" fmla="*/ 485703 w 1116186"/>
                <a:gd name="connsiteY3" fmla="*/ 3056 h 491436"/>
                <a:gd name="connsiteX4" fmla="*/ 1116186 w 1116186"/>
                <a:gd name="connsiteY4" fmla="*/ 3056 h 491436"/>
                <a:gd name="connsiteX5" fmla="*/ 1116186 w 1116186"/>
                <a:gd name="connsiteY5" fmla="*/ 287944 h 491436"/>
                <a:gd name="connsiteX6" fmla="*/ 1116186 w 1116186"/>
                <a:gd name="connsiteY6" fmla="*/ 287944 h 491436"/>
                <a:gd name="connsiteX7" fmla="*/ 1116186 w 1116186"/>
                <a:gd name="connsiteY7" fmla="*/ 410039 h 491436"/>
                <a:gd name="connsiteX8" fmla="*/ 1116186 w 1116186"/>
                <a:gd name="connsiteY8" fmla="*/ 491436 h 491436"/>
                <a:gd name="connsiteX9" fmla="*/ 465078 w 1116186"/>
                <a:gd name="connsiteY9" fmla="*/ 491436 h 491436"/>
                <a:gd name="connsiteX10" fmla="*/ 318682 w 1116186"/>
                <a:gd name="connsiteY10" fmla="*/ 490608 h 491436"/>
                <a:gd name="connsiteX11" fmla="*/ 186031 w 1116186"/>
                <a:gd name="connsiteY11" fmla="*/ 491436 h 491436"/>
                <a:gd name="connsiteX12" fmla="*/ 0 w 1116186"/>
                <a:gd name="connsiteY12" fmla="*/ 491436 h 491436"/>
                <a:gd name="connsiteX13" fmla="*/ 0 w 1116186"/>
                <a:gd name="connsiteY13" fmla="*/ 410039 h 491436"/>
                <a:gd name="connsiteX14" fmla="*/ 0 w 1116186"/>
                <a:gd name="connsiteY14" fmla="*/ 287944 h 491436"/>
                <a:gd name="connsiteX15" fmla="*/ 0 w 1116186"/>
                <a:gd name="connsiteY15" fmla="*/ 287944 h 491436"/>
                <a:gd name="connsiteX16" fmla="*/ 0 w 1116186"/>
                <a:gd name="connsiteY16" fmla="*/ 3056 h 491436"/>
                <a:gd name="connsiteX0" fmla="*/ 0 w 1116186"/>
                <a:gd name="connsiteY0" fmla="*/ 102683 h 591063"/>
                <a:gd name="connsiteX1" fmla="*/ 186031 w 1116186"/>
                <a:gd name="connsiteY1" fmla="*/ 102683 h 591063"/>
                <a:gd name="connsiteX2" fmla="*/ 186031 w 1116186"/>
                <a:gd name="connsiteY2" fmla="*/ 102683 h 591063"/>
                <a:gd name="connsiteX3" fmla="*/ 324337 w 1116186"/>
                <a:gd name="connsiteY3" fmla="*/ 0 h 591063"/>
                <a:gd name="connsiteX4" fmla="*/ 485703 w 1116186"/>
                <a:gd name="connsiteY4" fmla="*/ 102683 h 591063"/>
                <a:gd name="connsiteX5" fmla="*/ 1116186 w 1116186"/>
                <a:gd name="connsiteY5" fmla="*/ 102683 h 591063"/>
                <a:gd name="connsiteX6" fmla="*/ 1116186 w 1116186"/>
                <a:gd name="connsiteY6" fmla="*/ 387571 h 591063"/>
                <a:gd name="connsiteX7" fmla="*/ 1116186 w 1116186"/>
                <a:gd name="connsiteY7" fmla="*/ 387571 h 591063"/>
                <a:gd name="connsiteX8" fmla="*/ 1116186 w 1116186"/>
                <a:gd name="connsiteY8" fmla="*/ 509666 h 591063"/>
                <a:gd name="connsiteX9" fmla="*/ 1116186 w 1116186"/>
                <a:gd name="connsiteY9" fmla="*/ 591063 h 591063"/>
                <a:gd name="connsiteX10" fmla="*/ 465078 w 1116186"/>
                <a:gd name="connsiteY10" fmla="*/ 591063 h 591063"/>
                <a:gd name="connsiteX11" fmla="*/ 318682 w 1116186"/>
                <a:gd name="connsiteY11" fmla="*/ 590235 h 591063"/>
                <a:gd name="connsiteX12" fmla="*/ 186031 w 1116186"/>
                <a:gd name="connsiteY12" fmla="*/ 591063 h 591063"/>
                <a:gd name="connsiteX13" fmla="*/ 0 w 1116186"/>
                <a:gd name="connsiteY13" fmla="*/ 591063 h 591063"/>
                <a:gd name="connsiteX14" fmla="*/ 0 w 1116186"/>
                <a:gd name="connsiteY14" fmla="*/ 509666 h 591063"/>
                <a:gd name="connsiteX15" fmla="*/ 0 w 1116186"/>
                <a:gd name="connsiteY15" fmla="*/ 387571 h 591063"/>
                <a:gd name="connsiteX16" fmla="*/ 0 w 1116186"/>
                <a:gd name="connsiteY16" fmla="*/ 387571 h 591063"/>
                <a:gd name="connsiteX17" fmla="*/ 0 w 1116186"/>
                <a:gd name="connsiteY17" fmla="*/ 102683 h 591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16186" h="591063">
                  <a:moveTo>
                    <a:pt x="0" y="102683"/>
                  </a:moveTo>
                  <a:lnTo>
                    <a:pt x="186031" y="102683"/>
                  </a:lnTo>
                  <a:lnTo>
                    <a:pt x="186031" y="102683"/>
                  </a:lnTo>
                  <a:cubicBezTo>
                    <a:pt x="232133" y="100540"/>
                    <a:pt x="278235" y="2143"/>
                    <a:pt x="324337" y="0"/>
                  </a:cubicBezTo>
                  <a:lnTo>
                    <a:pt x="485703" y="102683"/>
                  </a:lnTo>
                  <a:cubicBezTo>
                    <a:pt x="798991" y="95807"/>
                    <a:pt x="906025" y="102683"/>
                    <a:pt x="1116186" y="102683"/>
                  </a:cubicBezTo>
                  <a:lnTo>
                    <a:pt x="1116186" y="387571"/>
                  </a:lnTo>
                  <a:lnTo>
                    <a:pt x="1116186" y="387571"/>
                  </a:lnTo>
                  <a:lnTo>
                    <a:pt x="1116186" y="509666"/>
                  </a:lnTo>
                  <a:lnTo>
                    <a:pt x="1116186" y="591063"/>
                  </a:lnTo>
                  <a:lnTo>
                    <a:pt x="465078" y="591063"/>
                  </a:lnTo>
                  <a:lnTo>
                    <a:pt x="318682" y="590235"/>
                  </a:lnTo>
                  <a:lnTo>
                    <a:pt x="186031" y="591063"/>
                  </a:lnTo>
                  <a:lnTo>
                    <a:pt x="0" y="591063"/>
                  </a:lnTo>
                  <a:lnTo>
                    <a:pt x="0" y="509666"/>
                  </a:lnTo>
                  <a:lnTo>
                    <a:pt x="0" y="387571"/>
                  </a:lnTo>
                  <a:lnTo>
                    <a:pt x="0" y="387571"/>
                  </a:lnTo>
                  <a:lnTo>
                    <a:pt x="0" y="102683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Huber norm </a:t>
              </a:r>
            </a:p>
            <a:p>
              <a:pPr algn="ctr"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华文中宋" panose="02010600040101010101" pitchFamily="2" charset="-122"/>
                  <a:cs typeface="Times New Roman" panose="02020603050405020304" pitchFamily="18" charset="0"/>
                </a:rPr>
                <a:t>PDF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6">
            <a:extLst>
              <a:ext uri="{FF2B5EF4-FFF2-40B4-BE49-F238E27FC236}">
                <a16:creationId xmlns:a16="http://schemas.microsoft.com/office/drawing/2014/main" id="{260FCBA8-307A-4B62-9618-474C87B7E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720" y="5373216"/>
            <a:ext cx="53959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Times New Roman" panose="02020603050405020304" pitchFamily="18" charset="0"/>
                <a:ea typeface="华文中宋" panose="02010600040101010101" pitchFamily="2" charset="-122"/>
              </a:rPr>
              <a:t>Weight function is only related to innovation </a:t>
            </a:r>
          </a:p>
        </p:txBody>
      </p:sp>
      <p:grpSp>
        <p:nvGrpSpPr>
          <p:cNvPr id="14339" name="组合 5">
            <a:extLst>
              <a:ext uri="{FF2B5EF4-FFF2-40B4-BE49-F238E27FC236}">
                <a16:creationId xmlns:a16="http://schemas.microsoft.com/office/drawing/2014/main" id="{5C06AD9B-1EB4-4D41-ABAE-AF572049E77A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907727"/>
            <a:ext cx="8208962" cy="2881313"/>
            <a:chOff x="251499" y="976313"/>
            <a:chExt cx="8209738" cy="2881312"/>
          </a:xfrm>
        </p:grpSpPr>
        <p:pic>
          <p:nvPicPr>
            <p:cNvPr id="14345" name="图片 15" descr="C:\Users\tyfcwgl\AppData\Local\Microsoft\Windows\INetCache\Content.Word\Innovation_AirepT_varqc_weight.tiff">
              <a:extLst>
                <a:ext uri="{FF2B5EF4-FFF2-40B4-BE49-F238E27FC236}">
                  <a16:creationId xmlns:a16="http://schemas.microsoft.com/office/drawing/2014/main" id="{534ACF81-D680-4F2C-B52D-42B0A50B7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9" y="977900"/>
              <a:ext cx="3743325" cy="287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图片 16" descr="C:\Users\tyfcwgl\AppData\Local\Microsoft\Windows\INetCache\Content.Word\Innovation_AirepT_huber_weight.tiff">
              <a:extLst>
                <a:ext uri="{FF2B5EF4-FFF2-40B4-BE49-F238E27FC236}">
                  <a16:creationId xmlns:a16="http://schemas.microsoft.com/office/drawing/2014/main" id="{ACA0CF73-0A2A-4865-9B88-996A8BF0A3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912" y="976313"/>
              <a:ext cx="3743325" cy="288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4340" name="对象 11">
            <a:extLst>
              <a:ext uri="{FF2B5EF4-FFF2-40B4-BE49-F238E27FC236}">
                <a16:creationId xmlns:a16="http://schemas.microsoft.com/office/drawing/2014/main" id="{F6F4D6E8-28F5-4E1E-A415-4365CFF8AC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308340"/>
              </p:ext>
            </p:extLst>
          </p:nvPr>
        </p:nvGraphicFramePr>
        <p:xfrm>
          <a:off x="5448300" y="4223048"/>
          <a:ext cx="30511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name="Equation" r:id="rId5" imgW="2095200" imgH="444240" progId="Equation.DSMT4">
                  <p:embed/>
                </p:oleObj>
              </mc:Choice>
              <mc:Fallback>
                <p:oleObj name="Equation" r:id="rId5" imgW="2095200" imgH="44424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4223048"/>
                        <a:ext cx="3051175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对象 13">
            <a:extLst>
              <a:ext uri="{FF2B5EF4-FFF2-40B4-BE49-F238E27FC236}">
                <a16:creationId xmlns:a16="http://schemas.microsoft.com/office/drawing/2014/main" id="{A278AAC3-505B-429F-9C91-73D31607C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551223"/>
              </p:ext>
            </p:extLst>
          </p:nvPr>
        </p:nvGraphicFramePr>
        <p:xfrm>
          <a:off x="469900" y="3861222"/>
          <a:ext cx="44989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8" name="Equation" r:id="rId7" imgW="3454200" imgH="939600" progId="Equation.DSMT4">
                  <p:embed/>
                </p:oleObj>
              </mc:Choice>
              <mc:Fallback>
                <p:oleObj name="Equation" r:id="rId7" imgW="3454200" imgH="939600" progId="Equation.DSMT4">
                  <p:embed/>
                  <p:pic>
                    <p:nvPicPr>
                      <p:cNvPr id="0" name="对象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3861222"/>
                        <a:ext cx="449897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2" name="组合 14">
            <a:extLst>
              <a:ext uri="{FF2B5EF4-FFF2-40B4-BE49-F238E27FC236}">
                <a16:creationId xmlns:a16="http://schemas.microsoft.com/office/drawing/2014/main" id="{2C33E262-DCBE-4496-882D-A49BC523F9F4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498575"/>
            <a:ext cx="6121400" cy="338137"/>
            <a:chOff x="1403648" y="182817"/>
            <a:chExt cx="6120586" cy="338554"/>
          </a:xfrm>
        </p:grpSpPr>
        <p:sp>
          <p:nvSpPr>
            <p:cNvPr id="14343" name="文本框 22">
              <a:extLst>
                <a:ext uri="{FF2B5EF4-FFF2-40B4-BE49-F238E27FC236}">
                  <a16:creationId xmlns:a16="http://schemas.microsoft.com/office/drawing/2014/main" id="{F0163FA2-354E-4BE1-B3B6-6F766B5F0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3648" y="182817"/>
              <a:ext cx="16560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Flat-VarQC</a:t>
              </a:r>
              <a:endPara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4" name="文本框 22">
              <a:extLst>
                <a:ext uri="{FF2B5EF4-FFF2-40B4-BE49-F238E27FC236}">
                  <a16:creationId xmlns:a16="http://schemas.microsoft.com/office/drawing/2014/main" id="{7DCAAB9C-09DC-4521-B0B9-E1E5B1D3E5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144" y="182817"/>
              <a:ext cx="165609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zh-CN" sz="16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Huber-VarQC</a:t>
              </a:r>
              <a:endPara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400TGp_globalcity_light_ani">
  <a:themeElements>
    <a:clrScheme name="400TGp_globalcity_light_ani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400TGp_globalcity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00TGp_globalcity_light_ani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0</TotalTime>
  <Words>467</Words>
  <Application>Microsoft Office PowerPoint</Application>
  <PresentationFormat>全屏显示(4:3)</PresentationFormat>
  <Paragraphs>165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华文中宋</vt:lpstr>
      <vt:lpstr>楷体</vt:lpstr>
      <vt:lpstr>宋体</vt:lpstr>
      <vt:lpstr>Arial</vt:lpstr>
      <vt:lpstr>Calibri</vt:lpstr>
      <vt:lpstr>Calibri Light</vt:lpstr>
      <vt:lpstr>Times New Roman</vt:lpstr>
      <vt:lpstr>Wingdings</vt:lpstr>
      <vt:lpstr>1_400TGp_globalcity_light_ani</vt:lpstr>
      <vt:lpstr>1_自定义设计方案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SC.CHINAZ.COM</dc:title>
  <dc:creator>keke</dc:creator>
  <cp:lastModifiedBy>和杰</cp:lastModifiedBy>
  <cp:revision>346</cp:revision>
  <dcterms:created xsi:type="dcterms:W3CDTF">2009-04-08T05:32:11Z</dcterms:created>
  <dcterms:modified xsi:type="dcterms:W3CDTF">2017-12-07T21:06:37Z</dcterms:modified>
</cp:coreProperties>
</file>