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3" r:id="rId2"/>
    <p:sldId id="285" r:id="rId3"/>
    <p:sldId id="260" r:id="rId4"/>
    <p:sldId id="284" r:id="rId5"/>
    <p:sldId id="259" r:id="rId6"/>
    <p:sldId id="286" r:id="rId7"/>
    <p:sldId id="261" r:id="rId8"/>
    <p:sldId id="289" r:id="rId9"/>
    <p:sldId id="291" r:id="rId10"/>
    <p:sldId id="287" r:id="rId11"/>
    <p:sldId id="292" r:id="rId12"/>
    <p:sldId id="293" r:id="rId13"/>
    <p:sldId id="294" r:id="rId14"/>
    <p:sldId id="262" r:id="rId15"/>
    <p:sldId id="298" r:id="rId16"/>
    <p:sldId id="300" r:id="rId17"/>
    <p:sldId id="295" r:id="rId18"/>
    <p:sldId id="296" r:id="rId19"/>
    <p:sldId id="297" r:id="rId20"/>
    <p:sldId id="310" r:id="rId21"/>
    <p:sldId id="311" r:id="rId22"/>
    <p:sldId id="312" r:id="rId23"/>
    <p:sldId id="299" r:id="rId24"/>
    <p:sldId id="313" r:id="rId25"/>
    <p:sldId id="301" r:id="rId26"/>
    <p:sldId id="302" r:id="rId27"/>
    <p:sldId id="303" r:id="rId28"/>
    <p:sldId id="304" r:id="rId29"/>
    <p:sldId id="305" r:id="rId30"/>
    <p:sldId id="306" r:id="rId31"/>
    <p:sldId id="307" r:id="rId32"/>
    <p:sldId id="3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41" autoAdjust="0"/>
  </p:normalViewPr>
  <p:slideViewPr>
    <p:cSldViewPr snapToGrid="0">
      <p:cViewPr varScale="1">
        <p:scale>
          <a:sx n="74" d="100"/>
          <a:sy n="74" d="100"/>
        </p:scale>
        <p:origin x="24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B1795-96AC-4D44-9384-DAEF80A4C670}"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615E8-7DAE-43E5-B23D-84ACDB17BD04}" type="slidenum">
              <a:rPr lang="en-US" smtClean="0"/>
              <a:t>‹#›</a:t>
            </a:fld>
            <a:endParaRPr lang="en-US"/>
          </a:p>
        </p:txBody>
      </p:sp>
    </p:spTree>
    <p:extLst>
      <p:ext uri="{BB962C8B-B14F-4D97-AF65-F5344CB8AC3E}">
        <p14:creationId xmlns:p14="http://schemas.microsoft.com/office/powerpoint/2010/main" val="187881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has been seen with every simulation using spherical particle scattering</a:t>
                </a:r>
                <a:r>
                  <a:rPr lang="en-US" baseline="0" dirty="0" smtClean="0"/>
                  <a:t> (at least when using model output water contents) while exploring the sensitivity of particle bulk density and particle size distribution. </a:t>
                </a:r>
                <a:endParaRPr lang="en-US" dirty="0" smtClean="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volume of a spherical particle is unambiguous (</a:t>
                </a:r>
                <a:r>
                  <a:rPr lang="en-US" b="0" i="0" smtClean="0">
                    <a:latin typeface="Cambria Math" panose="02040503050406030204" pitchFamily="18" charset="0"/>
                  </a:rPr>
                  <a:t>〖□(64&amp;</a:t>
                </a:r>
                <a:r>
                  <a:rPr lang="en-US" b="0" i="0" smtClean="0">
                    <a:latin typeface="Cambria Math" panose="02040503050406030204" pitchFamily="18" charset="0"/>
                    <a:ea typeface="Cambria Math" panose="02040503050406030204" pitchFamily="18" charset="0"/>
                  </a:rPr>
                  <a:t>𝜋/</a:t>
                </a:r>
                <a:r>
                  <a:rPr lang="en-US" b="0" i="0" smtClean="0">
                    <a:latin typeface="Cambria Math" panose="02040503050406030204" pitchFamily="18" charset="0"/>
                  </a:rPr>
                  <a:t>6)𝐷〗^3</a:t>
                </a:r>
                <a:r>
                  <a:rPr lang="en-US" dirty="0" smtClean="0"/>
                  <a:t>), unlike the volume of a non-spherical particle</a:t>
                </a:r>
              </a:p>
              <a:p>
                <a:endParaRPr lang="en-US" dirty="0"/>
              </a:p>
            </p:txBody>
          </p:sp>
        </mc:Fallback>
      </mc:AlternateContent>
      <p:sp>
        <p:nvSpPr>
          <p:cNvPr id="4" name="Slide Number Placeholder 3"/>
          <p:cNvSpPr>
            <a:spLocks noGrp="1"/>
          </p:cNvSpPr>
          <p:nvPr>
            <p:ph type="sldNum" sz="quarter" idx="10"/>
          </p:nvPr>
        </p:nvSpPr>
        <p:spPr/>
        <p:txBody>
          <a:bodyPr/>
          <a:lstStyle/>
          <a:p>
            <a:fld id="{966615E8-7DAE-43E5-B23D-84ACDB17BD04}" type="slidenum">
              <a:rPr lang="en-US" smtClean="0"/>
              <a:t>3</a:t>
            </a:fld>
            <a:endParaRPr lang="en-US"/>
          </a:p>
        </p:txBody>
      </p:sp>
    </p:spTree>
    <p:extLst>
      <p:ext uri="{BB962C8B-B14F-4D97-AF65-F5344CB8AC3E}">
        <p14:creationId xmlns:p14="http://schemas.microsoft.com/office/powerpoint/2010/main" val="22706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volume of a spherical particle is unambiguous (</a:t>
                </a:r>
                <a:r>
                  <a:rPr lang="en-US" b="0" i="0" smtClean="0">
                    <a:latin typeface="Cambria Math" panose="02040503050406030204" pitchFamily="18" charset="0"/>
                  </a:rPr>
                  <a:t>〖□(64&amp;</a:t>
                </a:r>
                <a:r>
                  <a:rPr lang="en-US" b="0" i="0" smtClean="0">
                    <a:latin typeface="Cambria Math" panose="02040503050406030204" pitchFamily="18" charset="0"/>
                    <a:ea typeface="Cambria Math" panose="02040503050406030204" pitchFamily="18" charset="0"/>
                  </a:rPr>
                  <a:t>𝜋/</a:t>
                </a:r>
                <a:r>
                  <a:rPr lang="en-US" b="0" i="0" smtClean="0">
                    <a:latin typeface="Cambria Math" panose="02040503050406030204" pitchFamily="18" charset="0"/>
                  </a:rPr>
                  <a:t>6)𝐷〗^3</a:t>
                </a:r>
                <a:r>
                  <a:rPr lang="en-US" dirty="0" smtClean="0"/>
                  <a:t>), unlike the volume of a non-spherical particle</a:t>
                </a:r>
              </a:p>
              <a:p>
                <a:endParaRPr lang="en-US" dirty="0"/>
              </a:p>
            </p:txBody>
          </p:sp>
        </mc:Fallback>
      </mc:AlternateContent>
      <p:sp>
        <p:nvSpPr>
          <p:cNvPr id="4" name="Slide Number Placeholder 3"/>
          <p:cNvSpPr>
            <a:spLocks noGrp="1"/>
          </p:cNvSpPr>
          <p:nvPr>
            <p:ph type="sldNum" sz="quarter" idx="10"/>
          </p:nvPr>
        </p:nvSpPr>
        <p:spPr/>
        <p:txBody>
          <a:bodyPr/>
          <a:lstStyle/>
          <a:p>
            <a:fld id="{966615E8-7DAE-43E5-B23D-84ACDB17BD04}" type="slidenum">
              <a:rPr lang="en-US" smtClean="0"/>
              <a:t>4</a:t>
            </a:fld>
            <a:endParaRPr lang="en-US"/>
          </a:p>
        </p:txBody>
      </p:sp>
    </p:spTree>
    <p:extLst>
      <p:ext uri="{BB962C8B-B14F-4D97-AF65-F5344CB8AC3E}">
        <p14:creationId xmlns:p14="http://schemas.microsoft.com/office/powerpoint/2010/main" val="95517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13A6EC-2AE2-4263-A04B-AAFFA5351386}" type="slidenum">
              <a:rPr lang="en-US" smtClean="0"/>
              <a:pPr/>
              <a:t>16</a:t>
            </a:fld>
            <a:endParaRPr lang="en-US"/>
          </a:p>
        </p:txBody>
      </p:sp>
    </p:spTree>
    <p:extLst>
      <p:ext uri="{BB962C8B-B14F-4D97-AF65-F5344CB8AC3E}">
        <p14:creationId xmlns:p14="http://schemas.microsoft.com/office/powerpoint/2010/main" val="175383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13A6EC-2AE2-4263-A04B-AAFFA5351386}" type="slidenum">
              <a:rPr lang="en-US" smtClean="0"/>
              <a:pPr/>
              <a:t>17</a:t>
            </a:fld>
            <a:endParaRPr lang="en-US"/>
          </a:p>
        </p:txBody>
      </p:sp>
    </p:spTree>
    <p:extLst>
      <p:ext uri="{BB962C8B-B14F-4D97-AF65-F5344CB8AC3E}">
        <p14:creationId xmlns:p14="http://schemas.microsoft.com/office/powerpoint/2010/main" val="163710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13A6EC-2AE2-4263-A04B-AAFFA5351386}" type="slidenum">
              <a:rPr lang="en-US" smtClean="0"/>
              <a:pPr/>
              <a:t>18</a:t>
            </a:fld>
            <a:endParaRPr lang="en-US"/>
          </a:p>
        </p:txBody>
      </p:sp>
    </p:spTree>
    <p:extLst>
      <p:ext uri="{BB962C8B-B14F-4D97-AF65-F5344CB8AC3E}">
        <p14:creationId xmlns:p14="http://schemas.microsoft.com/office/powerpoint/2010/main" val="141958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13A6EC-2AE2-4263-A04B-AAFFA5351386}" type="slidenum">
              <a:rPr lang="en-US" smtClean="0"/>
              <a:pPr/>
              <a:t>19</a:t>
            </a:fld>
            <a:endParaRPr lang="en-US"/>
          </a:p>
        </p:txBody>
      </p:sp>
    </p:spTree>
    <p:extLst>
      <p:ext uri="{BB962C8B-B14F-4D97-AF65-F5344CB8AC3E}">
        <p14:creationId xmlns:p14="http://schemas.microsoft.com/office/powerpoint/2010/main" val="388161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72FF15-5561-4A81-951D-024713BEE1B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151974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2FF15-5561-4A81-951D-024713BEE1B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258413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2FF15-5561-4A81-951D-024713BEE1B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57700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2FF15-5561-4A81-951D-024713BEE1B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280846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72FF15-5561-4A81-951D-024713BEE1B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218211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72FF15-5561-4A81-951D-024713BEE1B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24727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72FF15-5561-4A81-951D-024713BEE1B3}"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168510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72FF15-5561-4A81-951D-024713BEE1B3}"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4253770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2FF15-5561-4A81-951D-024713BEE1B3}"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25162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2FF15-5561-4A81-951D-024713BEE1B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500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2FF15-5561-4A81-951D-024713BEE1B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6DF7A-39B6-4A54-9B6F-E2B5670DC64D}" type="slidenum">
              <a:rPr lang="en-US" smtClean="0"/>
              <a:t>‹#›</a:t>
            </a:fld>
            <a:endParaRPr lang="en-US"/>
          </a:p>
        </p:txBody>
      </p:sp>
    </p:spTree>
    <p:extLst>
      <p:ext uri="{BB962C8B-B14F-4D97-AF65-F5344CB8AC3E}">
        <p14:creationId xmlns:p14="http://schemas.microsoft.com/office/powerpoint/2010/main" val="199080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2FF15-5561-4A81-951D-024713BEE1B3}"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6DF7A-39B6-4A54-9B6F-E2B5670DC64D}" type="slidenum">
              <a:rPr lang="en-US" smtClean="0"/>
              <a:t>‹#›</a:t>
            </a:fld>
            <a:endParaRPr lang="en-US"/>
          </a:p>
        </p:txBody>
      </p:sp>
    </p:spTree>
    <p:extLst>
      <p:ext uri="{BB962C8B-B14F-4D97-AF65-F5344CB8AC3E}">
        <p14:creationId xmlns:p14="http://schemas.microsoft.com/office/powerpoint/2010/main" val="2043448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16.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4.png"/><Relationship Id="rId12" Type="http://schemas.openxmlformats.org/officeDocument/2006/relationships/image" Target="../media/image1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6.png"/><Relationship Id="rId5" Type="http://schemas.openxmlformats.org/officeDocument/2006/relationships/image" Target="../media/image52.png"/><Relationship Id="rId10" Type="http://schemas.openxmlformats.org/officeDocument/2006/relationships/image" Target="../media/image61.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52.png"/><Relationship Id="rId7" Type="http://schemas.openxmlformats.org/officeDocument/2006/relationships/image" Target="../media/image16.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62.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54.png"/><Relationship Id="rId10" Type="http://schemas.openxmlformats.org/officeDocument/2006/relationships/image" Target="../media/image190.png"/><Relationship Id="rId4" Type="http://schemas.openxmlformats.org/officeDocument/2006/relationships/image" Target="../media/image66.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5915" y="160152"/>
            <a:ext cx="10260170" cy="2387600"/>
          </a:xfrm>
        </p:spPr>
        <p:txBody>
          <a:bodyPr>
            <a:noAutofit/>
          </a:bodyPr>
          <a:lstStyle/>
          <a:p>
            <a:r>
              <a:rPr lang="en-US" sz="4000" dirty="0"/>
              <a:t>Non-spherical Particle Scattering for Assimilating Microwave Imaging Observations of Tropical Cyclones</a:t>
            </a:r>
            <a:endParaRPr lang="en-US" sz="4000" dirty="0"/>
          </a:p>
        </p:txBody>
      </p:sp>
      <p:pic>
        <p:nvPicPr>
          <p:cNvPr id="1028" name="Picture 4" descr="penn-stat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6" y="5166804"/>
            <a:ext cx="2882686" cy="1504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yclotron.tamu.edu/reu/poster_pics/NSF_logo_lar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7790" y="4860081"/>
            <a:ext cx="1828800" cy="1855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13499" t="31876" r="17112" b="28024"/>
          <a:stretch/>
        </p:blipFill>
        <p:spPr>
          <a:xfrm>
            <a:off x="219686" y="5314665"/>
            <a:ext cx="3719436" cy="1209040"/>
          </a:xfrm>
          <a:prstGeom prst="rect">
            <a:avLst/>
          </a:prstGeom>
        </p:spPr>
      </p:pic>
      <p:sp>
        <p:nvSpPr>
          <p:cNvPr id="3" name="Subtitle 2"/>
          <p:cNvSpPr>
            <a:spLocks noGrp="1"/>
          </p:cNvSpPr>
          <p:nvPr>
            <p:ph type="subTitle" idx="1"/>
          </p:nvPr>
        </p:nvSpPr>
        <p:spPr>
          <a:xfrm>
            <a:off x="1524000" y="2761130"/>
            <a:ext cx="9144000" cy="2845912"/>
          </a:xfrm>
        </p:spPr>
        <p:txBody>
          <a:bodyPr>
            <a:normAutofit/>
          </a:bodyPr>
          <a:lstStyle/>
          <a:p>
            <a:r>
              <a:rPr lang="en-US" dirty="0" smtClean="0"/>
              <a:t>Research Group Meeting</a:t>
            </a:r>
            <a:endParaRPr lang="en-US" dirty="0"/>
          </a:p>
          <a:p>
            <a:r>
              <a:rPr lang="en-US" dirty="0" smtClean="0"/>
              <a:t>8 December 2017</a:t>
            </a:r>
            <a:endParaRPr lang="en-US" dirty="0" smtClean="0"/>
          </a:p>
          <a:p>
            <a:endParaRPr lang="en-US" sz="1050" dirty="0" smtClean="0"/>
          </a:p>
          <a:p>
            <a:r>
              <a:rPr lang="en-US" dirty="0" smtClean="0"/>
              <a:t>Scott Sieron</a:t>
            </a:r>
          </a:p>
          <a:p>
            <a:r>
              <a:rPr lang="en-US" dirty="0" smtClean="0"/>
              <a:t>Advisors: </a:t>
            </a:r>
            <a:r>
              <a:rPr lang="en-US" dirty="0" err="1" smtClean="0"/>
              <a:t>Fuqing</a:t>
            </a:r>
            <a:r>
              <a:rPr lang="en-US" dirty="0" smtClean="0"/>
              <a:t> Zhang, Eugene </a:t>
            </a:r>
            <a:r>
              <a:rPr lang="en-US" dirty="0" err="1" smtClean="0"/>
              <a:t>Clothiaux</a:t>
            </a:r>
            <a:endParaRPr lang="en-US" dirty="0" smtClean="0"/>
          </a:p>
          <a:p>
            <a:r>
              <a:rPr lang="en-US" dirty="0" smtClean="0"/>
              <a:t>Collaborators: </a:t>
            </a:r>
            <a:r>
              <a:rPr lang="en-US" dirty="0" smtClean="0"/>
              <a:t>Lu </a:t>
            </a:r>
            <a:r>
              <a:rPr lang="en-US" dirty="0" err="1" smtClean="0"/>
              <a:t>Yinghui</a:t>
            </a:r>
            <a:r>
              <a:rPr lang="en-US" dirty="0" smtClean="0"/>
              <a:t>, Lily Zhang</a:t>
            </a:r>
            <a:endParaRPr lang="en-US" dirty="0"/>
          </a:p>
        </p:txBody>
      </p:sp>
    </p:spTree>
    <p:extLst>
      <p:ext uri="{BB962C8B-B14F-4D97-AF65-F5344CB8AC3E}">
        <p14:creationId xmlns:p14="http://schemas.microsoft.com/office/powerpoint/2010/main" val="342971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Non-spherical </a:t>
            </a:r>
            <a:r>
              <a:rPr lang="en-US" dirty="0" smtClean="0"/>
              <a:t>Cloud Scattering </a:t>
            </a:r>
            <a:r>
              <a:rPr lang="en-US" dirty="0"/>
              <a:t>Properties</a:t>
            </a:r>
            <a:endParaRPr lang="en-US" baseline="-25000" dirty="0"/>
          </a:p>
        </p:txBody>
      </p:sp>
      <p:grpSp>
        <p:nvGrpSpPr>
          <p:cNvPr id="11" name="Group 82"/>
          <p:cNvGrpSpPr>
            <a:grpSpLocks/>
          </p:cNvGrpSpPr>
          <p:nvPr/>
        </p:nvGrpSpPr>
        <p:grpSpPr bwMode="auto">
          <a:xfrm>
            <a:off x="2967518" y="1399676"/>
            <a:ext cx="6709469" cy="5203235"/>
            <a:chOff x="35395388" y="8711756"/>
            <a:chExt cx="8230962" cy="6384383"/>
          </a:xfrm>
        </p:grpSpPr>
        <p:grpSp>
          <p:nvGrpSpPr>
            <p:cNvPr id="12" name="Group 79"/>
            <p:cNvGrpSpPr>
              <a:grpSpLocks/>
            </p:cNvGrpSpPr>
            <p:nvPr/>
          </p:nvGrpSpPr>
          <p:grpSpPr bwMode="auto">
            <a:xfrm>
              <a:off x="35395388" y="8711756"/>
              <a:ext cx="8230962" cy="6384383"/>
              <a:chOff x="69733" y="10450817"/>
              <a:chExt cx="8230962" cy="6384383"/>
            </a:xfrm>
          </p:grpSpPr>
          <p:pic>
            <p:nvPicPr>
              <p:cNvPr id="15" name="Picture 59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33" y="10450819"/>
                <a:ext cx="4257064" cy="31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9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33" y="13643618"/>
                <a:ext cx="4257064" cy="31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0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3631" y="13643617"/>
                <a:ext cx="4257064" cy="31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0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631" y="10450817"/>
                <a:ext cx="4257064" cy="319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603"/>
            <p:cNvSpPr txBox="1">
              <a:spLocks noChangeArrowheads="1"/>
            </p:cNvSpPr>
            <p:nvPr/>
          </p:nvSpPr>
          <p:spPr bwMode="auto">
            <a:xfrm>
              <a:off x="41842740" y="13940802"/>
              <a:ext cx="1386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dirty="0">
                  <a:cs typeface="Arial" panose="020B0604020202020204" pitchFamily="34" charset="0"/>
                </a:rPr>
                <a:t>183 GHz        </a:t>
              </a:r>
            </a:p>
          </p:txBody>
        </p:sp>
        <p:sp>
          <p:nvSpPr>
            <p:cNvPr id="14" name="TextBox 604"/>
            <p:cNvSpPr txBox="1">
              <a:spLocks noChangeArrowheads="1"/>
            </p:cNvSpPr>
            <p:nvPr/>
          </p:nvSpPr>
          <p:spPr bwMode="auto">
            <a:xfrm>
              <a:off x="41842740" y="10748002"/>
              <a:ext cx="1386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a:cs typeface="Arial" panose="020B0604020202020204" pitchFamily="34" charset="0"/>
                </a:rPr>
                <a:t>37 GHz        </a:t>
              </a:r>
            </a:p>
          </p:txBody>
        </p:sp>
      </p:grpSp>
      <p:sp>
        <p:nvSpPr>
          <p:cNvPr id="3" name="TextBox 2"/>
          <p:cNvSpPr txBox="1"/>
          <p:nvPr/>
        </p:nvSpPr>
        <p:spPr>
          <a:xfrm>
            <a:off x="652868" y="1605882"/>
            <a:ext cx="2122230" cy="1754326"/>
          </a:xfrm>
          <a:prstGeom prst="rect">
            <a:avLst/>
          </a:prstGeom>
          <a:noFill/>
        </p:spPr>
        <p:txBody>
          <a:bodyPr wrap="square" rtlCol="0">
            <a:spAutoFit/>
          </a:bodyPr>
          <a:lstStyle/>
          <a:p>
            <a:r>
              <a:rPr lang="en-US" dirty="0" smtClean="0"/>
              <a:t>Using the chosen non-spherical particle replacement method with the WSM6 microphysics scheme</a:t>
            </a:r>
            <a:endParaRPr lang="en-US" dirty="0"/>
          </a:p>
        </p:txBody>
      </p:sp>
      <p:sp>
        <p:nvSpPr>
          <p:cNvPr id="19" name="TextBox 18"/>
          <p:cNvSpPr txBox="1"/>
          <p:nvPr/>
        </p:nvSpPr>
        <p:spPr>
          <a:xfrm>
            <a:off x="9588587" y="1605882"/>
            <a:ext cx="2603619"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Spherical particles produce outlying values of scattering coefficient and asymmetry parameter</a:t>
            </a:r>
            <a:endParaRPr lang="en-US" dirty="0"/>
          </a:p>
        </p:txBody>
      </p:sp>
    </p:spTree>
    <p:extLst>
      <p:ext uri="{BB962C8B-B14F-4D97-AF65-F5344CB8AC3E}">
        <p14:creationId xmlns:p14="http://schemas.microsoft.com/office/powerpoint/2010/main" val="3212407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Spheres vs. Sector Snowflakes BTs</a:t>
            </a:r>
            <a:endParaRPr lang="en-US" baseline="-25000" dirty="0"/>
          </a:p>
        </p:txBody>
      </p:sp>
      <p:grpSp>
        <p:nvGrpSpPr>
          <p:cNvPr id="19" name="Group 155"/>
          <p:cNvGrpSpPr>
            <a:grpSpLocks/>
          </p:cNvGrpSpPr>
          <p:nvPr/>
        </p:nvGrpSpPr>
        <p:grpSpPr bwMode="auto">
          <a:xfrm>
            <a:off x="2021681" y="1379537"/>
            <a:ext cx="8148638" cy="5478463"/>
            <a:chOff x="26872641" y="15248875"/>
            <a:chExt cx="8149425" cy="5479317"/>
          </a:xfrm>
        </p:grpSpPr>
        <p:grpSp>
          <p:nvGrpSpPr>
            <p:cNvPr id="20" name="Group 110"/>
            <p:cNvGrpSpPr>
              <a:grpSpLocks/>
            </p:cNvGrpSpPr>
            <p:nvPr/>
          </p:nvGrpSpPr>
          <p:grpSpPr bwMode="auto">
            <a:xfrm>
              <a:off x="26874650" y="17938508"/>
              <a:ext cx="2908322" cy="2789684"/>
              <a:chOff x="26874650" y="18402605"/>
              <a:chExt cx="2908322" cy="2789684"/>
            </a:xfrm>
          </p:grpSpPr>
          <p:pic>
            <p:nvPicPr>
              <p:cNvPr id="38" name="Picture 6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4650" y="18402605"/>
                <a:ext cx="2908322" cy="278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bwMode="auto">
              <a:xfrm>
                <a:off x="27234626" y="18475652"/>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d) Sector Flakes (Snow Only)</a:t>
                </a:r>
                <a:endParaRPr lang="en-US" sz="1450" dirty="0">
                  <a:ea typeface="ＭＳ Ｐゴシック" panose="020B0600070205080204" pitchFamily="34" charset="-128"/>
                  <a:cs typeface="Helvetica" panose="020B0604020202020204" pitchFamily="34" charset="0"/>
                </a:endParaRPr>
              </a:p>
            </p:txBody>
          </p:sp>
        </p:grpSp>
        <p:grpSp>
          <p:nvGrpSpPr>
            <p:cNvPr id="21" name="Group 154"/>
            <p:cNvGrpSpPr>
              <a:grpSpLocks/>
            </p:cNvGrpSpPr>
            <p:nvPr/>
          </p:nvGrpSpPr>
          <p:grpSpPr bwMode="auto">
            <a:xfrm>
              <a:off x="26872641" y="15248875"/>
              <a:ext cx="2907317" cy="2619296"/>
              <a:chOff x="26872641" y="15248875"/>
              <a:chExt cx="2907317" cy="2619296"/>
            </a:xfrm>
          </p:grpSpPr>
          <p:pic>
            <p:nvPicPr>
              <p:cNvPr id="36" name="Picture 7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72641" y="15248875"/>
                <a:ext cx="2907317" cy="26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bwMode="auto">
              <a:xfrm>
                <a:off x="27229864" y="15323500"/>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a) SSMIS Observation</a:t>
                </a:r>
                <a:endParaRPr lang="en-US" sz="1450" dirty="0">
                  <a:ea typeface="ＭＳ Ｐゴシック" panose="020B0600070205080204" pitchFamily="34" charset="-128"/>
                  <a:cs typeface="Helvetica" panose="020B0604020202020204" pitchFamily="34" charset="0"/>
                </a:endParaRPr>
              </a:p>
            </p:txBody>
          </p:sp>
        </p:grpSp>
        <p:grpSp>
          <p:nvGrpSpPr>
            <p:cNvPr id="22" name="Group 111"/>
            <p:cNvGrpSpPr>
              <a:grpSpLocks/>
            </p:cNvGrpSpPr>
            <p:nvPr/>
          </p:nvGrpSpPr>
          <p:grpSpPr bwMode="auto">
            <a:xfrm>
              <a:off x="29780218" y="15248875"/>
              <a:ext cx="2619303" cy="2619303"/>
              <a:chOff x="29780218" y="15712972"/>
              <a:chExt cx="2619303" cy="2619303"/>
            </a:xfrm>
          </p:grpSpPr>
          <p:pic>
            <p:nvPicPr>
              <p:cNvPr id="34" name="Picture 7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0218" y="15712972"/>
                <a:ext cx="2619303" cy="26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bwMode="auto">
              <a:xfrm>
                <a:off x="29847904" y="15786008"/>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b) All Spheres</a:t>
                </a:r>
              </a:p>
            </p:txBody>
          </p:sp>
        </p:grpSp>
        <p:grpSp>
          <p:nvGrpSpPr>
            <p:cNvPr id="23" name="Group 116"/>
            <p:cNvGrpSpPr>
              <a:grpSpLocks/>
            </p:cNvGrpSpPr>
            <p:nvPr/>
          </p:nvGrpSpPr>
          <p:grpSpPr bwMode="auto">
            <a:xfrm>
              <a:off x="32399760" y="15248875"/>
              <a:ext cx="2619303" cy="2619303"/>
              <a:chOff x="32399760" y="15712972"/>
              <a:chExt cx="2619303" cy="2619303"/>
            </a:xfrm>
          </p:grpSpPr>
          <p:pic>
            <p:nvPicPr>
              <p:cNvPr id="32" name="Picture 7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99760" y="15712972"/>
                <a:ext cx="2619303" cy="26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bwMode="auto">
              <a:xfrm>
                <a:off x="32470707" y="15786008"/>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c) Sector Flakes (all)</a:t>
                </a:r>
                <a:endParaRPr lang="en-US" sz="1450" dirty="0">
                  <a:ea typeface="ＭＳ Ｐゴシック" panose="020B0600070205080204" pitchFamily="34" charset="-128"/>
                  <a:cs typeface="Helvetica" panose="020B0604020202020204" pitchFamily="34" charset="0"/>
                </a:endParaRPr>
              </a:p>
            </p:txBody>
          </p:sp>
        </p:grpSp>
        <p:grpSp>
          <p:nvGrpSpPr>
            <p:cNvPr id="24" name="Group 108"/>
            <p:cNvGrpSpPr>
              <a:grpSpLocks/>
            </p:cNvGrpSpPr>
            <p:nvPr/>
          </p:nvGrpSpPr>
          <p:grpSpPr bwMode="auto">
            <a:xfrm>
              <a:off x="29783229" y="17938512"/>
              <a:ext cx="2619294" cy="2788718"/>
              <a:chOff x="29783229" y="18402609"/>
              <a:chExt cx="2619294" cy="2788718"/>
            </a:xfrm>
          </p:grpSpPr>
          <p:pic>
            <p:nvPicPr>
              <p:cNvPr id="29"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83229" y="18402609"/>
                <a:ext cx="2619294" cy="27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bwMode="auto">
              <a:xfrm>
                <a:off x="29849491" y="18475652"/>
                <a:ext cx="2475151"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e) Sector Flakes (Snow Only)</a:t>
                </a:r>
                <a:endParaRPr lang="en-US" sz="1450" dirty="0">
                  <a:ea typeface="ＭＳ Ｐゴシック" panose="020B0600070205080204" pitchFamily="34" charset="-128"/>
                  <a:cs typeface="Helvetica" panose="020B0604020202020204" pitchFamily="34" charset="0"/>
                </a:endParaRPr>
              </a:p>
            </p:txBody>
          </p:sp>
          <p:sp>
            <p:nvSpPr>
              <p:cNvPr id="31" name="TextBox 30"/>
              <p:cNvSpPr txBox="1"/>
              <p:nvPr/>
            </p:nvSpPr>
            <p:spPr bwMode="auto">
              <a:xfrm>
                <a:off x="31165656" y="18767798"/>
                <a:ext cx="1158987" cy="233399"/>
              </a:xfrm>
              <a:prstGeom prst="rect">
                <a:avLst/>
              </a:prstGeom>
              <a:solidFill>
                <a:srgbClr val="FFFFFF">
                  <a:alpha val="74902"/>
                </a:srgbClr>
              </a:solidFill>
            </p:spPr>
            <p:txBody>
              <a:bodyPr lIns="36576" tIns="0"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½ Snow IWC </a:t>
                </a:r>
              </a:p>
            </p:txBody>
          </p:sp>
        </p:grpSp>
        <p:grpSp>
          <p:nvGrpSpPr>
            <p:cNvPr id="25" name="Group 99"/>
            <p:cNvGrpSpPr>
              <a:grpSpLocks/>
            </p:cNvGrpSpPr>
            <p:nvPr/>
          </p:nvGrpSpPr>
          <p:grpSpPr bwMode="auto">
            <a:xfrm>
              <a:off x="32402772" y="17938512"/>
              <a:ext cx="2619294" cy="2788718"/>
              <a:chOff x="32402772" y="18402609"/>
              <a:chExt cx="2619294" cy="2788718"/>
            </a:xfrm>
          </p:grpSpPr>
          <p:pic>
            <p:nvPicPr>
              <p:cNvPr id="26" name="Picture 6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2772" y="18402609"/>
                <a:ext cx="2619294" cy="27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bwMode="auto">
              <a:xfrm>
                <a:off x="32472295" y="18474065"/>
                <a:ext cx="2475151" cy="292146"/>
              </a:xfrm>
              <a:prstGeom prst="rect">
                <a:avLst/>
              </a:prstGeom>
              <a:solidFill>
                <a:srgbClr val="FFFFFF">
                  <a:alpha val="74902"/>
                </a:srgbClr>
              </a:solidFill>
              <a:ln>
                <a:noFill/>
              </a:ln>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f) Sector Flakes (Snow Only)</a:t>
                </a:r>
              </a:p>
            </p:txBody>
          </p:sp>
          <p:sp>
            <p:nvSpPr>
              <p:cNvPr id="28" name="TextBox 27"/>
              <p:cNvSpPr txBox="1"/>
              <p:nvPr/>
            </p:nvSpPr>
            <p:spPr bwMode="auto">
              <a:xfrm>
                <a:off x="33604291" y="18766211"/>
                <a:ext cx="1343155" cy="233398"/>
              </a:xfrm>
              <a:prstGeom prst="rect">
                <a:avLst/>
              </a:prstGeom>
              <a:solidFill>
                <a:srgbClr val="FFFFFF">
                  <a:alpha val="74902"/>
                </a:srgbClr>
              </a:solidFill>
            </p:spPr>
            <p:txBody>
              <a:bodyPr lIns="36576" tIns="0"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½ Graupel IWC </a:t>
                </a:r>
              </a:p>
            </p:txBody>
          </p:sp>
        </p:grpSp>
      </p:grpSp>
      <p:grpSp>
        <p:nvGrpSpPr>
          <p:cNvPr id="40" name="Group 39"/>
          <p:cNvGrpSpPr/>
          <p:nvPr/>
        </p:nvGrpSpPr>
        <p:grpSpPr>
          <a:xfrm>
            <a:off x="10429112" y="1266046"/>
            <a:ext cx="798481" cy="5081627"/>
            <a:chOff x="11168228" y="1759992"/>
            <a:chExt cx="545106" cy="3469117"/>
          </a:xfrm>
        </p:grpSpPr>
        <p:grpSp>
          <p:nvGrpSpPr>
            <p:cNvPr id="41" name="Group 40"/>
            <p:cNvGrpSpPr/>
            <p:nvPr/>
          </p:nvGrpSpPr>
          <p:grpSpPr>
            <a:xfrm rot="16200000">
              <a:off x="9655500" y="3272720"/>
              <a:ext cx="3469117" cy="443661"/>
              <a:chOff x="1" y="7163500"/>
              <a:chExt cx="4211205" cy="538565"/>
            </a:xfrm>
          </p:grpSpPr>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56" name="Rectangle 55"/>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7" name="Rectangle 56"/>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8" name="Rectangle 57"/>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9" name="Rectangle 58"/>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0" name="Rectangle 59"/>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1" name="Rectangle 60"/>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2" name="Rectangle 61"/>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3" name="Rectangle 62"/>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4" name="Rectangle 63"/>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5" name="Rectangle 64"/>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6" name="Rectangle 65"/>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7" name="Rectangle 66"/>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42" name="Group 41"/>
            <p:cNvGrpSpPr/>
            <p:nvPr/>
          </p:nvGrpSpPr>
          <p:grpSpPr>
            <a:xfrm>
              <a:off x="11383721" y="1786743"/>
              <a:ext cx="329613" cy="3360818"/>
              <a:chOff x="11383721" y="1786743"/>
              <a:chExt cx="329613" cy="3360818"/>
            </a:xfrm>
          </p:grpSpPr>
          <p:sp>
            <p:nvSpPr>
              <p:cNvPr id="43" name="TextBox 42"/>
              <p:cNvSpPr txBox="1"/>
              <p:nvPr/>
            </p:nvSpPr>
            <p:spPr>
              <a:xfrm>
                <a:off x="11417648" y="4937448"/>
                <a:ext cx="261765"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44" name="TextBox 43"/>
              <p:cNvSpPr txBox="1"/>
              <p:nvPr/>
            </p:nvSpPr>
            <p:spPr>
              <a:xfrm>
                <a:off x="11383721" y="4651019"/>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45" name="TextBox 44"/>
              <p:cNvSpPr txBox="1"/>
              <p:nvPr/>
            </p:nvSpPr>
            <p:spPr>
              <a:xfrm>
                <a:off x="11383721" y="4364591"/>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46" name="TextBox 45"/>
              <p:cNvSpPr txBox="1"/>
              <p:nvPr/>
            </p:nvSpPr>
            <p:spPr>
              <a:xfrm>
                <a:off x="11383721" y="4078164"/>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47" name="TextBox 46"/>
              <p:cNvSpPr txBox="1"/>
              <p:nvPr/>
            </p:nvSpPr>
            <p:spPr>
              <a:xfrm>
                <a:off x="11383721" y="3791737"/>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48" name="TextBox 47"/>
              <p:cNvSpPr txBox="1"/>
              <p:nvPr/>
            </p:nvSpPr>
            <p:spPr>
              <a:xfrm>
                <a:off x="11383721" y="3505309"/>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49" name="TextBox 48"/>
              <p:cNvSpPr txBox="1"/>
              <p:nvPr/>
            </p:nvSpPr>
            <p:spPr>
              <a:xfrm>
                <a:off x="11383721" y="3218882"/>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50" name="TextBox 49"/>
              <p:cNvSpPr txBox="1"/>
              <p:nvPr/>
            </p:nvSpPr>
            <p:spPr>
              <a:xfrm>
                <a:off x="11383721" y="2932455"/>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51" name="TextBox 50"/>
              <p:cNvSpPr txBox="1"/>
              <p:nvPr/>
            </p:nvSpPr>
            <p:spPr>
              <a:xfrm>
                <a:off x="11383721" y="2646027"/>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52" name="TextBox 51"/>
              <p:cNvSpPr txBox="1"/>
              <p:nvPr/>
            </p:nvSpPr>
            <p:spPr>
              <a:xfrm>
                <a:off x="11383721" y="2359600"/>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53" name="TextBox 52"/>
              <p:cNvSpPr txBox="1"/>
              <p:nvPr/>
            </p:nvSpPr>
            <p:spPr>
              <a:xfrm>
                <a:off x="11383721" y="2073172"/>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54" name="TextBox 53"/>
              <p:cNvSpPr txBox="1"/>
              <p:nvPr/>
            </p:nvSpPr>
            <p:spPr>
              <a:xfrm>
                <a:off x="11383721" y="1786743"/>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68" name="Rectangle 67"/>
          <p:cNvSpPr/>
          <p:nvPr/>
        </p:nvSpPr>
        <p:spPr>
          <a:xfrm>
            <a:off x="10250676" y="6119336"/>
            <a:ext cx="1249863" cy="738664"/>
          </a:xfrm>
          <a:prstGeom prst="rect">
            <a:avLst/>
          </a:prstGeom>
          <a:noFill/>
        </p:spPr>
        <p:txBody>
          <a:bodyPr wrap="square">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749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149"/>
          <p:cNvGrpSpPr>
            <a:grpSpLocks/>
          </p:cNvGrpSpPr>
          <p:nvPr/>
        </p:nvGrpSpPr>
        <p:grpSpPr bwMode="auto">
          <a:xfrm>
            <a:off x="2021681" y="1379537"/>
            <a:ext cx="8148638" cy="5478463"/>
            <a:chOff x="35314738" y="15248875"/>
            <a:chExt cx="8149424" cy="5479317"/>
          </a:xfrm>
        </p:grpSpPr>
        <p:grpSp>
          <p:nvGrpSpPr>
            <p:cNvPr id="41" name="Group 148"/>
            <p:cNvGrpSpPr>
              <a:grpSpLocks/>
            </p:cNvGrpSpPr>
            <p:nvPr/>
          </p:nvGrpSpPr>
          <p:grpSpPr bwMode="auto">
            <a:xfrm>
              <a:off x="35316747" y="17938508"/>
              <a:ext cx="2908321" cy="2789684"/>
              <a:chOff x="35316747" y="17938508"/>
              <a:chExt cx="2908321" cy="2789684"/>
            </a:xfrm>
          </p:grpSpPr>
          <p:pic>
            <p:nvPicPr>
              <p:cNvPr id="59" name="Picture 6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16747" y="17938508"/>
                <a:ext cx="2908321" cy="278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bwMode="auto">
              <a:xfrm>
                <a:off x="35676723" y="18011555"/>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d) Sector Flakes (Snow Only)</a:t>
                </a:r>
                <a:endParaRPr lang="en-US" sz="1450" dirty="0">
                  <a:ea typeface="ＭＳ Ｐゴシック" panose="020B0600070205080204" pitchFamily="34" charset="-128"/>
                  <a:cs typeface="Helvetica" panose="020B0604020202020204" pitchFamily="34" charset="0"/>
                </a:endParaRPr>
              </a:p>
            </p:txBody>
          </p:sp>
        </p:grpSp>
        <p:grpSp>
          <p:nvGrpSpPr>
            <p:cNvPr id="42" name="Group 134"/>
            <p:cNvGrpSpPr>
              <a:grpSpLocks/>
            </p:cNvGrpSpPr>
            <p:nvPr/>
          </p:nvGrpSpPr>
          <p:grpSpPr bwMode="auto">
            <a:xfrm>
              <a:off x="35314738" y="15248875"/>
              <a:ext cx="2907317" cy="2619296"/>
              <a:chOff x="35314738" y="15248875"/>
              <a:chExt cx="2907317" cy="2619296"/>
            </a:xfrm>
          </p:grpSpPr>
          <p:pic>
            <p:nvPicPr>
              <p:cNvPr id="57" name="Picture 7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4738" y="15248875"/>
                <a:ext cx="2907317" cy="26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p:cNvSpPr txBox="1"/>
              <p:nvPr/>
            </p:nvSpPr>
            <p:spPr bwMode="auto">
              <a:xfrm>
                <a:off x="35671960" y="15323500"/>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a) SSMIS Observation</a:t>
                </a:r>
                <a:endParaRPr lang="en-US" sz="1450" dirty="0">
                  <a:ea typeface="ＭＳ Ｐゴシック" panose="020B0600070205080204" pitchFamily="34" charset="-128"/>
                  <a:cs typeface="Helvetica" panose="020B0604020202020204" pitchFamily="34" charset="0"/>
                </a:endParaRPr>
              </a:p>
            </p:txBody>
          </p:sp>
        </p:grpSp>
        <p:grpSp>
          <p:nvGrpSpPr>
            <p:cNvPr id="43" name="Group 135"/>
            <p:cNvGrpSpPr>
              <a:grpSpLocks/>
            </p:cNvGrpSpPr>
            <p:nvPr/>
          </p:nvGrpSpPr>
          <p:grpSpPr bwMode="auto">
            <a:xfrm>
              <a:off x="38222315" y="15248875"/>
              <a:ext cx="2619303" cy="2619303"/>
              <a:chOff x="38222315" y="15248875"/>
              <a:chExt cx="2619303" cy="2619303"/>
            </a:xfrm>
          </p:grpSpPr>
          <p:pic>
            <p:nvPicPr>
              <p:cNvPr id="55" name="Picture 7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2315" y="15248875"/>
                <a:ext cx="2619303" cy="26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bwMode="auto">
              <a:xfrm>
                <a:off x="38290000" y="15321911"/>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b) All Spheres</a:t>
                </a:r>
              </a:p>
            </p:txBody>
          </p:sp>
        </p:grpSp>
        <p:grpSp>
          <p:nvGrpSpPr>
            <p:cNvPr id="44" name="Group 136"/>
            <p:cNvGrpSpPr>
              <a:grpSpLocks/>
            </p:cNvGrpSpPr>
            <p:nvPr/>
          </p:nvGrpSpPr>
          <p:grpSpPr bwMode="auto">
            <a:xfrm>
              <a:off x="40841857" y="15248875"/>
              <a:ext cx="2619303" cy="2619303"/>
              <a:chOff x="40841857" y="15248875"/>
              <a:chExt cx="2619303" cy="2619303"/>
            </a:xfrm>
          </p:grpSpPr>
          <p:pic>
            <p:nvPicPr>
              <p:cNvPr id="53" name="Picture 7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1857" y="15248875"/>
                <a:ext cx="2619303" cy="26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p:nvPr/>
            </p:nvSpPr>
            <p:spPr bwMode="auto">
              <a:xfrm>
                <a:off x="40912803" y="15321911"/>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c) Sector Flakes (all)</a:t>
                </a:r>
                <a:endParaRPr lang="en-US" sz="1450" dirty="0">
                  <a:ea typeface="ＭＳ Ｐゴシック" panose="020B0600070205080204" pitchFamily="34" charset="-128"/>
                  <a:cs typeface="Helvetica" panose="020B0604020202020204" pitchFamily="34" charset="0"/>
                </a:endParaRPr>
              </a:p>
            </p:txBody>
          </p:sp>
        </p:grpSp>
        <p:grpSp>
          <p:nvGrpSpPr>
            <p:cNvPr id="45" name="Group 138"/>
            <p:cNvGrpSpPr>
              <a:grpSpLocks/>
            </p:cNvGrpSpPr>
            <p:nvPr/>
          </p:nvGrpSpPr>
          <p:grpSpPr bwMode="auto">
            <a:xfrm>
              <a:off x="38225326" y="17938512"/>
              <a:ext cx="2619293" cy="2788718"/>
              <a:chOff x="38225326" y="17938512"/>
              <a:chExt cx="2619293" cy="2788718"/>
            </a:xfrm>
          </p:grpSpPr>
          <p:pic>
            <p:nvPicPr>
              <p:cNvPr id="50"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25326" y="17938512"/>
                <a:ext cx="2619293" cy="27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bwMode="auto">
              <a:xfrm>
                <a:off x="38291588" y="18011555"/>
                <a:ext cx="2475151"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e) Sector Flakes (Snow Only)</a:t>
                </a:r>
                <a:endParaRPr lang="en-US" sz="1450" dirty="0">
                  <a:ea typeface="ＭＳ Ｐゴシック" panose="020B0600070205080204" pitchFamily="34" charset="-128"/>
                  <a:cs typeface="Helvetica" panose="020B0604020202020204" pitchFamily="34" charset="0"/>
                </a:endParaRPr>
              </a:p>
            </p:txBody>
          </p:sp>
          <p:sp>
            <p:nvSpPr>
              <p:cNvPr id="52" name="TextBox 51"/>
              <p:cNvSpPr txBox="1"/>
              <p:nvPr/>
            </p:nvSpPr>
            <p:spPr bwMode="auto">
              <a:xfrm>
                <a:off x="39607753" y="18303701"/>
                <a:ext cx="1158987" cy="233399"/>
              </a:xfrm>
              <a:prstGeom prst="rect">
                <a:avLst/>
              </a:prstGeom>
              <a:solidFill>
                <a:srgbClr val="FFFFFF">
                  <a:alpha val="74902"/>
                </a:srgbClr>
              </a:solidFill>
            </p:spPr>
            <p:txBody>
              <a:bodyPr lIns="36576" tIns="0"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½ Snow IWC </a:t>
                </a:r>
              </a:p>
            </p:txBody>
          </p:sp>
        </p:grpSp>
        <p:grpSp>
          <p:nvGrpSpPr>
            <p:cNvPr id="46" name="Group 137"/>
            <p:cNvGrpSpPr>
              <a:grpSpLocks/>
            </p:cNvGrpSpPr>
            <p:nvPr/>
          </p:nvGrpSpPr>
          <p:grpSpPr bwMode="auto">
            <a:xfrm>
              <a:off x="40844869" y="17938512"/>
              <a:ext cx="2619293" cy="2788718"/>
              <a:chOff x="40844869" y="17938512"/>
              <a:chExt cx="2619293" cy="2788718"/>
            </a:xfrm>
          </p:grpSpPr>
          <p:pic>
            <p:nvPicPr>
              <p:cNvPr id="47" name="Picture 6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44869" y="17938512"/>
                <a:ext cx="2619293" cy="27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bwMode="auto">
              <a:xfrm>
                <a:off x="40914391" y="18009968"/>
                <a:ext cx="2475151" cy="292146"/>
              </a:xfrm>
              <a:prstGeom prst="rect">
                <a:avLst/>
              </a:prstGeom>
              <a:solidFill>
                <a:srgbClr val="FFFFFF">
                  <a:alpha val="74902"/>
                </a:srgbClr>
              </a:solidFill>
              <a:ln>
                <a:noFill/>
              </a:ln>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f) Sector Flakes (Snow Only)</a:t>
                </a:r>
              </a:p>
            </p:txBody>
          </p:sp>
          <p:sp>
            <p:nvSpPr>
              <p:cNvPr id="49" name="TextBox 48"/>
              <p:cNvSpPr txBox="1"/>
              <p:nvPr/>
            </p:nvSpPr>
            <p:spPr bwMode="auto">
              <a:xfrm>
                <a:off x="42046387" y="18302114"/>
                <a:ext cx="1343155" cy="233398"/>
              </a:xfrm>
              <a:prstGeom prst="rect">
                <a:avLst/>
              </a:prstGeom>
              <a:solidFill>
                <a:srgbClr val="FFFFFF">
                  <a:alpha val="74902"/>
                </a:srgbClr>
              </a:solidFill>
            </p:spPr>
            <p:txBody>
              <a:bodyPr lIns="36576" tIns="0"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½ Graupel IWC </a:t>
                </a:r>
              </a:p>
            </p:txBody>
          </p:sp>
        </p:grpSp>
      </p:grpSp>
      <p:sp>
        <p:nvSpPr>
          <p:cNvPr id="4" name="Title 3"/>
          <p:cNvSpPr>
            <a:spLocks noGrp="1"/>
          </p:cNvSpPr>
          <p:nvPr>
            <p:ph type="title"/>
          </p:nvPr>
        </p:nvSpPr>
        <p:spPr/>
        <p:txBody>
          <a:bodyPr/>
          <a:lstStyle/>
          <a:p>
            <a:r>
              <a:rPr lang="en-US" dirty="0"/>
              <a:t>Spheres vs. Sector Snowflakes BTs</a:t>
            </a:r>
            <a:endParaRPr lang="en-US" baseline="-25000" dirty="0"/>
          </a:p>
        </p:txBody>
      </p:sp>
      <p:grpSp>
        <p:nvGrpSpPr>
          <p:cNvPr id="61" name="Group 60"/>
          <p:cNvGrpSpPr/>
          <p:nvPr/>
        </p:nvGrpSpPr>
        <p:grpSpPr>
          <a:xfrm>
            <a:off x="10429112" y="1266046"/>
            <a:ext cx="798481" cy="5081627"/>
            <a:chOff x="11168228" y="1759992"/>
            <a:chExt cx="545106" cy="3469117"/>
          </a:xfrm>
        </p:grpSpPr>
        <p:grpSp>
          <p:nvGrpSpPr>
            <p:cNvPr id="62" name="Group 61"/>
            <p:cNvGrpSpPr/>
            <p:nvPr/>
          </p:nvGrpSpPr>
          <p:grpSpPr>
            <a:xfrm rot="16200000">
              <a:off x="9655500" y="3272720"/>
              <a:ext cx="3469117" cy="443661"/>
              <a:chOff x="1" y="7163500"/>
              <a:chExt cx="4211205" cy="538565"/>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77" name="Rectangle 76"/>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8" name="Rectangle 77"/>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Rectangle 78"/>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0" name="Rectangle 79"/>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1" name="Rectangle 80"/>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2" name="Rectangle 81"/>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3" name="Rectangle 82"/>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4" name="Rectangle 83"/>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5" name="Rectangle 84"/>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6" name="Rectangle 85"/>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7" name="Rectangle 86"/>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8" name="Rectangle 87"/>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63" name="Group 62"/>
            <p:cNvGrpSpPr/>
            <p:nvPr/>
          </p:nvGrpSpPr>
          <p:grpSpPr>
            <a:xfrm>
              <a:off x="11383721" y="1786743"/>
              <a:ext cx="329613" cy="3360818"/>
              <a:chOff x="11383721" y="1786743"/>
              <a:chExt cx="329613" cy="3360818"/>
            </a:xfrm>
          </p:grpSpPr>
          <p:sp>
            <p:nvSpPr>
              <p:cNvPr id="64" name="TextBox 63"/>
              <p:cNvSpPr txBox="1"/>
              <p:nvPr/>
            </p:nvSpPr>
            <p:spPr>
              <a:xfrm>
                <a:off x="11417648" y="4937448"/>
                <a:ext cx="261765"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65" name="TextBox 64"/>
              <p:cNvSpPr txBox="1"/>
              <p:nvPr/>
            </p:nvSpPr>
            <p:spPr>
              <a:xfrm>
                <a:off x="11383721" y="4651019"/>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66" name="TextBox 65"/>
              <p:cNvSpPr txBox="1"/>
              <p:nvPr/>
            </p:nvSpPr>
            <p:spPr>
              <a:xfrm>
                <a:off x="11383721" y="4364591"/>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67" name="TextBox 66"/>
              <p:cNvSpPr txBox="1"/>
              <p:nvPr/>
            </p:nvSpPr>
            <p:spPr>
              <a:xfrm>
                <a:off x="11383721" y="4078164"/>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68" name="TextBox 67"/>
              <p:cNvSpPr txBox="1"/>
              <p:nvPr/>
            </p:nvSpPr>
            <p:spPr>
              <a:xfrm>
                <a:off x="11383721" y="3791737"/>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69" name="TextBox 68"/>
              <p:cNvSpPr txBox="1"/>
              <p:nvPr/>
            </p:nvSpPr>
            <p:spPr>
              <a:xfrm>
                <a:off x="11383721" y="3505309"/>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70" name="TextBox 69"/>
              <p:cNvSpPr txBox="1"/>
              <p:nvPr/>
            </p:nvSpPr>
            <p:spPr>
              <a:xfrm>
                <a:off x="11383721" y="3218882"/>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71" name="TextBox 70"/>
              <p:cNvSpPr txBox="1"/>
              <p:nvPr/>
            </p:nvSpPr>
            <p:spPr>
              <a:xfrm>
                <a:off x="11383721" y="2932455"/>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72" name="TextBox 71"/>
              <p:cNvSpPr txBox="1"/>
              <p:nvPr/>
            </p:nvSpPr>
            <p:spPr>
              <a:xfrm>
                <a:off x="11383721" y="2646027"/>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73" name="TextBox 72"/>
              <p:cNvSpPr txBox="1"/>
              <p:nvPr/>
            </p:nvSpPr>
            <p:spPr>
              <a:xfrm>
                <a:off x="11383721" y="2359600"/>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74" name="TextBox 73"/>
              <p:cNvSpPr txBox="1"/>
              <p:nvPr/>
            </p:nvSpPr>
            <p:spPr>
              <a:xfrm>
                <a:off x="11383721" y="2073172"/>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75" name="TextBox 74"/>
              <p:cNvSpPr txBox="1"/>
              <p:nvPr/>
            </p:nvSpPr>
            <p:spPr>
              <a:xfrm>
                <a:off x="11383721" y="1786743"/>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89" name="Rectangle 88"/>
          <p:cNvSpPr/>
          <p:nvPr/>
        </p:nvSpPr>
        <p:spPr>
          <a:xfrm>
            <a:off x="10250676" y="6119336"/>
            <a:ext cx="1249863" cy="738664"/>
          </a:xfrm>
          <a:prstGeom prst="rect">
            <a:avLst/>
          </a:prstGeom>
          <a:noFill/>
        </p:spPr>
        <p:txBody>
          <a:bodyPr wrap="square">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174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28"/>
          <p:cNvGrpSpPr>
            <a:grpSpLocks/>
          </p:cNvGrpSpPr>
          <p:nvPr/>
        </p:nvGrpSpPr>
        <p:grpSpPr bwMode="auto">
          <a:xfrm>
            <a:off x="2018680" y="1379537"/>
            <a:ext cx="8148637" cy="5478463"/>
            <a:chOff x="35316747" y="21199051"/>
            <a:chExt cx="8149424" cy="5479317"/>
          </a:xfrm>
        </p:grpSpPr>
        <p:grpSp>
          <p:nvGrpSpPr>
            <p:cNvPr id="25" name="Group 127"/>
            <p:cNvGrpSpPr>
              <a:grpSpLocks/>
            </p:cNvGrpSpPr>
            <p:nvPr/>
          </p:nvGrpSpPr>
          <p:grpSpPr bwMode="auto">
            <a:xfrm>
              <a:off x="35318756" y="23888684"/>
              <a:ext cx="2908321" cy="2789684"/>
              <a:chOff x="35318756" y="23888684"/>
              <a:chExt cx="2908321" cy="2789684"/>
            </a:xfrm>
          </p:grpSpPr>
          <p:pic>
            <p:nvPicPr>
              <p:cNvPr id="64" name="Picture 6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18756" y="23888684"/>
                <a:ext cx="2908321" cy="278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p:nvPr/>
            </p:nvSpPr>
            <p:spPr bwMode="auto">
              <a:xfrm>
                <a:off x="35678732" y="23961731"/>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d) Sector Flakes (Snow Only)</a:t>
                </a:r>
                <a:endParaRPr lang="en-US" sz="1450" dirty="0">
                  <a:ea typeface="ＭＳ Ｐゴシック" panose="020B0600070205080204" pitchFamily="34" charset="-128"/>
                  <a:cs typeface="Helvetica" panose="020B0604020202020204" pitchFamily="34" charset="0"/>
                </a:endParaRPr>
              </a:p>
            </p:txBody>
          </p:sp>
        </p:grpSp>
        <p:grpSp>
          <p:nvGrpSpPr>
            <p:cNvPr id="26" name="Group 118"/>
            <p:cNvGrpSpPr>
              <a:grpSpLocks/>
            </p:cNvGrpSpPr>
            <p:nvPr/>
          </p:nvGrpSpPr>
          <p:grpSpPr bwMode="auto">
            <a:xfrm>
              <a:off x="35316747" y="21199051"/>
              <a:ext cx="2907317" cy="2619296"/>
              <a:chOff x="35316747" y="21199051"/>
              <a:chExt cx="2907317" cy="2619296"/>
            </a:xfrm>
          </p:grpSpPr>
          <p:pic>
            <p:nvPicPr>
              <p:cNvPr id="62" name="Picture 7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6747" y="21199051"/>
                <a:ext cx="2907317" cy="26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p:cNvSpPr txBox="1"/>
              <p:nvPr/>
            </p:nvSpPr>
            <p:spPr bwMode="auto">
              <a:xfrm>
                <a:off x="35673969" y="21273676"/>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a) SSMIS Observation</a:t>
                </a:r>
                <a:endParaRPr lang="en-US" sz="1450" dirty="0">
                  <a:ea typeface="ＭＳ Ｐゴシック" panose="020B0600070205080204" pitchFamily="34" charset="-128"/>
                  <a:cs typeface="Helvetica" panose="020B0604020202020204" pitchFamily="34" charset="0"/>
                </a:endParaRPr>
              </a:p>
            </p:txBody>
          </p:sp>
        </p:grpSp>
        <p:grpSp>
          <p:nvGrpSpPr>
            <p:cNvPr id="27" name="Group 119"/>
            <p:cNvGrpSpPr>
              <a:grpSpLocks/>
            </p:cNvGrpSpPr>
            <p:nvPr/>
          </p:nvGrpSpPr>
          <p:grpSpPr bwMode="auto">
            <a:xfrm>
              <a:off x="38224324" y="21199051"/>
              <a:ext cx="2619303" cy="2619303"/>
              <a:chOff x="38224324" y="21199051"/>
              <a:chExt cx="2619303" cy="2619303"/>
            </a:xfrm>
          </p:grpSpPr>
          <p:pic>
            <p:nvPicPr>
              <p:cNvPr id="39" name="Picture 7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4324" y="21199051"/>
                <a:ext cx="2619303" cy="26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60"/>
              <p:cNvSpPr txBox="1"/>
              <p:nvPr/>
            </p:nvSpPr>
            <p:spPr bwMode="auto">
              <a:xfrm>
                <a:off x="38292010" y="21272087"/>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b) All Spheres</a:t>
                </a:r>
              </a:p>
            </p:txBody>
          </p:sp>
        </p:grpSp>
        <p:grpSp>
          <p:nvGrpSpPr>
            <p:cNvPr id="28" name="Group 124"/>
            <p:cNvGrpSpPr>
              <a:grpSpLocks/>
            </p:cNvGrpSpPr>
            <p:nvPr/>
          </p:nvGrpSpPr>
          <p:grpSpPr bwMode="auto">
            <a:xfrm>
              <a:off x="40843866" y="21199051"/>
              <a:ext cx="2619303" cy="2619303"/>
              <a:chOff x="40843866" y="21199051"/>
              <a:chExt cx="2619303" cy="2619303"/>
            </a:xfrm>
          </p:grpSpPr>
          <p:pic>
            <p:nvPicPr>
              <p:cNvPr id="37" name="Picture 7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3866" y="21199051"/>
                <a:ext cx="2619303" cy="26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bwMode="auto">
              <a:xfrm>
                <a:off x="40914813" y="21272087"/>
                <a:ext cx="2476739"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c) Sector Flakes (all)</a:t>
                </a:r>
                <a:endParaRPr lang="en-US" sz="1450" dirty="0">
                  <a:ea typeface="ＭＳ Ｐゴシック" panose="020B0600070205080204" pitchFamily="34" charset="-128"/>
                  <a:cs typeface="Helvetica" panose="020B0604020202020204" pitchFamily="34" charset="0"/>
                </a:endParaRPr>
              </a:p>
            </p:txBody>
          </p:sp>
        </p:grpSp>
        <p:grpSp>
          <p:nvGrpSpPr>
            <p:cNvPr id="29" name="Group 126"/>
            <p:cNvGrpSpPr>
              <a:grpSpLocks/>
            </p:cNvGrpSpPr>
            <p:nvPr/>
          </p:nvGrpSpPr>
          <p:grpSpPr bwMode="auto">
            <a:xfrm>
              <a:off x="38227335" y="23888688"/>
              <a:ext cx="2619293" cy="2788718"/>
              <a:chOff x="38227335" y="23888688"/>
              <a:chExt cx="2619293" cy="2788718"/>
            </a:xfrm>
          </p:grpSpPr>
          <p:pic>
            <p:nvPicPr>
              <p:cNvPr id="34" name="Picture 6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27335" y="23888688"/>
                <a:ext cx="2619293" cy="27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bwMode="auto">
              <a:xfrm>
                <a:off x="38293596" y="23961731"/>
                <a:ext cx="2475152" cy="292146"/>
              </a:xfrm>
              <a:prstGeom prst="rect">
                <a:avLst/>
              </a:prstGeom>
              <a:solidFill>
                <a:srgbClr val="FFFFFF">
                  <a:alpha val="74902"/>
                </a:srgbClr>
              </a:solidFill>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e) Sector Flakes (Snow Only)</a:t>
                </a:r>
                <a:endParaRPr lang="en-US" sz="1450" dirty="0">
                  <a:ea typeface="ＭＳ Ｐゴシック" panose="020B0600070205080204" pitchFamily="34" charset="-128"/>
                  <a:cs typeface="Helvetica" panose="020B0604020202020204" pitchFamily="34" charset="0"/>
                </a:endParaRPr>
              </a:p>
            </p:txBody>
          </p:sp>
          <p:sp>
            <p:nvSpPr>
              <p:cNvPr id="36" name="TextBox 35"/>
              <p:cNvSpPr txBox="1"/>
              <p:nvPr/>
            </p:nvSpPr>
            <p:spPr bwMode="auto">
              <a:xfrm>
                <a:off x="39609762" y="24253877"/>
                <a:ext cx="1158987" cy="233399"/>
              </a:xfrm>
              <a:prstGeom prst="rect">
                <a:avLst/>
              </a:prstGeom>
              <a:solidFill>
                <a:srgbClr val="FFFFFF">
                  <a:alpha val="74902"/>
                </a:srgbClr>
              </a:solidFill>
            </p:spPr>
            <p:txBody>
              <a:bodyPr lIns="36576" tIns="0"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½ Snow IWC </a:t>
                </a:r>
              </a:p>
            </p:txBody>
          </p:sp>
        </p:grpSp>
        <p:grpSp>
          <p:nvGrpSpPr>
            <p:cNvPr id="30" name="Group 125"/>
            <p:cNvGrpSpPr>
              <a:grpSpLocks/>
            </p:cNvGrpSpPr>
            <p:nvPr/>
          </p:nvGrpSpPr>
          <p:grpSpPr bwMode="auto">
            <a:xfrm>
              <a:off x="40846878" y="23888688"/>
              <a:ext cx="2619293" cy="2788718"/>
              <a:chOff x="40846878" y="23888688"/>
              <a:chExt cx="2619293" cy="2788718"/>
            </a:xfrm>
          </p:grpSpPr>
          <p:pic>
            <p:nvPicPr>
              <p:cNvPr id="31" name="Picture 6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46878" y="23888688"/>
                <a:ext cx="2619293" cy="27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bwMode="auto">
              <a:xfrm>
                <a:off x="40916400" y="23960144"/>
                <a:ext cx="2475152" cy="292146"/>
              </a:xfrm>
              <a:prstGeom prst="rect">
                <a:avLst/>
              </a:prstGeom>
              <a:solidFill>
                <a:srgbClr val="FFFFFF">
                  <a:alpha val="74902"/>
                </a:srgbClr>
              </a:solidFill>
              <a:ln>
                <a:noFill/>
              </a:ln>
            </p:spPr>
            <p:txBody>
              <a:bodyPr lIns="36576" tIns="36576"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f) Sector Flakes (Snow Only)</a:t>
                </a:r>
              </a:p>
            </p:txBody>
          </p:sp>
          <p:sp>
            <p:nvSpPr>
              <p:cNvPr id="33" name="TextBox 32"/>
              <p:cNvSpPr txBox="1"/>
              <p:nvPr/>
            </p:nvSpPr>
            <p:spPr bwMode="auto">
              <a:xfrm>
                <a:off x="42048397" y="24252290"/>
                <a:ext cx="1343155" cy="233398"/>
              </a:xfrm>
              <a:prstGeom prst="rect">
                <a:avLst/>
              </a:prstGeom>
              <a:solidFill>
                <a:srgbClr val="FFFFFF">
                  <a:alpha val="74902"/>
                </a:srgbClr>
              </a:solidFill>
            </p:spPr>
            <p:txBody>
              <a:bodyPr lIns="36576" tIns="0" rIns="18288" bIns="9144">
                <a:spAutoFit/>
              </a:bodyPr>
              <a:lstStyle/>
              <a:p>
                <a:pPr>
                  <a:defRPr/>
                </a:pPr>
                <a:r>
                  <a:rPr lang="en-US" sz="1450" dirty="0">
                    <a:latin typeface="+mj-lt"/>
                    <a:ea typeface="ＭＳ Ｐゴシック" panose="020B0600070205080204" pitchFamily="34" charset="-128"/>
                    <a:cs typeface="Helvetica" panose="020B0604020202020204" pitchFamily="34" charset="0"/>
                  </a:rPr>
                  <a:t>½ Graupel IWC </a:t>
                </a:r>
              </a:p>
            </p:txBody>
          </p:sp>
        </p:grpSp>
      </p:grpSp>
      <p:sp>
        <p:nvSpPr>
          <p:cNvPr id="4" name="Title 3"/>
          <p:cNvSpPr>
            <a:spLocks noGrp="1"/>
          </p:cNvSpPr>
          <p:nvPr>
            <p:ph type="title"/>
          </p:nvPr>
        </p:nvSpPr>
        <p:spPr/>
        <p:txBody>
          <a:bodyPr/>
          <a:lstStyle/>
          <a:p>
            <a:r>
              <a:rPr lang="en-US" dirty="0" smtClean="0"/>
              <a:t>Spheres vs. </a:t>
            </a:r>
            <a:r>
              <a:rPr lang="en-US" dirty="0"/>
              <a:t>Sector </a:t>
            </a:r>
            <a:r>
              <a:rPr lang="en-US" dirty="0" smtClean="0"/>
              <a:t>Snowflakes BTs</a:t>
            </a:r>
            <a:endParaRPr lang="en-US" baseline="-25000" dirty="0"/>
          </a:p>
        </p:txBody>
      </p:sp>
      <p:grpSp>
        <p:nvGrpSpPr>
          <p:cNvPr id="66" name="Group 65"/>
          <p:cNvGrpSpPr/>
          <p:nvPr/>
        </p:nvGrpSpPr>
        <p:grpSpPr>
          <a:xfrm>
            <a:off x="10429112" y="1266046"/>
            <a:ext cx="798481" cy="5081627"/>
            <a:chOff x="11168228" y="1759992"/>
            <a:chExt cx="545106" cy="3469117"/>
          </a:xfrm>
        </p:grpSpPr>
        <p:grpSp>
          <p:nvGrpSpPr>
            <p:cNvPr id="67" name="Group 66"/>
            <p:cNvGrpSpPr/>
            <p:nvPr/>
          </p:nvGrpSpPr>
          <p:grpSpPr>
            <a:xfrm rot="16200000">
              <a:off x="9655500" y="3272720"/>
              <a:ext cx="3469117" cy="443661"/>
              <a:chOff x="1" y="7163500"/>
              <a:chExt cx="4211205" cy="538565"/>
            </a:xfrm>
          </p:grpSpPr>
          <p:pic>
            <p:nvPicPr>
              <p:cNvPr id="81" name="Picture 80"/>
              <p:cNvPicPr>
                <a:picLocks noChangeAspect="1"/>
              </p:cNvPicPr>
              <p:nvPr/>
            </p:nvPicPr>
            <p:blipFill rotWithShape="1">
              <a:blip r:embed="rId8"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82" name="Rectangle 81"/>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3" name="Rectangle 82"/>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4" name="Rectangle 83"/>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5" name="Rectangle 84"/>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6" name="Rectangle 85"/>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7" name="Rectangle 86"/>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8" name="Rectangle 87"/>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9" name="Rectangle 88"/>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0" name="Rectangle 89"/>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1" name="Rectangle 90"/>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2" name="Rectangle 91"/>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3" name="Rectangle 92"/>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68" name="Group 67"/>
            <p:cNvGrpSpPr/>
            <p:nvPr/>
          </p:nvGrpSpPr>
          <p:grpSpPr>
            <a:xfrm>
              <a:off x="11383721" y="1786743"/>
              <a:ext cx="329613" cy="3360818"/>
              <a:chOff x="11383721" y="1786743"/>
              <a:chExt cx="329613" cy="3360818"/>
            </a:xfrm>
          </p:grpSpPr>
          <p:sp>
            <p:nvSpPr>
              <p:cNvPr id="69" name="TextBox 68"/>
              <p:cNvSpPr txBox="1"/>
              <p:nvPr/>
            </p:nvSpPr>
            <p:spPr>
              <a:xfrm>
                <a:off x="11417648" y="4937448"/>
                <a:ext cx="261765"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70" name="TextBox 69"/>
              <p:cNvSpPr txBox="1"/>
              <p:nvPr/>
            </p:nvSpPr>
            <p:spPr>
              <a:xfrm>
                <a:off x="11383721" y="4651019"/>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71" name="TextBox 70"/>
              <p:cNvSpPr txBox="1"/>
              <p:nvPr/>
            </p:nvSpPr>
            <p:spPr>
              <a:xfrm>
                <a:off x="11383721" y="4364591"/>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72" name="TextBox 71"/>
              <p:cNvSpPr txBox="1"/>
              <p:nvPr/>
            </p:nvSpPr>
            <p:spPr>
              <a:xfrm>
                <a:off x="11383721" y="4078164"/>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73" name="TextBox 72"/>
              <p:cNvSpPr txBox="1"/>
              <p:nvPr/>
            </p:nvSpPr>
            <p:spPr>
              <a:xfrm>
                <a:off x="11383721" y="3791737"/>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74" name="TextBox 73"/>
              <p:cNvSpPr txBox="1"/>
              <p:nvPr/>
            </p:nvSpPr>
            <p:spPr>
              <a:xfrm>
                <a:off x="11383721" y="3505309"/>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75" name="TextBox 74"/>
              <p:cNvSpPr txBox="1"/>
              <p:nvPr/>
            </p:nvSpPr>
            <p:spPr>
              <a:xfrm>
                <a:off x="11383721" y="3218882"/>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76" name="TextBox 75"/>
              <p:cNvSpPr txBox="1"/>
              <p:nvPr/>
            </p:nvSpPr>
            <p:spPr>
              <a:xfrm>
                <a:off x="11383721" y="2932455"/>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77" name="TextBox 76"/>
              <p:cNvSpPr txBox="1"/>
              <p:nvPr/>
            </p:nvSpPr>
            <p:spPr>
              <a:xfrm>
                <a:off x="11383721" y="2646027"/>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78" name="TextBox 77"/>
              <p:cNvSpPr txBox="1"/>
              <p:nvPr/>
            </p:nvSpPr>
            <p:spPr>
              <a:xfrm>
                <a:off x="11383721" y="2359600"/>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79" name="TextBox 78"/>
              <p:cNvSpPr txBox="1"/>
              <p:nvPr/>
            </p:nvSpPr>
            <p:spPr>
              <a:xfrm>
                <a:off x="11383721" y="2073172"/>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80" name="TextBox 79"/>
              <p:cNvSpPr txBox="1"/>
              <p:nvPr/>
            </p:nvSpPr>
            <p:spPr>
              <a:xfrm>
                <a:off x="11383721" y="1786743"/>
                <a:ext cx="329613" cy="210113"/>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94" name="Rectangle 93"/>
          <p:cNvSpPr/>
          <p:nvPr/>
        </p:nvSpPr>
        <p:spPr>
          <a:xfrm>
            <a:off x="10250676" y="6119336"/>
            <a:ext cx="1249863" cy="738664"/>
          </a:xfrm>
          <a:prstGeom prst="rect">
            <a:avLst/>
          </a:prstGeom>
          <a:noFill/>
        </p:spPr>
        <p:txBody>
          <a:bodyPr wrap="square">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953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Replacing </a:t>
            </a:r>
            <a:r>
              <a:rPr lang="en-US" dirty="0"/>
              <a:t>soft spheres with non-spheres for snow is necessary to resolve the 183/91.7 GHz bias. </a:t>
            </a:r>
            <a:r>
              <a:rPr lang="en-US" dirty="0" smtClean="0"/>
              <a:t>(Sector </a:t>
            </a:r>
            <a:r>
              <a:rPr lang="en-US" dirty="0"/>
              <a:t>snowflakes do this better than any other particle </a:t>
            </a:r>
            <a:r>
              <a:rPr lang="en-US" dirty="0" smtClean="0"/>
              <a:t>type.)</a:t>
            </a:r>
          </a:p>
          <a:p>
            <a:r>
              <a:rPr lang="en-US" dirty="0" smtClean="0"/>
              <a:t>With </a:t>
            </a:r>
            <a:r>
              <a:rPr lang="en-US" dirty="0"/>
              <a:t>this substitution, both high frequencies have low simulated brightness temperatures, suggesting that snow is being overproduced in this </a:t>
            </a:r>
            <a:r>
              <a:rPr lang="en-US" dirty="0" smtClean="0"/>
              <a:t>simulation.</a:t>
            </a:r>
          </a:p>
          <a:p>
            <a:r>
              <a:rPr lang="en-US" dirty="0" smtClean="0"/>
              <a:t>Graupel causes </a:t>
            </a:r>
            <a:r>
              <a:rPr lang="en-US" altLang="en-US" dirty="0"/>
              <a:t>BT depressions at 37 GHz in areas </a:t>
            </a:r>
            <a:r>
              <a:rPr lang="en-US" altLang="en-US" dirty="0" smtClean="0"/>
              <a:t>of precipitation. The depressions</a:t>
            </a:r>
            <a:r>
              <a:rPr lang="en-US" dirty="0" smtClean="0"/>
              <a:t> </a:t>
            </a:r>
            <a:r>
              <a:rPr lang="en-US" dirty="0"/>
              <a:t>can be reduced either by reducing graupel water contents or replacing soft spheres with sector </a:t>
            </a:r>
            <a:r>
              <a:rPr lang="en-US" dirty="0" smtClean="0"/>
              <a:t>snowflakes.</a:t>
            </a:r>
          </a:p>
          <a:p>
            <a:pPr lvl="1"/>
            <a:r>
              <a:rPr lang="en-US" dirty="0" smtClean="0"/>
              <a:t>Since spheres </a:t>
            </a:r>
            <a:r>
              <a:rPr lang="en-US" dirty="0"/>
              <a:t>better represent graupel particle </a:t>
            </a:r>
            <a:r>
              <a:rPr lang="en-US" dirty="0" smtClean="0"/>
              <a:t>constructions, this could suggest overproduction of graupel in this simulation.</a:t>
            </a:r>
            <a:endParaRPr lang="en-US" dirty="0"/>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Spheres vs. Sector Snowflakes BTs</a:t>
            </a:r>
            <a:endParaRPr lang="en-US" baseline="-25000" dirty="0"/>
          </a:p>
        </p:txBody>
      </p:sp>
    </p:spTree>
    <p:extLst>
      <p:ext uri="{BB962C8B-B14F-4D97-AF65-F5344CB8AC3E}">
        <p14:creationId xmlns:p14="http://schemas.microsoft.com/office/powerpoint/2010/main" val="932532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Hurricane Harvey (Sept. 2017)</a:t>
            </a:r>
          </a:p>
          <a:p>
            <a:endParaRPr lang="en-US" dirty="0" smtClean="0"/>
          </a:p>
          <a:p>
            <a:r>
              <a:rPr lang="en-US" dirty="0" smtClean="0"/>
              <a:t>IR hourly cycling data assimilation from 12 UTC 23</a:t>
            </a:r>
            <a:r>
              <a:rPr lang="en-US" baseline="30000" dirty="0" smtClean="0"/>
              <a:t>rd</a:t>
            </a:r>
            <a:r>
              <a:rPr lang="en-US" dirty="0"/>
              <a:t> </a:t>
            </a:r>
            <a:r>
              <a:rPr lang="en-US" dirty="0" smtClean="0"/>
              <a:t>to 12 UTC 24</a:t>
            </a:r>
            <a:r>
              <a:rPr lang="en-US" baseline="30000" dirty="0" smtClean="0"/>
              <a:t>th</a:t>
            </a:r>
            <a:endParaRPr lang="en-US" dirty="0" smtClean="0"/>
          </a:p>
          <a:p>
            <a:endParaRPr lang="en-US" dirty="0" smtClean="0"/>
          </a:p>
          <a:p>
            <a:r>
              <a:rPr lang="en-US" dirty="0" smtClean="0"/>
              <a:t>Then assimilate SSMIS F18 overpass at 1227 UTC 24</a:t>
            </a:r>
          </a:p>
          <a:p>
            <a:endParaRPr lang="en-US" dirty="0" smtClean="0"/>
          </a:p>
          <a:p>
            <a:r>
              <a:rPr lang="en-US" dirty="0" smtClean="0"/>
              <a:t>Filtering: assimilating 50% at 19.35 GHz, 25% at 183 GHz</a:t>
            </a:r>
          </a:p>
          <a:p>
            <a:pPr lvl="1"/>
            <a:endParaRPr lang="en-US" dirty="0" smtClean="0"/>
          </a:p>
          <a:p>
            <a:endParaRPr lang="en-US" dirty="0"/>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Preliminary Data Assimilation Experiments</a:t>
            </a:r>
            <a:endParaRPr lang="en-US" baseline="-25000" dirty="0"/>
          </a:p>
        </p:txBody>
      </p:sp>
    </p:spTree>
    <p:extLst>
      <p:ext uri="{BB962C8B-B14F-4D97-AF65-F5344CB8AC3E}">
        <p14:creationId xmlns:p14="http://schemas.microsoft.com/office/powerpoint/2010/main" val="548325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565" y="3837165"/>
            <a:ext cx="2974442" cy="285310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176" y="1159090"/>
            <a:ext cx="2975831" cy="2681023"/>
          </a:xfrm>
          <a:prstGeom prst="rect">
            <a:avLst/>
          </a:prstGeom>
        </p:spPr>
      </p:pic>
      <p:sp>
        <p:nvSpPr>
          <p:cNvPr id="27" name="Rectangle 26"/>
          <p:cNvSpPr/>
          <p:nvPr/>
        </p:nvSpPr>
        <p:spPr>
          <a:xfrm>
            <a:off x="154077" y="2082541"/>
            <a:ext cx="866099" cy="461665"/>
          </a:xfrm>
          <a:prstGeom prst="rect">
            <a:avLst/>
          </a:prstGeom>
          <a:noFill/>
        </p:spPr>
        <p:txBody>
          <a:bodyPr wrap="square">
            <a:spAutoFit/>
          </a:bodyPr>
          <a:lstStyle/>
          <a:p>
            <a:pPr algn="r"/>
            <a:r>
              <a:rPr lang="en-US" sz="2400" dirty="0" err="1" smtClean="0">
                <a:latin typeface="Arial" panose="020B0604020202020204" pitchFamily="34" charset="0"/>
                <a:cs typeface="Arial" panose="020B0604020202020204" pitchFamily="34" charset="0"/>
              </a:rPr>
              <a:t>Obs</a:t>
            </a:r>
            <a:endParaRPr lang="en-US" sz="2400" dirty="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0998" y="1158916"/>
            <a:ext cx="2678249" cy="2678249"/>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5989" y="3838934"/>
            <a:ext cx="2683235" cy="2856796"/>
          </a:xfrm>
          <a:prstGeom prst="rect">
            <a:avLst/>
          </a:prstGeom>
        </p:spPr>
      </p:pic>
      <p:sp>
        <p:nvSpPr>
          <p:cNvPr id="33" name="Rectangle 32"/>
          <p:cNvSpPr/>
          <p:nvPr/>
        </p:nvSpPr>
        <p:spPr>
          <a:xfrm>
            <a:off x="1410165" y="769443"/>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19.35 GHz</a:t>
            </a:r>
            <a:endParaRPr lang="en-US" sz="2400" dirty="0">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615" y="1153458"/>
            <a:ext cx="2678249" cy="26782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4606" y="3833477"/>
            <a:ext cx="2683235" cy="2856794"/>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8232" y="1148000"/>
            <a:ext cx="2678249" cy="2678249"/>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3223" y="3828019"/>
            <a:ext cx="2683235" cy="2856794"/>
          </a:xfrm>
          <a:prstGeom prst="rect">
            <a:avLst/>
          </a:prstGeom>
        </p:spPr>
      </p:pic>
      <p:sp>
        <p:nvSpPr>
          <p:cNvPr id="68" name="Rectangle 67"/>
          <p:cNvSpPr/>
          <p:nvPr/>
        </p:nvSpPr>
        <p:spPr>
          <a:xfrm>
            <a:off x="4229930" y="772952"/>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37.0 GHz</a:t>
            </a:r>
            <a:endParaRPr lang="en-US" sz="2400" dirty="0">
              <a:latin typeface="Arial" panose="020B0604020202020204" pitchFamily="34" charset="0"/>
              <a:cs typeface="Arial" panose="020B0604020202020204" pitchFamily="34" charset="0"/>
            </a:endParaRPr>
          </a:p>
        </p:txBody>
      </p:sp>
      <p:sp>
        <p:nvSpPr>
          <p:cNvPr id="69" name="Rectangle 68"/>
          <p:cNvSpPr/>
          <p:nvPr/>
        </p:nvSpPr>
        <p:spPr>
          <a:xfrm>
            <a:off x="6849716" y="776461"/>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91.66 GHz</a:t>
            </a:r>
            <a:endParaRPr lang="en-US" sz="2400" dirty="0">
              <a:latin typeface="Arial" panose="020B0604020202020204" pitchFamily="34" charset="0"/>
              <a:cs typeface="Arial" panose="020B0604020202020204" pitchFamily="34" charset="0"/>
            </a:endParaRPr>
          </a:p>
        </p:txBody>
      </p:sp>
      <p:sp>
        <p:nvSpPr>
          <p:cNvPr id="70" name="Rectangle 69"/>
          <p:cNvSpPr/>
          <p:nvPr/>
        </p:nvSpPr>
        <p:spPr>
          <a:xfrm>
            <a:off x="9498517" y="779970"/>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183.31±7 GHz</a:t>
            </a:r>
            <a:endParaRPr lang="en-US" sz="2400" dirty="0">
              <a:latin typeface="Arial" panose="020B0604020202020204" pitchFamily="34" charset="0"/>
              <a:cs typeface="Arial" panose="020B0604020202020204" pitchFamily="34" charset="0"/>
            </a:endParaRPr>
          </a:p>
        </p:txBody>
      </p:sp>
      <p:grpSp>
        <p:nvGrpSpPr>
          <p:cNvPr id="72" name="Group 71"/>
          <p:cNvGrpSpPr/>
          <p:nvPr/>
        </p:nvGrpSpPr>
        <p:grpSpPr>
          <a:xfrm>
            <a:off x="1449587" y="171840"/>
            <a:ext cx="4859205" cy="711658"/>
            <a:chOff x="3617363" y="5425083"/>
            <a:chExt cx="4859205" cy="711658"/>
          </a:xfrm>
        </p:grpSpPr>
        <p:grpSp>
          <p:nvGrpSpPr>
            <p:cNvPr id="73" name="Group 72"/>
            <p:cNvGrpSpPr/>
            <p:nvPr/>
          </p:nvGrpSpPr>
          <p:grpSpPr>
            <a:xfrm>
              <a:off x="3617363" y="5425083"/>
              <a:ext cx="4786070" cy="612084"/>
              <a:chOff x="1" y="7163500"/>
              <a:chExt cx="4211205" cy="538565"/>
            </a:xfrm>
          </p:grpSpPr>
          <p:pic>
            <p:nvPicPr>
              <p:cNvPr id="87" name="Picture 86"/>
              <p:cNvPicPr>
                <a:picLocks noChangeAspect="1"/>
              </p:cNvPicPr>
              <p:nvPr/>
            </p:nvPicPr>
            <p:blipFill rotWithShape="1">
              <a:blip r:embed="rId11"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88" name="Rectangle 87"/>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p:cNvGrpSpPr/>
            <p:nvPr/>
          </p:nvGrpSpPr>
          <p:grpSpPr>
            <a:xfrm>
              <a:off x="3627625" y="5779907"/>
              <a:ext cx="4848943" cy="356834"/>
              <a:chOff x="3627625" y="5779907"/>
              <a:chExt cx="4848943" cy="356834"/>
            </a:xfrm>
          </p:grpSpPr>
          <p:sp>
            <p:nvSpPr>
              <p:cNvPr id="75" name="TextBox 74"/>
              <p:cNvSpPr txBox="1"/>
              <p:nvPr/>
            </p:nvSpPr>
            <p:spPr>
              <a:xfrm>
                <a:off x="3627625" y="5779910"/>
                <a:ext cx="444552"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76" name="TextBox 75"/>
              <p:cNvSpPr txBox="1"/>
              <p:nvPr/>
            </p:nvSpPr>
            <p:spPr>
              <a:xfrm>
                <a:off x="3965173"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77" name="TextBox 76"/>
              <p:cNvSpPr txBox="1"/>
              <p:nvPr/>
            </p:nvSpPr>
            <p:spPr>
              <a:xfrm>
                <a:off x="436033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78" name="TextBox 77"/>
              <p:cNvSpPr txBox="1"/>
              <p:nvPr/>
            </p:nvSpPr>
            <p:spPr>
              <a:xfrm>
                <a:off x="475549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79" name="TextBox 78"/>
              <p:cNvSpPr txBox="1"/>
              <p:nvPr/>
            </p:nvSpPr>
            <p:spPr>
              <a:xfrm>
                <a:off x="515065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80" name="TextBox 79"/>
              <p:cNvSpPr txBox="1"/>
              <p:nvPr/>
            </p:nvSpPr>
            <p:spPr>
              <a:xfrm>
                <a:off x="554582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81" name="TextBox 80"/>
              <p:cNvSpPr txBox="1"/>
              <p:nvPr/>
            </p:nvSpPr>
            <p:spPr>
              <a:xfrm>
                <a:off x="594098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82" name="TextBox 81"/>
              <p:cNvSpPr txBox="1"/>
              <p:nvPr/>
            </p:nvSpPr>
            <p:spPr>
              <a:xfrm>
                <a:off x="633614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83" name="TextBox 82"/>
              <p:cNvSpPr txBox="1"/>
              <p:nvPr/>
            </p:nvSpPr>
            <p:spPr>
              <a:xfrm>
                <a:off x="673130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84" name="TextBox 83"/>
              <p:cNvSpPr txBox="1"/>
              <p:nvPr/>
            </p:nvSpPr>
            <p:spPr>
              <a:xfrm>
                <a:off x="712646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85" name="TextBox 84"/>
              <p:cNvSpPr txBox="1"/>
              <p:nvPr/>
            </p:nvSpPr>
            <p:spPr>
              <a:xfrm>
                <a:off x="752162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86" name="TextBox 85"/>
              <p:cNvSpPr txBox="1"/>
              <p:nvPr/>
            </p:nvSpPr>
            <p:spPr>
              <a:xfrm>
                <a:off x="791679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100" name="TextBox 99"/>
          <p:cNvSpPr txBox="1"/>
          <p:nvPr/>
        </p:nvSpPr>
        <p:spPr>
          <a:xfrm>
            <a:off x="104217" y="216272"/>
            <a:ext cx="1524969"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Rectangle 45"/>
              <p:cNvSpPr/>
              <p:nvPr/>
            </p:nvSpPr>
            <p:spPr>
              <a:xfrm>
                <a:off x="-93535" y="4965444"/>
                <a:ext cx="1113712" cy="46166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cs typeface="Helvetica" panose="020B0604020202020204" pitchFamily="34" charset="0"/>
                        </a:rPr>
                        <m:t>H</m:t>
                      </m:r>
                      <m:r>
                        <a:rPr lang="en-US" sz="2400" b="0" i="0" smtClean="0">
                          <a:latin typeface="Cambria Math" panose="02040503050406030204" pitchFamily="18" charset="0"/>
                          <a:cs typeface="Helvetica" panose="020B0604020202020204" pitchFamily="34" charset="0"/>
                        </a:rPr>
                        <m:t>(</m:t>
                      </m:r>
                      <m:acc>
                        <m:accPr>
                          <m:chr m:val="̅"/>
                          <m:ctrlPr>
                            <a:rPr lang="en-US" sz="2400" b="0" i="1" smtClean="0">
                              <a:latin typeface="Cambria Math" panose="02040503050406030204" pitchFamily="18" charset="0"/>
                              <a:cs typeface="Helvetica" panose="020B0604020202020204" pitchFamily="34" charset="0"/>
                            </a:rPr>
                          </m:ctrlPr>
                        </m:accPr>
                        <m:e>
                          <m:sSub>
                            <m:sSubPr>
                              <m:ctrlPr>
                                <a:rPr lang="en-US" sz="2400" i="1">
                                  <a:latin typeface="Cambria Math" panose="02040503050406030204" pitchFamily="18" charset="0"/>
                                  <a:cs typeface="Helvetica" panose="020B0604020202020204" pitchFamily="34" charset="0"/>
                                </a:rPr>
                              </m:ctrlPr>
                            </m:sSubPr>
                            <m:e>
                              <m:r>
                                <a:rPr lang="en-US" sz="2400" i="1" smtClean="0">
                                  <a:latin typeface="Cambria Math" panose="02040503050406030204" pitchFamily="18" charset="0"/>
                                  <a:cs typeface="Helvetica" panose="020B0604020202020204" pitchFamily="34" charset="0"/>
                                </a:rPr>
                                <m:t>𝑥</m:t>
                              </m:r>
                            </m:e>
                            <m:sub>
                              <m:r>
                                <a:rPr lang="en-US" sz="2400" i="1" smtClean="0">
                                  <a:latin typeface="Cambria Math" panose="02040503050406030204" pitchFamily="18" charset="0"/>
                                  <a:cs typeface="Helvetica" panose="020B0604020202020204" pitchFamily="34" charset="0"/>
                                </a:rPr>
                                <m:t>𝑏</m:t>
                              </m:r>
                            </m:sub>
                          </m:sSub>
                        </m:e>
                      </m:acc>
                      <m:r>
                        <a:rPr lang="en-US" sz="2400" b="0" i="0" smtClean="0">
                          <a:latin typeface="Cambria Math" panose="02040503050406030204" pitchFamily="18" charset="0"/>
                          <a:cs typeface="Helvetica" panose="020B0604020202020204" pitchFamily="34" charset="0"/>
                        </a:rPr>
                        <m:t>)</m:t>
                      </m:r>
                    </m:oMath>
                  </m:oMathPara>
                </a14:m>
                <a:endParaRPr lang="en-US" sz="2400" dirty="0">
                  <a:latin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93535" y="4965444"/>
                <a:ext cx="1113712" cy="461665"/>
              </a:xfrm>
              <a:prstGeom prst="rect">
                <a:avLst/>
              </a:prstGeom>
              <a:blipFill rotWithShape="0">
                <a:blip r:embed="rId12"/>
                <a:stretch>
                  <a:fillRect b="-21333"/>
                </a:stretch>
              </a:blipFill>
            </p:spPr>
            <p:txBody>
              <a:bodyPr/>
              <a:lstStyle/>
              <a:p>
                <a:r>
                  <a:rPr lang="en-US">
                    <a:noFill/>
                  </a:rPr>
                  <a:t> </a:t>
                </a:r>
              </a:p>
            </p:txBody>
          </p:sp>
        </mc:Fallback>
      </mc:AlternateContent>
      <p:sp>
        <p:nvSpPr>
          <p:cNvPr id="47" name="Rectangle 46"/>
          <p:cNvSpPr/>
          <p:nvPr/>
        </p:nvSpPr>
        <p:spPr>
          <a:xfrm>
            <a:off x="6183828" y="-2794"/>
            <a:ext cx="5911946" cy="830997"/>
          </a:xfrm>
          <a:prstGeom prst="rect">
            <a:avLst/>
          </a:prstGeom>
          <a:solidFill>
            <a:srgbClr val="FFFFFF">
              <a:alpha val="69804"/>
            </a:srgbClr>
          </a:solidFill>
        </p:spPr>
        <p:txBody>
          <a:bodyPr wrap="square">
            <a:spAutoFit/>
          </a:bodyPr>
          <a:lstStyle/>
          <a:p>
            <a:pPr algn="ctr"/>
            <a:r>
              <a:rPr lang="en-US" sz="2400" dirty="0" smtClean="0">
                <a:latin typeface="Helvetica" panose="020B0604020202020204" pitchFamily="34" charset="0"/>
                <a:cs typeface="Helvetica" panose="020B0604020202020204" pitchFamily="34" charset="0"/>
              </a:rPr>
              <a:t>CRTM-DS Sector </a:t>
            </a:r>
            <a:r>
              <a:rPr lang="en-US" sz="2400" dirty="0" smtClean="0">
                <a:latin typeface="Helvetica" panose="020B0604020202020204" pitchFamily="34" charset="0"/>
                <a:cs typeface="Helvetica" panose="020B0604020202020204" pitchFamily="34" charset="0"/>
              </a:rPr>
              <a:t>Snowflakes,</a:t>
            </a:r>
            <a:br>
              <a:rPr lang="en-US" sz="2400" dirty="0" smtClean="0">
                <a:latin typeface="Helvetica" panose="020B0604020202020204" pitchFamily="34" charset="0"/>
                <a:cs typeface="Helvetica" panose="020B0604020202020204" pitchFamily="34" charset="0"/>
              </a:rPr>
            </a:br>
            <a:r>
              <a:rPr lang="en-US" sz="2400" dirty="0" smtClean="0">
                <a:latin typeface="Helvetica" panose="020B0604020202020204" pitchFamily="34" charset="0"/>
                <a:cs typeface="Helvetica" panose="020B0604020202020204" pitchFamily="34" charset="0"/>
              </a:rPr>
              <a:t>Before Assimilating IR </a:t>
            </a:r>
            <a:r>
              <a:rPr lang="en-US" sz="2400" dirty="0" smtClean="0">
                <a:latin typeface="Helvetica" panose="020B0604020202020204" pitchFamily="34" charset="0"/>
                <a:cs typeface="Helvetica" panose="020B0604020202020204" pitchFamily="34" charset="0"/>
              </a:rPr>
              <a:t>(</a:t>
            </a:r>
            <a:r>
              <a:rPr lang="en-US" sz="2400" dirty="0" smtClean="0">
                <a:latin typeface="Helvetica" panose="020B0604020202020204" pitchFamily="34" charset="0"/>
                <a:cs typeface="Helvetica" panose="020B0604020202020204" pitchFamily="34" charset="0"/>
              </a:rPr>
              <a:t>25th </a:t>
            </a:r>
            <a:r>
              <a:rPr lang="en-US" sz="2400" dirty="0" smtClean="0">
                <a:latin typeface="Helvetica" panose="020B0604020202020204" pitchFamily="34" charset="0"/>
                <a:cs typeface="Helvetica" panose="020B0604020202020204" pitchFamily="34" charset="0"/>
              </a:rPr>
              <a:t>hourly cycle)</a:t>
            </a:r>
            <a:endParaRPr lang="en-US" sz="3200" baseline="-25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63580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565" y="3837165"/>
            <a:ext cx="2974442" cy="285310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176" y="1159090"/>
            <a:ext cx="2975831" cy="2681023"/>
          </a:xfrm>
          <a:prstGeom prst="rect">
            <a:avLst/>
          </a:prstGeom>
        </p:spPr>
      </p:pic>
      <p:sp>
        <p:nvSpPr>
          <p:cNvPr id="27" name="Rectangle 26"/>
          <p:cNvSpPr/>
          <p:nvPr/>
        </p:nvSpPr>
        <p:spPr>
          <a:xfrm>
            <a:off x="154077" y="2082541"/>
            <a:ext cx="866099" cy="461665"/>
          </a:xfrm>
          <a:prstGeom prst="rect">
            <a:avLst/>
          </a:prstGeom>
          <a:noFill/>
        </p:spPr>
        <p:txBody>
          <a:bodyPr wrap="square">
            <a:spAutoFit/>
          </a:bodyPr>
          <a:lstStyle/>
          <a:p>
            <a:pPr algn="r"/>
            <a:r>
              <a:rPr lang="en-US" sz="2400" dirty="0" err="1" smtClean="0">
                <a:latin typeface="Arial" panose="020B0604020202020204" pitchFamily="34" charset="0"/>
                <a:cs typeface="Arial" panose="020B0604020202020204" pitchFamily="34" charset="0"/>
              </a:rPr>
              <a:t>Obs</a:t>
            </a:r>
            <a:endParaRPr lang="en-US" sz="2400" dirty="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0998" y="1158916"/>
            <a:ext cx="2678249" cy="2678249"/>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5989" y="3838934"/>
            <a:ext cx="2683235" cy="2856796"/>
          </a:xfrm>
          <a:prstGeom prst="rect">
            <a:avLst/>
          </a:prstGeom>
        </p:spPr>
      </p:pic>
      <p:sp>
        <p:nvSpPr>
          <p:cNvPr id="33" name="Rectangle 32"/>
          <p:cNvSpPr/>
          <p:nvPr/>
        </p:nvSpPr>
        <p:spPr>
          <a:xfrm>
            <a:off x="1410165" y="769443"/>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19.35 GHz</a:t>
            </a:r>
            <a:endParaRPr lang="en-US" sz="2400" dirty="0">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615" y="1153458"/>
            <a:ext cx="2678249" cy="26782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4606" y="3833477"/>
            <a:ext cx="2683235" cy="2856794"/>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8232" y="1148000"/>
            <a:ext cx="2678249" cy="2678249"/>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3223" y="3828019"/>
            <a:ext cx="2683235" cy="2856794"/>
          </a:xfrm>
          <a:prstGeom prst="rect">
            <a:avLst/>
          </a:prstGeom>
        </p:spPr>
      </p:pic>
      <p:sp>
        <p:nvSpPr>
          <p:cNvPr id="68" name="Rectangle 67"/>
          <p:cNvSpPr/>
          <p:nvPr/>
        </p:nvSpPr>
        <p:spPr>
          <a:xfrm>
            <a:off x="4229930" y="772952"/>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37.0 GHz</a:t>
            </a:r>
            <a:endParaRPr lang="en-US" sz="2400" dirty="0">
              <a:latin typeface="Arial" panose="020B0604020202020204" pitchFamily="34" charset="0"/>
              <a:cs typeface="Arial" panose="020B0604020202020204" pitchFamily="34" charset="0"/>
            </a:endParaRPr>
          </a:p>
        </p:txBody>
      </p:sp>
      <p:sp>
        <p:nvSpPr>
          <p:cNvPr id="69" name="Rectangle 68"/>
          <p:cNvSpPr/>
          <p:nvPr/>
        </p:nvSpPr>
        <p:spPr>
          <a:xfrm>
            <a:off x="6849716" y="776461"/>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91.66 GHz</a:t>
            </a:r>
            <a:endParaRPr lang="en-US" sz="2400" dirty="0">
              <a:latin typeface="Arial" panose="020B0604020202020204" pitchFamily="34" charset="0"/>
              <a:cs typeface="Arial" panose="020B0604020202020204" pitchFamily="34" charset="0"/>
            </a:endParaRPr>
          </a:p>
        </p:txBody>
      </p:sp>
      <p:sp>
        <p:nvSpPr>
          <p:cNvPr id="70" name="Rectangle 69"/>
          <p:cNvSpPr/>
          <p:nvPr/>
        </p:nvSpPr>
        <p:spPr>
          <a:xfrm>
            <a:off x="9498517" y="779970"/>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183.31±7 GHz</a:t>
            </a:r>
            <a:endParaRPr lang="en-US" sz="2400" dirty="0">
              <a:latin typeface="Arial" panose="020B0604020202020204" pitchFamily="34" charset="0"/>
              <a:cs typeface="Arial" panose="020B0604020202020204" pitchFamily="34" charset="0"/>
            </a:endParaRPr>
          </a:p>
        </p:txBody>
      </p:sp>
      <p:grpSp>
        <p:nvGrpSpPr>
          <p:cNvPr id="72" name="Group 71"/>
          <p:cNvGrpSpPr/>
          <p:nvPr/>
        </p:nvGrpSpPr>
        <p:grpSpPr>
          <a:xfrm>
            <a:off x="1449587" y="171840"/>
            <a:ext cx="4859205" cy="711658"/>
            <a:chOff x="3617363" y="5425083"/>
            <a:chExt cx="4859205" cy="711658"/>
          </a:xfrm>
        </p:grpSpPr>
        <p:grpSp>
          <p:nvGrpSpPr>
            <p:cNvPr id="73" name="Group 72"/>
            <p:cNvGrpSpPr/>
            <p:nvPr/>
          </p:nvGrpSpPr>
          <p:grpSpPr>
            <a:xfrm>
              <a:off x="3617363" y="5425083"/>
              <a:ext cx="4786070" cy="612084"/>
              <a:chOff x="1" y="7163500"/>
              <a:chExt cx="4211205" cy="538565"/>
            </a:xfrm>
          </p:grpSpPr>
          <p:pic>
            <p:nvPicPr>
              <p:cNvPr id="87" name="Picture 86"/>
              <p:cNvPicPr>
                <a:picLocks noChangeAspect="1"/>
              </p:cNvPicPr>
              <p:nvPr/>
            </p:nvPicPr>
            <p:blipFill rotWithShape="1">
              <a:blip r:embed="rId11"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88" name="Rectangle 87"/>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p:cNvGrpSpPr/>
            <p:nvPr/>
          </p:nvGrpSpPr>
          <p:grpSpPr>
            <a:xfrm>
              <a:off x="3627625" y="5779907"/>
              <a:ext cx="4848943" cy="356834"/>
              <a:chOff x="3627625" y="5779907"/>
              <a:chExt cx="4848943" cy="356834"/>
            </a:xfrm>
          </p:grpSpPr>
          <p:sp>
            <p:nvSpPr>
              <p:cNvPr id="75" name="TextBox 74"/>
              <p:cNvSpPr txBox="1"/>
              <p:nvPr/>
            </p:nvSpPr>
            <p:spPr>
              <a:xfrm>
                <a:off x="3627625" y="5779910"/>
                <a:ext cx="444552"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76" name="TextBox 75"/>
              <p:cNvSpPr txBox="1"/>
              <p:nvPr/>
            </p:nvSpPr>
            <p:spPr>
              <a:xfrm>
                <a:off x="3965173"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77" name="TextBox 76"/>
              <p:cNvSpPr txBox="1"/>
              <p:nvPr/>
            </p:nvSpPr>
            <p:spPr>
              <a:xfrm>
                <a:off x="436033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78" name="TextBox 77"/>
              <p:cNvSpPr txBox="1"/>
              <p:nvPr/>
            </p:nvSpPr>
            <p:spPr>
              <a:xfrm>
                <a:off x="475549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79" name="TextBox 78"/>
              <p:cNvSpPr txBox="1"/>
              <p:nvPr/>
            </p:nvSpPr>
            <p:spPr>
              <a:xfrm>
                <a:off x="515065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80" name="TextBox 79"/>
              <p:cNvSpPr txBox="1"/>
              <p:nvPr/>
            </p:nvSpPr>
            <p:spPr>
              <a:xfrm>
                <a:off x="554582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81" name="TextBox 80"/>
              <p:cNvSpPr txBox="1"/>
              <p:nvPr/>
            </p:nvSpPr>
            <p:spPr>
              <a:xfrm>
                <a:off x="594098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82" name="TextBox 81"/>
              <p:cNvSpPr txBox="1"/>
              <p:nvPr/>
            </p:nvSpPr>
            <p:spPr>
              <a:xfrm>
                <a:off x="633614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83" name="TextBox 82"/>
              <p:cNvSpPr txBox="1"/>
              <p:nvPr/>
            </p:nvSpPr>
            <p:spPr>
              <a:xfrm>
                <a:off x="673130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84" name="TextBox 83"/>
              <p:cNvSpPr txBox="1"/>
              <p:nvPr/>
            </p:nvSpPr>
            <p:spPr>
              <a:xfrm>
                <a:off x="712646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85" name="TextBox 84"/>
              <p:cNvSpPr txBox="1"/>
              <p:nvPr/>
            </p:nvSpPr>
            <p:spPr>
              <a:xfrm>
                <a:off x="752162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86" name="TextBox 85"/>
              <p:cNvSpPr txBox="1"/>
              <p:nvPr/>
            </p:nvSpPr>
            <p:spPr>
              <a:xfrm>
                <a:off x="791679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100" name="TextBox 99"/>
          <p:cNvSpPr txBox="1"/>
          <p:nvPr/>
        </p:nvSpPr>
        <p:spPr>
          <a:xfrm>
            <a:off x="104217" y="216272"/>
            <a:ext cx="1524969"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Rectangle 45"/>
              <p:cNvSpPr/>
              <p:nvPr/>
            </p:nvSpPr>
            <p:spPr>
              <a:xfrm>
                <a:off x="-93535" y="4965444"/>
                <a:ext cx="1113712" cy="1200329"/>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cs typeface="Helvetica" panose="020B0604020202020204" pitchFamily="34" charset="0"/>
                        </a:rPr>
                        <m:t>H</m:t>
                      </m:r>
                      <m:d>
                        <m:dPr>
                          <m:ctrlPr>
                            <a:rPr lang="en-US" sz="2400" b="0" i="1" smtClean="0">
                              <a:latin typeface="Cambria Math" panose="02040503050406030204" pitchFamily="18" charset="0"/>
                              <a:cs typeface="Helvetica" panose="020B0604020202020204" pitchFamily="34" charset="0"/>
                            </a:rPr>
                          </m:ctrlPr>
                        </m:dPr>
                        <m:e>
                          <m:acc>
                            <m:accPr>
                              <m:chr m:val="̅"/>
                              <m:ctrlPr>
                                <a:rPr lang="en-US" sz="2400" b="0" i="1" smtClean="0">
                                  <a:latin typeface="Cambria Math" panose="02040503050406030204" pitchFamily="18" charset="0"/>
                                  <a:cs typeface="Helvetica" panose="020B0604020202020204" pitchFamily="34" charset="0"/>
                                </a:rPr>
                              </m:ctrlPr>
                            </m:accPr>
                            <m:e>
                              <m:sSub>
                                <m:sSubPr>
                                  <m:ctrlPr>
                                    <a:rPr lang="en-US" sz="2400" i="1">
                                      <a:latin typeface="Cambria Math" panose="02040503050406030204" pitchFamily="18" charset="0"/>
                                      <a:cs typeface="Helvetica" panose="020B0604020202020204" pitchFamily="34" charset="0"/>
                                    </a:rPr>
                                  </m:ctrlPr>
                                </m:sSubPr>
                                <m:e>
                                  <m:r>
                                    <a:rPr lang="en-US" sz="2400" i="1" smtClean="0">
                                      <a:latin typeface="Cambria Math" panose="02040503050406030204" pitchFamily="18" charset="0"/>
                                      <a:cs typeface="Helvetica" panose="020B0604020202020204" pitchFamily="34" charset="0"/>
                                    </a:rPr>
                                    <m:t>𝑥</m:t>
                                  </m:r>
                                </m:e>
                                <m:sub>
                                  <m:r>
                                    <a:rPr lang="en-US" sz="2400" b="0" i="1" smtClean="0">
                                      <a:latin typeface="Cambria Math" panose="02040503050406030204" pitchFamily="18" charset="0"/>
                                      <a:cs typeface="Helvetica" panose="020B0604020202020204" pitchFamily="34" charset="0"/>
                                    </a:rPr>
                                    <m:t>𝑎</m:t>
                                  </m:r>
                                </m:sub>
                              </m:sSub>
                            </m:e>
                          </m:acc>
                        </m:e>
                      </m:d>
                    </m:oMath>
                  </m:oMathPara>
                </a14:m>
                <a:endParaRPr lang="en-US" sz="2400" b="0" dirty="0" smtClean="0">
                  <a:latin typeface="Arial" panose="020B0604020202020204" pitchFamily="34" charset="0"/>
                  <a:cs typeface="Helvetica" panose="020B0604020202020204" pitchFamily="34" charset="0"/>
                </a:endParaRPr>
              </a:p>
              <a:p>
                <a:pPr algn="r"/>
                <a:r>
                  <a:rPr lang="en-US" sz="2400" dirty="0" smtClean="0">
                    <a:latin typeface="Arial" panose="020B0604020202020204" pitchFamily="34" charset="0"/>
                    <a:cs typeface="Arial" panose="020B0604020202020204" pitchFamily="34" charset="0"/>
                  </a:rPr>
                  <a:t>IR</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93535" y="4965444"/>
                <a:ext cx="1113712" cy="1200329"/>
              </a:xfrm>
              <a:prstGeom prst="rect">
                <a:avLst/>
              </a:prstGeom>
              <a:blipFill rotWithShape="0">
                <a:blip r:embed="rId12"/>
                <a:stretch>
                  <a:fillRect r="-8791"/>
                </a:stretch>
              </a:blipFill>
            </p:spPr>
            <p:txBody>
              <a:bodyPr/>
              <a:lstStyle/>
              <a:p>
                <a:r>
                  <a:rPr lang="en-US">
                    <a:noFill/>
                  </a:rPr>
                  <a:t> </a:t>
                </a:r>
              </a:p>
            </p:txBody>
          </p:sp>
        </mc:Fallback>
      </mc:AlternateContent>
      <p:sp>
        <p:nvSpPr>
          <p:cNvPr id="49" name="Rectangle 48"/>
          <p:cNvSpPr/>
          <p:nvPr/>
        </p:nvSpPr>
        <p:spPr>
          <a:xfrm>
            <a:off x="6273144" y="-2794"/>
            <a:ext cx="5733314" cy="830997"/>
          </a:xfrm>
          <a:prstGeom prst="rect">
            <a:avLst/>
          </a:prstGeom>
          <a:solidFill>
            <a:srgbClr val="FFFFFF">
              <a:alpha val="69804"/>
            </a:srgbClr>
          </a:solidFill>
        </p:spPr>
        <p:txBody>
          <a:bodyPr wrap="square">
            <a:spAutoFit/>
          </a:bodyPr>
          <a:lstStyle/>
          <a:p>
            <a:pPr algn="ctr"/>
            <a:r>
              <a:rPr lang="en-US" sz="2400" dirty="0" smtClean="0">
                <a:latin typeface="Helvetica" panose="020B0604020202020204" pitchFamily="34" charset="0"/>
                <a:cs typeface="Helvetica" panose="020B0604020202020204" pitchFamily="34" charset="0"/>
              </a:rPr>
              <a:t>CRTM-DS Sector Snowflakes, </a:t>
            </a:r>
            <a:r>
              <a:rPr lang="en-US" sz="2400" dirty="0" smtClean="0">
                <a:latin typeface="Helvetica" panose="020B0604020202020204" pitchFamily="34" charset="0"/>
                <a:cs typeface="Helvetica" panose="020B0604020202020204" pitchFamily="34" charset="0"/>
              </a:rPr>
              <a:t/>
            </a:r>
            <a:br>
              <a:rPr lang="en-US" sz="2400" dirty="0" smtClean="0">
                <a:latin typeface="Helvetica" panose="020B0604020202020204" pitchFamily="34" charset="0"/>
                <a:cs typeface="Helvetica" panose="020B0604020202020204" pitchFamily="34" charset="0"/>
              </a:rPr>
            </a:br>
            <a:r>
              <a:rPr lang="en-US" sz="2400" dirty="0" smtClean="0">
                <a:latin typeface="Helvetica" panose="020B0604020202020204" pitchFamily="34" charset="0"/>
                <a:cs typeface="Helvetica" panose="020B0604020202020204" pitchFamily="34" charset="0"/>
              </a:rPr>
              <a:t>After Assimilating </a:t>
            </a:r>
            <a:r>
              <a:rPr lang="en-US" sz="2400" dirty="0" smtClean="0">
                <a:latin typeface="Helvetica" panose="020B0604020202020204" pitchFamily="34" charset="0"/>
                <a:cs typeface="Helvetica" panose="020B0604020202020204" pitchFamily="34" charset="0"/>
              </a:rPr>
              <a:t>IR (</a:t>
            </a:r>
            <a:r>
              <a:rPr lang="en-US" sz="2400" dirty="0" smtClean="0">
                <a:latin typeface="Helvetica" panose="020B0604020202020204" pitchFamily="34" charset="0"/>
                <a:cs typeface="Helvetica" panose="020B0604020202020204" pitchFamily="34" charset="0"/>
              </a:rPr>
              <a:t>25th </a:t>
            </a:r>
            <a:r>
              <a:rPr lang="en-US" sz="2400" dirty="0" smtClean="0">
                <a:latin typeface="Helvetica" panose="020B0604020202020204" pitchFamily="34" charset="0"/>
                <a:cs typeface="Helvetica" panose="020B0604020202020204" pitchFamily="34" charset="0"/>
              </a:rPr>
              <a:t>hourly cycle)</a:t>
            </a:r>
            <a:endParaRPr lang="en-US" sz="3200" baseline="-25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74430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54077" y="2082541"/>
            <a:ext cx="866099" cy="461665"/>
          </a:xfrm>
          <a:prstGeom prst="rect">
            <a:avLst/>
          </a:prstGeom>
          <a:noFill/>
        </p:spPr>
        <p:txBody>
          <a:bodyPr wrap="square">
            <a:spAutoFit/>
          </a:bodyPr>
          <a:lstStyle/>
          <a:p>
            <a:pPr algn="r"/>
            <a:r>
              <a:rPr lang="en-US" sz="2400" dirty="0" err="1" smtClean="0">
                <a:latin typeface="Arial" panose="020B0604020202020204" pitchFamily="34" charset="0"/>
                <a:cs typeface="Arial" panose="020B0604020202020204" pitchFamily="34" charset="0"/>
              </a:rPr>
              <a:t>Obs</a:t>
            </a:r>
            <a:endParaRPr lang="en-US" sz="2400" dirty="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998" y="1158916"/>
            <a:ext cx="2678249" cy="267824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989" y="3838934"/>
            <a:ext cx="2683235" cy="2856796"/>
          </a:xfrm>
          <a:prstGeom prst="rect">
            <a:avLst/>
          </a:prstGeom>
        </p:spPr>
      </p:pic>
      <p:sp>
        <p:nvSpPr>
          <p:cNvPr id="33" name="Rectangle 32"/>
          <p:cNvSpPr/>
          <p:nvPr/>
        </p:nvSpPr>
        <p:spPr>
          <a:xfrm>
            <a:off x="1410165" y="769443"/>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19.35 GHz</a:t>
            </a:r>
            <a:endParaRPr lang="en-US" sz="2400" dirty="0">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9615" y="1153458"/>
            <a:ext cx="2678249" cy="2678249"/>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4606" y="3833477"/>
            <a:ext cx="2683235" cy="2856794"/>
          </a:xfrm>
          <a:prstGeom prst="rect">
            <a:avLst/>
          </a:prstGeom>
        </p:spPr>
      </p:pic>
      <p:sp>
        <p:nvSpPr>
          <p:cNvPr id="68" name="Rectangle 67"/>
          <p:cNvSpPr/>
          <p:nvPr/>
        </p:nvSpPr>
        <p:spPr>
          <a:xfrm>
            <a:off x="4229930" y="772952"/>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37.0 GHz</a:t>
            </a:r>
            <a:endParaRPr lang="en-US" sz="2400" dirty="0">
              <a:latin typeface="Arial" panose="020B0604020202020204" pitchFamily="34" charset="0"/>
              <a:cs typeface="Arial" panose="020B0604020202020204" pitchFamily="34" charset="0"/>
            </a:endParaRPr>
          </a:p>
        </p:txBody>
      </p:sp>
      <p:sp>
        <p:nvSpPr>
          <p:cNvPr id="69" name="Rectangle 68"/>
          <p:cNvSpPr/>
          <p:nvPr/>
        </p:nvSpPr>
        <p:spPr>
          <a:xfrm>
            <a:off x="6849716" y="776461"/>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91.66 GHz</a:t>
            </a:r>
            <a:endParaRPr lang="en-US" sz="2400" dirty="0">
              <a:latin typeface="Arial" panose="020B0604020202020204" pitchFamily="34" charset="0"/>
              <a:cs typeface="Arial" panose="020B0604020202020204" pitchFamily="34" charset="0"/>
            </a:endParaRPr>
          </a:p>
        </p:txBody>
      </p:sp>
      <p:sp>
        <p:nvSpPr>
          <p:cNvPr id="70" name="Rectangle 69"/>
          <p:cNvSpPr/>
          <p:nvPr/>
        </p:nvSpPr>
        <p:spPr>
          <a:xfrm>
            <a:off x="9498517" y="779970"/>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183.31±7 GHz</a:t>
            </a:r>
            <a:endParaRPr lang="en-US" sz="2400" dirty="0">
              <a:latin typeface="Arial" panose="020B0604020202020204" pitchFamily="34" charset="0"/>
              <a:cs typeface="Arial" panose="020B0604020202020204" pitchFamily="34" charset="0"/>
            </a:endParaRPr>
          </a:p>
        </p:txBody>
      </p:sp>
      <p:grpSp>
        <p:nvGrpSpPr>
          <p:cNvPr id="72" name="Group 71"/>
          <p:cNvGrpSpPr/>
          <p:nvPr/>
        </p:nvGrpSpPr>
        <p:grpSpPr>
          <a:xfrm>
            <a:off x="1449587" y="171840"/>
            <a:ext cx="4859205" cy="711658"/>
            <a:chOff x="3617363" y="5425083"/>
            <a:chExt cx="4859205" cy="711658"/>
          </a:xfrm>
        </p:grpSpPr>
        <p:grpSp>
          <p:nvGrpSpPr>
            <p:cNvPr id="73" name="Group 72"/>
            <p:cNvGrpSpPr/>
            <p:nvPr/>
          </p:nvGrpSpPr>
          <p:grpSpPr>
            <a:xfrm>
              <a:off x="3617363" y="5425083"/>
              <a:ext cx="4786070" cy="612084"/>
              <a:chOff x="1" y="7163500"/>
              <a:chExt cx="4211205" cy="538565"/>
            </a:xfrm>
          </p:grpSpPr>
          <p:pic>
            <p:nvPicPr>
              <p:cNvPr id="87" name="Picture 86"/>
              <p:cNvPicPr>
                <a:picLocks noChangeAspect="1"/>
              </p:cNvPicPr>
              <p:nvPr/>
            </p:nvPicPr>
            <p:blipFill rotWithShape="1">
              <a:blip r:embed="rId7"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88" name="Rectangle 87"/>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p:cNvGrpSpPr/>
            <p:nvPr/>
          </p:nvGrpSpPr>
          <p:grpSpPr>
            <a:xfrm>
              <a:off x="3627625" y="5779907"/>
              <a:ext cx="4848943" cy="356834"/>
              <a:chOff x="3627625" y="5779907"/>
              <a:chExt cx="4848943" cy="356834"/>
            </a:xfrm>
          </p:grpSpPr>
          <p:sp>
            <p:nvSpPr>
              <p:cNvPr id="75" name="TextBox 74"/>
              <p:cNvSpPr txBox="1"/>
              <p:nvPr/>
            </p:nvSpPr>
            <p:spPr>
              <a:xfrm>
                <a:off x="3627625" y="5779910"/>
                <a:ext cx="444552"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76" name="TextBox 75"/>
              <p:cNvSpPr txBox="1"/>
              <p:nvPr/>
            </p:nvSpPr>
            <p:spPr>
              <a:xfrm>
                <a:off x="3965173"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77" name="TextBox 76"/>
              <p:cNvSpPr txBox="1"/>
              <p:nvPr/>
            </p:nvSpPr>
            <p:spPr>
              <a:xfrm>
                <a:off x="436033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78" name="TextBox 77"/>
              <p:cNvSpPr txBox="1"/>
              <p:nvPr/>
            </p:nvSpPr>
            <p:spPr>
              <a:xfrm>
                <a:off x="475549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79" name="TextBox 78"/>
              <p:cNvSpPr txBox="1"/>
              <p:nvPr/>
            </p:nvSpPr>
            <p:spPr>
              <a:xfrm>
                <a:off x="515065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80" name="TextBox 79"/>
              <p:cNvSpPr txBox="1"/>
              <p:nvPr/>
            </p:nvSpPr>
            <p:spPr>
              <a:xfrm>
                <a:off x="554582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81" name="TextBox 80"/>
              <p:cNvSpPr txBox="1"/>
              <p:nvPr/>
            </p:nvSpPr>
            <p:spPr>
              <a:xfrm>
                <a:off x="594098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82" name="TextBox 81"/>
              <p:cNvSpPr txBox="1"/>
              <p:nvPr/>
            </p:nvSpPr>
            <p:spPr>
              <a:xfrm>
                <a:off x="633614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83" name="TextBox 82"/>
              <p:cNvSpPr txBox="1"/>
              <p:nvPr/>
            </p:nvSpPr>
            <p:spPr>
              <a:xfrm>
                <a:off x="673130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84" name="TextBox 83"/>
              <p:cNvSpPr txBox="1"/>
              <p:nvPr/>
            </p:nvSpPr>
            <p:spPr>
              <a:xfrm>
                <a:off x="712646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85" name="TextBox 84"/>
              <p:cNvSpPr txBox="1"/>
              <p:nvPr/>
            </p:nvSpPr>
            <p:spPr>
              <a:xfrm>
                <a:off x="752162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86" name="TextBox 85"/>
              <p:cNvSpPr txBox="1"/>
              <p:nvPr/>
            </p:nvSpPr>
            <p:spPr>
              <a:xfrm>
                <a:off x="791679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100" name="TextBox 99"/>
          <p:cNvSpPr txBox="1"/>
          <p:nvPr/>
        </p:nvSpPr>
        <p:spPr>
          <a:xfrm>
            <a:off x="104217" y="216272"/>
            <a:ext cx="1524969"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Rectangle 45"/>
              <p:cNvSpPr/>
              <p:nvPr/>
            </p:nvSpPr>
            <p:spPr>
              <a:xfrm>
                <a:off x="-93535" y="4965444"/>
                <a:ext cx="1113712" cy="156966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cs typeface="Helvetica" panose="020B0604020202020204" pitchFamily="34" charset="0"/>
                        </a:rPr>
                        <m:t>H</m:t>
                      </m:r>
                      <m:d>
                        <m:dPr>
                          <m:ctrlPr>
                            <a:rPr lang="en-US" sz="2400" b="0" i="1" smtClean="0">
                              <a:latin typeface="Cambria Math" panose="02040503050406030204" pitchFamily="18" charset="0"/>
                              <a:cs typeface="Helvetica" panose="020B0604020202020204" pitchFamily="34" charset="0"/>
                            </a:rPr>
                          </m:ctrlPr>
                        </m:dPr>
                        <m:e>
                          <m:acc>
                            <m:accPr>
                              <m:chr m:val="̅"/>
                              <m:ctrlPr>
                                <a:rPr lang="en-US" sz="2400" b="0" i="1" smtClean="0">
                                  <a:latin typeface="Cambria Math" panose="02040503050406030204" pitchFamily="18" charset="0"/>
                                  <a:cs typeface="Helvetica" panose="020B0604020202020204" pitchFamily="34" charset="0"/>
                                </a:rPr>
                              </m:ctrlPr>
                            </m:accPr>
                            <m:e>
                              <m:sSub>
                                <m:sSubPr>
                                  <m:ctrlPr>
                                    <a:rPr lang="en-US" sz="2400" i="1">
                                      <a:latin typeface="Cambria Math" panose="02040503050406030204" pitchFamily="18" charset="0"/>
                                      <a:cs typeface="Helvetica" panose="020B0604020202020204" pitchFamily="34" charset="0"/>
                                    </a:rPr>
                                  </m:ctrlPr>
                                </m:sSubPr>
                                <m:e>
                                  <m:r>
                                    <a:rPr lang="en-US" sz="2400" i="1" smtClean="0">
                                      <a:latin typeface="Cambria Math" panose="02040503050406030204" pitchFamily="18" charset="0"/>
                                      <a:cs typeface="Helvetica" panose="020B0604020202020204" pitchFamily="34" charset="0"/>
                                    </a:rPr>
                                    <m:t>𝑥</m:t>
                                  </m:r>
                                </m:e>
                                <m:sub>
                                  <m:r>
                                    <a:rPr lang="en-US" sz="2400" b="0" i="1" smtClean="0">
                                      <a:latin typeface="Cambria Math" panose="02040503050406030204" pitchFamily="18" charset="0"/>
                                      <a:cs typeface="Helvetica" panose="020B0604020202020204" pitchFamily="34" charset="0"/>
                                    </a:rPr>
                                    <m:t>𝑎</m:t>
                                  </m:r>
                                </m:sub>
                              </m:sSub>
                            </m:e>
                          </m:acc>
                        </m:e>
                      </m:d>
                    </m:oMath>
                  </m:oMathPara>
                </a14:m>
                <a:endParaRPr lang="en-US" sz="2400" b="0" dirty="0" smtClean="0">
                  <a:latin typeface="Arial" panose="020B0604020202020204" pitchFamily="34" charset="0"/>
                  <a:cs typeface="Helvetica" panose="020B0604020202020204" pitchFamily="34" charset="0"/>
                </a:endParaRPr>
              </a:p>
              <a:p>
                <a:pPr algn="r"/>
                <a:r>
                  <a:rPr lang="en-US" sz="2400" dirty="0" smtClean="0">
                    <a:latin typeface="Arial" panose="020B0604020202020204" pitchFamily="34" charset="0"/>
                    <a:cs typeface="Arial" panose="020B0604020202020204" pitchFamily="34" charset="0"/>
                  </a:rPr>
                  <a:t>IR &amp; MW</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93535" y="4965444"/>
                <a:ext cx="1113712" cy="1569660"/>
              </a:xfrm>
              <a:prstGeom prst="rect">
                <a:avLst/>
              </a:prstGeom>
              <a:blipFill rotWithShape="0">
                <a:blip r:embed="rId8"/>
                <a:stretch>
                  <a:fillRect r="-16484"/>
                </a:stretch>
              </a:blipFill>
            </p:spPr>
            <p:txBody>
              <a:bodyPr/>
              <a:lstStyle/>
              <a:p>
                <a:r>
                  <a:rPr lang="en-US">
                    <a:noFill/>
                  </a:rPr>
                  <a:t> </a:t>
                </a:r>
              </a:p>
            </p:txBody>
          </p:sp>
        </mc:Fallback>
      </mc:AlternateContent>
      <p:sp>
        <p:nvSpPr>
          <p:cNvPr id="51" name="Rectangle 50"/>
          <p:cNvSpPr/>
          <p:nvPr/>
        </p:nvSpPr>
        <p:spPr>
          <a:xfrm>
            <a:off x="6183828" y="-2794"/>
            <a:ext cx="5911946" cy="830997"/>
          </a:xfrm>
          <a:prstGeom prst="rect">
            <a:avLst/>
          </a:prstGeom>
          <a:solidFill>
            <a:srgbClr val="FFFFFF">
              <a:alpha val="69804"/>
            </a:srgbClr>
          </a:solidFill>
        </p:spPr>
        <p:txBody>
          <a:bodyPr wrap="square">
            <a:spAutoFit/>
          </a:bodyPr>
          <a:lstStyle/>
          <a:p>
            <a:pPr algn="ctr"/>
            <a:r>
              <a:rPr lang="en-US" sz="2400" dirty="0" smtClean="0">
                <a:latin typeface="Helvetica" panose="020B0604020202020204" pitchFamily="34" charset="0"/>
                <a:cs typeface="Helvetica" panose="020B0604020202020204" pitchFamily="34" charset="0"/>
              </a:rPr>
              <a:t>CRTM-DS Sector Snowflakes, Assimilating IR &amp; </a:t>
            </a:r>
            <a:r>
              <a:rPr lang="en-US" sz="2400" dirty="0" smtClean="0">
                <a:latin typeface="Arial" panose="020B0604020202020204" pitchFamily="34" charset="0"/>
                <a:cs typeface="Arial" panose="020B0604020202020204" pitchFamily="34" charset="0"/>
              </a:rPr>
              <a:t>183.31±7 GHz</a:t>
            </a:r>
            <a:endParaRPr lang="en-US" sz="2400" dirty="0">
              <a:latin typeface="Arial" panose="020B0604020202020204" pitchFamily="34" charset="0"/>
              <a:cs typeface="Arial" panose="020B0604020202020204" pitchFamily="34" charset="0"/>
            </a:endParaRPr>
          </a:p>
        </p:txBody>
      </p:sp>
      <p:pic>
        <p:nvPicPr>
          <p:cNvPr id="21" name="Content Placeholder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565" y="3837165"/>
            <a:ext cx="2974442" cy="2853108"/>
          </a:xfrm>
          <a:prstGeom prst="rect">
            <a:avLst/>
          </a:prstGeom>
          <a:ln>
            <a:solidFill>
              <a:schemeClr val="bg1"/>
            </a:solidFill>
          </a:ln>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176" y="1159090"/>
            <a:ext cx="2975831" cy="2681023"/>
          </a:xfrm>
          <a:prstGeom prst="rect">
            <a:avLst/>
          </a:prstGeom>
          <a:ln>
            <a:solidFill>
              <a:schemeClr val="bg1"/>
            </a:solidFill>
          </a:ln>
        </p:spPr>
      </p:pic>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8232" y="1148000"/>
            <a:ext cx="2678249" cy="2678249"/>
          </a:xfrm>
          <a:prstGeom prst="rect">
            <a:avLst/>
          </a:prstGeom>
          <a:ln>
            <a:solidFill>
              <a:schemeClr val="tx1"/>
            </a:solidFill>
          </a:ln>
        </p:spPr>
      </p:pic>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23223" y="3828019"/>
            <a:ext cx="2683235" cy="2856794"/>
          </a:xfrm>
          <a:prstGeom prst="rect">
            <a:avLst/>
          </a:prstGeom>
          <a:ln>
            <a:solidFill>
              <a:schemeClr val="tx1"/>
            </a:solidFill>
          </a:ln>
        </p:spPr>
      </p:pic>
    </p:spTree>
    <p:extLst>
      <p:ext uri="{BB962C8B-B14F-4D97-AF65-F5344CB8AC3E}">
        <p14:creationId xmlns:p14="http://schemas.microsoft.com/office/powerpoint/2010/main" val="1717820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54077" y="2082541"/>
            <a:ext cx="866099" cy="461665"/>
          </a:xfrm>
          <a:prstGeom prst="rect">
            <a:avLst/>
          </a:prstGeom>
          <a:noFill/>
        </p:spPr>
        <p:txBody>
          <a:bodyPr wrap="square">
            <a:spAutoFit/>
          </a:bodyPr>
          <a:lstStyle/>
          <a:p>
            <a:pPr algn="r"/>
            <a:r>
              <a:rPr lang="en-US" sz="2400" dirty="0" err="1" smtClean="0">
                <a:latin typeface="Arial" panose="020B0604020202020204" pitchFamily="34" charset="0"/>
                <a:cs typeface="Arial" panose="020B0604020202020204" pitchFamily="34" charset="0"/>
              </a:rPr>
              <a:t>Obs</a:t>
            </a:r>
            <a:endParaRPr lang="en-US" sz="2400" dirty="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998" y="1158916"/>
            <a:ext cx="2678249" cy="267824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989" y="3838934"/>
            <a:ext cx="2683235" cy="2856796"/>
          </a:xfrm>
          <a:prstGeom prst="rect">
            <a:avLst/>
          </a:prstGeom>
        </p:spPr>
      </p:pic>
      <p:sp>
        <p:nvSpPr>
          <p:cNvPr id="33" name="Rectangle 32"/>
          <p:cNvSpPr/>
          <p:nvPr/>
        </p:nvSpPr>
        <p:spPr>
          <a:xfrm>
            <a:off x="1410165" y="769443"/>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19.35 GHz</a:t>
            </a:r>
            <a:endParaRPr lang="en-US" sz="2400" dirty="0">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9615" y="1153458"/>
            <a:ext cx="2678249" cy="2678249"/>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4606" y="3833477"/>
            <a:ext cx="2683235" cy="2856794"/>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8232" y="1148000"/>
            <a:ext cx="2678249" cy="2678249"/>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3223" y="3828019"/>
            <a:ext cx="2683235" cy="2856794"/>
          </a:xfrm>
          <a:prstGeom prst="rect">
            <a:avLst/>
          </a:prstGeom>
        </p:spPr>
      </p:pic>
      <p:sp>
        <p:nvSpPr>
          <p:cNvPr id="68" name="Rectangle 67"/>
          <p:cNvSpPr/>
          <p:nvPr/>
        </p:nvSpPr>
        <p:spPr>
          <a:xfrm>
            <a:off x="4229930" y="772952"/>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37.0 GHz</a:t>
            </a:r>
            <a:endParaRPr lang="en-US" sz="2400" dirty="0">
              <a:latin typeface="Arial" panose="020B0604020202020204" pitchFamily="34" charset="0"/>
              <a:cs typeface="Arial" panose="020B0604020202020204" pitchFamily="34" charset="0"/>
            </a:endParaRPr>
          </a:p>
        </p:txBody>
      </p:sp>
      <p:sp>
        <p:nvSpPr>
          <p:cNvPr id="69" name="Rectangle 68"/>
          <p:cNvSpPr/>
          <p:nvPr/>
        </p:nvSpPr>
        <p:spPr>
          <a:xfrm>
            <a:off x="6849716" y="776461"/>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91.66 GHz</a:t>
            </a:r>
            <a:endParaRPr lang="en-US" sz="2400" dirty="0">
              <a:latin typeface="Arial" panose="020B0604020202020204" pitchFamily="34" charset="0"/>
              <a:cs typeface="Arial" panose="020B0604020202020204" pitchFamily="34" charset="0"/>
            </a:endParaRPr>
          </a:p>
        </p:txBody>
      </p:sp>
      <p:sp>
        <p:nvSpPr>
          <p:cNvPr id="70" name="Rectangle 69"/>
          <p:cNvSpPr/>
          <p:nvPr/>
        </p:nvSpPr>
        <p:spPr>
          <a:xfrm>
            <a:off x="9498517" y="779970"/>
            <a:ext cx="2195854" cy="461665"/>
          </a:xfrm>
          <a:prstGeom prst="rect">
            <a:avLst/>
          </a:prstGeom>
          <a:noFill/>
        </p:spPr>
        <p:txBody>
          <a:bodyPr wrap="square">
            <a:spAutoFit/>
          </a:bodyPr>
          <a:lstStyle/>
          <a:p>
            <a:pPr algn="ctr"/>
            <a:r>
              <a:rPr lang="en-US" sz="2400" dirty="0" smtClean="0">
                <a:latin typeface="Arial" panose="020B0604020202020204" pitchFamily="34" charset="0"/>
                <a:cs typeface="Arial" panose="020B0604020202020204" pitchFamily="34" charset="0"/>
              </a:rPr>
              <a:t>183.31±7 GHz</a:t>
            </a:r>
            <a:endParaRPr lang="en-US" sz="2400" dirty="0">
              <a:latin typeface="Arial" panose="020B0604020202020204" pitchFamily="34" charset="0"/>
              <a:cs typeface="Arial" panose="020B0604020202020204" pitchFamily="34" charset="0"/>
            </a:endParaRPr>
          </a:p>
        </p:txBody>
      </p:sp>
      <p:grpSp>
        <p:nvGrpSpPr>
          <p:cNvPr id="72" name="Group 71"/>
          <p:cNvGrpSpPr/>
          <p:nvPr/>
        </p:nvGrpSpPr>
        <p:grpSpPr>
          <a:xfrm>
            <a:off x="1449587" y="171840"/>
            <a:ext cx="4859205" cy="711658"/>
            <a:chOff x="3617363" y="5425083"/>
            <a:chExt cx="4859205" cy="711658"/>
          </a:xfrm>
        </p:grpSpPr>
        <p:grpSp>
          <p:nvGrpSpPr>
            <p:cNvPr id="73" name="Group 72"/>
            <p:cNvGrpSpPr/>
            <p:nvPr/>
          </p:nvGrpSpPr>
          <p:grpSpPr>
            <a:xfrm>
              <a:off x="3617363" y="5425083"/>
              <a:ext cx="4786070" cy="612084"/>
              <a:chOff x="1" y="7163500"/>
              <a:chExt cx="4211205" cy="538565"/>
            </a:xfrm>
          </p:grpSpPr>
          <p:pic>
            <p:nvPicPr>
              <p:cNvPr id="87" name="Picture 86"/>
              <p:cNvPicPr>
                <a:picLocks noChangeAspect="1"/>
              </p:cNvPicPr>
              <p:nvPr/>
            </p:nvPicPr>
            <p:blipFill rotWithShape="1">
              <a:blip r:embed="rId9"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88" name="Rectangle 87"/>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p:cNvGrpSpPr/>
            <p:nvPr/>
          </p:nvGrpSpPr>
          <p:grpSpPr>
            <a:xfrm>
              <a:off x="3627625" y="5779907"/>
              <a:ext cx="4848943" cy="356834"/>
              <a:chOff x="3627625" y="5779907"/>
              <a:chExt cx="4848943" cy="356834"/>
            </a:xfrm>
          </p:grpSpPr>
          <p:sp>
            <p:nvSpPr>
              <p:cNvPr id="75" name="TextBox 74"/>
              <p:cNvSpPr txBox="1"/>
              <p:nvPr/>
            </p:nvSpPr>
            <p:spPr>
              <a:xfrm>
                <a:off x="3627625" y="5779910"/>
                <a:ext cx="444552"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p:txBody>
          </p:sp>
          <p:sp>
            <p:nvSpPr>
              <p:cNvPr id="76" name="TextBox 75"/>
              <p:cNvSpPr txBox="1"/>
              <p:nvPr/>
            </p:nvSpPr>
            <p:spPr>
              <a:xfrm>
                <a:off x="3965173"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100</a:t>
                </a:r>
                <a:endParaRPr lang="en-US" sz="1400" dirty="0">
                  <a:latin typeface="Arial" panose="020B0604020202020204" pitchFamily="34" charset="0"/>
                  <a:cs typeface="Arial" panose="020B0604020202020204" pitchFamily="34" charset="0"/>
                </a:endParaRPr>
              </a:p>
            </p:txBody>
          </p:sp>
          <p:sp>
            <p:nvSpPr>
              <p:cNvPr id="77" name="TextBox 76"/>
              <p:cNvSpPr txBox="1"/>
              <p:nvPr/>
            </p:nvSpPr>
            <p:spPr>
              <a:xfrm>
                <a:off x="436033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p:txBody>
          </p:sp>
          <p:sp>
            <p:nvSpPr>
              <p:cNvPr id="78" name="TextBox 77"/>
              <p:cNvSpPr txBox="1"/>
              <p:nvPr/>
            </p:nvSpPr>
            <p:spPr>
              <a:xfrm>
                <a:off x="475549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140</a:t>
                </a:r>
                <a:endParaRPr lang="en-US" sz="1400" dirty="0">
                  <a:latin typeface="Arial" panose="020B0604020202020204" pitchFamily="34" charset="0"/>
                  <a:cs typeface="Arial" panose="020B0604020202020204" pitchFamily="34" charset="0"/>
                </a:endParaRPr>
              </a:p>
            </p:txBody>
          </p:sp>
          <p:sp>
            <p:nvSpPr>
              <p:cNvPr id="79" name="TextBox 78"/>
              <p:cNvSpPr txBox="1"/>
              <p:nvPr/>
            </p:nvSpPr>
            <p:spPr>
              <a:xfrm>
                <a:off x="515065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160</a:t>
                </a:r>
                <a:endParaRPr lang="en-US" sz="1400" dirty="0">
                  <a:latin typeface="Arial" panose="020B0604020202020204" pitchFamily="34" charset="0"/>
                  <a:cs typeface="Arial" panose="020B0604020202020204" pitchFamily="34" charset="0"/>
                </a:endParaRPr>
              </a:p>
            </p:txBody>
          </p:sp>
          <p:sp>
            <p:nvSpPr>
              <p:cNvPr id="80" name="TextBox 79"/>
              <p:cNvSpPr txBox="1"/>
              <p:nvPr/>
            </p:nvSpPr>
            <p:spPr>
              <a:xfrm>
                <a:off x="554582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180</a:t>
                </a:r>
                <a:endParaRPr lang="en-US" sz="1400" dirty="0">
                  <a:latin typeface="Arial" panose="020B0604020202020204" pitchFamily="34" charset="0"/>
                  <a:cs typeface="Arial" panose="020B0604020202020204" pitchFamily="34" charset="0"/>
                </a:endParaRPr>
              </a:p>
            </p:txBody>
          </p:sp>
          <p:sp>
            <p:nvSpPr>
              <p:cNvPr id="81" name="TextBox 80"/>
              <p:cNvSpPr txBox="1"/>
              <p:nvPr/>
            </p:nvSpPr>
            <p:spPr>
              <a:xfrm>
                <a:off x="594098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p:txBody>
          </p:sp>
          <p:sp>
            <p:nvSpPr>
              <p:cNvPr id="82" name="TextBox 81"/>
              <p:cNvSpPr txBox="1"/>
              <p:nvPr/>
            </p:nvSpPr>
            <p:spPr>
              <a:xfrm>
                <a:off x="6336142"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220</a:t>
                </a:r>
                <a:endParaRPr lang="en-US" sz="1400" dirty="0">
                  <a:latin typeface="Arial" panose="020B0604020202020204" pitchFamily="34" charset="0"/>
                  <a:cs typeface="Arial" panose="020B0604020202020204" pitchFamily="34" charset="0"/>
                </a:endParaRPr>
              </a:p>
            </p:txBody>
          </p:sp>
          <p:sp>
            <p:nvSpPr>
              <p:cNvPr id="83" name="TextBox 82"/>
              <p:cNvSpPr txBox="1"/>
              <p:nvPr/>
            </p:nvSpPr>
            <p:spPr>
              <a:xfrm>
                <a:off x="6731305"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240</a:t>
                </a:r>
                <a:endParaRPr lang="en-US" sz="1400" dirty="0">
                  <a:latin typeface="Arial" panose="020B0604020202020204" pitchFamily="34" charset="0"/>
                  <a:cs typeface="Arial" panose="020B0604020202020204" pitchFamily="34" charset="0"/>
                </a:endParaRPr>
              </a:p>
            </p:txBody>
          </p:sp>
          <p:sp>
            <p:nvSpPr>
              <p:cNvPr id="84" name="TextBox 83"/>
              <p:cNvSpPr txBox="1"/>
              <p:nvPr/>
            </p:nvSpPr>
            <p:spPr>
              <a:xfrm>
                <a:off x="7126466"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p:txBody>
          </p:sp>
          <p:sp>
            <p:nvSpPr>
              <p:cNvPr id="85" name="TextBox 84"/>
              <p:cNvSpPr txBox="1"/>
              <p:nvPr/>
            </p:nvSpPr>
            <p:spPr>
              <a:xfrm>
                <a:off x="7521628"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p:txBody>
          </p:sp>
          <p:sp>
            <p:nvSpPr>
              <p:cNvPr id="86" name="TextBox 85"/>
              <p:cNvSpPr txBox="1"/>
              <p:nvPr/>
            </p:nvSpPr>
            <p:spPr>
              <a:xfrm>
                <a:off x="7916790" y="5779907"/>
                <a:ext cx="559778" cy="356831"/>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p:txBody>
          </p:sp>
        </p:grpSp>
      </p:grpSp>
      <p:sp>
        <p:nvSpPr>
          <p:cNvPr id="100" name="TextBox 99"/>
          <p:cNvSpPr txBox="1"/>
          <p:nvPr/>
        </p:nvSpPr>
        <p:spPr>
          <a:xfrm>
            <a:off x="104217" y="216272"/>
            <a:ext cx="1524969"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Brightness Temperature (K)</a:t>
            </a:r>
            <a:endParaRPr 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Rectangle 45"/>
              <p:cNvSpPr/>
              <p:nvPr/>
            </p:nvSpPr>
            <p:spPr>
              <a:xfrm>
                <a:off x="-93535" y="4965444"/>
                <a:ext cx="1113712" cy="1569660"/>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cs typeface="Helvetica" panose="020B0604020202020204" pitchFamily="34" charset="0"/>
                        </a:rPr>
                        <m:t>H</m:t>
                      </m:r>
                      <m:d>
                        <m:dPr>
                          <m:ctrlPr>
                            <a:rPr lang="en-US" sz="2400" b="0" i="1" smtClean="0">
                              <a:latin typeface="Cambria Math" panose="02040503050406030204" pitchFamily="18" charset="0"/>
                              <a:cs typeface="Helvetica" panose="020B0604020202020204" pitchFamily="34" charset="0"/>
                            </a:rPr>
                          </m:ctrlPr>
                        </m:dPr>
                        <m:e>
                          <m:acc>
                            <m:accPr>
                              <m:chr m:val="̅"/>
                              <m:ctrlPr>
                                <a:rPr lang="en-US" sz="2400" b="0" i="1" smtClean="0">
                                  <a:latin typeface="Cambria Math" panose="02040503050406030204" pitchFamily="18" charset="0"/>
                                  <a:cs typeface="Helvetica" panose="020B0604020202020204" pitchFamily="34" charset="0"/>
                                </a:rPr>
                              </m:ctrlPr>
                            </m:accPr>
                            <m:e>
                              <m:sSub>
                                <m:sSubPr>
                                  <m:ctrlPr>
                                    <a:rPr lang="en-US" sz="2400" i="1">
                                      <a:latin typeface="Cambria Math" panose="02040503050406030204" pitchFamily="18" charset="0"/>
                                      <a:cs typeface="Helvetica" panose="020B0604020202020204" pitchFamily="34" charset="0"/>
                                    </a:rPr>
                                  </m:ctrlPr>
                                </m:sSubPr>
                                <m:e>
                                  <m:r>
                                    <a:rPr lang="en-US" sz="2400" i="1" smtClean="0">
                                      <a:latin typeface="Cambria Math" panose="02040503050406030204" pitchFamily="18" charset="0"/>
                                      <a:cs typeface="Helvetica" panose="020B0604020202020204" pitchFamily="34" charset="0"/>
                                    </a:rPr>
                                    <m:t>𝑥</m:t>
                                  </m:r>
                                </m:e>
                                <m:sub>
                                  <m:r>
                                    <a:rPr lang="en-US" sz="2400" b="0" i="1" smtClean="0">
                                      <a:latin typeface="Cambria Math" panose="02040503050406030204" pitchFamily="18" charset="0"/>
                                      <a:cs typeface="Helvetica" panose="020B0604020202020204" pitchFamily="34" charset="0"/>
                                    </a:rPr>
                                    <m:t>𝑎</m:t>
                                  </m:r>
                                </m:sub>
                              </m:sSub>
                            </m:e>
                          </m:acc>
                        </m:e>
                      </m:d>
                    </m:oMath>
                  </m:oMathPara>
                </a14:m>
                <a:endParaRPr lang="en-US" sz="2400" b="0" dirty="0" smtClean="0">
                  <a:latin typeface="Arial" panose="020B0604020202020204" pitchFamily="34" charset="0"/>
                  <a:cs typeface="Helvetica" panose="020B0604020202020204" pitchFamily="34" charset="0"/>
                </a:endParaRPr>
              </a:p>
              <a:p>
                <a:pPr algn="r"/>
                <a:r>
                  <a:rPr lang="en-US" sz="2400" dirty="0" smtClean="0">
                    <a:latin typeface="Arial" panose="020B0604020202020204" pitchFamily="34" charset="0"/>
                    <a:cs typeface="Arial" panose="020B0604020202020204" pitchFamily="34" charset="0"/>
                  </a:rPr>
                  <a:t>IR &amp; MW</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93535" y="4965444"/>
                <a:ext cx="1113712" cy="1569660"/>
              </a:xfrm>
              <a:prstGeom prst="rect">
                <a:avLst/>
              </a:prstGeom>
              <a:blipFill rotWithShape="0">
                <a:blip r:embed="rId10"/>
                <a:stretch>
                  <a:fillRect r="-16484"/>
                </a:stretch>
              </a:blipFill>
            </p:spPr>
            <p:txBody>
              <a:bodyPr/>
              <a:lstStyle/>
              <a:p>
                <a:r>
                  <a:rPr lang="en-US">
                    <a:noFill/>
                  </a:rPr>
                  <a:t> </a:t>
                </a:r>
              </a:p>
            </p:txBody>
          </p:sp>
        </mc:Fallback>
      </mc:AlternateContent>
      <p:sp>
        <p:nvSpPr>
          <p:cNvPr id="51" name="Rectangle 50"/>
          <p:cNvSpPr/>
          <p:nvPr/>
        </p:nvSpPr>
        <p:spPr>
          <a:xfrm>
            <a:off x="6183828" y="-2794"/>
            <a:ext cx="5911946" cy="830997"/>
          </a:xfrm>
          <a:prstGeom prst="rect">
            <a:avLst/>
          </a:prstGeom>
          <a:solidFill>
            <a:srgbClr val="FFFFFF">
              <a:alpha val="69804"/>
            </a:srgbClr>
          </a:solidFill>
        </p:spPr>
        <p:txBody>
          <a:bodyPr wrap="square">
            <a:spAutoFit/>
          </a:bodyPr>
          <a:lstStyle/>
          <a:p>
            <a:pPr algn="ctr"/>
            <a:r>
              <a:rPr lang="en-US" sz="2400" dirty="0" smtClean="0">
                <a:latin typeface="Helvetica" panose="020B0604020202020204" pitchFamily="34" charset="0"/>
                <a:cs typeface="Helvetica" panose="020B0604020202020204" pitchFamily="34" charset="0"/>
              </a:rPr>
              <a:t>CRTM-DS Sector Snowflakes, Assimilating IR &amp; 19.35 GHz</a:t>
            </a:r>
            <a:endParaRPr lang="en-US" sz="3200" baseline="-25000" dirty="0">
              <a:latin typeface="Helvetica" panose="020B0604020202020204" pitchFamily="34" charset="0"/>
              <a:cs typeface="Helvetica" panose="020B0604020202020204" pitchFamily="34" charset="0"/>
            </a:endParaRPr>
          </a:p>
        </p:txBody>
      </p:sp>
      <p:pic>
        <p:nvPicPr>
          <p:cNvPr id="21" name="Content Placeholder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565" y="3837165"/>
            <a:ext cx="2974442" cy="2853108"/>
          </a:xfrm>
          <a:prstGeom prst="rect">
            <a:avLst/>
          </a:prstGeom>
          <a:ln>
            <a:solidFill>
              <a:schemeClr val="tx1"/>
            </a:solidFill>
          </a:ln>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0176" y="1159090"/>
            <a:ext cx="2975831" cy="2681023"/>
          </a:xfrm>
          <a:prstGeom prst="rect">
            <a:avLst/>
          </a:prstGeom>
          <a:ln>
            <a:solidFill>
              <a:schemeClr val="tx1"/>
            </a:solidFill>
          </a:ln>
        </p:spPr>
      </p:pic>
    </p:spTree>
    <p:extLst>
      <p:ext uri="{BB962C8B-B14F-4D97-AF65-F5344CB8AC3E}">
        <p14:creationId xmlns:p14="http://schemas.microsoft.com/office/powerpoint/2010/main" val="3386883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Particle Shape</a:t>
            </a:r>
            <a:endParaRPr lang="en-US" dirty="0"/>
          </a:p>
        </p:txBody>
      </p:sp>
      <p:sp>
        <p:nvSpPr>
          <p:cNvPr id="3" name="Content Placeholder 2"/>
          <p:cNvSpPr>
            <a:spLocks noGrp="1"/>
          </p:cNvSpPr>
          <p:nvPr>
            <p:ph idx="1"/>
          </p:nvPr>
        </p:nvSpPr>
        <p:spPr/>
        <p:txBody>
          <a:bodyPr/>
          <a:lstStyle/>
          <a:p>
            <a:r>
              <a:rPr lang="en-US" dirty="0"/>
              <a:t>Mainstream microphysics schemes specifies particles as </a:t>
            </a:r>
            <a:r>
              <a:rPr lang="en-US" dirty="0" smtClean="0"/>
              <a:t>a spherical homogeneous mixture of air and ice of a certain bulk density</a:t>
            </a:r>
          </a:p>
          <a:p>
            <a:endParaRPr lang="en-US" dirty="0"/>
          </a:p>
          <a:p>
            <a:r>
              <a:rPr lang="en-US" dirty="0"/>
              <a:t>Real snow particles are nothing like this shape (graupel somewhat</a:t>
            </a:r>
            <a:r>
              <a:rPr lang="en-US" dirty="0" smtClean="0"/>
              <a:t>)</a:t>
            </a:r>
          </a:p>
          <a:p>
            <a:endParaRPr lang="en-US" dirty="0"/>
          </a:p>
          <a:p>
            <a:r>
              <a:rPr lang="en-US" dirty="0" smtClean="0"/>
              <a:t>This symmetry </a:t>
            </a:r>
            <a:r>
              <a:rPr lang="en-US" dirty="0"/>
              <a:t>and homogeneity </a:t>
            </a:r>
            <a:r>
              <a:rPr lang="en-US" dirty="0" smtClean="0"/>
              <a:t>leads to unique </a:t>
            </a:r>
            <a:r>
              <a:rPr lang="en-US" dirty="0"/>
              <a:t>scattering </a:t>
            </a:r>
            <a:r>
              <a:rPr lang="en-US" dirty="0" smtClean="0"/>
              <a:t>properties which could lead to biased simulated brightness temperatures</a:t>
            </a:r>
            <a:endParaRPr lang="en-US" dirty="0"/>
          </a:p>
          <a:p>
            <a:pPr marL="0" indent="0">
              <a:buNone/>
            </a:pPr>
            <a:endParaRPr lang="en-US" dirty="0"/>
          </a:p>
        </p:txBody>
      </p:sp>
    </p:spTree>
    <p:extLst>
      <p:ext uri="{BB962C8B-B14F-4D97-AF65-F5344CB8AC3E}">
        <p14:creationId xmlns:p14="http://schemas.microsoft.com/office/powerpoint/2010/main" val="4205789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25</a:t>
            </a:r>
            <a:r>
              <a:rPr lang="en-US" baseline="30000" dirty="0" smtClean="0"/>
              <a:t>th</a:t>
            </a:r>
            <a:r>
              <a:rPr lang="en-US" dirty="0" smtClean="0"/>
              <a:t> </a:t>
            </a:r>
            <a:r>
              <a:rPr lang="en-US" dirty="0"/>
              <a:t>hourly cycling of assimilating IR </a:t>
            </a:r>
            <a:r>
              <a:rPr lang="en-US" dirty="0" smtClean="0"/>
              <a:t>observations produces little change to the primary precipitation field of the cyclone</a:t>
            </a:r>
          </a:p>
          <a:p>
            <a:r>
              <a:rPr lang="en-US" dirty="0" smtClean="0"/>
              <a:t>Liquid water north of center of circulation is dislocated to the east such that it is directly underneath snow and cloud-top</a:t>
            </a:r>
          </a:p>
          <a:p>
            <a:endParaRPr lang="en-US" dirty="0"/>
          </a:p>
          <a:p>
            <a:r>
              <a:rPr lang="en-US" dirty="0" smtClean="0"/>
              <a:t>183/91.7 GHz bias substantially reduced even further with the CRTM being applied to this ensemble average</a:t>
            </a:r>
          </a:p>
          <a:p>
            <a:r>
              <a:rPr lang="en-US" dirty="0" smtClean="0"/>
              <a:t>Excessive area of high 37 GHz BTs is consistent with taking an ensemble averaging of spatially-dislocated liquid water content</a:t>
            </a:r>
          </a:p>
          <a:p>
            <a:pPr marL="0" indent="0">
              <a:buNone/>
            </a:pPr>
            <a:endParaRPr lang="en-US" dirty="0"/>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Preliminary DA Experiments – IR Only</a:t>
            </a:r>
            <a:endParaRPr lang="en-US" baseline="-25000" dirty="0"/>
          </a:p>
        </p:txBody>
      </p:sp>
    </p:spTree>
    <p:extLst>
      <p:ext uri="{BB962C8B-B14F-4D97-AF65-F5344CB8AC3E}">
        <p14:creationId xmlns:p14="http://schemas.microsoft.com/office/powerpoint/2010/main" val="215521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Applying CRTM microwave forward model on deterministic forecast from IR cycling DA analysis:</a:t>
            </a:r>
          </a:p>
          <a:p>
            <a:r>
              <a:rPr lang="en-US" dirty="0" smtClean="0"/>
              <a:t>Big </a:t>
            </a:r>
            <a:r>
              <a:rPr lang="en-US" dirty="0"/>
              <a:t>drop in 19.35 GHz </a:t>
            </a:r>
            <a:r>
              <a:rPr lang="en-US" dirty="0" smtClean="0"/>
              <a:t>and, especially, 37 GHz BTs in </a:t>
            </a:r>
            <a:r>
              <a:rPr lang="en-US" dirty="0"/>
              <a:t>first moments of deterministic forecast from </a:t>
            </a:r>
            <a:r>
              <a:rPr lang="en-US" dirty="0" err="1"/>
              <a:t>EnKF</a:t>
            </a:r>
            <a:r>
              <a:rPr lang="en-US" dirty="0"/>
              <a:t> </a:t>
            </a:r>
            <a:r>
              <a:rPr lang="en-US" dirty="0" smtClean="0"/>
              <a:t>analysis</a:t>
            </a:r>
          </a:p>
          <a:p>
            <a:pPr lvl="1"/>
            <a:r>
              <a:rPr lang="en-US" dirty="0" smtClean="0"/>
              <a:t>Evaporation of non-physical liquid water content in unsaturated conditions, probably produced by taking the ensemble average of all fields independently</a:t>
            </a:r>
            <a:endParaRPr lang="en-US" dirty="0"/>
          </a:p>
          <a:p>
            <a:r>
              <a:rPr lang="en-US" dirty="0" smtClean="0"/>
              <a:t>As the model produces deep moist convection (mostly 1-2 hours after initialization), 91.7 GHz cools significantly to values much closer to 183 GHz BTs</a:t>
            </a:r>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Preliminary DA Experiments – IR Only</a:t>
            </a:r>
            <a:endParaRPr lang="en-US" baseline="-25000" dirty="0"/>
          </a:p>
        </p:txBody>
      </p:sp>
    </p:spTree>
    <p:extLst>
      <p:ext uri="{BB962C8B-B14F-4D97-AF65-F5344CB8AC3E}">
        <p14:creationId xmlns:p14="http://schemas.microsoft.com/office/powerpoint/2010/main" val="3378960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Assimilating MW observations at either frequency produces substantial changes to the </a:t>
            </a:r>
            <a:r>
              <a:rPr lang="en-US" dirty="0" err="1" smtClean="0"/>
              <a:t>precip</a:t>
            </a:r>
            <a:r>
              <a:rPr lang="en-US" dirty="0" smtClean="0"/>
              <a:t> field throughout the domain</a:t>
            </a:r>
          </a:p>
          <a:p>
            <a:pPr lvl="1"/>
            <a:r>
              <a:rPr lang="en-US" dirty="0" smtClean="0"/>
              <a:t>Assimilating 183 GHz produces a great match to observations at both high frequencies</a:t>
            </a:r>
          </a:p>
          <a:p>
            <a:pPr lvl="1"/>
            <a:r>
              <a:rPr lang="en-US" dirty="0" smtClean="0"/>
              <a:t>Assimilating 19.35 GHz is somewhat effective in relocating rain (ensemble may be under-dispersive</a:t>
            </a:r>
          </a:p>
          <a:p>
            <a:pPr lvl="1"/>
            <a:endParaRPr lang="en-US" dirty="0"/>
          </a:p>
          <a:p>
            <a:r>
              <a:rPr lang="en-US" dirty="0" smtClean="0"/>
              <a:t>19.35 GHz clear-sky bias (due to modeled emissivity of ocean surface) produces excess increment of liquid and ice</a:t>
            </a:r>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Preliminary DA Experiments – IR + MW</a:t>
            </a:r>
            <a:endParaRPr lang="en-US" baseline="-25000" dirty="0"/>
          </a:p>
        </p:txBody>
      </p:sp>
    </p:spTree>
    <p:extLst>
      <p:ext uri="{BB962C8B-B14F-4D97-AF65-F5344CB8AC3E}">
        <p14:creationId xmlns:p14="http://schemas.microsoft.com/office/powerpoint/2010/main" val="4087475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Deterministic forecasts with correct WRF configuration was delayed</a:t>
            </a:r>
            <a:br>
              <a:rPr lang="en-US" dirty="0" smtClean="0"/>
            </a:br>
            <a:r>
              <a:rPr lang="en-US" dirty="0" smtClean="0"/>
              <a:t>:-(</a:t>
            </a:r>
          </a:p>
          <a:p>
            <a:endParaRPr lang="en-US" dirty="0"/>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Preliminary DA Experiments – IR + MW</a:t>
            </a:r>
            <a:endParaRPr lang="en-US" baseline="-25000" dirty="0"/>
          </a:p>
        </p:txBody>
      </p:sp>
    </p:spTree>
    <p:extLst>
      <p:ext uri="{BB962C8B-B14F-4D97-AF65-F5344CB8AC3E}">
        <p14:creationId xmlns:p14="http://schemas.microsoft.com/office/powerpoint/2010/main" val="2340607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Non-spherical particle scattering for snow is necessary to resolve persistent biases between different high-frequency simulated BTs in areas of precipitation </a:t>
            </a:r>
          </a:p>
          <a:p>
            <a:r>
              <a:rPr lang="en-US" dirty="0" smtClean="0"/>
              <a:t>Suggestions of overproduction of snow and graupel, underproduction of liquid water, by WRF with WSM6 microphysics</a:t>
            </a:r>
          </a:p>
          <a:p>
            <a:endParaRPr lang="en-US" dirty="0"/>
          </a:p>
          <a:p>
            <a:r>
              <a:rPr lang="en-US" dirty="0" smtClean="0"/>
              <a:t>Assimilating MW observations provides substantial updates to precipitation fields in both clear and cloudy skies alongside regular cycling of IR with our </a:t>
            </a:r>
            <a:r>
              <a:rPr lang="en-US" dirty="0" err="1" smtClean="0"/>
              <a:t>EnKF</a:t>
            </a:r>
            <a:r>
              <a:rPr lang="en-US" dirty="0" smtClean="0"/>
              <a:t> system</a:t>
            </a:r>
          </a:p>
          <a:p>
            <a:r>
              <a:rPr lang="en-US" dirty="0" smtClean="0"/>
              <a:t>Great progress has been made with forward model errors in areas of precipitation, but challenges remain with the forward model overall</a:t>
            </a:r>
          </a:p>
          <a:p>
            <a:endParaRPr lang="en-US" dirty="0"/>
          </a:p>
        </p:txBody>
      </p:sp>
      <p:sp>
        <p:nvSpPr>
          <p:cNvPr id="56"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Summary</a:t>
            </a:r>
            <a:endParaRPr lang="en-US" baseline="-25000" dirty="0"/>
          </a:p>
        </p:txBody>
      </p:sp>
    </p:spTree>
    <p:extLst>
      <p:ext uri="{BB962C8B-B14F-4D97-AF65-F5344CB8AC3E}">
        <p14:creationId xmlns:p14="http://schemas.microsoft.com/office/powerpoint/2010/main" val="1093594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429000"/>
            <a:ext cx="4389120" cy="32918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137160"/>
            <a:ext cx="4389120" cy="32918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7160"/>
            <a:ext cx="4389120" cy="32918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0" y="3429000"/>
            <a:ext cx="4389120" cy="3291839"/>
          </a:xfrm>
          <a:prstGeom prst="rect">
            <a:avLst/>
          </a:prstGeom>
        </p:spPr>
      </p:pic>
      <p:sp>
        <p:nvSpPr>
          <p:cNvPr id="9" name="TextBox 8"/>
          <p:cNvSpPr txBox="1"/>
          <p:nvPr/>
        </p:nvSpPr>
        <p:spPr>
          <a:xfrm>
            <a:off x="0" y="0"/>
            <a:ext cx="1498424" cy="646331"/>
          </a:xfrm>
          <a:prstGeom prst="rect">
            <a:avLst/>
          </a:prstGeom>
          <a:noFill/>
        </p:spPr>
        <p:txBody>
          <a:bodyPr wrap="none" rtlCol="0">
            <a:spAutoFit/>
          </a:bodyPr>
          <a:lstStyle/>
          <a:p>
            <a:r>
              <a:rPr lang="en-US" dirty="0" smtClean="0"/>
              <a:t>1200 UTC</a:t>
            </a:r>
            <a:br>
              <a:rPr lang="en-US" dirty="0" smtClean="0"/>
            </a:br>
            <a:r>
              <a:rPr lang="en-US" dirty="0" smtClean="0"/>
              <a:t>IR DA Analysis</a:t>
            </a:r>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3915944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06880" y="137160"/>
            <a:ext cx="8778240" cy="6583680"/>
            <a:chOff x="0" y="0"/>
            <a:chExt cx="8778240" cy="65836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120" y="3291840"/>
              <a:ext cx="4389120" cy="32918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389120" cy="32918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120" y="0"/>
              <a:ext cx="4389120" cy="32918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91840"/>
              <a:ext cx="4389120" cy="3291840"/>
            </a:xfrm>
            <a:prstGeom prst="rect">
              <a:avLst/>
            </a:prstGeom>
          </p:spPr>
        </p:pic>
      </p:grpSp>
      <p:sp>
        <p:nvSpPr>
          <p:cNvPr id="9" name="TextBox 8"/>
          <p:cNvSpPr txBox="1"/>
          <p:nvPr/>
        </p:nvSpPr>
        <p:spPr>
          <a:xfrm>
            <a:off x="0" y="0"/>
            <a:ext cx="1837939" cy="1200329"/>
          </a:xfrm>
          <a:prstGeom prst="rect">
            <a:avLst/>
          </a:prstGeom>
          <a:noFill/>
        </p:spPr>
        <p:txBody>
          <a:bodyPr wrap="none" rtlCol="0">
            <a:spAutoFit/>
          </a:bodyPr>
          <a:lstStyle/>
          <a:p>
            <a:r>
              <a:rPr lang="en-US" dirty="0" smtClean="0"/>
              <a:t>1230 UTC</a:t>
            </a:r>
            <a:br>
              <a:rPr lang="en-US" dirty="0" smtClean="0"/>
            </a:br>
            <a:r>
              <a:rPr lang="en-US" dirty="0" smtClean="0"/>
              <a:t>0.5 Hour Forecast</a:t>
            </a:r>
            <a:br>
              <a:rPr lang="en-US" dirty="0" smtClean="0"/>
            </a:br>
            <a:r>
              <a:rPr lang="en-US" dirty="0" smtClean="0"/>
              <a:t>from 1200 UTC</a:t>
            </a:r>
            <a:br>
              <a:rPr lang="en-US" dirty="0" smtClean="0"/>
            </a:br>
            <a:r>
              <a:rPr lang="en-US" dirty="0" smtClean="0"/>
              <a:t>Analysis</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345566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429000"/>
            <a:ext cx="4389120" cy="32918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137160"/>
            <a:ext cx="4389120" cy="32918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7160"/>
            <a:ext cx="4389120" cy="32918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0" y="3429000"/>
            <a:ext cx="4389120" cy="3291839"/>
          </a:xfrm>
          <a:prstGeom prst="rect">
            <a:avLst/>
          </a:prstGeom>
        </p:spPr>
      </p:pic>
      <p:sp>
        <p:nvSpPr>
          <p:cNvPr id="9" name="TextBox 8"/>
          <p:cNvSpPr txBox="1"/>
          <p:nvPr/>
        </p:nvSpPr>
        <p:spPr>
          <a:xfrm>
            <a:off x="0" y="0"/>
            <a:ext cx="1663212" cy="1200329"/>
          </a:xfrm>
          <a:prstGeom prst="rect">
            <a:avLst/>
          </a:prstGeom>
          <a:noFill/>
        </p:spPr>
        <p:txBody>
          <a:bodyPr wrap="none" rtlCol="0">
            <a:spAutoFit/>
          </a:bodyPr>
          <a:lstStyle/>
          <a:p>
            <a:r>
              <a:rPr lang="en-US" dirty="0" smtClean="0"/>
              <a:t>1300 UTC</a:t>
            </a:r>
            <a:br>
              <a:rPr lang="en-US" dirty="0" smtClean="0"/>
            </a:br>
            <a:r>
              <a:rPr lang="en-US" dirty="0" smtClean="0"/>
              <a:t>1 Hour Forecast</a:t>
            </a:r>
            <a:br>
              <a:rPr lang="en-US" dirty="0" smtClean="0"/>
            </a:br>
            <a:r>
              <a:rPr lang="en-US" dirty="0" smtClean="0"/>
              <a:t>from 1200 UTC</a:t>
            </a:r>
            <a:br>
              <a:rPr lang="en-US" dirty="0" smtClean="0"/>
            </a:br>
            <a:r>
              <a:rPr lang="en-US" dirty="0" smtClean="0"/>
              <a:t>Analysis</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1054265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3429000"/>
            <a:ext cx="4389118" cy="32918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1" y="137160"/>
            <a:ext cx="4389118" cy="32918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37160"/>
            <a:ext cx="4389118" cy="32918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1" y="3429000"/>
            <a:ext cx="4389118" cy="3291839"/>
          </a:xfrm>
          <a:prstGeom prst="rect">
            <a:avLst/>
          </a:prstGeom>
        </p:spPr>
      </p:pic>
      <p:sp>
        <p:nvSpPr>
          <p:cNvPr id="9" name="TextBox 8"/>
          <p:cNvSpPr txBox="1"/>
          <p:nvPr/>
        </p:nvSpPr>
        <p:spPr>
          <a:xfrm>
            <a:off x="0" y="0"/>
            <a:ext cx="1663212" cy="1200329"/>
          </a:xfrm>
          <a:prstGeom prst="rect">
            <a:avLst/>
          </a:prstGeom>
          <a:noFill/>
        </p:spPr>
        <p:txBody>
          <a:bodyPr wrap="none" rtlCol="0">
            <a:spAutoFit/>
          </a:bodyPr>
          <a:lstStyle/>
          <a:p>
            <a:r>
              <a:rPr lang="en-US" dirty="0" smtClean="0"/>
              <a:t>1400 UTC</a:t>
            </a:r>
            <a:br>
              <a:rPr lang="en-US" dirty="0" smtClean="0"/>
            </a:br>
            <a:r>
              <a:rPr lang="en-US" dirty="0" smtClean="0"/>
              <a:t>2 Hour Forecast</a:t>
            </a:r>
            <a:br>
              <a:rPr lang="en-US" dirty="0" smtClean="0"/>
            </a:br>
            <a:r>
              <a:rPr lang="en-US" dirty="0" smtClean="0"/>
              <a:t>from 1200 UTC</a:t>
            </a:r>
            <a:br>
              <a:rPr lang="en-US" dirty="0" smtClean="0"/>
            </a:br>
            <a:r>
              <a:rPr lang="en-US" dirty="0" smtClean="0"/>
              <a:t>Analysis</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3131410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3429000"/>
            <a:ext cx="4389118" cy="32918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1" y="137160"/>
            <a:ext cx="4389118" cy="32918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37160"/>
            <a:ext cx="4389118" cy="3291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1" y="3429000"/>
            <a:ext cx="4389118" cy="3291838"/>
          </a:xfrm>
          <a:prstGeom prst="rect">
            <a:avLst/>
          </a:prstGeom>
        </p:spPr>
      </p:pic>
      <p:sp>
        <p:nvSpPr>
          <p:cNvPr id="9" name="TextBox 8"/>
          <p:cNvSpPr txBox="1"/>
          <p:nvPr/>
        </p:nvSpPr>
        <p:spPr>
          <a:xfrm>
            <a:off x="0" y="0"/>
            <a:ext cx="1663212" cy="1200329"/>
          </a:xfrm>
          <a:prstGeom prst="rect">
            <a:avLst/>
          </a:prstGeom>
          <a:noFill/>
        </p:spPr>
        <p:txBody>
          <a:bodyPr wrap="none" rtlCol="0">
            <a:spAutoFit/>
          </a:bodyPr>
          <a:lstStyle/>
          <a:p>
            <a:r>
              <a:rPr lang="en-US" dirty="0" smtClean="0"/>
              <a:t>1600 UTC</a:t>
            </a:r>
            <a:br>
              <a:rPr lang="en-US" dirty="0" smtClean="0"/>
            </a:br>
            <a:r>
              <a:rPr lang="en-US" dirty="0" smtClean="0"/>
              <a:t>4 Hour Forecast</a:t>
            </a:r>
            <a:br>
              <a:rPr lang="en-US" dirty="0" smtClean="0"/>
            </a:br>
            <a:r>
              <a:rPr lang="en-US" dirty="0" smtClean="0"/>
              <a:t>from 1200 UTC</a:t>
            </a:r>
            <a:br>
              <a:rPr lang="en-US" dirty="0" smtClean="0"/>
            </a:br>
            <a:r>
              <a:rPr lang="en-US" dirty="0" smtClean="0"/>
              <a:t>Analysis</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1338015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Issues with Forward Model Results</a:t>
            </a:r>
            <a:endParaRPr lang="en-US" baseline="-25000" dirty="0"/>
          </a:p>
        </p:txBody>
      </p:sp>
      <p:sp>
        <p:nvSpPr>
          <p:cNvPr id="5" name="Content Placeholder 4"/>
          <p:cNvSpPr>
            <a:spLocks noGrp="1"/>
          </p:cNvSpPr>
          <p:nvPr>
            <p:ph idx="1"/>
          </p:nvPr>
        </p:nvSpPr>
        <p:spPr/>
        <p:txBody>
          <a:bodyPr>
            <a:normAutofit/>
          </a:bodyPr>
          <a:lstStyle/>
          <a:p>
            <a:r>
              <a:rPr lang="en-US" altLang="en-US" dirty="0" smtClean="0"/>
              <a:t>Brightness temperatures (BTs) at 183 GHz (2</a:t>
            </a:r>
            <a:r>
              <a:rPr lang="en-US" altLang="en-US" baseline="30000" dirty="0" smtClean="0"/>
              <a:t>nd</a:t>
            </a:r>
            <a:r>
              <a:rPr lang="en-US" altLang="en-US" dirty="0" smtClean="0"/>
              <a:t> row) are consistently equal to or higher than at 91.7 GHz (1</a:t>
            </a:r>
            <a:r>
              <a:rPr lang="en-US" altLang="en-US" baseline="30000" dirty="0" smtClean="0"/>
              <a:t>st</a:t>
            </a:r>
            <a:r>
              <a:rPr lang="en-US" altLang="en-US" dirty="0" smtClean="0"/>
              <a:t> row), contrary to observations</a:t>
            </a:r>
          </a:p>
          <a:p>
            <a:endParaRPr lang="en-US" dirty="0" smtClean="0"/>
          </a:p>
          <a:p>
            <a:endParaRPr lang="en-US" baseline="30000" dirty="0" smtClean="0"/>
          </a:p>
          <a:p>
            <a:endParaRPr lang="en-US" dirty="0" smtClean="0"/>
          </a:p>
        </p:txBody>
      </p:sp>
      <p:pic>
        <p:nvPicPr>
          <p:cNvPr id="30"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 y="4822740"/>
            <a:ext cx="2117764" cy="2031375"/>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15986"/>
            <a:ext cx="2118752" cy="190885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306" y="2915862"/>
            <a:ext cx="1906878" cy="1906878"/>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5860" y="4822740"/>
            <a:ext cx="1910428" cy="1910428"/>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9184" y="2915862"/>
            <a:ext cx="1906878" cy="1906878"/>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2738" y="4824000"/>
            <a:ext cx="1910428" cy="20340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6062" y="2915862"/>
            <a:ext cx="1906878" cy="1906878"/>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9616" y="4824000"/>
            <a:ext cx="1910428" cy="203400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2940" y="2915862"/>
            <a:ext cx="1906878" cy="1906878"/>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6494" y="4824000"/>
            <a:ext cx="1910428" cy="2034000"/>
          </a:xfrm>
          <a:prstGeom prst="rect">
            <a:avLst/>
          </a:prstGeom>
        </p:spPr>
      </p:pic>
      <p:pic>
        <p:nvPicPr>
          <p:cNvPr id="40" name="Picture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56922" y="2911977"/>
            <a:ext cx="1906878" cy="1906878"/>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60476" y="4820115"/>
            <a:ext cx="1910427" cy="2034000"/>
          </a:xfrm>
          <a:prstGeom prst="rect">
            <a:avLst/>
          </a:prstGeom>
        </p:spPr>
      </p:pic>
      <p:cxnSp>
        <p:nvCxnSpPr>
          <p:cNvPr id="42" name="Straight Connector 41"/>
          <p:cNvCxnSpPr/>
          <p:nvPr/>
        </p:nvCxnSpPr>
        <p:spPr>
          <a:xfrm>
            <a:off x="2118505" y="2915986"/>
            <a:ext cx="495" cy="3938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95444" y="2663852"/>
            <a:ext cx="1327864" cy="369332"/>
          </a:xfrm>
          <a:prstGeom prst="rect">
            <a:avLst/>
          </a:prstGeom>
          <a:noFill/>
        </p:spPr>
        <p:txBody>
          <a:bodyPr wrap="none" rtlCol="0">
            <a:spAutoFit/>
          </a:bodyPr>
          <a:lstStyle/>
          <a:p>
            <a:r>
              <a:rPr lang="en-US" dirty="0" smtClean="0"/>
              <a:t>Observation</a:t>
            </a:r>
            <a:endParaRPr lang="en-US" dirty="0"/>
          </a:p>
        </p:txBody>
      </p:sp>
      <p:sp>
        <p:nvSpPr>
          <p:cNvPr id="44" name="TextBox 43"/>
          <p:cNvSpPr txBox="1"/>
          <p:nvPr/>
        </p:nvSpPr>
        <p:spPr>
          <a:xfrm>
            <a:off x="2103747" y="2663852"/>
            <a:ext cx="1928861" cy="369332"/>
          </a:xfrm>
          <a:prstGeom prst="rect">
            <a:avLst/>
          </a:prstGeom>
          <a:noFill/>
        </p:spPr>
        <p:txBody>
          <a:bodyPr wrap="none" rtlCol="0">
            <a:spAutoFit/>
          </a:bodyPr>
          <a:lstStyle/>
          <a:p>
            <a:r>
              <a:rPr lang="en-US" dirty="0" smtClean="0"/>
              <a:t>CRTM As-Released</a:t>
            </a:r>
            <a:endParaRPr lang="en-US" dirty="0"/>
          </a:p>
        </p:txBody>
      </p:sp>
      <p:sp>
        <p:nvSpPr>
          <p:cNvPr id="49" name="TextBox 48"/>
          <p:cNvSpPr txBox="1"/>
          <p:nvPr/>
        </p:nvSpPr>
        <p:spPr>
          <a:xfrm>
            <a:off x="4459845" y="2661753"/>
            <a:ext cx="1059264" cy="369332"/>
          </a:xfrm>
          <a:prstGeom prst="rect">
            <a:avLst/>
          </a:prstGeom>
          <a:noFill/>
        </p:spPr>
        <p:txBody>
          <a:bodyPr wrap="none" rtlCol="0">
            <a:spAutoFit/>
          </a:bodyPr>
          <a:lstStyle/>
          <a:p>
            <a:r>
              <a:rPr lang="en-US" dirty="0" smtClean="0"/>
              <a:t>CRTM-DS</a:t>
            </a:r>
            <a:endParaRPr lang="en-US" dirty="0"/>
          </a:p>
        </p:txBody>
      </p:sp>
      <p:sp>
        <p:nvSpPr>
          <p:cNvPr id="50" name="TextBox 49"/>
          <p:cNvSpPr txBox="1"/>
          <p:nvPr/>
        </p:nvSpPr>
        <p:spPr>
          <a:xfrm>
            <a:off x="5993900" y="2659654"/>
            <a:ext cx="1807482" cy="369332"/>
          </a:xfrm>
          <a:prstGeom prst="rect">
            <a:avLst/>
          </a:prstGeom>
          <a:noFill/>
        </p:spPr>
        <p:txBody>
          <a:bodyPr wrap="none" rtlCol="0">
            <a:spAutoFit/>
          </a:bodyPr>
          <a:lstStyle/>
          <a:p>
            <a:r>
              <a:rPr lang="en-US" dirty="0" smtClean="0"/>
              <a:t>DS Fluffy Graupel</a:t>
            </a:r>
            <a:endParaRPr lang="en-US" dirty="0"/>
          </a:p>
        </p:txBody>
      </p:sp>
      <p:sp>
        <p:nvSpPr>
          <p:cNvPr id="51" name="TextBox 50"/>
          <p:cNvSpPr txBox="1"/>
          <p:nvPr/>
        </p:nvSpPr>
        <p:spPr>
          <a:xfrm>
            <a:off x="7859220" y="2657555"/>
            <a:ext cx="1867884" cy="369332"/>
          </a:xfrm>
          <a:prstGeom prst="rect">
            <a:avLst/>
          </a:prstGeom>
          <a:noFill/>
        </p:spPr>
        <p:txBody>
          <a:bodyPr wrap="none" rtlCol="0">
            <a:spAutoFit/>
          </a:bodyPr>
          <a:lstStyle/>
          <a:p>
            <a:r>
              <a:rPr lang="en-US" dirty="0" smtClean="0"/>
              <a:t>DS Dense Graupel</a:t>
            </a:r>
            <a:endParaRPr lang="en-US" dirty="0"/>
          </a:p>
        </p:txBody>
      </p:sp>
      <p:sp>
        <p:nvSpPr>
          <p:cNvPr id="52" name="TextBox 51"/>
          <p:cNvSpPr txBox="1"/>
          <p:nvPr/>
        </p:nvSpPr>
        <p:spPr>
          <a:xfrm>
            <a:off x="9813881" y="2655456"/>
            <a:ext cx="1796326" cy="369332"/>
          </a:xfrm>
          <a:prstGeom prst="rect">
            <a:avLst/>
          </a:prstGeom>
          <a:noFill/>
        </p:spPr>
        <p:txBody>
          <a:bodyPr wrap="none" rtlCol="0">
            <a:spAutoFit/>
          </a:bodyPr>
          <a:lstStyle/>
          <a:p>
            <a:r>
              <a:rPr lang="en-US" dirty="0" smtClean="0"/>
              <a:t>Field Distribution</a:t>
            </a:r>
            <a:endParaRPr lang="en-US" dirty="0"/>
          </a:p>
        </p:txBody>
      </p:sp>
      <p:grpSp>
        <p:nvGrpSpPr>
          <p:cNvPr id="53" name="Group 52"/>
          <p:cNvGrpSpPr/>
          <p:nvPr/>
        </p:nvGrpSpPr>
        <p:grpSpPr>
          <a:xfrm>
            <a:off x="11681561" y="3080774"/>
            <a:ext cx="490623" cy="2690034"/>
            <a:chOff x="11168228" y="1759992"/>
            <a:chExt cx="637910" cy="3497593"/>
          </a:xfrm>
        </p:grpSpPr>
        <p:grpSp>
          <p:nvGrpSpPr>
            <p:cNvPr id="54" name="Group 53"/>
            <p:cNvGrpSpPr/>
            <p:nvPr/>
          </p:nvGrpSpPr>
          <p:grpSpPr>
            <a:xfrm rot="16200000">
              <a:off x="9655500" y="3272720"/>
              <a:ext cx="3469117" cy="443661"/>
              <a:chOff x="1" y="7163500"/>
              <a:chExt cx="4211205" cy="538565"/>
            </a:xfrm>
          </p:grpSpPr>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69" name="Rectangle 68"/>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0" name="Rectangle 69"/>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1" name="Rectangle 70"/>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2" name="Rectangle 71"/>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3" name="Rectangle 72"/>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4" name="Rectangle 73"/>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5" name="Rectangle 74"/>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6" name="Rectangle 75"/>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7" name="Rectangle 76"/>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8" name="Rectangle 77"/>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9" name="Rectangle 78"/>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0" name="Rectangle 79"/>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55" name="Group 54"/>
            <p:cNvGrpSpPr/>
            <p:nvPr/>
          </p:nvGrpSpPr>
          <p:grpSpPr>
            <a:xfrm>
              <a:off x="11290916" y="1786743"/>
              <a:ext cx="515222" cy="3470842"/>
              <a:chOff x="11290916" y="1786743"/>
              <a:chExt cx="515222" cy="3470842"/>
            </a:xfrm>
          </p:grpSpPr>
          <p:sp>
            <p:nvSpPr>
              <p:cNvPr id="56" name="TextBox 55"/>
              <p:cNvSpPr txBox="1"/>
              <p:nvPr/>
            </p:nvSpPr>
            <p:spPr>
              <a:xfrm>
                <a:off x="11336774" y="4937448"/>
                <a:ext cx="423515"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80</a:t>
                </a:r>
                <a:endParaRPr lang="en-US" sz="1000" dirty="0">
                  <a:latin typeface="Arial" panose="020B0604020202020204" pitchFamily="34" charset="0"/>
                  <a:cs typeface="Arial" panose="020B0604020202020204" pitchFamily="34" charset="0"/>
                </a:endParaRPr>
              </a:p>
            </p:txBody>
          </p:sp>
          <p:sp>
            <p:nvSpPr>
              <p:cNvPr id="57" name="TextBox 56"/>
              <p:cNvSpPr txBox="1"/>
              <p:nvPr/>
            </p:nvSpPr>
            <p:spPr>
              <a:xfrm>
                <a:off x="11290916" y="4651019"/>
                <a:ext cx="515221"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100</a:t>
                </a:r>
                <a:endParaRPr lang="en-US" sz="1000" dirty="0">
                  <a:latin typeface="Arial" panose="020B0604020202020204" pitchFamily="34" charset="0"/>
                  <a:cs typeface="Arial" panose="020B0604020202020204" pitchFamily="34" charset="0"/>
                </a:endParaRPr>
              </a:p>
            </p:txBody>
          </p:sp>
          <p:sp>
            <p:nvSpPr>
              <p:cNvPr id="58" name="TextBox 57"/>
              <p:cNvSpPr txBox="1"/>
              <p:nvPr/>
            </p:nvSpPr>
            <p:spPr>
              <a:xfrm>
                <a:off x="11290918" y="4364591"/>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120</a:t>
                </a:r>
                <a:endParaRPr lang="en-US" sz="1000" dirty="0">
                  <a:latin typeface="Arial" panose="020B0604020202020204" pitchFamily="34" charset="0"/>
                  <a:cs typeface="Arial" panose="020B0604020202020204" pitchFamily="34" charset="0"/>
                </a:endParaRPr>
              </a:p>
            </p:txBody>
          </p:sp>
          <p:sp>
            <p:nvSpPr>
              <p:cNvPr id="59" name="TextBox 58"/>
              <p:cNvSpPr txBox="1"/>
              <p:nvPr/>
            </p:nvSpPr>
            <p:spPr>
              <a:xfrm>
                <a:off x="11290918" y="4078164"/>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140</a:t>
                </a:r>
                <a:endParaRPr lang="en-US" sz="1000" dirty="0">
                  <a:latin typeface="Arial" panose="020B0604020202020204" pitchFamily="34" charset="0"/>
                  <a:cs typeface="Arial" panose="020B0604020202020204" pitchFamily="34" charset="0"/>
                </a:endParaRPr>
              </a:p>
            </p:txBody>
          </p:sp>
          <p:sp>
            <p:nvSpPr>
              <p:cNvPr id="60" name="TextBox 59"/>
              <p:cNvSpPr txBox="1"/>
              <p:nvPr/>
            </p:nvSpPr>
            <p:spPr>
              <a:xfrm>
                <a:off x="11290918" y="3791737"/>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160</a:t>
                </a:r>
                <a:endParaRPr lang="en-US" sz="1000" dirty="0">
                  <a:latin typeface="Arial" panose="020B0604020202020204" pitchFamily="34" charset="0"/>
                  <a:cs typeface="Arial" panose="020B0604020202020204" pitchFamily="34" charset="0"/>
                </a:endParaRPr>
              </a:p>
            </p:txBody>
          </p:sp>
          <p:sp>
            <p:nvSpPr>
              <p:cNvPr id="61" name="TextBox 60"/>
              <p:cNvSpPr txBox="1"/>
              <p:nvPr/>
            </p:nvSpPr>
            <p:spPr>
              <a:xfrm>
                <a:off x="11290918" y="3505309"/>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180</a:t>
                </a:r>
                <a:endParaRPr lang="en-US" sz="1000" dirty="0">
                  <a:latin typeface="Arial" panose="020B0604020202020204" pitchFamily="34" charset="0"/>
                  <a:cs typeface="Arial" panose="020B0604020202020204" pitchFamily="34" charset="0"/>
                </a:endParaRPr>
              </a:p>
            </p:txBody>
          </p:sp>
          <p:sp>
            <p:nvSpPr>
              <p:cNvPr id="62" name="TextBox 61"/>
              <p:cNvSpPr txBox="1"/>
              <p:nvPr/>
            </p:nvSpPr>
            <p:spPr>
              <a:xfrm>
                <a:off x="11290918" y="3218882"/>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200</a:t>
                </a:r>
                <a:endParaRPr lang="en-US" sz="1000" dirty="0">
                  <a:latin typeface="Arial" panose="020B0604020202020204" pitchFamily="34" charset="0"/>
                  <a:cs typeface="Arial" panose="020B0604020202020204" pitchFamily="34" charset="0"/>
                </a:endParaRPr>
              </a:p>
            </p:txBody>
          </p:sp>
          <p:sp>
            <p:nvSpPr>
              <p:cNvPr id="63" name="TextBox 62"/>
              <p:cNvSpPr txBox="1"/>
              <p:nvPr/>
            </p:nvSpPr>
            <p:spPr>
              <a:xfrm>
                <a:off x="11290918" y="2932455"/>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220</a:t>
                </a:r>
                <a:endParaRPr lang="en-US" sz="1000" dirty="0">
                  <a:latin typeface="Arial" panose="020B0604020202020204" pitchFamily="34" charset="0"/>
                  <a:cs typeface="Arial" panose="020B0604020202020204" pitchFamily="34" charset="0"/>
                </a:endParaRPr>
              </a:p>
            </p:txBody>
          </p:sp>
          <p:sp>
            <p:nvSpPr>
              <p:cNvPr id="64" name="TextBox 63"/>
              <p:cNvSpPr txBox="1"/>
              <p:nvPr/>
            </p:nvSpPr>
            <p:spPr>
              <a:xfrm>
                <a:off x="11290918" y="2646027"/>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240</a:t>
                </a:r>
                <a:endParaRPr lang="en-US" sz="1000" dirty="0">
                  <a:latin typeface="Arial" panose="020B0604020202020204" pitchFamily="34" charset="0"/>
                  <a:cs typeface="Arial" panose="020B0604020202020204" pitchFamily="34" charset="0"/>
                </a:endParaRPr>
              </a:p>
            </p:txBody>
          </p:sp>
          <p:sp>
            <p:nvSpPr>
              <p:cNvPr id="65" name="TextBox 64"/>
              <p:cNvSpPr txBox="1"/>
              <p:nvPr/>
            </p:nvSpPr>
            <p:spPr>
              <a:xfrm>
                <a:off x="11290918" y="2359600"/>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260</a:t>
                </a:r>
                <a:endParaRPr lang="en-US" sz="1000" dirty="0">
                  <a:latin typeface="Arial" panose="020B0604020202020204" pitchFamily="34" charset="0"/>
                  <a:cs typeface="Arial" panose="020B0604020202020204" pitchFamily="34" charset="0"/>
                </a:endParaRPr>
              </a:p>
            </p:txBody>
          </p:sp>
          <p:sp>
            <p:nvSpPr>
              <p:cNvPr id="66" name="TextBox 65"/>
              <p:cNvSpPr txBox="1"/>
              <p:nvPr/>
            </p:nvSpPr>
            <p:spPr>
              <a:xfrm>
                <a:off x="11290918" y="2073171"/>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280</a:t>
                </a:r>
                <a:endParaRPr lang="en-US" sz="1000" dirty="0">
                  <a:latin typeface="Arial" panose="020B0604020202020204" pitchFamily="34" charset="0"/>
                  <a:cs typeface="Arial" panose="020B0604020202020204" pitchFamily="34" charset="0"/>
                </a:endParaRPr>
              </a:p>
            </p:txBody>
          </p:sp>
          <p:sp>
            <p:nvSpPr>
              <p:cNvPr id="67" name="TextBox 66"/>
              <p:cNvSpPr txBox="1"/>
              <p:nvPr/>
            </p:nvSpPr>
            <p:spPr>
              <a:xfrm>
                <a:off x="11290918" y="1786743"/>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300</a:t>
                </a:r>
                <a:endParaRPr lang="en-US" sz="1000" dirty="0">
                  <a:latin typeface="Arial" panose="020B0604020202020204" pitchFamily="34" charset="0"/>
                  <a:cs typeface="Arial" panose="020B0604020202020204" pitchFamily="34" charset="0"/>
                </a:endParaRPr>
              </a:p>
            </p:txBody>
          </p:sp>
        </p:grpSp>
      </p:grpSp>
      <p:sp>
        <p:nvSpPr>
          <p:cNvPr id="81" name="Rectangle 80"/>
          <p:cNvSpPr/>
          <p:nvPr/>
        </p:nvSpPr>
        <p:spPr>
          <a:xfrm>
            <a:off x="11610207" y="5811623"/>
            <a:ext cx="656246" cy="400110"/>
          </a:xfrm>
          <a:prstGeom prst="rect">
            <a:avLst/>
          </a:prstGeom>
          <a:noFill/>
        </p:spPr>
        <p:txBody>
          <a:bodyPr wrap="square">
            <a:spAutoFit/>
          </a:bodyPr>
          <a:lstStyle/>
          <a:p>
            <a:pPr algn="ctr"/>
            <a:r>
              <a:rPr lang="en-US" sz="1000" dirty="0" smtClean="0">
                <a:latin typeface="Arial" panose="020B0604020202020204" pitchFamily="34" charset="0"/>
                <a:cs typeface="Arial" panose="020B0604020202020204" pitchFamily="34" charset="0"/>
              </a:rPr>
              <a:t>BT</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837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3429000"/>
            <a:ext cx="4389117" cy="32918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1" y="137160"/>
            <a:ext cx="4389117" cy="32918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37160"/>
            <a:ext cx="4389117" cy="3291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1" y="3429000"/>
            <a:ext cx="4389117" cy="3291838"/>
          </a:xfrm>
          <a:prstGeom prst="rect">
            <a:avLst/>
          </a:prstGeom>
        </p:spPr>
      </p:pic>
      <p:sp>
        <p:nvSpPr>
          <p:cNvPr id="9" name="TextBox 8"/>
          <p:cNvSpPr txBox="1"/>
          <p:nvPr/>
        </p:nvSpPr>
        <p:spPr>
          <a:xfrm>
            <a:off x="0" y="0"/>
            <a:ext cx="1663212" cy="1200329"/>
          </a:xfrm>
          <a:prstGeom prst="rect">
            <a:avLst/>
          </a:prstGeom>
          <a:noFill/>
        </p:spPr>
        <p:txBody>
          <a:bodyPr wrap="none" rtlCol="0">
            <a:spAutoFit/>
          </a:bodyPr>
          <a:lstStyle/>
          <a:p>
            <a:r>
              <a:rPr lang="en-US" dirty="0" smtClean="0"/>
              <a:t>1800 UTC</a:t>
            </a:r>
            <a:br>
              <a:rPr lang="en-US" dirty="0" smtClean="0"/>
            </a:br>
            <a:r>
              <a:rPr lang="en-US" dirty="0" smtClean="0"/>
              <a:t>6 Hour Forecast</a:t>
            </a:r>
            <a:br>
              <a:rPr lang="en-US" dirty="0" smtClean="0"/>
            </a:br>
            <a:r>
              <a:rPr lang="en-US" dirty="0" smtClean="0"/>
              <a:t>from 1200 UTC</a:t>
            </a:r>
            <a:br>
              <a:rPr lang="en-US" dirty="0" smtClean="0"/>
            </a:br>
            <a:r>
              <a:rPr lang="en-US" dirty="0" smtClean="0"/>
              <a:t>Analysis</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2737772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3429000"/>
            <a:ext cx="4389117" cy="32918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1" y="137160"/>
            <a:ext cx="4389117" cy="32918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37160"/>
            <a:ext cx="4389117" cy="329183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1" y="3429000"/>
            <a:ext cx="4389117" cy="3291837"/>
          </a:xfrm>
          <a:prstGeom prst="rect">
            <a:avLst/>
          </a:prstGeom>
        </p:spPr>
      </p:pic>
      <p:sp>
        <p:nvSpPr>
          <p:cNvPr id="9" name="TextBox 8"/>
          <p:cNvSpPr txBox="1"/>
          <p:nvPr/>
        </p:nvSpPr>
        <p:spPr>
          <a:xfrm>
            <a:off x="0" y="0"/>
            <a:ext cx="1663212" cy="1200329"/>
          </a:xfrm>
          <a:prstGeom prst="rect">
            <a:avLst/>
          </a:prstGeom>
          <a:noFill/>
        </p:spPr>
        <p:txBody>
          <a:bodyPr wrap="none" rtlCol="0">
            <a:spAutoFit/>
          </a:bodyPr>
          <a:lstStyle/>
          <a:p>
            <a:r>
              <a:rPr lang="en-US" dirty="0" smtClean="0"/>
              <a:t>2000 UTC</a:t>
            </a:r>
            <a:br>
              <a:rPr lang="en-US" dirty="0" smtClean="0"/>
            </a:br>
            <a:r>
              <a:rPr lang="en-US" dirty="0" smtClean="0"/>
              <a:t>8 Hour Forecast</a:t>
            </a:r>
            <a:br>
              <a:rPr lang="en-US" dirty="0" smtClean="0"/>
            </a:br>
            <a:r>
              <a:rPr lang="en-US" dirty="0" smtClean="0"/>
              <a:t>from 1200 UTC</a:t>
            </a:r>
            <a:br>
              <a:rPr lang="en-US" dirty="0" smtClean="0"/>
            </a:br>
            <a:r>
              <a:rPr lang="en-US" dirty="0" smtClean="0"/>
              <a:t>Analysis</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1573132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3429000"/>
            <a:ext cx="4389118" cy="32918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1" y="137160"/>
            <a:ext cx="4389118" cy="32918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37160"/>
            <a:ext cx="4389118" cy="32918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81" y="3429000"/>
            <a:ext cx="4389118" cy="3291839"/>
          </a:xfrm>
          <a:prstGeom prst="rect">
            <a:avLst/>
          </a:prstGeom>
        </p:spPr>
      </p:pic>
      <p:sp>
        <p:nvSpPr>
          <p:cNvPr id="9" name="TextBox 8"/>
          <p:cNvSpPr txBox="1"/>
          <p:nvPr/>
        </p:nvSpPr>
        <p:spPr>
          <a:xfrm>
            <a:off x="0" y="0"/>
            <a:ext cx="1327864" cy="1200329"/>
          </a:xfrm>
          <a:prstGeom prst="rect">
            <a:avLst/>
          </a:prstGeom>
          <a:noFill/>
        </p:spPr>
        <p:txBody>
          <a:bodyPr wrap="none" rtlCol="0">
            <a:spAutoFit/>
          </a:bodyPr>
          <a:lstStyle/>
          <a:p>
            <a:r>
              <a:rPr lang="en-US" dirty="0" smtClean="0"/>
              <a:t>2158 UTC</a:t>
            </a:r>
            <a:br>
              <a:rPr lang="en-US" dirty="0" smtClean="0"/>
            </a:br>
            <a:r>
              <a:rPr lang="en-US" dirty="0" smtClean="0"/>
              <a:t>F16 SSMIS</a:t>
            </a:r>
            <a:br>
              <a:rPr lang="en-US" dirty="0" smtClean="0"/>
            </a:br>
            <a:r>
              <a:rPr lang="en-US" dirty="0" smtClean="0"/>
              <a:t/>
            </a:r>
            <a:br>
              <a:rPr lang="en-US" dirty="0" smtClean="0"/>
            </a:br>
            <a:r>
              <a:rPr lang="en-US" dirty="0" smtClean="0"/>
              <a:t>Observation</a:t>
            </a:r>
            <a:endParaRPr lang="en-US" dirty="0"/>
          </a:p>
        </p:txBody>
      </p:sp>
      <p:sp>
        <p:nvSpPr>
          <p:cNvPr id="10" name="TextBox 9"/>
          <p:cNvSpPr txBox="1"/>
          <p:nvPr/>
        </p:nvSpPr>
        <p:spPr>
          <a:xfrm>
            <a:off x="3329008" y="0"/>
            <a:ext cx="1144865" cy="369332"/>
          </a:xfrm>
          <a:prstGeom prst="rect">
            <a:avLst/>
          </a:prstGeom>
          <a:noFill/>
        </p:spPr>
        <p:txBody>
          <a:bodyPr wrap="none" rtlCol="0">
            <a:spAutoFit/>
          </a:bodyPr>
          <a:lstStyle/>
          <a:p>
            <a:pPr algn="ctr"/>
            <a:r>
              <a:rPr lang="en-US" dirty="0" smtClean="0"/>
              <a:t>19.35 GHz</a:t>
            </a:r>
          </a:p>
        </p:txBody>
      </p:sp>
      <p:sp>
        <p:nvSpPr>
          <p:cNvPr id="11" name="TextBox 10"/>
          <p:cNvSpPr txBox="1"/>
          <p:nvPr/>
        </p:nvSpPr>
        <p:spPr>
          <a:xfrm>
            <a:off x="7864000" y="0"/>
            <a:ext cx="853119" cy="369332"/>
          </a:xfrm>
          <a:prstGeom prst="rect">
            <a:avLst/>
          </a:prstGeom>
          <a:noFill/>
        </p:spPr>
        <p:txBody>
          <a:bodyPr wrap="none" rtlCol="0">
            <a:spAutoFit/>
          </a:bodyPr>
          <a:lstStyle/>
          <a:p>
            <a:pPr algn="ctr"/>
            <a:r>
              <a:rPr lang="en-US" dirty="0" smtClean="0"/>
              <a:t>37 GHz</a:t>
            </a:r>
          </a:p>
        </p:txBody>
      </p:sp>
      <p:sp>
        <p:nvSpPr>
          <p:cNvPr id="12" name="TextBox 11"/>
          <p:cNvSpPr txBox="1"/>
          <p:nvPr/>
        </p:nvSpPr>
        <p:spPr>
          <a:xfrm>
            <a:off x="7864000" y="3311371"/>
            <a:ext cx="970137" cy="369332"/>
          </a:xfrm>
          <a:prstGeom prst="rect">
            <a:avLst/>
          </a:prstGeom>
          <a:noFill/>
        </p:spPr>
        <p:txBody>
          <a:bodyPr wrap="none" rtlCol="0">
            <a:spAutoFit/>
          </a:bodyPr>
          <a:lstStyle/>
          <a:p>
            <a:pPr algn="ctr"/>
            <a:r>
              <a:rPr lang="en-US" dirty="0" smtClean="0"/>
              <a:t>183 GHz</a:t>
            </a:r>
          </a:p>
        </p:txBody>
      </p:sp>
      <p:sp>
        <p:nvSpPr>
          <p:cNvPr id="13" name="TextBox 12"/>
          <p:cNvSpPr txBox="1"/>
          <p:nvPr/>
        </p:nvSpPr>
        <p:spPr>
          <a:xfrm>
            <a:off x="3387518" y="3311371"/>
            <a:ext cx="1027845" cy="369332"/>
          </a:xfrm>
          <a:prstGeom prst="rect">
            <a:avLst/>
          </a:prstGeom>
          <a:noFill/>
        </p:spPr>
        <p:txBody>
          <a:bodyPr wrap="none" rtlCol="0">
            <a:spAutoFit/>
          </a:bodyPr>
          <a:lstStyle/>
          <a:p>
            <a:pPr algn="ctr"/>
            <a:r>
              <a:rPr lang="en-US" dirty="0" smtClean="0"/>
              <a:t>91.7 GHz</a:t>
            </a:r>
          </a:p>
        </p:txBody>
      </p:sp>
    </p:spTree>
    <p:extLst>
      <p:ext uri="{BB962C8B-B14F-4D97-AF65-F5344CB8AC3E}">
        <p14:creationId xmlns:p14="http://schemas.microsoft.com/office/powerpoint/2010/main" val="2673274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Issues with </a:t>
            </a:r>
            <a:r>
              <a:rPr lang="en-US" dirty="0"/>
              <a:t>Forward Model</a:t>
            </a:r>
            <a:r>
              <a:rPr lang="en-US" dirty="0" smtClean="0"/>
              <a:t> Results</a:t>
            </a:r>
            <a:endParaRPr lang="en-US" baseline="-25000" dirty="0"/>
          </a:p>
        </p:txBody>
      </p:sp>
      <p:sp>
        <p:nvSpPr>
          <p:cNvPr id="5" name="Content Placeholder 4"/>
          <p:cNvSpPr>
            <a:spLocks noGrp="1"/>
          </p:cNvSpPr>
          <p:nvPr>
            <p:ph idx="1"/>
          </p:nvPr>
        </p:nvSpPr>
        <p:spPr>
          <a:xfrm>
            <a:off x="838200" y="1464422"/>
            <a:ext cx="10515600" cy="4351338"/>
          </a:xfrm>
        </p:spPr>
        <p:txBody>
          <a:bodyPr>
            <a:normAutofit/>
          </a:bodyPr>
          <a:lstStyle/>
          <a:p>
            <a:r>
              <a:rPr lang="en-US" altLang="en-US" dirty="0" smtClean="0"/>
              <a:t>Relatively widespread and high-magnitude BT depressions at 37 GHz in areas of highest snow and graupel water content</a:t>
            </a:r>
          </a:p>
          <a:p>
            <a:pPr lvl="1"/>
            <a:r>
              <a:rPr lang="en-US" altLang="en-US" dirty="0" smtClean="0"/>
              <a:t>Should be primarily sensitive to liquid water content </a:t>
            </a:r>
            <a:r>
              <a:rPr lang="en-US" altLang="en-US" dirty="0"/>
              <a:t>net addition of </a:t>
            </a:r>
            <a:r>
              <a:rPr lang="en-US" altLang="en-US" dirty="0" smtClean="0"/>
              <a:t>radiation</a:t>
            </a:r>
            <a:endParaRPr lang="en-US" dirty="0" smtClean="0"/>
          </a:p>
          <a:p>
            <a:endParaRPr lang="en-US" baseline="30000" dirty="0" smtClean="0"/>
          </a:p>
          <a:p>
            <a:endParaRPr lang="en-US" dirty="0" smtClean="0"/>
          </a:p>
        </p:txBody>
      </p:sp>
      <p:pic>
        <p:nvPicPr>
          <p:cNvPr id="6"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 y="4822740"/>
            <a:ext cx="2117763" cy="20313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15986"/>
            <a:ext cx="2118752" cy="19088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306" y="2915862"/>
            <a:ext cx="1906878" cy="190687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5860" y="4822740"/>
            <a:ext cx="1910428" cy="191042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9184" y="2915862"/>
            <a:ext cx="1906878" cy="190687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2738" y="4824000"/>
            <a:ext cx="1910427" cy="2034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6062" y="2915862"/>
            <a:ext cx="1906878" cy="190687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9616" y="4824000"/>
            <a:ext cx="1910427" cy="20340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2940" y="2915862"/>
            <a:ext cx="1906878" cy="1906878"/>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6494" y="4824000"/>
            <a:ext cx="1910427" cy="2034000"/>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56922" y="2911977"/>
            <a:ext cx="1906878" cy="1906878"/>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60476" y="4820115"/>
            <a:ext cx="1910427" cy="2033999"/>
          </a:xfrm>
          <a:prstGeom prst="rect">
            <a:avLst/>
          </a:prstGeom>
        </p:spPr>
      </p:pic>
      <p:cxnSp>
        <p:nvCxnSpPr>
          <p:cNvPr id="18" name="Straight Connector 17"/>
          <p:cNvCxnSpPr/>
          <p:nvPr/>
        </p:nvCxnSpPr>
        <p:spPr>
          <a:xfrm>
            <a:off x="2118505" y="2915986"/>
            <a:ext cx="495" cy="3938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5444" y="2663852"/>
            <a:ext cx="1327864" cy="369332"/>
          </a:xfrm>
          <a:prstGeom prst="rect">
            <a:avLst/>
          </a:prstGeom>
          <a:noFill/>
        </p:spPr>
        <p:txBody>
          <a:bodyPr wrap="none" rtlCol="0">
            <a:spAutoFit/>
          </a:bodyPr>
          <a:lstStyle/>
          <a:p>
            <a:r>
              <a:rPr lang="en-US" dirty="0" smtClean="0"/>
              <a:t>Observation</a:t>
            </a:r>
            <a:endParaRPr lang="en-US" dirty="0"/>
          </a:p>
        </p:txBody>
      </p:sp>
      <p:sp>
        <p:nvSpPr>
          <p:cNvPr id="20" name="TextBox 19"/>
          <p:cNvSpPr txBox="1"/>
          <p:nvPr/>
        </p:nvSpPr>
        <p:spPr>
          <a:xfrm>
            <a:off x="2103747" y="2663852"/>
            <a:ext cx="1928861" cy="369332"/>
          </a:xfrm>
          <a:prstGeom prst="rect">
            <a:avLst/>
          </a:prstGeom>
          <a:noFill/>
        </p:spPr>
        <p:txBody>
          <a:bodyPr wrap="none" rtlCol="0">
            <a:spAutoFit/>
          </a:bodyPr>
          <a:lstStyle/>
          <a:p>
            <a:r>
              <a:rPr lang="en-US" dirty="0" smtClean="0"/>
              <a:t>CRTM As-Released</a:t>
            </a:r>
            <a:endParaRPr lang="en-US" dirty="0"/>
          </a:p>
        </p:txBody>
      </p:sp>
      <p:sp>
        <p:nvSpPr>
          <p:cNvPr id="21" name="TextBox 20"/>
          <p:cNvSpPr txBox="1"/>
          <p:nvPr/>
        </p:nvSpPr>
        <p:spPr>
          <a:xfrm>
            <a:off x="4459845" y="2661753"/>
            <a:ext cx="1059264" cy="369332"/>
          </a:xfrm>
          <a:prstGeom prst="rect">
            <a:avLst/>
          </a:prstGeom>
          <a:noFill/>
        </p:spPr>
        <p:txBody>
          <a:bodyPr wrap="none" rtlCol="0">
            <a:spAutoFit/>
          </a:bodyPr>
          <a:lstStyle/>
          <a:p>
            <a:r>
              <a:rPr lang="en-US" dirty="0" smtClean="0"/>
              <a:t>CRTM-DS</a:t>
            </a:r>
            <a:endParaRPr lang="en-US" dirty="0"/>
          </a:p>
        </p:txBody>
      </p:sp>
      <p:sp>
        <p:nvSpPr>
          <p:cNvPr id="22" name="TextBox 21"/>
          <p:cNvSpPr txBox="1"/>
          <p:nvPr/>
        </p:nvSpPr>
        <p:spPr>
          <a:xfrm>
            <a:off x="5993900" y="2659654"/>
            <a:ext cx="1807482" cy="369332"/>
          </a:xfrm>
          <a:prstGeom prst="rect">
            <a:avLst/>
          </a:prstGeom>
          <a:noFill/>
        </p:spPr>
        <p:txBody>
          <a:bodyPr wrap="none" rtlCol="0">
            <a:spAutoFit/>
          </a:bodyPr>
          <a:lstStyle/>
          <a:p>
            <a:r>
              <a:rPr lang="en-US" dirty="0" smtClean="0"/>
              <a:t>DS Fluffy Graupel</a:t>
            </a:r>
            <a:endParaRPr lang="en-US" dirty="0"/>
          </a:p>
        </p:txBody>
      </p:sp>
      <p:sp>
        <p:nvSpPr>
          <p:cNvPr id="23" name="TextBox 22"/>
          <p:cNvSpPr txBox="1"/>
          <p:nvPr/>
        </p:nvSpPr>
        <p:spPr>
          <a:xfrm>
            <a:off x="7859220" y="2657555"/>
            <a:ext cx="1867884" cy="369332"/>
          </a:xfrm>
          <a:prstGeom prst="rect">
            <a:avLst/>
          </a:prstGeom>
          <a:noFill/>
        </p:spPr>
        <p:txBody>
          <a:bodyPr wrap="none" rtlCol="0">
            <a:spAutoFit/>
          </a:bodyPr>
          <a:lstStyle/>
          <a:p>
            <a:r>
              <a:rPr lang="en-US" dirty="0" smtClean="0"/>
              <a:t>DS Dense Graupel</a:t>
            </a:r>
            <a:endParaRPr lang="en-US" dirty="0"/>
          </a:p>
        </p:txBody>
      </p:sp>
      <p:sp>
        <p:nvSpPr>
          <p:cNvPr id="24" name="TextBox 23"/>
          <p:cNvSpPr txBox="1"/>
          <p:nvPr/>
        </p:nvSpPr>
        <p:spPr>
          <a:xfrm>
            <a:off x="9813881" y="2655456"/>
            <a:ext cx="1796326" cy="369332"/>
          </a:xfrm>
          <a:prstGeom prst="rect">
            <a:avLst/>
          </a:prstGeom>
          <a:noFill/>
        </p:spPr>
        <p:txBody>
          <a:bodyPr wrap="none" rtlCol="0">
            <a:spAutoFit/>
          </a:bodyPr>
          <a:lstStyle/>
          <a:p>
            <a:r>
              <a:rPr lang="en-US" dirty="0" smtClean="0"/>
              <a:t>Field Distribution</a:t>
            </a:r>
            <a:endParaRPr lang="en-US" dirty="0"/>
          </a:p>
        </p:txBody>
      </p:sp>
      <p:grpSp>
        <p:nvGrpSpPr>
          <p:cNvPr id="25" name="Group 24"/>
          <p:cNvGrpSpPr/>
          <p:nvPr/>
        </p:nvGrpSpPr>
        <p:grpSpPr>
          <a:xfrm>
            <a:off x="11681561" y="3080774"/>
            <a:ext cx="490623" cy="2690034"/>
            <a:chOff x="11168228" y="1759992"/>
            <a:chExt cx="637910" cy="3497593"/>
          </a:xfrm>
        </p:grpSpPr>
        <p:grpSp>
          <p:nvGrpSpPr>
            <p:cNvPr id="26" name="Group 25"/>
            <p:cNvGrpSpPr/>
            <p:nvPr/>
          </p:nvGrpSpPr>
          <p:grpSpPr>
            <a:xfrm rot="16200000">
              <a:off x="9655500" y="3272720"/>
              <a:ext cx="3469117" cy="443661"/>
              <a:chOff x="1" y="7163500"/>
              <a:chExt cx="4211205" cy="538565"/>
            </a:xfrm>
          </p:grpSpPr>
          <p:pic>
            <p:nvPicPr>
              <p:cNvPr id="40" name="Picture 39"/>
              <p:cNvPicPr>
                <a:picLocks noChangeAspect="1"/>
              </p:cNvPicPr>
              <p:nvPr/>
            </p:nvPicPr>
            <p:blipFill rotWithShape="1">
              <a:blip r:embed="rId15" cstate="print">
                <a:extLst>
                  <a:ext uri="{28A0092B-C50C-407E-A947-70E740481C1C}">
                    <a14:useLocalDpi xmlns:a14="http://schemas.microsoft.com/office/drawing/2010/main" val="0"/>
                  </a:ext>
                </a:extLst>
              </a:blip>
              <a:srcRect l="89641"/>
              <a:stretch/>
            </p:blipFill>
            <p:spPr>
              <a:xfrm rot="5400000">
                <a:off x="1836321" y="5327180"/>
                <a:ext cx="538565" cy="4211205"/>
              </a:xfrm>
              <a:prstGeom prst="rect">
                <a:avLst/>
              </a:prstGeom>
            </p:spPr>
          </p:pic>
          <p:sp>
            <p:nvSpPr>
              <p:cNvPr id="41" name="Rectangle 40"/>
              <p:cNvSpPr/>
              <p:nvPr/>
            </p:nvSpPr>
            <p:spPr>
              <a:xfrm>
                <a:off x="396849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2" name="Rectangle 41"/>
              <p:cNvSpPr/>
              <p:nvPr/>
            </p:nvSpPr>
            <p:spPr>
              <a:xfrm>
                <a:off x="362102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3" name="Rectangle 42"/>
              <p:cNvSpPr/>
              <p:nvPr/>
            </p:nvSpPr>
            <p:spPr>
              <a:xfrm>
                <a:off x="327355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Rectangle 43"/>
              <p:cNvSpPr/>
              <p:nvPr/>
            </p:nvSpPr>
            <p:spPr>
              <a:xfrm>
                <a:off x="292608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Rectangle 44"/>
              <p:cNvSpPr/>
              <p:nvPr/>
            </p:nvSpPr>
            <p:spPr>
              <a:xfrm>
                <a:off x="257860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6" name="Rectangle 45"/>
              <p:cNvSpPr/>
              <p:nvPr/>
            </p:nvSpPr>
            <p:spPr>
              <a:xfrm>
                <a:off x="223113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7" name="Rectangle 46"/>
              <p:cNvSpPr/>
              <p:nvPr/>
            </p:nvSpPr>
            <p:spPr>
              <a:xfrm>
                <a:off x="188366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8" name="Rectangle 47"/>
              <p:cNvSpPr/>
              <p:nvPr/>
            </p:nvSpPr>
            <p:spPr>
              <a:xfrm>
                <a:off x="1536192"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9" name="Rectangle 48"/>
              <p:cNvSpPr/>
              <p:nvPr/>
            </p:nvSpPr>
            <p:spPr>
              <a:xfrm>
                <a:off x="1188720"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0" name="Rectangle 49"/>
              <p:cNvSpPr/>
              <p:nvPr/>
            </p:nvSpPr>
            <p:spPr>
              <a:xfrm>
                <a:off x="841248"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1" name="Rectangle 50"/>
              <p:cNvSpPr/>
              <p:nvPr/>
            </p:nvSpPr>
            <p:spPr>
              <a:xfrm>
                <a:off x="493776"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2" name="Rectangle 51"/>
              <p:cNvSpPr/>
              <p:nvPr/>
            </p:nvSpPr>
            <p:spPr>
              <a:xfrm>
                <a:off x="146304" y="7443216"/>
                <a:ext cx="109728"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nvGrpSpPr>
            <p:cNvPr id="27" name="Group 26"/>
            <p:cNvGrpSpPr/>
            <p:nvPr/>
          </p:nvGrpSpPr>
          <p:grpSpPr>
            <a:xfrm>
              <a:off x="11290916" y="1786743"/>
              <a:ext cx="515222" cy="3470842"/>
              <a:chOff x="11290916" y="1786743"/>
              <a:chExt cx="515222" cy="3470842"/>
            </a:xfrm>
          </p:grpSpPr>
          <p:sp>
            <p:nvSpPr>
              <p:cNvPr id="28" name="TextBox 27"/>
              <p:cNvSpPr txBox="1"/>
              <p:nvPr/>
            </p:nvSpPr>
            <p:spPr>
              <a:xfrm>
                <a:off x="11336774" y="4937448"/>
                <a:ext cx="423515"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80</a:t>
                </a:r>
                <a:endParaRPr lang="en-US" sz="1000" dirty="0">
                  <a:latin typeface="Arial" panose="020B0604020202020204" pitchFamily="34" charset="0"/>
                  <a:cs typeface="Arial" panose="020B0604020202020204" pitchFamily="34" charset="0"/>
                </a:endParaRPr>
              </a:p>
            </p:txBody>
          </p:sp>
          <p:sp>
            <p:nvSpPr>
              <p:cNvPr id="29" name="TextBox 28"/>
              <p:cNvSpPr txBox="1"/>
              <p:nvPr/>
            </p:nvSpPr>
            <p:spPr>
              <a:xfrm>
                <a:off x="11290916" y="4651019"/>
                <a:ext cx="515221"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100</a:t>
                </a:r>
                <a:endParaRPr lang="en-US" sz="1000" dirty="0">
                  <a:latin typeface="Arial" panose="020B0604020202020204" pitchFamily="34" charset="0"/>
                  <a:cs typeface="Arial" panose="020B0604020202020204" pitchFamily="34" charset="0"/>
                </a:endParaRPr>
              </a:p>
            </p:txBody>
          </p:sp>
          <p:sp>
            <p:nvSpPr>
              <p:cNvPr id="30" name="TextBox 29"/>
              <p:cNvSpPr txBox="1"/>
              <p:nvPr/>
            </p:nvSpPr>
            <p:spPr>
              <a:xfrm>
                <a:off x="11290918" y="4364591"/>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120</a:t>
                </a:r>
                <a:endParaRPr lang="en-US" sz="1000" dirty="0">
                  <a:latin typeface="Arial" panose="020B0604020202020204" pitchFamily="34" charset="0"/>
                  <a:cs typeface="Arial" panose="020B0604020202020204" pitchFamily="34" charset="0"/>
                </a:endParaRPr>
              </a:p>
            </p:txBody>
          </p:sp>
          <p:sp>
            <p:nvSpPr>
              <p:cNvPr id="31" name="TextBox 30"/>
              <p:cNvSpPr txBox="1"/>
              <p:nvPr/>
            </p:nvSpPr>
            <p:spPr>
              <a:xfrm>
                <a:off x="11290918" y="4078164"/>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140</a:t>
                </a:r>
                <a:endParaRPr lang="en-US" sz="1000" dirty="0">
                  <a:latin typeface="Arial" panose="020B0604020202020204" pitchFamily="34" charset="0"/>
                  <a:cs typeface="Arial" panose="020B0604020202020204" pitchFamily="34" charset="0"/>
                </a:endParaRPr>
              </a:p>
            </p:txBody>
          </p:sp>
          <p:sp>
            <p:nvSpPr>
              <p:cNvPr id="32" name="TextBox 31"/>
              <p:cNvSpPr txBox="1"/>
              <p:nvPr/>
            </p:nvSpPr>
            <p:spPr>
              <a:xfrm>
                <a:off x="11290918" y="3791737"/>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160</a:t>
                </a:r>
                <a:endParaRPr lang="en-US" sz="1000" dirty="0">
                  <a:latin typeface="Arial" panose="020B0604020202020204" pitchFamily="34" charset="0"/>
                  <a:cs typeface="Arial" panose="020B0604020202020204" pitchFamily="34" charset="0"/>
                </a:endParaRPr>
              </a:p>
            </p:txBody>
          </p:sp>
          <p:sp>
            <p:nvSpPr>
              <p:cNvPr id="33" name="TextBox 32"/>
              <p:cNvSpPr txBox="1"/>
              <p:nvPr/>
            </p:nvSpPr>
            <p:spPr>
              <a:xfrm>
                <a:off x="11290918" y="3505309"/>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180</a:t>
                </a:r>
                <a:endParaRPr lang="en-US" sz="1000" dirty="0">
                  <a:latin typeface="Arial" panose="020B0604020202020204" pitchFamily="34" charset="0"/>
                  <a:cs typeface="Arial" panose="020B0604020202020204" pitchFamily="34" charset="0"/>
                </a:endParaRPr>
              </a:p>
            </p:txBody>
          </p:sp>
          <p:sp>
            <p:nvSpPr>
              <p:cNvPr id="34" name="TextBox 33"/>
              <p:cNvSpPr txBox="1"/>
              <p:nvPr/>
            </p:nvSpPr>
            <p:spPr>
              <a:xfrm>
                <a:off x="11290918" y="3218882"/>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200</a:t>
                </a:r>
                <a:endParaRPr lang="en-US" sz="1000" dirty="0">
                  <a:latin typeface="Arial" panose="020B0604020202020204" pitchFamily="34" charset="0"/>
                  <a:cs typeface="Arial" panose="020B0604020202020204" pitchFamily="34" charset="0"/>
                </a:endParaRPr>
              </a:p>
            </p:txBody>
          </p:sp>
          <p:sp>
            <p:nvSpPr>
              <p:cNvPr id="35" name="TextBox 34"/>
              <p:cNvSpPr txBox="1"/>
              <p:nvPr/>
            </p:nvSpPr>
            <p:spPr>
              <a:xfrm>
                <a:off x="11290918" y="2932455"/>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220</a:t>
                </a:r>
                <a:endParaRPr lang="en-US" sz="1000" dirty="0">
                  <a:latin typeface="Arial" panose="020B0604020202020204" pitchFamily="34" charset="0"/>
                  <a:cs typeface="Arial" panose="020B0604020202020204" pitchFamily="34" charset="0"/>
                </a:endParaRPr>
              </a:p>
            </p:txBody>
          </p:sp>
          <p:sp>
            <p:nvSpPr>
              <p:cNvPr id="36" name="TextBox 35"/>
              <p:cNvSpPr txBox="1"/>
              <p:nvPr/>
            </p:nvSpPr>
            <p:spPr>
              <a:xfrm>
                <a:off x="11290918" y="2646027"/>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240</a:t>
                </a:r>
                <a:endParaRPr lang="en-US" sz="1000" dirty="0">
                  <a:latin typeface="Arial" panose="020B0604020202020204" pitchFamily="34" charset="0"/>
                  <a:cs typeface="Arial" panose="020B0604020202020204" pitchFamily="34" charset="0"/>
                </a:endParaRPr>
              </a:p>
            </p:txBody>
          </p:sp>
          <p:sp>
            <p:nvSpPr>
              <p:cNvPr id="37" name="TextBox 36"/>
              <p:cNvSpPr txBox="1"/>
              <p:nvPr/>
            </p:nvSpPr>
            <p:spPr>
              <a:xfrm>
                <a:off x="11290918" y="2359600"/>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260</a:t>
                </a:r>
                <a:endParaRPr lang="en-US" sz="1000" dirty="0">
                  <a:latin typeface="Arial" panose="020B0604020202020204" pitchFamily="34" charset="0"/>
                  <a:cs typeface="Arial" panose="020B0604020202020204" pitchFamily="34" charset="0"/>
                </a:endParaRPr>
              </a:p>
            </p:txBody>
          </p:sp>
          <p:sp>
            <p:nvSpPr>
              <p:cNvPr id="38" name="TextBox 37"/>
              <p:cNvSpPr txBox="1"/>
              <p:nvPr/>
            </p:nvSpPr>
            <p:spPr>
              <a:xfrm>
                <a:off x="11290918" y="2073171"/>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280</a:t>
                </a:r>
                <a:endParaRPr lang="en-US" sz="1000" dirty="0">
                  <a:latin typeface="Arial" panose="020B0604020202020204" pitchFamily="34" charset="0"/>
                  <a:cs typeface="Arial" panose="020B0604020202020204" pitchFamily="34" charset="0"/>
                </a:endParaRPr>
              </a:p>
            </p:txBody>
          </p:sp>
          <p:sp>
            <p:nvSpPr>
              <p:cNvPr id="39" name="TextBox 38"/>
              <p:cNvSpPr txBox="1"/>
              <p:nvPr/>
            </p:nvSpPr>
            <p:spPr>
              <a:xfrm>
                <a:off x="11290918" y="1786743"/>
                <a:ext cx="515220" cy="320137"/>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300</a:t>
                </a:r>
                <a:endParaRPr lang="en-US" sz="1000" dirty="0">
                  <a:latin typeface="Arial" panose="020B0604020202020204" pitchFamily="34" charset="0"/>
                  <a:cs typeface="Arial" panose="020B0604020202020204" pitchFamily="34" charset="0"/>
                </a:endParaRPr>
              </a:p>
            </p:txBody>
          </p:sp>
        </p:grpSp>
      </p:grpSp>
      <p:sp>
        <p:nvSpPr>
          <p:cNvPr id="53" name="Rectangle 52"/>
          <p:cNvSpPr/>
          <p:nvPr/>
        </p:nvSpPr>
        <p:spPr>
          <a:xfrm>
            <a:off x="11610207" y="5811623"/>
            <a:ext cx="656246" cy="400110"/>
          </a:xfrm>
          <a:prstGeom prst="rect">
            <a:avLst/>
          </a:prstGeom>
          <a:noFill/>
        </p:spPr>
        <p:txBody>
          <a:bodyPr wrap="square">
            <a:spAutoFit/>
          </a:bodyPr>
          <a:lstStyle/>
          <a:p>
            <a:pPr algn="ctr"/>
            <a:r>
              <a:rPr lang="en-US" sz="1000" dirty="0" smtClean="0">
                <a:latin typeface="Arial" panose="020B0604020202020204" pitchFamily="34" charset="0"/>
                <a:cs typeface="Arial" panose="020B0604020202020204" pitchFamily="34" charset="0"/>
              </a:rPr>
              <a:t>BT</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435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Research Questions</a:t>
            </a:r>
            <a:endParaRPr lang="en-US" baseline="-25000" dirty="0"/>
          </a:p>
        </p:txBody>
      </p:sp>
      <p:sp>
        <p:nvSpPr>
          <p:cNvPr id="5" name="Content Placeholder 4"/>
          <p:cNvSpPr>
            <a:spLocks noGrp="1"/>
          </p:cNvSpPr>
          <p:nvPr>
            <p:ph idx="1"/>
          </p:nvPr>
        </p:nvSpPr>
        <p:spPr/>
        <p:txBody>
          <a:bodyPr>
            <a:normAutofit/>
          </a:bodyPr>
          <a:lstStyle/>
          <a:p>
            <a:r>
              <a:rPr lang="en-US" dirty="0" smtClean="0"/>
              <a:t>Can replacing spherical particle scattering with non-spherical particle scattering address these issues in simulated BTs?</a:t>
            </a:r>
          </a:p>
          <a:p>
            <a:endParaRPr lang="en-US" dirty="0" smtClean="0"/>
          </a:p>
          <a:p>
            <a:r>
              <a:rPr lang="en-US" dirty="0" smtClean="0"/>
              <a:t>How to calculate </a:t>
            </a:r>
            <a:r>
              <a:rPr lang="en-US" dirty="0" smtClean="0"/>
              <a:t>non-spherical particle cloud scattering property lookup tables </a:t>
            </a:r>
            <a:r>
              <a:rPr lang="en-US" dirty="0" smtClean="0"/>
              <a:t>as consistently as possible with the specifications of the microphysics scheme?</a:t>
            </a:r>
          </a:p>
          <a:p>
            <a:pPr lvl="1"/>
            <a:r>
              <a:rPr lang="en-US" dirty="0" smtClean="0"/>
              <a:t>As the microphysics scheme specifies that particles are spheres</a:t>
            </a:r>
            <a:endParaRPr lang="en-US" dirty="0" smtClean="0"/>
          </a:p>
        </p:txBody>
      </p:sp>
    </p:spTree>
    <p:extLst>
      <p:ext uri="{BB962C8B-B14F-4D97-AF65-F5344CB8AC3E}">
        <p14:creationId xmlns:p14="http://schemas.microsoft.com/office/powerpoint/2010/main" val="1600074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Non-spherical Particle Scattering Properties</a:t>
            </a:r>
            <a:endParaRPr lang="en-US" baseline="-25000" dirty="0"/>
          </a:p>
        </p:txBody>
      </p:sp>
      <p:sp>
        <p:nvSpPr>
          <p:cNvPr id="5" name="Content Placeholder 4"/>
          <p:cNvSpPr>
            <a:spLocks noGrp="1"/>
          </p:cNvSpPr>
          <p:nvPr>
            <p:ph idx="1"/>
          </p:nvPr>
        </p:nvSpPr>
        <p:spPr>
          <a:xfrm>
            <a:off x="838201" y="1825625"/>
            <a:ext cx="3500516" cy="4351338"/>
          </a:xfrm>
        </p:spPr>
        <p:txBody>
          <a:bodyPr>
            <a:normAutofit/>
          </a:bodyPr>
          <a:lstStyle/>
          <a:p>
            <a:r>
              <a:rPr lang="en-US" dirty="0" smtClean="0"/>
              <a:t>Utilize </a:t>
            </a:r>
            <a:r>
              <a:rPr lang="en-US" dirty="0"/>
              <a:t>database by </a:t>
            </a:r>
            <a:r>
              <a:rPr lang="en-US" dirty="0" err="1"/>
              <a:t>Gousheng</a:t>
            </a:r>
            <a:r>
              <a:rPr lang="en-US" dirty="0"/>
              <a:t> Liu (2008; MWR), which contains 11 particle </a:t>
            </a:r>
            <a:r>
              <a:rPr lang="en-US" dirty="0" smtClean="0"/>
              <a:t>constructions</a:t>
            </a:r>
          </a:p>
        </p:txBody>
      </p:sp>
      <p:grpSp>
        <p:nvGrpSpPr>
          <p:cNvPr id="6" name="Group 76"/>
          <p:cNvGrpSpPr>
            <a:grpSpLocks/>
          </p:cNvGrpSpPr>
          <p:nvPr/>
        </p:nvGrpSpPr>
        <p:grpSpPr bwMode="auto">
          <a:xfrm>
            <a:off x="4520045" y="2241726"/>
            <a:ext cx="7539526" cy="3608212"/>
            <a:chOff x="27355203" y="9011114"/>
            <a:chExt cx="9754197" cy="4667450"/>
          </a:xfrm>
        </p:grpSpPr>
        <p:pic>
          <p:nvPicPr>
            <p:cNvPr id="7" name="Picture 587"/>
            <p:cNvPicPr>
              <a:picLocks noChangeAspect="1"/>
            </p:cNvPicPr>
            <p:nvPr/>
          </p:nvPicPr>
          <p:blipFill>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9957" t="12953" r="26498" b="54868"/>
            <a:stretch>
              <a:fillRect/>
            </a:stretch>
          </p:blipFill>
          <p:spPr bwMode="auto">
            <a:xfrm>
              <a:off x="27355203" y="9011114"/>
              <a:ext cx="5087744" cy="391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957" t="46259" r="26498" b="33997"/>
            <a:stretch>
              <a:fillRect/>
            </a:stretch>
          </p:blipFill>
          <p:spPr bwMode="auto">
            <a:xfrm>
              <a:off x="32021656" y="9030127"/>
              <a:ext cx="5087744" cy="239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929" t="67149" r="32845" b="16309"/>
            <a:stretch>
              <a:fillRect/>
            </a:stretch>
          </p:blipFill>
          <p:spPr bwMode="auto">
            <a:xfrm>
              <a:off x="34879915" y="11667962"/>
              <a:ext cx="2209800" cy="201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68"/>
          <p:cNvSpPr txBox="1">
            <a:spLocks noChangeArrowheads="1"/>
          </p:cNvSpPr>
          <p:nvPr/>
        </p:nvSpPr>
        <p:spPr bwMode="auto">
          <a:xfrm>
            <a:off x="4338717" y="5120058"/>
            <a:ext cx="606350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ea typeface="ＭＳ Ｐゴシック" panose="020B0600070205080204" pitchFamily="34" charset="-128"/>
              </a:defRPr>
            </a:lvl1pPr>
            <a:lvl2pPr marL="742950" indent="-285750">
              <a:defRPr sz="2100">
                <a:solidFill>
                  <a:schemeClr val="tx1"/>
                </a:solidFill>
                <a:latin typeface="Arial" panose="020B0604020202020204" pitchFamily="34" charset="0"/>
                <a:ea typeface="ＭＳ Ｐゴシック" panose="020B0600070205080204" pitchFamily="34" charset="-128"/>
              </a:defRPr>
            </a:lvl2pPr>
            <a:lvl3pPr marL="1143000" indent="-228600">
              <a:defRPr sz="2100">
                <a:solidFill>
                  <a:schemeClr val="tx1"/>
                </a:solidFill>
                <a:latin typeface="Arial" panose="020B0604020202020204" pitchFamily="34" charset="0"/>
                <a:ea typeface="ＭＳ Ｐゴシック" panose="020B0600070205080204" pitchFamily="34" charset="-128"/>
              </a:defRPr>
            </a:lvl3pPr>
            <a:lvl4pPr marL="1600200" indent="-228600">
              <a:defRPr sz="2100">
                <a:solidFill>
                  <a:schemeClr val="tx1"/>
                </a:solidFill>
                <a:latin typeface="Arial" panose="020B0604020202020204" pitchFamily="34" charset="0"/>
                <a:ea typeface="ＭＳ Ｐゴシック" panose="020B0600070205080204" pitchFamily="34" charset="-128"/>
              </a:defRPr>
            </a:lvl4pPr>
            <a:lvl5pPr marL="2057400" indent="-228600">
              <a:defRPr sz="2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ＭＳ Ｐゴシック" panose="020B0600070205080204" pitchFamily="34" charset="-128"/>
              </a:defRPr>
            </a:lvl9pPr>
          </a:lstStyle>
          <a:p>
            <a:pPr algn="just">
              <a:defRPr/>
            </a:pPr>
            <a:r>
              <a:rPr lang="en-US" altLang="en-US" sz="2000" dirty="0" smtClean="0"/>
              <a:t>Shapes </a:t>
            </a:r>
            <a:r>
              <a:rPr lang="en-US" altLang="en-US" sz="2000" dirty="0" smtClean="0"/>
              <a:t>of (a) columns and plates, (b) rosettes, (c) sector snowflakes, and (d) dendrite snowflakes. The drawings are made of small dots that are the dipoles used in DDA model simulations. (Adapted from Liu 2008.)</a:t>
            </a:r>
            <a:endParaRPr lang="en-US" altLang="en-US" sz="2000" dirty="0" smtClean="0">
              <a:latin typeface="+mj-lt"/>
            </a:endParaRPr>
          </a:p>
        </p:txBody>
      </p:sp>
    </p:spTree>
    <p:extLst>
      <p:ext uri="{BB962C8B-B14F-4D97-AF65-F5344CB8AC3E}">
        <p14:creationId xmlns:p14="http://schemas.microsoft.com/office/powerpoint/2010/main" val="1648747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3097146" y="3774440"/>
            <a:ext cx="1056640" cy="2448560"/>
          </a:xfrm>
          <a:custGeom>
            <a:avLst/>
            <a:gdLst>
              <a:gd name="connsiteX0" fmla="*/ 0 w 1056640"/>
              <a:gd name="connsiteY0" fmla="*/ 40640 h 2448560"/>
              <a:gd name="connsiteX1" fmla="*/ 157480 w 1056640"/>
              <a:gd name="connsiteY1" fmla="*/ 0 h 2448560"/>
              <a:gd name="connsiteX2" fmla="*/ 340360 w 1056640"/>
              <a:gd name="connsiteY2" fmla="*/ 35560 h 2448560"/>
              <a:gd name="connsiteX3" fmla="*/ 502920 w 1056640"/>
              <a:gd name="connsiteY3" fmla="*/ 208280 h 2448560"/>
              <a:gd name="connsiteX4" fmla="*/ 701040 w 1056640"/>
              <a:gd name="connsiteY4" fmla="*/ 650240 h 2448560"/>
              <a:gd name="connsiteX5" fmla="*/ 904240 w 1056640"/>
              <a:gd name="connsiteY5" fmla="*/ 1442720 h 2448560"/>
              <a:gd name="connsiteX6" fmla="*/ 1056640 w 1056640"/>
              <a:gd name="connsiteY6" fmla="*/ 2448560 h 2448560"/>
              <a:gd name="connsiteX7" fmla="*/ 10160 w 1056640"/>
              <a:gd name="connsiteY7" fmla="*/ 2448560 h 2448560"/>
              <a:gd name="connsiteX8" fmla="*/ 0 w 1056640"/>
              <a:gd name="connsiteY8" fmla="*/ 40640 h 244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640" h="2448560">
                <a:moveTo>
                  <a:pt x="0" y="40640"/>
                </a:moveTo>
                <a:lnTo>
                  <a:pt x="157480" y="0"/>
                </a:lnTo>
                <a:lnTo>
                  <a:pt x="340360" y="35560"/>
                </a:lnTo>
                <a:lnTo>
                  <a:pt x="502920" y="208280"/>
                </a:lnTo>
                <a:lnTo>
                  <a:pt x="701040" y="650240"/>
                </a:lnTo>
                <a:lnTo>
                  <a:pt x="904240" y="1442720"/>
                </a:lnTo>
                <a:lnTo>
                  <a:pt x="1056640" y="2448560"/>
                </a:lnTo>
                <a:lnTo>
                  <a:pt x="10160" y="2448560"/>
                </a:lnTo>
                <a:cubicBezTo>
                  <a:pt x="8467" y="1651000"/>
                  <a:pt x="6773" y="853440"/>
                  <a:pt x="0" y="40640"/>
                </a:cubicBezTo>
                <a:close/>
              </a:path>
            </a:pathLst>
          </a:custGeom>
          <a:pattFill prst="wd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normAutofit/>
          </a:bodyPr>
          <a:lstStyle/>
          <a:p>
            <a:r>
              <a:rPr lang="en-US" dirty="0" smtClean="0"/>
              <a:t>Substitute non-spherical particle for sphere of same </a:t>
            </a:r>
            <a:r>
              <a:rPr lang="en-US" u="sng" dirty="0" smtClean="0"/>
              <a:t>mass</a:t>
            </a:r>
          </a:p>
          <a:p>
            <a:pPr lvl="1"/>
            <a:r>
              <a:rPr lang="en-US" dirty="0" smtClean="0"/>
              <a:t>Non-spherical particles do not approach high enough masses to sufficiently span the microphysics-specified particle size distribution</a:t>
            </a:r>
            <a:endParaRPr lang="en-US" dirty="0"/>
          </a:p>
        </p:txBody>
      </p:sp>
      <p:sp>
        <p:nvSpPr>
          <p:cNvPr id="6" name="Title 3"/>
          <p:cNvSpPr>
            <a:spLocks noGrp="1"/>
          </p:cNvSpPr>
          <p:nvPr>
            <p:ph type="title"/>
          </p:nvPr>
        </p:nvSpPr>
        <p:spPr>
          <a:xfrm>
            <a:off x="838200" y="365125"/>
            <a:ext cx="10515600" cy="1325563"/>
          </a:xfrm>
        </p:spPr>
        <p:txBody>
          <a:bodyPr/>
          <a:lstStyle/>
          <a:p>
            <a:r>
              <a:rPr lang="en-US" dirty="0" smtClean="0"/>
              <a:t>Microphysics Consistency</a:t>
            </a:r>
            <a:endParaRPr lang="en-US" baseline="-25000" dirty="0"/>
          </a:p>
        </p:txBody>
      </p:sp>
      <p:grpSp>
        <p:nvGrpSpPr>
          <p:cNvPr id="21" name="Group 20"/>
          <p:cNvGrpSpPr/>
          <p:nvPr/>
        </p:nvGrpSpPr>
        <p:grpSpPr>
          <a:xfrm>
            <a:off x="415894" y="3196071"/>
            <a:ext cx="4534715" cy="3401037"/>
            <a:chOff x="346331" y="2896590"/>
            <a:chExt cx="5333333" cy="4000001"/>
          </a:xfrm>
        </p:grpSpPr>
        <p:pic>
          <p:nvPicPr>
            <p:cNvPr id="19" name="Picture 1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331" y="2896590"/>
              <a:ext cx="5333333" cy="4000000"/>
            </a:xfrm>
            <a:prstGeom prst="rect">
              <a:avLst/>
            </a:prstGeom>
          </p:spPr>
        </p:pic>
        <p:sp>
          <p:nvSpPr>
            <p:cNvPr id="20" name="Rectangle 19"/>
            <p:cNvSpPr/>
            <p:nvPr/>
          </p:nvSpPr>
          <p:spPr>
            <a:xfrm>
              <a:off x="5022189" y="2896591"/>
              <a:ext cx="657475" cy="40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flipV="1">
            <a:off x="3103217" y="3360421"/>
            <a:ext cx="0" cy="281654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89940" y="3116580"/>
            <a:ext cx="1902903" cy="923330"/>
          </a:xfrm>
          <a:prstGeom prst="rect">
            <a:avLst/>
          </a:prstGeom>
          <a:noFill/>
        </p:spPr>
        <p:txBody>
          <a:bodyPr wrap="square" rtlCol="0">
            <a:spAutoFit/>
          </a:bodyPr>
          <a:lstStyle/>
          <a:p>
            <a:r>
              <a:rPr lang="en-US" dirty="0" smtClean="0"/>
              <a:t>Most massive sector snowflake is less than 2 mg</a:t>
            </a:r>
            <a:endParaRPr lang="en-US" dirty="0"/>
          </a:p>
        </p:txBody>
      </p:sp>
      <p:sp>
        <p:nvSpPr>
          <p:cNvPr id="26" name="TextBox 25"/>
          <p:cNvSpPr txBox="1"/>
          <p:nvPr/>
        </p:nvSpPr>
        <p:spPr>
          <a:xfrm>
            <a:off x="1132811" y="3439745"/>
            <a:ext cx="1123060" cy="882293"/>
          </a:xfrm>
          <a:prstGeom prst="rect">
            <a:avLst/>
          </a:prstGeom>
          <a:noFill/>
        </p:spPr>
        <p:txBody>
          <a:bodyPr wrap="square" rtlCol="0">
            <a:spAutoFit/>
          </a:bodyPr>
          <a:lstStyle/>
          <a:p>
            <a:r>
              <a:rPr lang="en-US" sz="1400" dirty="0" smtClean="0"/>
              <a:t>a. 1 g m</a:t>
            </a:r>
            <a:r>
              <a:rPr lang="en-US" sz="1400" baseline="30000" dirty="0" smtClean="0"/>
              <a:t>3</a:t>
            </a:r>
          </a:p>
          <a:p>
            <a:r>
              <a:rPr lang="en-US" sz="1400" dirty="0" smtClean="0"/>
              <a:t>b. 0.1 </a:t>
            </a:r>
            <a:r>
              <a:rPr lang="en-US" sz="1400" dirty="0"/>
              <a:t>g m</a:t>
            </a:r>
            <a:r>
              <a:rPr lang="en-US" sz="1400" baseline="30000" dirty="0"/>
              <a:t>3</a:t>
            </a:r>
          </a:p>
          <a:p>
            <a:r>
              <a:rPr lang="en-US" sz="1400" dirty="0" smtClean="0"/>
              <a:t>c. 0.01 </a:t>
            </a:r>
            <a:r>
              <a:rPr lang="en-US" sz="1400" dirty="0"/>
              <a:t>g m</a:t>
            </a:r>
            <a:r>
              <a:rPr lang="en-US" sz="1400" baseline="30000" dirty="0"/>
              <a:t>3</a:t>
            </a:r>
          </a:p>
          <a:p>
            <a:endParaRPr lang="en-US" sz="1400" baseline="30000" dirty="0"/>
          </a:p>
        </p:txBody>
      </p:sp>
      <p:grpSp>
        <p:nvGrpSpPr>
          <p:cNvPr id="37" name="Group 36"/>
          <p:cNvGrpSpPr/>
          <p:nvPr/>
        </p:nvGrpSpPr>
        <p:grpSpPr>
          <a:xfrm>
            <a:off x="5513739" y="3027970"/>
            <a:ext cx="3793718" cy="3737238"/>
            <a:chOff x="6842589" y="3044535"/>
            <a:chExt cx="3793718" cy="373723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590" r="-1"/>
            <a:stretch/>
          </p:blipFill>
          <p:spPr>
            <a:xfrm>
              <a:off x="7483342" y="3044536"/>
              <a:ext cx="3131762" cy="3704108"/>
            </a:xfrm>
            <a:prstGeom prst="rect">
              <a:avLst/>
            </a:prstGeom>
          </p:spPr>
        </p:pic>
        <p:sp>
          <p:nvSpPr>
            <p:cNvPr id="8" name="TextBox 7"/>
            <p:cNvSpPr txBox="1"/>
            <p:nvPr/>
          </p:nvSpPr>
          <p:spPr>
            <a:xfrm rot="16200000">
              <a:off x="5385618" y="4636842"/>
              <a:ext cx="3283274" cy="369332"/>
            </a:xfrm>
            <a:prstGeom prst="rect">
              <a:avLst/>
            </a:prstGeom>
            <a:solidFill>
              <a:schemeClr val="bg1"/>
            </a:solidFill>
          </p:spPr>
          <p:txBody>
            <a:bodyPr wrap="square" rtlCol="0">
              <a:spAutoFit/>
            </a:bodyPr>
            <a:lstStyle/>
            <a:p>
              <a:pPr algn="ctr"/>
              <a:r>
                <a:rPr lang="en-US" dirty="0" smtClean="0"/>
                <a:t>Water Content (log10) </a:t>
              </a:r>
              <a:r>
                <a:rPr lang="en-US" dirty="0" smtClean="0">
                  <a:sym typeface="Wingdings" panose="05000000000000000000" pitchFamily="2" charset="2"/>
                </a:rPr>
                <a:t> </a:t>
              </a:r>
              <a:endParaRPr lang="en-US" dirty="0"/>
            </a:p>
          </p:txBody>
        </p:sp>
        <p:cxnSp>
          <p:nvCxnSpPr>
            <p:cNvPr id="9" name="Straight Arrow Connector 8"/>
            <p:cNvCxnSpPr/>
            <p:nvPr/>
          </p:nvCxnSpPr>
          <p:spPr>
            <a:xfrm>
              <a:off x="9489065" y="3600242"/>
              <a:ext cx="0" cy="47798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027038" y="3048133"/>
              <a:ext cx="336068" cy="307777"/>
            </a:xfrm>
            <a:prstGeom prst="rect">
              <a:avLst/>
            </a:prstGeom>
            <a:noFill/>
          </p:spPr>
          <p:txBody>
            <a:bodyPr wrap="square" rtlCol="0">
              <a:spAutoFit/>
            </a:bodyPr>
            <a:lstStyle/>
            <a:p>
              <a:pPr algn="ctr"/>
              <a:r>
                <a:rPr lang="en-US" sz="1400" dirty="0" smtClean="0"/>
                <a:t>a</a:t>
              </a:r>
              <a:endParaRPr lang="en-US" sz="1400" baseline="30000" dirty="0"/>
            </a:p>
          </p:txBody>
        </p:sp>
        <p:sp>
          <p:nvSpPr>
            <p:cNvPr id="29" name="TextBox 28"/>
            <p:cNvSpPr txBox="1"/>
            <p:nvPr/>
          </p:nvSpPr>
          <p:spPr>
            <a:xfrm>
              <a:off x="8708576" y="3046986"/>
              <a:ext cx="336068" cy="307777"/>
            </a:xfrm>
            <a:prstGeom prst="rect">
              <a:avLst/>
            </a:prstGeom>
            <a:noFill/>
          </p:spPr>
          <p:txBody>
            <a:bodyPr wrap="square" rtlCol="0">
              <a:spAutoFit/>
            </a:bodyPr>
            <a:lstStyle/>
            <a:p>
              <a:pPr algn="ctr"/>
              <a:r>
                <a:rPr lang="en-US" sz="1400" dirty="0"/>
                <a:t>b</a:t>
              </a:r>
              <a:endParaRPr lang="en-US" sz="1400" baseline="30000" dirty="0"/>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4456" r="86492"/>
            <a:stretch/>
          </p:blipFill>
          <p:spPr>
            <a:xfrm>
              <a:off x="7164802" y="3044535"/>
              <a:ext cx="447040" cy="3704108"/>
            </a:xfrm>
            <a:prstGeom prst="rect">
              <a:avLst/>
            </a:prstGeom>
          </p:spPr>
        </p:pic>
        <p:sp>
          <p:nvSpPr>
            <p:cNvPr id="7" name="TextBox 6"/>
            <p:cNvSpPr txBox="1"/>
            <p:nvPr/>
          </p:nvSpPr>
          <p:spPr>
            <a:xfrm>
              <a:off x="7211920" y="6412441"/>
              <a:ext cx="3424387" cy="369332"/>
            </a:xfrm>
            <a:prstGeom prst="rect">
              <a:avLst/>
            </a:prstGeom>
            <a:solidFill>
              <a:schemeClr val="bg1"/>
            </a:solidFill>
          </p:spPr>
          <p:txBody>
            <a:bodyPr wrap="square" rtlCol="0">
              <a:spAutoFit/>
            </a:bodyPr>
            <a:lstStyle/>
            <a:p>
              <a:pPr algn="ctr"/>
              <a:r>
                <a:rPr lang="en-US" dirty="0" smtClean="0"/>
                <a:t>Water Content (log10) </a:t>
              </a:r>
              <a:r>
                <a:rPr lang="en-US" dirty="0" smtClean="0">
                  <a:sym typeface="Wingdings" panose="05000000000000000000" pitchFamily="2" charset="2"/>
                </a:rPr>
                <a:t> </a:t>
              </a:r>
              <a:endParaRPr lang="en-US" dirty="0"/>
            </a:p>
          </p:txBody>
        </p:sp>
        <p:sp>
          <p:nvSpPr>
            <p:cNvPr id="30" name="TextBox 29"/>
            <p:cNvSpPr txBox="1"/>
            <p:nvPr/>
          </p:nvSpPr>
          <p:spPr>
            <a:xfrm>
              <a:off x="8382403" y="3046986"/>
              <a:ext cx="336068" cy="307777"/>
            </a:xfrm>
            <a:prstGeom prst="rect">
              <a:avLst/>
            </a:prstGeom>
            <a:noFill/>
          </p:spPr>
          <p:txBody>
            <a:bodyPr wrap="square" rtlCol="0">
              <a:spAutoFit/>
            </a:bodyPr>
            <a:lstStyle/>
            <a:p>
              <a:pPr algn="ctr"/>
              <a:r>
                <a:rPr lang="en-US" sz="1400" dirty="0"/>
                <a:t>c</a:t>
              </a:r>
              <a:endParaRPr lang="en-US" sz="1400" baseline="30000" dirty="0"/>
            </a:p>
          </p:txBody>
        </p:sp>
      </p:grpSp>
      <p:sp>
        <p:nvSpPr>
          <p:cNvPr id="38" name="TextBox 37"/>
          <p:cNvSpPr txBox="1"/>
          <p:nvPr/>
        </p:nvSpPr>
        <p:spPr>
          <a:xfrm>
            <a:off x="9189222" y="3096782"/>
            <a:ext cx="3024455" cy="341632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dirty="0" smtClean="0"/>
              <a:t>Formulaically consistent with particle size distribution and particle mass distribution, but…</a:t>
            </a:r>
            <a:endParaRPr lang="en-US" sz="2400" dirty="0" smtClean="0">
              <a:solidFill>
                <a:srgbClr val="00B050"/>
              </a:solidFill>
            </a:endParaRPr>
          </a:p>
          <a:p>
            <a:pPr marL="342900" indent="-342900">
              <a:buFont typeface="Arial" panose="020B0604020202020204" pitchFamily="34" charset="0"/>
              <a:buChar char="•"/>
            </a:pPr>
            <a:r>
              <a:rPr lang="en-US" sz="2400" dirty="0" smtClean="0"/>
              <a:t>No representation of large/massive particles</a:t>
            </a:r>
            <a:endParaRPr lang="en-US" sz="2400" dirty="0"/>
          </a:p>
        </p:txBody>
      </p:sp>
    </p:spTree>
    <p:extLst>
      <p:ext uri="{BB962C8B-B14F-4D97-AF65-F5344CB8AC3E}">
        <p14:creationId xmlns:p14="http://schemas.microsoft.com/office/powerpoint/2010/main" val="384425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smtClean="0"/>
              <a:t>Substitute non-spherical particle for sphere of same </a:t>
            </a:r>
            <a:r>
              <a:rPr lang="en-US" u="sng" dirty="0" smtClean="0"/>
              <a:t>size</a:t>
            </a:r>
          </a:p>
          <a:p>
            <a:pPr lvl="1"/>
            <a:r>
              <a:rPr lang="en-US" dirty="0" smtClean="0"/>
              <a:t>Medium/large snowflake and cloud ice particles are not nearly as massive as the 100 kg m</a:t>
            </a:r>
            <a:r>
              <a:rPr lang="en-US" baseline="30000" dirty="0" smtClean="0"/>
              <a:t>-3</a:t>
            </a:r>
            <a:r>
              <a:rPr lang="en-US" dirty="0"/>
              <a:t> </a:t>
            </a:r>
            <a:r>
              <a:rPr lang="en-US" dirty="0" smtClean="0"/>
              <a:t>spheres in snow (even worse for 500 kg m</a:t>
            </a:r>
            <a:r>
              <a:rPr lang="en-US" baseline="30000" dirty="0" smtClean="0"/>
              <a:t>-3</a:t>
            </a:r>
            <a:r>
              <a:rPr lang="en-US" dirty="0" smtClean="0"/>
              <a:t> spheres in graupel)</a:t>
            </a:r>
          </a:p>
        </p:txBody>
      </p:sp>
      <p:sp>
        <p:nvSpPr>
          <p:cNvPr id="6" name="Title 3"/>
          <p:cNvSpPr>
            <a:spLocks noGrp="1"/>
          </p:cNvSpPr>
          <p:nvPr>
            <p:ph type="title"/>
          </p:nvPr>
        </p:nvSpPr>
        <p:spPr>
          <a:xfrm>
            <a:off x="838200" y="365125"/>
            <a:ext cx="10515600" cy="1325563"/>
          </a:xfrm>
        </p:spPr>
        <p:txBody>
          <a:bodyPr/>
          <a:lstStyle/>
          <a:p>
            <a:r>
              <a:rPr lang="en-US" dirty="0" smtClean="0"/>
              <a:t>Microphysics Consistency</a:t>
            </a:r>
            <a:endParaRPr lang="en-US" baseline="-25000" dirty="0"/>
          </a:p>
        </p:txBody>
      </p:sp>
      <p:grpSp>
        <p:nvGrpSpPr>
          <p:cNvPr id="17" name="Group 16"/>
          <p:cNvGrpSpPr/>
          <p:nvPr/>
        </p:nvGrpSpPr>
        <p:grpSpPr>
          <a:xfrm>
            <a:off x="3934434" y="3026085"/>
            <a:ext cx="4323133" cy="3737238"/>
            <a:chOff x="3934434" y="3026085"/>
            <a:chExt cx="4323133" cy="3737238"/>
          </a:xfrm>
        </p:grpSpPr>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26408"/>
            <a:stretch/>
          </p:blipFill>
          <p:spPr>
            <a:xfrm>
              <a:off x="4622975" y="3026086"/>
              <a:ext cx="3634592" cy="3704107"/>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4456" r="86492"/>
            <a:stretch/>
          </p:blipFill>
          <p:spPr>
            <a:xfrm>
              <a:off x="4261198" y="3026085"/>
              <a:ext cx="447040" cy="3704108"/>
            </a:xfrm>
            <a:prstGeom prst="rect">
              <a:avLst/>
            </a:prstGeom>
          </p:spPr>
        </p:pic>
        <p:sp>
          <p:nvSpPr>
            <p:cNvPr id="34" name="TextBox 33"/>
            <p:cNvSpPr txBox="1"/>
            <p:nvPr/>
          </p:nvSpPr>
          <p:spPr>
            <a:xfrm rot="16200000">
              <a:off x="2477463" y="4618392"/>
              <a:ext cx="3283274" cy="369332"/>
            </a:xfrm>
            <a:prstGeom prst="rect">
              <a:avLst/>
            </a:prstGeom>
            <a:solidFill>
              <a:schemeClr val="bg1"/>
            </a:solidFill>
          </p:spPr>
          <p:txBody>
            <a:bodyPr wrap="square" rtlCol="0">
              <a:spAutoFit/>
            </a:bodyPr>
            <a:lstStyle/>
            <a:p>
              <a:pPr algn="ctr"/>
              <a:r>
                <a:rPr lang="en-US" dirty="0" smtClean="0"/>
                <a:t>Water Content (log10) </a:t>
              </a:r>
              <a:r>
                <a:rPr lang="en-US" dirty="0" smtClean="0">
                  <a:sym typeface="Wingdings" panose="05000000000000000000" pitchFamily="2" charset="2"/>
                </a:rPr>
                <a:t> </a:t>
              </a:r>
              <a:endParaRPr lang="en-US" dirty="0"/>
            </a:p>
          </p:txBody>
        </p:sp>
        <p:sp>
          <p:nvSpPr>
            <p:cNvPr id="36" name="TextBox 35"/>
            <p:cNvSpPr txBox="1"/>
            <p:nvPr/>
          </p:nvSpPr>
          <p:spPr>
            <a:xfrm>
              <a:off x="4552766" y="6393991"/>
              <a:ext cx="3406669" cy="369332"/>
            </a:xfrm>
            <a:prstGeom prst="rect">
              <a:avLst/>
            </a:prstGeom>
            <a:solidFill>
              <a:schemeClr val="bg1"/>
            </a:solidFill>
          </p:spPr>
          <p:txBody>
            <a:bodyPr wrap="square" rtlCol="0">
              <a:spAutoFit/>
            </a:bodyPr>
            <a:lstStyle/>
            <a:p>
              <a:pPr algn="ctr"/>
              <a:r>
                <a:rPr lang="en-US" dirty="0" smtClean="0"/>
                <a:t>Water Content (log10) </a:t>
              </a:r>
              <a:r>
                <a:rPr lang="en-US" dirty="0" smtClean="0">
                  <a:sym typeface="Wingdings" panose="05000000000000000000" pitchFamily="2" charset="2"/>
                </a:rPr>
                <a:t> </a:t>
              </a:r>
              <a:endParaRPr lang="en-US" dirty="0"/>
            </a:p>
          </p:txBody>
        </p:sp>
      </p:grpSp>
      <p:cxnSp>
        <p:nvCxnSpPr>
          <p:cNvPr id="9" name="Straight Arrow Connector 8"/>
          <p:cNvCxnSpPr/>
          <p:nvPr/>
        </p:nvCxnSpPr>
        <p:spPr>
          <a:xfrm>
            <a:off x="7095918" y="3613468"/>
            <a:ext cx="0" cy="47798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41751" y="5380672"/>
            <a:ext cx="1977080" cy="1477328"/>
          </a:xfrm>
          <a:prstGeom prst="rect">
            <a:avLst/>
          </a:prstGeom>
          <a:noFill/>
        </p:spPr>
        <p:txBody>
          <a:bodyPr wrap="square" rtlCol="0">
            <a:spAutoFit/>
          </a:bodyPr>
          <a:lstStyle/>
          <a:p>
            <a:r>
              <a:rPr lang="en-US" dirty="0" smtClean="0"/>
              <a:t>(small non-spherical particles are </a:t>
            </a:r>
            <a:r>
              <a:rPr lang="en-US" i="1" dirty="0" smtClean="0"/>
              <a:t>more</a:t>
            </a:r>
            <a:r>
              <a:rPr lang="en-US" dirty="0" smtClean="0"/>
              <a:t> massive than the size-equivalent sphere)</a:t>
            </a:r>
            <a:endParaRPr lang="en-US" dirty="0"/>
          </a:p>
        </p:txBody>
      </p:sp>
      <p:cxnSp>
        <p:nvCxnSpPr>
          <p:cNvPr id="37" name="Straight Arrow Connector 36"/>
          <p:cNvCxnSpPr/>
          <p:nvPr/>
        </p:nvCxnSpPr>
        <p:spPr>
          <a:xfrm flipV="1">
            <a:off x="4045421" y="5403680"/>
            <a:ext cx="882179" cy="92719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378456" y="3255079"/>
            <a:ext cx="377698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Consistent with the particle size distribution, but inconsistent with the particle mas distribution (and total mass)</a:t>
            </a:r>
          </a:p>
        </p:txBody>
      </p:sp>
    </p:spTree>
    <p:extLst>
      <p:ext uri="{BB962C8B-B14F-4D97-AF65-F5344CB8AC3E}">
        <p14:creationId xmlns:p14="http://schemas.microsoft.com/office/powerpoint/2010/main" val="769730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smtClean="0"/>
              <a:t>Substitute non-spherical particle for sphere of same </a:t>
            </a:r>
            <a:r>
              <a:rPr lang="en-US" u="sng" dirty="0" smtClean="0"/>
              <a:t>size</a:t>
            </a:r>
            <a:r>
              <a:rPr lang="en-US" dirty="0" smtClean="0"/>
              <a:t>, then adjust number of particles of a given size to preserve total mass of particles of such size</a:t>
            </a:r>
            <a:endParaRPr lang="en-US" u="sng" dirty="0" smtClean="0"/>
          </a:p>
          <a:p>
            <a:pPr lvl="1"/>
            <a:r>
              <a:rPr lang="en-US" dirty="0" smtClean="0"/>
              <a:t>The chosen </a:t>
            </a:r>
            <a:br>
              <a:rPr lang="en-US" dirty="0" smtClean="0"/>
            </a:br>
            <a:r>
              <a:rPr lang="en-US" dirty="0" smtClean="0"/>
              <a:t>method</a:t>
            </a:r>
          </a:p>
        </p:txBody>
      </p:sp>
      <p:sp>
        <p:nvSpPr>
          <p:cNvPr id="6" name="Title 3"/>
          <p:cNvSpPr>
            <a:spLocks noGrp="1"/>
          </p:cNvSpPr>
          <p:nvPr>
            <p:ph type="title"/>
          </p:nvPr>
        </p:nvSpPr>
        <p:spPr>
          <a:xfrm>
            <a:off x="838200" y="365125"/>
            <a:ext cx="10515600" cy="1325563"/>
          </a:xfrm>
        </p:spPr>
        <p:txBody>
          <a:bodyPr/>
          <a:lstStyle/>
          <a:p>
            <a:r>
              <a:rPr lang="en-US" dirty="0" smtClean="0"/>
              <a:t>Microphysics Consistency</a:t>
            </a:r>
            <a:endParaRPr lang="en-US" baseline="-25000" dirty="0"/>
          </a:p>
        </p:txBody>
      </p:sp>
      <p:grpSp>
        <p:nvGrpSpPr>
          <p:cNvPr id="3" name="Group 2"/>
          <p:cNvGrpSpPr/>
          <p:nvPr/>
        </p:nvGrpSpPr>
        <p:grpSpPr>
          <a:xfrm>
            <a:off x="3893010" y="3043304"/>
            <a:ext cx="4405980" cy="3737238"/>
            <a:chOff x="4528589" y="3117732"/>
            <a:chExt cx="4405980" cy="3737238"/>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067"/>
            <a:stretch/>
          </p:blipFill>
          <p:spPr>
            <a:xfrm>
              <a:off x="5283200" y="3117733"/>
              <a:ext cx="3651369" cy="3704108"/>
            </a:xfrm>
            <a:prstGeom prst="rect">
              <a:avLst/>
            </a:prstGeom>
          </p:spPr>
        </p:pic>
        <p:sp>
          <p:nvSpPr>
            <p:cNvPr id="8" name="TextBox 7"/>
            <p:cNvSpPr txBox="1"/>
            <p:nvPr/>
          </p:nvSpPr>
          <p:spPr>
            <a:xfrm rot="16200000">
              <a:off x="3071618" y="4710039"/>
              <a:ext cx="3283274" cy="369332"/>
            </a:xfrm>
            <a:prstGeom prst="rect">
              <a:avLst/>
            </a:prstGeom>
            <a:solidFill>
              <a:schemeClr val="bg1"/>
            </a:solidFill>
          </p:spPr>
          <p:txBody>
            <a:bodyPr wrap="square" rtlCol="0">
              <a:spAutoFit/>
            </a:bodyPr>
            <a:lstStyle/>
            <a:p>
              <a:pPr algn="ctr"/>
              <a:r>
                <a:rPr lang="en-US" dirty="0" smtClean="0"/>
                <a:t>Water Content (log10) </a:t>
              </a:r>
              <a:r>
                <a:rPr lang="en-US" dirty="0" smtClean="0">
                  <a:sym typeface="Wingdings" panose="05000000000000000000" pitchFamily="2" charset="2"/>
                </a:rPr>
                <a:t> </a:t>
              </a:r>
              <a:endParaRPr lang="en-US" dirty="0"/>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4456" r="86492"/>
            <a:stretch/>
          </p:blipFill>
          <p:spPr>
            <a:xfrm>
              <a:off x="4836160" y="3117732"/>
              <a:ext cx="447040" cy="3704108"/>
            </a:xfrm>
            <a:prstGeom prst="rect">
              <a:avLst/>
            </a:prstGeom>
          </p:spPr>
        </p:pic>
        <p:sp>
          <p:nvSpPr>
            <p:cNvPr id="7" name="TextBox 6"/>
            <p:cNvSpPr txBox="1"/>
            <p:nvPr/>
          </p:nvSpPr>
          <p:spPr>
            <a:xfrm>
              <a:off x="4836160" y="6485638"/>
              <a:ext cx="4051790" cy="369332"/>
            </a:xfrm>
            <a:prstGeom prst="rect">
              <a:avLst/>
            </a:prstGeom>
            <a:solidFill>
              <a:schemeClr val="bg1"/>
            </a:solidFill>
          </p:spPr>
          <p:txBody>
            <a:bodyPr wrap="square" rtlCol="0">
              <a:spAutoFit/>
            </a:bodyPr>
            <a:lstStyle/>
            <a:p>
              <a:pPr algn="ctr"/>
              <a:r>
                <a:rPr lang="en-US" dirty="0" smtClean="0"/>
                <a:t>Water Content (log10) </a:t>
              </a:r>
              <a:r>
                <a:rPr lang="en-US" dirty="0" smtClean="0">
                  <a:sym typeface="Wingdings" panose="05000000000000000000" pitchFamily="2" charset="2"/>
                </a:rPr>
                <a:t> </a:t>
              </a:r>
              <a:endParaRPr lang="en-US" dirty="0"/>
            </a:p>
          </p:txBody>
        </p:sp>
      </p:grpSp>
      <p:sp>
        <p:nvSpPr>
          <p:cNvPr id="44" name="TextBox 43"/>
          <p:cNvSpPr txBox="1"/>
          <p:nvPr/>
        </p:nvSpPr>
        <p:spPr>
          <a:xfrm>
            <a:off x="8378456" y="3255079"/>
            <a:ext cx="377698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Consistent with the particle mass distribution, but inconsistent with the particle size distribution (and total number of particles)</a:t>
            </a:r>
          </a:p>
        </p:txBody>
      </p:sp>
    </p:spTree>
    <p:extLst>
      <p:ext uri="{BB962C8B-B14F-4D97-AF65-F5344CB8AC3E}">
        <p14:creationId xmlns:p14="http://schemas.microsoft.com/office/powerpoint/2010/main" val="3607316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5589</TotalTime>
  <Words>1537</Words>
  <Application>Microsoft Office PowerPoint</Application>
  <PresentationFormat>Widescreen</PresentationFormat>
  <Paragraphs>335</Paragraphs>
  <Slides>32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Arial</vt:lpstr>
      <vt:lpstr>Calibri</vt:lpstr>
      <vt:lpstr>Calibri Light</vt:lpstr>
      <vt:lpstr>Cambria Math</vt:lpstr>
      <vt:lpstr>Helvetica</vt:lpstr>
      <vt:lpstr>Wingdings</vt:lpstr>
      <vt:lpstr>Office Theme</vt:lpstr>
      <vt:lpstr>Non-spherical Particle Scattering for Assimilating Microwave Imaging Observations of Tropical Cyclones</vt:lpstr>
      <vt:lpstr>Introduction to Particle Shape</vt:lpstr>
      <vt:lpstr>Common Issues with Forward Model Results</vt:lpstr>
      <vt:lpstr>Common Issues with Forward Model Results</vt:lpstr>
      <vt:lpstr>Research Questions</vt:lpstr>
      <vt:lpstr>Non-spherical Particle Scattering Properties</vt:lpstr>
      <vt:lpstr>Microphysics Consistency</vt:lpstr>
      <vt:lpstr>Microphysics Consistency</vt:lpstr>
      <vt:lpstr>Microphysics Consistency</vt:lpstr>
      <vt:lpstr>Non-spherical Cloud Scattering Properties</vt:lpstr>
      <vt:lpstr>Spheres vs. Sector Snowflakes BTs</vt:lpstr>
      <vt:lpstr>Spheres vs. Sector Snowflakes BTs</vt:lpstr>
      <vt:lpstr>Spheres vs. Sector Snowflakes BTs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Sieron</dc:creator>
  <cp:lastModifiedBy>Scott Sieron</cp:lastModifiedBy>
  <cp:revision>51</cp:revision>
  <dcterms:created xsi:type="dcterms:W3CDTF">2017-08-15T14:45:18Z</dcterms:created>
  <dcterms:modified xsi:type="dcterms:W3CDTF">2017-12-08T13:26:03Z</dcterms:modified>
</cp:coreProperties>
</file>