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mp4" ContentType="video/mp4"/>
  <Default Extension="tmp" ContentType="image/png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4" r:id="rId12"/>
    <p:sldId id="267" r:id="rId13"/>
    <p:sldId id="268" r:id="rId14"/>
    <p:sldId id="269" r:id="rId15"/>
    <p:sldId id="270" r:id="rId16"/>
    <p:sldId id="271" r:id="rId17"/>
    <p:sldId id="282" r:id="rId18"/>
    <p:sldId id="283" r:id="rId19"/>
    <p:sldId id="284" r:id="rId20"/>
    <p:sldId id="285" r:id="rId21"/>
    <p:sldId id="272" r:id="rId22"/>
    <p:sldId id="273" r:id="rId23"/>
    <p:sldId id="274" r:id="rId24"/>
    <p:sldId id="275" r:id="rId25"/>
    <p:sldId id="276" r:id="rId26"/>
    <p:sldId id="278" r:id="rId27"/>
    <p:sldId id="279" r:id="rId28"/>
    <p:sldId id="280" r:id="rId29"/>
    <p:sldId id="281" r:id="rId30"/>
    <p:sldId id="286" r:id="rId31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11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222" autoAdjust="0"/>
    <p:restoredTop sz="94660"/>
  </p:normalViewPr>
  <p:slideViewPr>
    <p:cSldViewPr snapToGrid="0">
      <p:cViewPr>
        <p:scale>
          <a:sx n="109" d="100"/>
          <a:sy n="109" d="100"/>
        </p:scale>
        <p:origin x="3784" y="26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B11699-BDE9-421C-8C1A-BFE53A872641}" type="datetimeFigureOut">
              <a:rPr lang="en-US" smtClean="0"/>
              <a:t>12/8/17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7D81CE-9F38-4034-BA03-D67D3ACE7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5264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goal is to reach the dashed “Truth” line.</a:t>
            </a:r>
          </a:p>
          <a:p>
            <a:r>
              <a:rPr lang="en-US" baseline="0" dirty="0" smtClean="0"/>
              <a:t>Blue dot is our first guess (prior).</a:t>
            </a:r>
          </a:p>
          <a:p>
            <a:r>
              <a:rPr lang="en-US" baseline="0" dirty="0" smtClean="0"/>
              <a:t>X-axis is time, y-axis is the scaling factor, </a:t>
            </a:r>
            <a:r>
              <a:rPr lang="en-US" baseline="0" dirty="0" err="1" smtClean="0"/>
              <a:t>Flux_true</a:t>
            </a:r>
            <a:r>
              <a:rPr lang="en-US" baseline="0" dirty="0" smtClean="0"/>
              <a:t> = </a:t>
            </a:r>
            <a:r>
              <a:rPr lang="en-US" baseline="0" dirty="0" err="1" smtClean="0"/>
              <a:t>scaling_factor</a:t>
            </a:r>
            <a:r>
              <a:rPr lang="en-US" baseline="0" dirty="0" smtClean="0"/>
              <a:t> x </a:t>
            </a:r>
            <a:r>
              <a:rPr lang="en-US" baseline="0" dirty="0" err="1" smtClean="0"/>
              <a:t>Flux_prior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After animation starts:</a:t>
            </a:r>
          </a:p>
          <a:p>
            <a:r>
              <a:rPr lang="en-US" baseline="0" dirty="0" smtClean="0"/>
              <a:t>Thin lines are ensemble members, thick blue line is the ensemble mean.</a:t>
            </a:r>
          </a:p>
          <a:p>
            <a:endParaRPr lang="en-US" baseline="0" dirty="0" smtClean="0"/>
          </a:p>
          <a:p>
            <a:r>
              <a:rPr lang="en-US" baseline="0" dirty="0" smtClean="0"/>
              <a:t>Here we assimilate tower observations every hour.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67A4D9-0674-449F-B662-FD604105CE8E}" type="slidenum">
              <a:rPr lang="sv-SE" smtClean="0"/>
              <a:t>26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241914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goal is to reach the dashed “Truth” line.</a:t>
            </a:r>
          </a:p>
          <a:p>
            <a:r>
              <a:rPr lang="en-US" baseline="0" dirty="0" smtClean="0"/>
              <a:t>Blue dot is our first guess (prior).</a:t>
            </a:r>
          </a:p>
          <a:p>
            <a:r>
              <a:rPr lang="en-US" baseline="0" dirty="0" smtClean="0"/>
              <a:t>X-axis is time, y-axis is the scaling factor, </a:t>
            </a:r>
            <a:r>
              <a:rPr lang="en-US" baseline="0" dirty="0" err="1" smtClean="0"/>
              <a:t>Flux_true</a:t>
            </a:r>
            <a:r>
              <a:rPr lang="en-US" baseline="0" dirty="0" smtClean="0"/>
              <a:t> = </a:t>
            </a:r>
            <a:r>
              <a:rPr lang="en-US" baseline="0" dirty="0" err="1" smtClean="0"/>
              <a:t>scaling_factor</a:t>
            </a:r>
            <a:r>
              <a:rPr lang="en-US" baseline="0" dirty="0" smtClean="0"/>
              <a:t> x </a:t>
            </a:r>
            <a:r>
              <a:rPr lang="en-US" baseline="0" dirty="0" err="1" smtClean="0"/>
              <a:t>Flux_prior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After animation starts:</a:t>
            </a:r>
          </a:p>
          <a:p>
            <a:r>
              <a:rPr lang="en-US" baseline="0" dirty="0" smtClean="0"/>
              <a:t>Thin lines are ensemble members, thick blue line is the ensemble mean.</a:t>
            </a:r>
          </a:p>
          <a:p>
            <a:endParaRPr lang="en-US" baseline="0" dirty="0" smtClean="0"/>
          </a:p>
          <a:p>
            <a:r>
              <a:rPr lang="en-US" baseline="0" dirty="0" smtClean="0"/>
              <a:t>Here we assimilate tower observations every hour.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67A4D9-0674-449F-B662-FD604105CE8E}" type="slidenum">
              <a:rPr lang="sv-SE" smtClean="0"/>
              <a:t>27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62934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F7C6A-4AAE-406E-A1C3-8F8285694E0F}" type="datetimeFigureOut">
              <a:rPr lang="sv-SE" smtClean="0"/>
              <a:t>2017-12-08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32338-1153-482A-9F0F-77CFB3844B0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72085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F7C6A-4AAE-406E-A1C3-8F8285694E0F}" type="datetimeFigureOut">
              <a:rPr lang="sv-SE" smtClean="0"/>
              <a:t>2017-12-08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32338-1153-482A-9F0F-77CFB3844B0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13192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F7C6A-4AAE-406E-A1C3-8F8285694E0F}" type="datetimeFigureOut">
              <a:rPr lang="sv-SE" smtClean="0"/>
              <a:t>2017-12-08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32338-1153-482A-9F0F-77CFB3844B0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66267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072842"/>
          </a:xfrm>
        </p:spPr>
        <p:txBody>
          <a:bodyPr anchor="t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73942"/>
            <a:ext cx="7886700" cy="4503021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F7C6A-4AAE-406E-A1C3-8F8285694E0F}" type="datetimeFigureOut">
              <a:rPr lang="sv-SE" smtClean="0"/>
              <a:t>2017-12-08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32338-1153-482A-9F0F-77CFB3844B0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897706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F7C6A-4AAE-406E-A1C3-8F8285694E0F}" type="datetimeFigureOut">
              <a:rPr lang="sv-SE" smtClean="0"/>
              <a:t>2017-12-08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32338-1153-482A-9F0F-77CFB3844B0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24135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F7C6A-4AAE-406E-A1C3-8F8285694E0F}" type="datetimeFigureOut">
              <a:rPr lang="sv-SE" smtClean="0"/>
              <a:t>2017-12-08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32338-1153-482A-9F0F-77CFB3844B0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08711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F7C6A-4AAE-406E-A1C3-8F8285694E0F}" type="datetimeFigureOut">
              <a:rPr lang="sv-SE" smtClean="0"/>
              <a:t>2017-12-08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32338-1153-482A-9F0F-77CFB3844B0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91627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F7C6A-4AAE-406E-A1C3-8F8285694E0F}" type="datetimeFigureOut">
              <a:rPr lang="sv-SE" smtClean="0"/>
              <a:t>2017-12-08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32338-1153-482A-9F0F-77CFB3844B0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69701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F7C6A-4AAE-406E-A1C3-8F8285694E0F}" type="datetimeFigureOut">
              <a:rPr lang="sv-SE" smtClean="0"/>
              <a:t>2017-12-08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32338-1153-482A-9F0F-77CFB3844B0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36055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F7C6A-4AAE-406E-A1C3-8F8285694E0F}" type="datetimeFigureOut">
              <a:rPr lang="sv-SE" smtClean="0"/>
              <a:t>2017-12-08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32338-1153-482A-9F0F-77CFB3844B0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72919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F7C6A-4AAE-406E-A1C3-8F8285694E0F}" type="datetimeFigureOut">
              <a:rPr lang="sv-SE" smtClean="0"/>
              <a:t>2017-12-08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32338-1153-482A-9F0F-77CFB3844B0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29933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0F7C6A-4AAE-406E-A1C3-8F8285694E0F}" type="datetimeFigureOut">
              <a:rPr lang="sv-SE" smtClean="0"/>
              <a:t>2017-12-08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F32338-1153-482A-9F0F-77CFB3844B0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12815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Relationship Id="rId3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m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tm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mp"/><Relationship Id="rId3" Type="http://schemas.openxmlformats.org/officeDocument/2006/relationships/image" Target="../media/image22.tm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Relationship Id="rId3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Relationship Id="rId3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jp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Relationship Id="rId3" Type="http://schemas.openxmlformats.org/officeDocument/2006/relationships/image" Target="../media/image30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Relationship Id="rId3" Type="http://schemas.openxmlformats.org/officeDocument/2006/relationships/image" Target="../media/image32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gi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mp"/><Relationship Id="rId3" Type="http://schemas.openxmlformats.org/officeDocument/2006/relationships/image" Target="../media/image14.tm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m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mp"/><Relationship Id="rId3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5456175"/>
            <a:ext cx="9144000" cy="140182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04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-472281" y="-119797"/>
            <a:ext cx="10000526" cy="56529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04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85" y="5817942"/>
            <a:ext cx="692749" cy="7654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96" b="15936"/>
          <a:stretch/>
        </p:blipFill>
        <p:spPr>
          <a:xfrm>
            <a:off x="1283916" y="5807719"/>
            <a:ext cx="1824431" cy="7859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249" y="5742137"/>
            <a:ext cx="1052735" cy="8714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321" y="5638144"/>
            <a:ext cx="3975298" cy="11250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82938"/>
            <a:ext cx="7772400" cy="1424225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Constraining surface carbon dioxide fluxes using advanced ensemble-based data assimilation techniques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899237"/>
            <a:ext cx="6858000" cy="1655762"/>
          </a:xfrm>
        </p:spPr>
        <p:txBody>
          <a:bodyPr>
            <a:normAutofit/>
          </a:bodyPr>
          <a:lstStyle/>
          <a:p>
            <a:r>
              <a:rPr lang="sv-SE" dirty="0" smtClean="0">
                <a:latin typeface="Arial" panose="020B0604020202020204" pitchFamily="34" charset="0"/>
                <a:cs typeface="Arial" panose="020B0604020202020204" pitchFamily="34" charset="0"/>
              </a:rPr>
              <a:t>Hans Chen, </a:t>
            </a:r>
            <a:r>
              <a:rPr lang="sv-S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Fuqing</a:t>
            </a:r>
            <a:r>
              <a:rPr lang="sv-SE" dirty="0" smtClean="0">
                <a:latin typeface="Arial" panose="020B0604020202020204" pitchFamily="34" charset="0"/>
                <a:cs typeface="Arial" panose="020B0604020202020204" pitchFamily="34" charset="0"/>
              </a:rPr>
              <a:t> Zhang, Thomas </a:t>
            </a:r>
            <a:r>
              <a:rPr lang="sv-S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Lauvaux</a:t>
            </a:r>
            <a:r>
              <a:rPr lang="sv-SE" dirty="0" smtClean="0">
                <a:latin typeface="Arial" panose="020B0604020202020204" pitchFamily="34" charset="0"/>
                <a:cs typeface="Arial" panose="020B0604020202020204" pitchFamily="34" charset="0"/>
              </a:rPr>
              <a:t>, Kenneth J. Davis, Richard B. Alley</a:t>
            </a:r>
          </a:p>
          <a:p>
            <a:r>
              <a:rPr lang="sv-SE" sz="1600" dirty="0" err="1">
                <a:latin typeface="Arial" panose="020B0604020202020204" pitchFamily="34" charset="0"/>
                <a:cs typeface="Arial" panose="020B0604020202020204" pitchFamily="34" charset="0"/>
              </a:rPr>
              <a:t>Department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6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600" dirty="0" err="1">
                <a:latin typeface="Arial" panose="020B0604020202020204" pitchFamily="34" charset="0"/>
                <a:cs typeface="Arial" panose="020B0604020202020204" pitchFamily="34" charset="0"/>
              </a:rPr>
              <a:t>Meteorology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sv-SE" sz="1600" dirty="0" err="1">
                <a:latin typeface="Arial" panose="020B0604020202020204" pitchFamily="34" charset="0"/>
                <a:cs typeface="Arial" panose="020B0604020202020204" pitchFamily="34" charset="0"/>
              </a:rPr>
              <a:t>Atmospheric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 Science</a:t>
            </a:r>
          </a:p>
          <a:p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The Pennsylvania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3133503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42267"/>
          </a:xfrm>
        </p:spPr>
        <p:txBody>
          <a:bodyPr>
            <a:noAutofit/>
          </a:bodyPr>
          <a:lstStyle/>
          <a:p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r>
              <a:rPr lang="en-US" dirty="0" smtClean="0"/>
              <a:t> surface fluxes are hard to observe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71" y="2249487"/>
            <a:ext cx="3838128" cy="2556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388" y="1445039"/>
            <a:ext cx="4495292" cy="39293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20104" y="5612056"/>
            <a:ext cx="63065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2"/>
                </a:solidFill>
              </a:rPr>
              <a:t>Flux measurements are representative of </a:t>
            </a:r>
            <a:r>
              <a:rPr lang="en-US" sz="2000" dirty="0" smtClean="0">
                <a:solidFill>
                  <a:schemeClr val="accent2"/>
                </a:solidFill>
              </a:rPr>
              <a:t>small areas.</a:t>
            </a:r>
          </a:p>
          <a:p>
            <a:r>
              <a:rPr lang="en-US" sz="2000" dirty="0" smtClean="0">
                <a:solidFill>
                  <a:schemeClr val="accent2"/>
                </a:solidFill>
              </a:rPr>
              <a:t>How </a:t>
            </a:r>
            <a:r>
              <a:rPr lang="en-US" sz="2000" dirty="0" smtClean="0">
                <a:solidFill>
                  <a:schemeClr val="accent2"/>
                </a:solidFill>
              </a:rPr>
              <a:t>to upscale fluxes to climate-relevant scales?</a:t>
            </a:r>
            <a:endParaRPr lang="en-US" sz="20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053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42267"/>
          </a:xfrm>
        </p:spPr>
        <p:txBody>
          <a:bodyPr>
            <a:noAutofit/>
          </a:bodyPr>
          <a:lstStyle/>
          <a:p>
            <a:r>
              <a:rPr lang="en-US" dirty="0" smtClean="0"/>
              <a:t>Current </a:t>
            </a:r>
            <a:r>
              <a:rPr lang="en-US" dirty="0" smtClean="0"/>
              <a:t>“bottom-up” methods disagree </a:t>
            </a:r>
            <a:r>
              <a:rPr lang="en-US" dirty="0" smtClean="0"/>
              <a:t>about the magnitude and sign of CO</a:t>
            </a:r>
            <a:r>
              <a:rPr lang="en-US" baseline="-25000" dirty="0" smtClean="0"/>
              <a:t>2</a:t>
            </a:r>
            <a:r>
              <a:rPr lang="en-US" dirty="0" smtClean="0"/>
              <a:t> fluxes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6048281" y="6384048"/>
            <a:ext cx="3095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[http://globalcarbonatlas.org]</a:t>
            </a:r>
            <a:endParaRPr lang="en-US" dirty="0">
              <a:solidFill>
                <a:schemeClr val="accent3"/>
              </a:solidFill>
            </a:endParaRP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36" y="1495442"/>
            <a:ext cx="8372142" cy="460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489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42267"/>
          </a:xfrm>
        </p:spPr>
        <p:txBody>
          <a:bodyPr>
            <a:noAutofit/>
          </a:bodyPr>
          <a:lstStyle/>
          <a:p>
            <a:r>
              <a:rPr lang="en-US" dirty="0" smtClean="0"/>
              <a:t>Data-driven “top-down” approaches can provide additional </a:t>
            </a:r>
            <a:r>
              <a:rPr lang="en-US" dirty="0" smtClean="0"/>
              <a:t>constraints on unobserved processes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3821059" y="6342452"/>
            <a:ext cx="2954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[Tans et al</a:t>
            </a:r>
            <a:r>
              <a:rPr lang="en-US" dirty="0" smtClean="0">
                <a:solidFill>
                  <a:schemeClr val="accent3"/>
                </a:solidFill>
              </a:rPr>
              <a:t>. 1990, Science]</a:t>
            </a:r>
            <a:endParaRPr lang="en-US" dirty="0">
              <a:solidFill>
                <a:schemeClr val="accent3"/>
              </a:solidFill>
            </a:endParaRP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91" y="1279899"/>
            <a:ext cx="6429071" cy="499183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953583" y="2439104"/>
            <a:ext cx="1717040" cy="97536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Northern Hemisphere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6" name="Curved Right Arrow 5"/>
          <p:cNvSpPr/>
          <p:nvPr/>
        </p:nvSpPr>
        <p:spPr>
          <a:xfrm>
            <a:off x="7208853" y="3557803"/>
            <a:ext cx="233680" cy="47360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Curved Right Arrow 8"/>
          <p:cNvSpPr/>
          <p:nvPr/>
        </p:nvSpPr>
        <p:spPr>
          <a:xfrm rot="10800000">
            <a:off x="8168973" y="3557803"/>
            <a:ext cx="233680" cy="47360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92819" y="3609937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 </a:t>
            </a:r>
            <a:r>
              <a:rPr lang="en-US" dirty="0" smtClean="0"/>
              <a:t>year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965013" y="4174742"/>
            <a:ext cx="1717040" cy="97536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Southern Hemisphere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0" name="Down Arrow 9"/>
          <p:cNvSpPr/>
          <p:nvPr/>
        </p:nvSpPr>
        <p:spPr>
          <a:xfrm>
            <a:off x="7442533" y="1623250"/>
            <a:ext cx="314635" cy="7589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 rot="10800000">
            <a:off x="7854338" y="1623250"/>
            <a:ext cx="314635" cy="7589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810962" y="1279899"/>
            <a:ext cx="1989582" cy="28644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NH sources/sinks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810962" y="6056003"/>
            <a:ext cx="1989582" cy="28644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S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H sources/sinks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6" name="Down Arrow 15"/>
          <p:cNvSpPr/>
          <p:nvPr/>
        </p:nvSpPr>
        <p:spPr>
          <a:xfrm>
            <a:off x="7854338" y="5236815"/>
            <a:ext cx="314635" cy="7589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/>
          <p:cNvSpPr/>
          <p:nvPr/>
        </p:nvSpPr>
        <p:spPr>
          <a:xfrm rot="10800000">
            <a:off x="7444044" y="5236814"/>
            <a:ext cx="314635" cy="7589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528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42267"/>
          </a:xfrm>
        </p:spPr>
        <p:txBody>
          <a:bodyPr>
            <a:noAutofit/>
          </a:bodyPr>
          <a:lstStyle/>
          <a:p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r>
              <a:rPr lang="en-US" dirty="0" smtClean="0"/>
              <a:t> fluxes can be inferred from CO</a:t>
            </a:r>
            <a:r>
              <a:rPr lang="en-US" baseline="-25000" dirty="0" smtClean="0"/>
              <a:t>2</a:t>
            </a:r>
            <a:r>
              <a:rPr lang="en-US" dirty="0" smtClean="0"/>
              <a:t> concentration using inversion techniques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458022"/>
            <a:ext cx="8061887" cy="425697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748980" y="5896182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[Ogle et al. 2013]</a:t>
            </a:r>
            <a:endParaRPr lang="en-US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926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42267"/>
          </a:xfrm>
        </p:spPr>
        <p:txBody>
          <a:bodyPr>
            <a:noAutofit/>
          </a:bodyPr>
          <a:lstStyle/>
          <a:p>
            <a:r>
              <a:rPr lang="en-US" dirty="0" smtClean="0"/>
              <a:t>Multiple error sources can contribute to errors in inverse estimates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846404" y="4840962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[</a:t>
            </a:r>
            <a:r>
              <a:rPr lang="en-US" dirty="0" err="1" smtClean="0">
                <a:solidFill>
                  <a:schemeClr val="accent3"/>
                </a:solidFill>
              </a:rPr>
              <a:t>Peylin</a:t>
            </a:r>
            <a:r>
              <a:rPr lang="en-US" dirty="0" smtClean="0">
                <a:solidFill>
                  <a:schemeClr val="accent3"/>
                </a:solidFill>
              </a:rPr>
              <a:t> et al. 2013]</a:t>
            </a:r>
            <a:endParaRPr lang="en-US" dirty="0">
              <a:solidFill>
                <a:schemeClr val="accent3"/>
              </a:solidFill>
            </a:endParaRP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" y="1361467"/>
            <a:ext cx="5226790" cy="3375125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008" y="3603468"/>
            <a:ext cx="4151376" cy="27203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57572" y="6323824"/>
            <a:ext cx="3031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[Gurney et al. </a:t>
            </a:r>
            <a:r>
              <a:rPr lang="en-US" dirty="0" smtClean="0">
                <a:solidFill>
                  <a:schemeClr val="accent3"/>
                </a:solidFill>
              </a:rPr>
              <a:t>2002, Nature]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8650" y="5412531"/>
            <a:ext cx="41293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2"/>
                </a:solidFill>
              </a:rPr>
              <a:t>Atmospheric transport plays an important </a:t>
            </a:r>
            <a:r>
              <a:rPr lang="en-US" sz="2000" dirty="0" smtClean="0">
                <a:solidFill>
                  <a:schemeClr val="accent2"/>
                </a:solidFill>
              </a:rPr>
              <a:t>role for </a:t>
            </a:r>
            <a:r>
              <a:rPr lang="en-US" sz="2000" smtClean="0">
                <a:solidFill>
                  <a:schemeClr val="accent2"/>
                </a:solidFill>
              </a:rPr>
              <a:t>inverse results </a:t>
            </a:r>
            <a:r>
              <a:rPr lang="en-US" sz="2000" dirty="0" smtClean="0">
                <a:solidFill>
                  <a:schemeClr val="accent2"/>
                </a:solidFill>
              </a:rPr>
              <a:t>at regional scales</a:t>
            </a:r>
          </a:p>
        </p:txBody>
      </p:sp>
    </p:spTree>
    <p:extLst>
      <p:ext uri="{BB962C8B-B14F-4D97-AF65-F5344CB8AC3E}">
        <p14:creationId xmlns:p14="http://schemas.microsoft.com/office/powerpoint/2010/main" val="2365945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71727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50" y="4453890"/>
            <a:ext cx="2404110" cy="240411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51560" y="2133600"/>
            <a:ext cx="7040880" cy="3642360"/>
          </a:xfrm>
          <a:prstGeom prst="rect">
            <a:avLst/>
          </a:prstGeom>
          <a:solidFill>
            <a:srgbClr val="111111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/>
              <a:t>Goals</a:t>
            </a:r>
          </a:p>
          <a:p>
            <a:endParaRPr lang="en-US" sz="2800" dirty="0" smtClean="0"/>
          </a:p>
          <a:p>
            <a:r>
              <a:rPr lang="en-US" sz="2000" dirty="0" smtClean="0"/>
              <a:t>“To </a:t>
            </a:r>
            <a:r>
              <a:rPr lang="en-US" sz="2000" dirty="0"/>
              <a:t>quantify and reduce atmospheric transport uncertainties</a:t>
            </a:r>
            <a:r>
              <a:rPr lang="en-US" sz="2000" dirty="0" smtClean="0"/>
              <a:t>.</a:t>
            </a:r>
            <a:endParaRPr lang="en-US" sz="2000" dirty="0"/>
          </a:p>
          <a:p>
            <a:endParaRPr lang="en-US" sz="2000" dirty="0" smtClean="0"/>
          </a:p>
          <a:p>
            <a:r>
              <a:rPr lang="en-US" sz="2000" dirty="0" smtClean="0"/>
              <a:t>To </a:t>
            </a:r>
            <a:r>
              <a:rPr lang="en-US" sz="2000" dirty="0"/>
              <a:t>improve regional-scale, seasonal prior estimate of CO</a:t>
            </a:r>
            <a:r>
              <a:rPr lang="en-US" sz="2000" baseline="-25000" dirty="0"/>
              <a:t>2</a:t>
            </a:r>
            <a:r>
              <a:rPr lang="en-US" sz="2000" dirty="0"/>
              <a:t> and CH</a:t>
            </a:r>
            <a:r>
              <a:rPr lang="en-US" sz="2000" baseline="-25000" dirty="0"/>
              <a:t>4</a:t>
            </a:r>
            <a:r>
              <a:rPr lang="en-US" sz="2000" dirty="0"/>
              <a:t> fluxes</a:t>
            </a:r>
            <a:r>
              <a:rPr lang="en-US" sz="2000" dirty="0" smtClean="0"/>
              <a:t>.</a:t>
            </a:r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To </a:t>
            </a:r>
            <a:r>
              <a:rPr lang="en-US" sz="2000" dirty="0"/>
              <a:t>evaluate the sensitivity of Orbiting Carbon Observatory (OCO-2) column measurements to regional variability in tropospheric CO</a:t>
            </a:r>
            <a:r>
              <a:rPr lang="en-US" sz="2000" baseline="-25000" dirty="0"/>
              <a:t>2</a:t>
            </a:r>
            <a:r>
              <a:rPr lang="en-US" sz="2000" dirty="0" smtClean="0"/>
              <a:t>.”</a:t>
            </a:r>
            <a:endParaRPr lang="en-US" sz="2000" dirty="0"/>
          </a:p>
        </p:txBody>
      </p:sp>
      <p:sp>
        <p:nvSpPr>
          <p:cNvPr id="11" name="Rectangle 10"/>
          <p:cNvSpPr/>
          <p:nvPr/>
        </p:nvSpPr>
        <p:spPr>
          <a:xfrm>
            <a:off x="-22860" y="0"/>
            <a:ext cx="9166860" cy="736784"/>
          </a:xfrm>
          <a:prstGeom prst="rect">
            <a:avLst/>
          </a:prstGeom>
          <a:solidFill>
            <a:srgbClr val="111111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/>
              <a:t>Atmospheric Carbon and Transport – America</a:t>
            </a:r>
          </a:p>
        </p:txBody>
      </p:sp>
    </p:spTree>
    <p:extLst>
      <p:ext uri="{BB962C8B-B14F-4D97-AF65-F5344CB8AC3E}">
        <p14:creationId xmlns:p14="http://schemas.microsoft.com/office/powerpoint/2010/main" val="2864327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71727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50" y="4453890"/>
            <a:ext cx="2404110" cy="240411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51560" y="2133600"/>
            <a:ext cx="7040880" cy="3642360"/>
          </a:xfrm>
          <a:prstGeom prst="rect">
            <a:avLst/>
          </a:prstGeom>
          <a:solidFill>
            <a:srgbClr val="111111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/>
              <a:t>Personal goals</a:t>
            </a:r>
          </a:p>
          <a:p>
            <a:endParaRPr lang="en-US" sz="2800" dirty="0" smtClean="0"/>
          </a:p>
          <a:p>
            <a:r>
              <a:rPr lang="en-US" sz="2000" dirty="0" smtClean="0"/>
              <a:t>Quantify and understand CO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 transport errors </a:t>
            </a:r>
            <a:r>
              <a:rPr lang="en-US" sz="2000" dirty="0" smtClean="0"/>
              <a:t>at the </a:t>
            </a:r>
            <a:r>
              <a:rPr lang="en-US" sz="2000" dirty="0" smtClean="0"/>
              <a:t>regional scale.</a:t>
            </a:r>
          </a:p>
          <a:p>
            <a:endParaRPr lang="en-US" sz="2000" dirty="0" smtClean="0"/>
          </a:p>
          <a:p>
            <a:r>
              <a:rPr lang="en-US" sz="2000" dirty="0" smtClean="0"/>
              <a:t>Develop a joint carbon—meteorological data assimilation system.</a:t>
            </a:r>
          </a:p>
          <a:p>
            <a:endParaRPr lang="en-US" sz="2000" dirty="0"/>
          </a:p>
          <a:p>
            <a:r>
              <a:rPr lang="en-US" sz="2000" dirty="0" smtClean="0"/>
              <a:t>Adapt </a:t>
            </a:r>
            <a:r>
              <a:rPr lang="en-US" sz="2000" dirty="0" smtClean="0"/>
              <a:t>and devise new data assimilation techniques for CO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 concentration and flux estimation.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-22860" y="0"/>
            <a:ext cx="9166860" cy="736784"/>
          </a:xfrm>
          <a:prstGeom prst="rect">
            <a:avLst/>
          </a:prstGeom>
          <a:solidFill>
            <a:srgbClr val="111111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/>
              <a:t>Atmospheric Carbon and Transport – America</a:t>
            </a:r>
          </a:p>
        </p:txBody>
      </p:sp>
    </p:spTree>
    <p:extLst>
      <p:ext uri="{BB962C8B-B14F-4D97-AF65-F5344CB8AC3E}">
        <p14:creationId xmlns:p14="http://schemas.microsoft.com/office/powerpoint/2010/main" val="2772677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885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184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42267"/>
          </a:xfrm>
        </p:spPr>
        <p:txBody>
          <a:bodyPr>
            <a:noAutofit/>
          </a:bodyPr>
          <a:lstStyle/>
          <a:p>
            <a:r>
              <a:rPr lang="en-US" dirty="0" smtClean="0"/>
              <a:t>Flight patterns for the summer 2016 campaign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50" y="1207394"/>
            <a:ext cx="6845300" cy="50419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29582" y="6376573"/>
            <a:ext cx="3659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[Zhang et </a:t>
            </a:r>
            <a:r>
              <a:rPr lang="en-US" dirty="0" smtClean="0">
                <a:solidFill>
                  <a:schemeClr val="accent3"/>
                </a:solidFill>
              </a:rPr>
              <a:t>al. 2017, </a:t>
            </a:r>
            <a:r>
              <a:rPr lang="en-US" i="1" dirty="0" smtClean="0">
                <a:solidFill>
                  <a:schemeClr val="accent3"/>
                </a:solidFill>
              </a:rPr>
              <a:t>In preparation</a:t>
            </a:r>
            <a:r>
              <a:rPr lang="en-US" dirty="0" smtClean="0">
                <a:solidFill>
                  <a:schemeClr val="accent3"/>
                </a:solidFill>
              </a:rPr>
              <a:t>]</a:t>
            </a:r>
            <a:endParaRPr lang="en-US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671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Increasing atmospheric CO</a:t>
            </a:r>
            <a:r>
              <a:rPr lang="en-US" baseline="-25000" dirty="0" smtClean="0"/>
              <a:t>2</a:t>
            </a:r>
            <a:r>
              <a:rPr lang="en-US" dirty="0" smtClean="0"/>
              <a:t> due to human activity may radically alter our climate system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90" t="6280" r="34105" b="46819"/>
          <a:stretch/>
        </p:blipFill>
        <p:spPr>
          <a:xfrm>
            <a:off x="5995339" y="3147819"/>
            <a:ext cx="2580642" cy="18972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20"/>
          <a:stretch/>
        </p:blipFill>
        <p:spPr>
          <a:xfrm>
            <a:off x="5927599" y="1441494"/>
            <a:ext cx="2648382" cy="18000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339" y="5202963"/>
            <a:ext cx="2580642" cy="1548385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1360"/>
            <a:ext cx="5888207" cy="3532924"/>
          </a:xfrm>
        </p:spPr>
      </p:pic>
    </p:spTree>
    <p:extLst>
      <p:ext uri="{BB962C8B-B14F-4D97-AF65-F5344CB8AC3E}">
        <p14:creationId xmlns:p14="http://schemas.microsoft.com/office/powerpoint/2010/main" val="231845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42267"/>
          </a:xfrm>
        </p:spPr>
        <p:txBody>
          <a:bodyPr>
            <a:noAutofit/>
          </a:bodyPr>
          <a:lstStyle/>
          <a:p>
            <a:r>
              <a:rPr lang="en-US" dirty="0" smtClean="0"/>
              <a:t>Modeled CO</a:t>
            </a:r>
            <a:r>
              <a:rPr lang="en-US" baseline="-25000" dirty="0" smtClean="0"/>
              <a:t>2</a:t>
            </a:r>
            <a:r>
              <a:rPr lang="en-US" dirty="0" smtClean="0"/>
              <a:t> concentration from ECMWF and NOAA generally agree with flight observations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50" y="1410583"/>
            <a:ext cx="6845300" cy="50419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29581" y="6452483"/>
            <a:ext cx="3659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[Zhang et </a:t>
            </a:r>
            <a:r>
              <a:rPr lang="en-US" dirty="0" smtClean="0">
                <a:solidFill>
                  <a:schemeClr val="accent3"/>
                </a:solidFill>
              </a:rPr>
              <a:t>al. 2017, </a:t>
            </a:r>
            <a:r>
              <a:rPr lang="en-US" i="1" dirty="0" smtClean="0">
                <a:solidFill>
                  <a:schemeClr val="accent3"/>
                </a:solidFill>
              </a:rPr>
              <a:t>In preparation</a:t>
            </a:r>
            <a:r>
              <a:rPr lang="en-US" dirty="0" smtClean="0">
                <a:solidFill>
                  <a:schemeClr val="accent3"/>
                </a:solidFill>
              </a:rPr>
              <a:t>]</a:t>
            </a:r>
            <a:endParaRPr lang="en-US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0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42267"/>
          </a:xfrm>
        </p:spPr>
        <p:txBody>
          <a:bodyPr>
            <a:noAutofit/>
          </a:bodyPr>
          <a:lstStyle/>
          <a:p>
            <a:r>
              <a:rPr lang="en-US" dirty="0" smtClean="0"/>
              <a:t>Quantify impact of transport errors on atmospheric CO</a:t>
            </a:r>
            <a:r>
              <a:rPr lang="en-US" baseline="-25000" dirty="0" smtClean="0"/>
              <a:t>2</a:t>
            </a:r>
            <a:r>
              <a:rPr lang="en-US" dirty="0" smtClean="0"/>
              <a:t> using WRF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560968" y="6368622"/>
            <a:ext cx="3557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[Chen et al. 2017, </a:t>
            </a:r>
            <a:r>
              <a:rPr lang="en-US" i="1" dirty="0" smtClean="0">
                <a:solidFill>
                  <a:schemeClr val="accent3"/>
                </a:solidFill>
              </a:rPr>
              <a:t>In preparation</a:t>
            </a:r>
            <a:r>
              <a:rPr lang="en-US" dirty="0" smtClean="0">
                <a:solidFill>
                  <a:schemeClr val="accent3"/>
                </a:solidFill>
              </a:rPr>
              <a:t>]</a:t>
            </a:r>
            <a:endParaRPr lang="en-US" dirty="0">
              <a:solidFill>
                <a:schemeClr val="accent3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35298"/>
          <a:stretch/>
        </p:blipFill>
        <p:spPr>
          <a:xfrm>
            <a:off x="5924167" y="1680676"/>
            <a:ext cx="2830986" cy="21073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80" y="1480711"/>
            <a:ext cx="5565140" cy="4570609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065520" y="3788008"/>
            <a:ext cx="2947035" cy="13249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Assimilate simulated sounding observations to constrain transport errors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714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42267"/>
          </a:xfrm>
        </p:spPr>
        <p:txBody>
          <a:bodyPr>
            <a:noAutofit/>
          </a:bodyPr>
          <a:lstStyle/>
          <a:p>
            <a:r>
              <a:rPr lang="en-US" dirty="0" smtClean="0"/>
              <a:t>Errors in modeled CO</a:t>
            </a:r>
            <a:r>
              <a:rPr lang="en-US" baseline="-25000" dirty="0" smtClean="0"/>
              <a:t>2</a:t>
            </a:r>
            <a:r>
              <a:rPr lang="en-US" dirty="0" smtClean="0"/>
              <a:t> due to transport uncertainties are similar to flux uncertainties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560968" y="6368622"/>
            <a:ext cx="3557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[Chen et al. 2017, </a:t>
            </a:r>
            <a:r>
              <a:rPr lang="en-US" i="1" dirty="0" smtClean="0">
                <a:solidFill>
                  <a:schemeClr val="accent3"/>
                </a:solidFill>
              </a:rPr>
              <a:t>In preparation</a:t>
            </a:r>
            <a:r>
              <a:rPr lang="en-US" dirty="0" smtClean="0">
                <a:solidFill>
                  <a:schemeClr val="accent3"/>
                </a:solidFill>
              </a:rPr>
              <a:t>]</a:t>
            </a:r>
            <a:endParaRPr lang="en-US" dirty="0">
              <a:solidFill>
                <a:schemeClr val="accent3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20" y="1569720"/>
            <a:ext cx="8405918" cy="460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255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42267"/>
          </a:xfrm>
        </p:spPr>
        <p:txBody>
          <a:bodyPr>
            <a:noAutofit/>
          </a:bodyPr>
          <a:lstStyle/>
          <a:p>
            <a:r>
              <a:rPr lang="en-US" dirty="0" smtClean="0"/>
              <a:t>Transport errors impact the CO</a:t>
            </a:r>
            <a:r>
              <a:rPr lang="en-US" baseline="-25000" dirty="0" smtClean="0"/>
              <a:t>2</a:t>
            </a:r>
            <a:r>
              <a:rPr lang="en-US" dirty="0" smtClean="0"/>
              <a:t> concentration throughout the entire atmosphere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560968" y="6368622"/>
            <a:ext cx="3557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[Chen et al. 2017, </a:t>
            </a:r>
            <a:r>
              <a:rPr lang="en-US" i="1" dirty="0" smtClean="0">
                <a:solidFill>
                  <a:schemeClr val="accent3"/>
                </a:solidFill>
              </a:rPr>
              <a:t>In preparation</a:t>
            </a:r>
            <a:r>
              <a:rPr lang="en-US" dirty="0" smtClean="0">
                <a:solidFill>
                  <a:schemeClr val="accent3"/>
                </a:solidFill>
              </a:rPr>
              <a:t>]</a:t>
            </a:r>
            <a:endParaRPr lang="en-US" dirty="0">
              <a:solidFill>
                <a:schemeClr val="accent3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99" y="1432560"/>
            <a:ext cx="8545089" cy="467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40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42267"/>
          </a:xfrm>
        </p:spPr>
        <p:txBody>
          <a:bodyPr>
            <a:noAutofit/>
          </a:bodyPr>
          <a:lstStyle/>
          <a:p>
            <a:r>
              <a:rPr lang="en-US" dirty="0" smtClean="0"/>
              <a:t>Transport errors show flux-dependent structure near the surface and flow-dependent higher up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560968" y="6368622"/>
            <a:ext cx="3557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[Chen et al. 2017, </a:t>
            </a:r>
            <a:r>
              <a:rPr lang="en-US" i="1" dirty="0" smtClean="0">
                <a:solidFill>
                  <a:schemeClr val="accent3"/>
                </a:solidFill>
              </a:rPr>
              <a:t>In preparation</a:t>
            </a:r>
            <a:r>
              <a:rPr lang="en-US" dirty="0" smtClean="0">
                <a:solidFill>
                  <a:schemeClr val="accent3"/>
                </a:solidFill>
              </a:rPr>
              <a:t>]</a:t>
            </a:r>
            <a:endParaRPr lang="en-US" dirty="0">
              <a:solidFill>
                <a:schemeClr val="accent3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490" y="1224687"/>
            <a:ext cx="7515860" cy="5143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805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42267"/>
          </a:xfrm>
        </p:spPr>
        <p:txBody>
          <a:bodyPr>
            <a:noAutofit/>
          </a:bodyPr>
          <a:lstStyle/>
          <a:p>
            <a:r>
              <a:rPr lang="en-US" dirty="0" smtClean="0"/>
              <a:t>Optimizing meteorological fields with data assimilation can improve the CO</a:t>
            </a:r>
            <a:r>
              <a:rPr lang="en-US" baseline="-25000" dirty="0" smtClean="0"/>
              <a:t>2</a:t>
            </a:r>
            <a:r>
              <a:rPr lang="en-US" dirty="0" smtClean="0"/>
              <a:t> field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78" y="1806603"/>
            <a:ext cx="8266044" cy="413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830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scaling_anima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4945" y="1348332"/>
            <a:ext cx="7189223" cy="46216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147272" y="4269188"/>
            <a:ext cx="714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Truth</a:t>
            </a:r>
            <a:endParaRPr lang="sv-SE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1600" y="2279651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5E7EB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First guess</a:t>
            </a:r>
            <a:endParaRPr lang="sv-SE" dirty="0">
              <a:solidFill>
                <a:srgbClr val="5E7EB6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927100" y="2625899"/>
            <a:ext cx="661526" cy="9051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32" r="18069"/>
          <a:stretch/>
        </p:blipFill>
        <p:spPr>
          <a:xfrm>
            <a:off x="6213045" y="1041399"/>
            <a:ext cx="2590242" cy="1925337"/>
          </a:xfrm>
        </p:spPr>
      </p:pic>
      <p:sp>
        <p:nvSpPr>
          <p:cNvPr id="2" name="Rectangle 1"/>
          <p:cNvSpPr/>
          <p:nvPr/>
        </p:nvSpPr>
        <p:spPr>
          <a:xfrm>
            <a:off x="4450104" y="1214095"/>
            <a:ext cx="1041722" cy="3627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3" name="Oval 2"/>
          <p:cNvSpPr/>
          <p:nvPr/>
        </p:nvSpPr>
        <p:spPr>
          <a:xfrm>
            <a:off x="6901405" y="1117681"/>
            <a:ext cx="1672894" cy="55558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7992653" y="3671852"/>
            <a:ext cx="397151" cy="628333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655074" y="3282258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Goal</a:t>
            </a:r>
            <a:endParaRPr lang="sv-SE" dirty="0">
              <a:solidFill>
                <a:srgbClr val="00B05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6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07" t="17753" b="79510"/>
          <a:stretch/>
        </p:blipFill>
        <p:spPr>
          <a:xfrm>
            <a:off x="6157694" y="2790947"/>
            <a:ext cx="1136489" cy="125133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628650" y="365127"/>
            <a:ext cx="7886700" cy="84226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The data assimilation system can also optimize CO</a:t>
            </a:r>
            <a:r>
              <a:rPr lang="en-US" baseline="-25000" dirty="0" smtClean="0"/>
              <a:t>2</a:t>
            </a:r>
            <a:r>
              <a:rPr lang="en-US" dirty="0" smtClean="0"/>
              <a:t> fluxes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900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843914"/>
            <a:ext cx="8793480" cy="549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271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42267"/>
          </a:xfrm>
        </p:spPr>
        <p:txBody>
          <a:bodyPr>
            <a:noAutofit/>
          </a:bodyPr>
          <a:lstStyle/>
          <a:p>
            <a:r>
              <a:rPr lang="en-US" dirty="0" smtClean="0"/>
              <a:t>Optimizing fluxes leads to significantly smaller errors in CO</a:t>
            </a:r>
            <a:r>
              <a:rPr lang="en-US" baseline="-25000" dirty="0" smtClean="0"/>
              <a:t>2</a:t>
            </a:r>
            <a:r>
              <a:rPr lang="en-US" dirty="0" smtClean="0"/>
              <a:t> concentration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5447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628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42267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Conclusions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58" b="49620"/>
          <a:stretch/>
        </p:blipFill>
        <p:spPr>
          <a:xfrm>
            <a:off x="628650" y="1746655"/>
            <a:ext cx="4466004" cy="254009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97" t="6966"/>
          <a:stretch/>
        </p:blipFill>
        <p:spPr>
          <a:xfrm>
            <a:off x="5416062" y="1207394"/>
            <a:ext cx="2948295" cy="4352778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1286723" y="4544509"/>
            <a:ext cx="41293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1"/>
                </a:solidFill>
              </a:rPr>
              <a:t>Atmospheric transport </a:t>
            </a:r>
            <a:r>
              <a:rPr lang="en-US" sz="2000" dirty="0" smtClean="0">
                <a:solidFill>
                  <a:schemeClr val="accent1"/>
                </a:solidFill>
              </a:rPr>
              <a:t>errors account for a large part of the atmospheric CO</a:t>
            </a:r>
            <a:r>
              <a:rPr lang="en-US" sz="2000" baseline="-25000" dirty="0" smtClean="0">
                <a:solidFill>
                  <a:schemeClr val="accent1"/>
                </a:solidFill>
              </a:rPr>
              <a:t>2</a:t>
            </a:r>
            <a:r>
              <a:rPr lang="en-US" sz="2000" dirty="0" smtClean="0">
                <a:solidFill>
                  <a:schemeClr val="accent1"/>
                </a:solidFill>
              </a:rPr>
              <a:t> uncertainty</a:t>
            </a:r>
            <a:endParaRPr lang="en-US" sz="2000" dirty="0" smtClean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515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Atmospheric increase in CO</a:t>
            </a:r>
            <a:r>
              <a:rPr lang="en-US" baseline="-25000" dirty="0" smtClean="0"/>
              <a:t>2</a:t>
            </a:r>
            <a:r>
              <a:rPr lang="en-US" dirty="0" smtClean="0"/>
              <a:t> has been partially offset by increasing CO</a:t>
            </a:r>
            <a:r>
              <a:rPr lang="en-US" baseline="-25000" dirty="0" smtClean="0"/>
              <a:t>2</a:t>
            </a:r>
            <a:r>
              <a:rPr lang="en-US" dirty="0" smtClean="0"/>
              <a:t> sinks</a:t>
            </a:r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977" y="1529930"/>
            <a:ext cx="6305503" cy="48174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10745" y="6347334"/>
            <a:ext cx="205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[Knorr </a:t>
            </a:r>
            <a:r>
              <a:rPr lang="en-US" dirty="0" smtClean="0">
                <a:solidFill>
                  <a:schemeClr val="accent3"/>
                </a:solidFill>
              </a:rPr>
              <a:t>2009, GRL]</a:t>
            </a:r>
            <a:endParaRPr lang="en-US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976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42267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Conclusions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72123" y="2327793"/>
            <a:ext cx="2062480" cy="894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Model</a:t>
            </a:r>
            <a:endParaRPr lang="en-US" sz="2400" dirty="0"/>
          </a:p>
        </p:txBody>
      </p:sp>
      <p:sp>
        <p:nvSpPr>
          <p:cNvPr id="4" name="Rounded Rectangle 3"/>
          <p:cNvSpPr/>
          <p:nvPr/>
        </p:nvSpPr>
        <p:spPr>
          <a:xfrm>
            <a:off x="3572122" y="512585"/>
            <a:ext cx="2062480" cy="79248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Initial conditions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925443" y="1819793"/>
            <a:ext cx="2062480" cy="79248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Parameters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925443" y="2759593"/>
            <a:ext cx="2062480" cy="79248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Boundary conditions</a:t>
            </a:r>
            <a:endParaRPr lang="en-US" dirty="0"/>
          </a:p>
        </p:txBody>
      </p:sp>
      <p:cxnSp>
        <p:nvCxnSpPr>
          <p:cNvPr id="7" name="Straight Arrow Connector 6"/>
          <p:cNvCxnSpPr>
            <a:stCxn id="9" idx="3"/>
            <a:endCxn id="5" idx="1"/>
          </p:cNvCxnSpPr>
          <p:nvPr/>
        </p:nvCxnSpPr>
        <p:spPr>
          <a:xfrm>
            <a:off x="2987923" y="2216033"/>
            <a:ext cx="584200" cy="558800"/>
          </a:xfrm>
          <a:prstGeom prst="straightConnector1">
            <a:avLst/>
          </a:prstGeom>
          <a:ln w="57150"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7" idx="2"/>
            <a:endCxn id="5" idx="0"/>
          </p:cNvCxnSpPr>
          <p:nvPr/>
        </p:nvCxnSpPr>
        <p:spPr>
          <a:xfrm>
            <a:off x="4603362" y="1305065"/>
            <a:ext cx="1" cy="1022728"/>
          </a:xfrm>
          <a:prstGeom prst="straightConnector1">
            <a:avLst/>
          </a:prstGeom>
          <a:ln w="57150"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5" idx="2"/>
          </p:cNvCxnSpPr>
          <p:nvPr/>
        </p:nvCxnSpPr>
        <p:spPr>
          <a:xfrm>
            <a:off x="4603363" y="3221873"/>
            <a:ext cx="0" cy="965200"/>
          </a:xfrm>
          <a:prstGeom prst="straightConnector1">
            <a:avLst/>
          </a:prstGeom>
          <a:ln w="57150"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3572123" y="4187073"/>
            <a:ext cx="2062480" cy="79248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Prediction</a:t>
            </a:r>
            <a:endParaRPr lang="en-US" dirty="0"/>
          </a:p>
        </p:txBody>
      </p:sp>
      <p:cxnSp>
        <p:nvCxnSpPr>
          <p:cNvPr id="14" name="Straight Arrow Connector 13"/>
          <p:cNvCxnSpPr>
            <a:stCxn id="10" idx="3"/>
            <a:endCxn id="5" idx="1"/>
          </p:cNvCxnSpPr>
          <p:nvPr/>
        </p:nvCxnSpPr>
        <p:spPr>
          <a:xfrm flipV="1">
            <a:off x="2987923" y="2774833"/>
            <a:ext cx="584200" cy="381000"/>
          </a:xfrm>
          <a:prstGeom prst="straightConnector1">
            <a:avLst/>
          </a:prstGeom>
          <a:ln w="57150"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5931763" y="5575695"/>
            <a:ext cx="2062480" cy="79248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Optimized CO2 surface fluxes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572122" y="6029862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 assimilation</a:t>
            </a:r>
            <a:endParaRPr lang="en-US" dirty="0"/>
          </a:p>
        </p:txBody>
      </p:sp>
      <p:sp>
        <p:nvSpPr>
          <p:cNvPr id="22" name="Down Arrow 21"/>
          <p:cNvSpPr/>
          <p:nvPr/>
        </p:nvSpPr>
        <p:spPr>
          <a:xfrm rot="5400000">
            <a:off x="5890873" y="717657"/>
            <a:ext cx="465222" cy="3823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6314653" y="724159"/>
            <a:ext cx="1830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Transport errors</a:t>
            </a:r>
            <a:endParaRPr lang="en-US" dirty="0"/>
          </a:p>
        </p:txBody>
      </p:sp>
      <p:sp>
        <p:nvSpPr>
          <p:cNvPr id="24" name="Down Arrow 23"/>
          <p:cNvSpPr/>
          <p:nvPr/>
        </p:nvSpPr>
        <p:spPr>
          <a:xfrm rot="5400000">
            <a:off x="5890873" y="2568425"/>
            <a:ext cx="465222" cy="3823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6314653" y="2574927"/>
            <a:ext cx="1830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Transport errors</a:t>
            </a:r>
            <a:endParaRPr lang="en-US" dirty="0"/>
          </a:p>
        </p:txBody>
      </p:sp>
      <p:sp>
        <p:nvSpPr>
          <p:cNvPr id="26" name="Rounded Rectangle 25"/>
          <p:cNvSpPr/>
          <p:nvPr/>
        </p:nvSpPr>
        <p:spPr>
          <a:xfrm>
            <a:off x="973151" y="4187073"/>
            <a:ext cx="2062480" cy="79248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Observations</a:t>
            </a:r>
            <a:endParaRPr lang="en-US" dirty="0"/>
          </a:p>
        </p:txBody>
      </p:sp>
      <p:cxnSp>
        <p:nvCxnSpPr>
          <p:cNvPr id="28" name="Straight Connector 27"/>
          <p:cNvCxnSpPr>
            <a:stCxn id="10" idx="2"/>
          </p:cNvCxnSpPr>
          <p:nvPr/>
        </p:nvCxnSpPr>
        <p:spPr>
          <a:xfrm flipH="1">
            <a:off x="4603362" y="4979553"/>
            <a:ext cx="1" cy="507197"/>
          </a:xfrm>
          <a:prstGeom prst="line">
            <a:avLst/>
          </a:prstGeom>
          <a:ln w="57150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2004390" y="4979553"/>
            <a:ext cx="1" cy="507197"/>
          </a:xfrm>
          <a:prstGeom prst="line">
            <a:avLst/>
          </a:prstGeom>
          <a:ln w="57150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980538" y="5464738"/>
            <a:ext cx="2648612" cy="22012"/>
          </a:xfrm>
          <a:prstGeom prst="line">
            <a:avLst/>
          </a:prstGeom>
          <a:ln w="57150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3257145" y="5464738"/>
            <a:ext cx="2" cy="507197"/>
          </a:xfrm>
          <a:prstGeom prst="line">
            <a:avLst/>
          </a:prstGeom>
          <a:ln w="57150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3228975" y="5971935"/>
            <a:ext cx="2674618" cy="0"/>
          </a:xfrm>
          <a:prstGeom prst="straightConnector1">
            <a:avLst/>
          </a:prstGeom>
          <a:ln w="57150"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810790" y="3752145"/>
            <a:ext cx="30635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1"/>
                </a:solidFill>
              </a:rPr>
              <a:t>What is the practical and intrinsic “</a:t>
            </a:r>
            <a:r>
              <a:rPr lang="en-US" sz="2000" dirty="0" err="1" smtClean="0">
                <a:solidFill>
                  <a:schemeClr val="accent1"/>
                </a:solidFill>
              </a:rPr>
              <a:t>constrainability</a:t>
            </a:r>
            <a:r>
              <a:rPr lang="en-US" sz="2000" dirty="0" smtClean="0">
                <a:solidFill>
                  <a:schemeClr val="accent1"/>
                </a:solidFill>
              </a:rPr>
              <a:t>” of CO</a:t>
            </a:r>
            <a:r>
              <a:rPr lang="en-US" sz="2000" baseline="-25000" dirty="0" smtClean="0">
                <a:solidFill>
                  <a:schemeClr val="accent1"/>
                </a:solidFill>
              </a:rPr>
              <a:t>2</a:t>
            </a:r>
            <a:r>
              <a:rPr lang="en-US" sz="2000" dirty="0" smtClean="0">
                <a:solidFill>
                  <a:schemeClr val="accent1"/>
                </a:solidFill>
              </a:rPr>
              <a:t>?</a:t>
            </a:r>
            <a:endParaRPr lang="en-US" sz="2000" dirty="0" smtClean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059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/>
      <p:bldP spid="22" grpId="0" animBg="1"/>
      <p:bldP spid="23" grpId="0"/>
      <p:bldP spid="24" grpId="0" animBg="1"/>
      <p:bldP spid="25" grpId="0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99018"/>
            <a:ext cx="7772400" cy="1424225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does CO</a:t>
            </a:r>
            <a:r>
              <a:rPr lang="en-US" sz="3200" baseline="-250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come from, and where does it go?</a:t>
            </a:r>
            <a:endParaRPr lang="en-US" sz="32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85800" y="4551680"/>
            <a:ext cx="7772400" cy="129032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much CO</a:t>
            </a:r>
            <a:r>
              <a:rPr lang="en-US" sz="3200" baseline="-250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emitted and absorbed?</a:t>
            </a:r>
          </a:p>
          <a:p>
            <a:pPr algn="l"/>
            <a:endParaRPr lang="en-US" sz="32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32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When? Where? How?</a:t>
            </a:r>
            <a:endParaRPr lang="en-US" sz="32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040" y="2188595"/>
            <a:ext cx="2661920" cy="189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960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We have a good idea of the sources and sinks of CO</a:t>
            </a:r>
            <a:r>
              <a:rPr lang="en-US" baseline="-25000" dirty="0" smtClean="0"/>
              <a:t>2</a:t>
            </a:r>
            <a:r>
              <a:rPr lang="en-US" dirty="0" smtClean="0"/>
              <a:t>, but their magnitudes remain highly uncertain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720" y="1437969"/>
            <a:ext cx="4123018" cy="40380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28" y="1546639"/>
            <a:ext cx="4495292" cy="39293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72027" y="5627711"/>
            <a:ext cx="2595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[IPCC </a:t>
            </a:r>
            <a:r>
              <a:rPr lang="en-US" smtClean="0">
                <a:solidFill>
                  <a:schemeClr val="accent3"/>
                </a:solidFill>
              </a:rPr>
              <a:t>AR5 WG1, </a:t>
            </a:r>
            <a:r>
              <a:rPr lang="en-US" dirty="0" smtClean="0">
                <a:solidFill>
                  <a:schemeClr val="accent3"/>
                </a:solidFill>
              </a:rPr>
              <a:t>2013]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39998" y="6148743"/>
            <a:ext cx="6664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2"/>
                </a:solidFill>
              </a:rPr>
              <a:t>The terrestrial source/sink is one of the largest unknowns</a:t>
            </a:r>
            <a:endParaRPr lang="en-US" sz="20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55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498473"/>
          </a:xfrm>
        </p:spPr>
        <p:txBody>
          <a:bodyPr/>
          <a:lstStyle/>
          <a:p>
            <a:r>
              <a:rPr lang="en-US" dirty="0" smtClean="0"/>
              <a:t>Why does it matter?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085840"/>
            <a:ext cx="7886700" cy="45688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dirty="0" smtClean="0">
                <a:solidFill>
                  <a:schemeClr val="accent2"/>
                </a:solidFill>
              </a:rPr>
              <a:t>The ultimate goal is to predict the future</a:t>
            </a:r>
            <a:endParaRPr lang="en-US" sz="2000" dirty="0">
              <a:solidFill>
                <a:schemeClr val="accent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709160" y="3236100"/>
            <a:ext cx="2062480" cy="894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Model</a:t>
            </a:r>
            <a:endParaRPr lang="en-US" sz="2400" dirty="0"/>
          </a:p>
        </p:txBody>
      </p:sp>
      <p:sp>
        <p:nvSpPr>
          <p:cNvPr id="6" name="Rounded Rectangle 5"/>
          <p:cNvSpPr/>
          <p:nvPr/>
        </p:nvSpPr>
        <p:spPr>
          <a:xfrm>
            <a:off x="4709159" y="1420892"/>
            <a:ext cx="2062480" cy="79248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Initial conditions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2062480" y="2728100"/>
            <a:ext cx="2062480" cy="79248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Parameters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2062480" y="3667900"/>
            <a:ext cx="2062480" cy="79248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Boundary conditions</a:t>
            </a:r>
            <a:endParaRPr lang="en-US" dirty="0"/>
          </a:p>
        </p:txBody>
      </p:sp>
      <p:cxnSp>
        <p:nvCxnSpPr>
          <p:cNvPr id="11" name="Straight Arrow Connector 10"/>
          <p:cNvCxnSpPr>
            <a:stCxn id="8" idx="3"/>
            <a:endCxn id="4" idx="1"/>
          </p:cNvCxnSpPr>
          <p:nvPr/>
        </p:nvCxnSpPr>
        <p:spPr>
          <a:xfrm>
            <a:off x="4124960" y="3124340"/>
            <a:ext cx="584200" cy="558800"/>
          </a:xfrm>
          <a:prstGeom prst="straightConnector1">
            <a:avLst/>
          </a:prstGeom>
          <a:ln w="57150"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6" idx="2"/>
            <a:endCxn id="4" idx="0"/>
          </p:cNvCxnSpPr>
          <p:nvPr/>
        </p:nvCxnSpPr>
        <p:spPr>
          <a:xfrm>
            <a:off x="5740399" y="2213372"/>
            <a:ext cx="1" cy="1022728"/>
          </a:xfrm>
          <a:prstGeom prst="straightConnector1">
            <a:avLst/>
          </a:prstGeom>
          <a:ln w="57150"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4" idx="2"/>
          </p:cNvCxnSpPr>
          <p:nvPr/>
        </p:nvCxnSpPr>
        <p:spPr>
          <a:xfrm>
            <a:off x="5740400" y="4130180"/>
            <a:ext cx="0" cy="965200"/>
          </a:xfrm>
          <a:prstGeom prst="straightConnector1">
            <a:avLst/>
          </a:prstGeom>
          <a:ln w="57150"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Rounded Rectangle 20"/>
          <p:cNvSpPr/>
          <p:nvPr/>
        </p:nvSpPr>
        <p:spPr>
          <a:xfrm>
            <a:off x="4709160" y="5095380"/>
            <a:ext cx="2062480" cy="79248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Prediction</a:t>
            </a:r>
            <a:endParaRPr lang="en-US" dirty="0"/>
          </a:p>
        </p:txBody>
      </p:sp>
      <p:sp>
        <p:nvSpPr>
          <p:cNvPr id="22" name="Rounded Rectangle 21"/>
          <p:cNvSpPr/>
          <p:nvPr/>
        </p:nvSpPr>
        <p:spPr>
          <a:xfrm>
            <a:off x="4561840" y="1273434"/>
            <a:ext cx="2336800" cy="1148080"/>
          </a:xfrm>
          <a:prstGeom prst="roundRect">
            <a:avLst/>
          </a:prstGeom>
          <a:noFill/>
          <a:ln w="38100">
            <a:solidFill>
              <a:schemeClr val="tx1">
                <a:lumMod val="50000"/>
              </a:schemeClr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4154068" y="863600"/>
            <a:ext cx="3172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Numerical weather prediction</a:t>
            </a:r>
            <a:endParaRPr lang="en-US" dirty="0"/>
          </a:p>
        </p:txBody>
      </p:sp>
      <p:sp>
        <p:nvSpPr>
          <p:cNvPr id="24" name="Rounded Rectangle 23"/>
          <p:cNvSpPr/>
          <p:nvPr/>
        </p:nvSpPr>
        <p:spPr>
          <a:xfrm>
            <a:off x="1922780" y="2570897"/>
            <a:ext cx="4975860" cy="2038589"/>
          </a:xfrm>
          <a:prstGeom prst="roundRect">
            <a:avLst>
              <a:gd name="adj" fmla="val 9690"/>
            </a:avLst>
          </a:prstGeom>
          <a:noFill/>
          <a:ln w="38100">
            <a:solidFill>
              <a:schemeClr val="tx1">
                <a:lumMod val="50000"/>
              </a:schemeClr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2062480" y="2138481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Climate prediction</a:t>
            </a:r>
            <a:endParaRPr lang="en-US" dirty="0"/>
          </a:p>
        </p:txBody>
      </p:sp>
      <p:cxnSp>
        <p:nvCxnSpPr>
          <p:cNvPr id="32" name="Straight Arrow Connector 31"/>
          <p:cNvCxnSpPr>
            <a:stCxn id="9" idx="3"/>
            <a:endCxn id="4" idx="1"/>
          </p:cNvCxnSpPr>
          <p:nvPr/>
        </p:nvCxnSpPr>
        <p:spPr>
          <a:xfrm flipV="1">
            <a:off x="4124960" y="3683140"/>
            <a:ext cx="584200" cy="381000"/>
          </a:xfrm>
          <a:prstGeom prst="straightConnector1">
            <a:avLst/>
          </a:prstGeom>
          <a:ln w="57150"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Down Arrow 4"/>
          <p:cNvSpPr/>
          <p:nvPr/>
        </p:nvSpPr>
        <p:spPr>
          <a:xfrm>
            <a:off x="5507788" y="461012"/>
            <a:ext cx="465222" cy="3823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666380" y="50454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 assimilation</a:t>
            </a:r>
            <a:endParaRPr lang="en-US" dirty="0"/>
          </a:p>
        </p:txBody>
      </p:sp>
      <p:sp>
        <p:nvSpPr>
          <p:cNvPr id="20" name="Down Arrow 19"/>
          <p:cNvSpPr/>
          <p:nvPr/>
        </p:nvSpPr>
        <p:spPr>
          <a:xfrm>
            <a:off x="2846175" y="1758628"/>
            <a:ext cx="465222" cy="3823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2004767" y="1348070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 assimilation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646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24" grpId="0" animBg="1"/>
      <p:bldP spid="25" grpId="0"/>
      <p:bldP spid="5" grpId="0" animBg="1"/>
      <p:bldP spid="18" grpId="1"/>
      <p:bldP spid="20" grpId="0" animBg="1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42267"/>
          </a:xfrm>
        </p:spPr>
        <p:txBody>
          <a:bodyPr>
            <a:noAutofit/>
          </a:bodyPr>
          <a:lstStyle/>
          <a:p>
            <a:r>
              <a:rPr lang="en-US" dirty="0" smtClean="0"/>
              <a:t>How will CO2 sources and sinks change in the future?</a:t>
            </a:r>
            <a:endParaRPr lang="en-US" dirty="0"/>
          </a:p>
        </p:txBody>
      </p:sp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57" y="2012066"/>
            <a:ext cx="8729551" cy="304456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233478" y="6144807"/>
            <a:ext cx="2685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[Cox et al. </a:t>
            </a:r>
            <a:r>
              <a:rPr lang="en-US" dirty="0" smtClean="0">
                <a:solidFill>
                  <a:schemeClr val="accent3"/>
                </a:solidFill>
              </a:rPr>
              <a:t>2000, Nature]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25157" y="1828800"/>
            <a:ext cx="8871832" cy="367588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207" y="1371947"/>
            <a:ext cx="4721732" cy="4589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61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42267"/>
          </a:xfrm>
        </p:spPr>
        <p:txBody>
          <a:bodyPr>
            <a:noAutofit/>
          </a:bodyPr>
          <a:lstStyle/>
          <a:p>
            <a:r>
              <a:rPr lang="en-US" dirty="0" smtClean="0"/>
              <a:t>Large range of predicted CO</a:t>
            </a:r>
            <a:r>
              <a:rPr lang="en-US" baseline="-25000" dirty="0" smtClean="0"/>
              <a:t>2</a:t>
            </a:r>
            <a:r>
              <a:rPr lang="en-US" dirty="0" smtClean="0"/>
              <a:t> land uptake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5388865" y="6356691"/>
            <a:ext cx="3429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[</a:t>
            </a:r>
            <a:r>
              <a:rPr lang="en-US" dirty="0" err="1" smtClean="0">
                <a:solidFill>
                  <a:schemeClr val="accent3"/>
                </a:solidFill>
              </a:rPr>
              <a:t>Friedlingstein</a:t>
            </a:r>
            <a:r>
              <a:rPr lang="en-US" dirty="0" smtClean="0">
                <a:solidFill>
                  <a:schemeClr val="accent3"/>
                </a:solidFill>
              </a:rPr>
              <a:t> et al. </a:t>
            </a:r>
            <a:r>
              <a:rPr lang="en-US" dirty="0" smtClean="0">
                <a:solidFill>
                  <a:schemeClr val="accent3"/>
                </a:solidFill>
              </a:rPr>
              <a:t>2006, JCLI]</a:t>
            </a:r>
            <a:endParaRPr lang="en-US" dirty="0">
              <a:solidFill>
                <a:schemeClr val="accent3"/>
              </a:solidFill>
            </a:endParaRP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530" y="915005"/>
            <a:ext cx="6574939" cy="526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661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674225" y="683423"/>
            <a:ext cx="7772400" cy="14242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need better quantifications of the carbon cycle</a:t>
            </a:r>
            <a:endParaRPr lang="en-US" sz="32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03" y="2145719"/>
            <a:ext cx="3572974" cy="3472984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127065" y="5410748"/>
            <a:ext cx="3433360" cy="9573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Monitor present</a:t>
            </a:r>
          </a:p>
          <a:p>
            <a:pPr algn="l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conditions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748" y="1635191"/>
            <a:ext cx="3727499" cy="3534221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4703445" y="5413014"/>
            <a:ext cx="4140623" cy="9550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Improve climate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model predictions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2343090" y="3617843"/>
            <a:ext cx="1404239" cy="8110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321905" y="3248511"/>
            <a:ext cx="2240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Is this the reality?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78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Solarized">
      <a:dk1>
        <a:srgbClr val="586E75"/>
      </a:dk1>
      <a:lt1>
        <a:sysClr val="window" lastClr="FFFFFF"/>
      </a:lt1>
      <a:dk2>
        <a:srgbClr val="44546A"/>
      </a:dk2>
      <a:lt2>
        <a:srgbClr val="FFFFFF"/>
      </a:lt2>
      <a:accent1>
        <a:srgbClr val="268BD2"/>
      </a:accent1>
      <a:accent2>
        <a:srgbClr val="DC322F"/>
      </a:accent2>
      <a:accent3>
        <a:srgbClr val="93A1A1"/>
      </a:accent3>
      <a:accent4>
        <a:srgbClr val="B58900"/>
      </a:accent4>
      <a:accent5>
        <a:srgbClr val="2AA198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396</TotalTime>
  <Words>772</Words>
  <Application>Microsoft Macintosh PowerPoint</Application>
  <PresentationFormat>On-screen Show (4:3)</PresentationFormat>
  <Paragraphs>119</Paragraphs>
  <Slides>30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Calibri</vt:lpstr>
      <vt:lpstr>Helvetica</vt:lpstr>
      <vt:lpstr>Arial</vt:lpstr>
      <vt:lpstr>Office Theme</vt:lpstr>
      <vt:lpstr>Constraining surface carbon dioxide fluxes using advanced ensemble-based data assimilation techniques</vt:lpstr>
      <vt:lpstr>Increasing atmospheric CO2 due to human activity may radically alter our climate system</vt:lpstr>
      <vt:lpstr>Atmospheric increase in CO2 has been partially offset by increasing CO2 sinks</vt:lpstr>
      <vt:lpstr>Where does CO2 come from, and where does it go?</vt:lpstr>
      <vt:lpstr>We have a good idea of the sources and sinks of CO2, but their magnitudes remain highly uncertain</vt:lpstr>
      <vt:lpstr>Why does it matter?</vt:lpstr>
      <vt:lpstr>How will CO2 sources and sinks change in the future?</vt:lpstr>
      <vt:lpstr>Large range of predicted CO2 land uptake</vt:lpstr>
      <vt:lpstr>PowerPoint Presentation</vt:lpstr>
      <vt:lpstr>CO2 surface fluxes are hard to observe</vt:lpstr>
      <vt:lpstr>Current “bottom-up” methods disagree about the magnitude and sign of CO2 fluxes</vt:lpstr>
      <vt:lpstr>Data-driven “top-down” approaches can provide additional constraints on unobserved processes</vt:lpstr>
      <vt:lpstr>CO2 fluxes can be inferred from CO2 concentration using inversion techniques</vt:lpstr>
      <vt:lpstr>Multiple error sources can contribute to errors in inverse estimates</vt:lpstr>
      <vt:lpstr>PowerPoint Presentation</vt:lpstr>
      <vt:lpstr>PowerPoint Presentation</vt:lpstr>
      <vt:lpstr>PowerPoint Presentation</vt:lpstr>
      <vt:lpstr>PowerPoint Presentation</vt:lpstr>
      <vt:lpstr>Flight patterns for the summer 2016 campaign</vt:lpstr>
      <vt:lpstr>Modeled CO2 concentration from ECMWF and NOAA generally agree with flight observations</vt:lpstr>
      <vt:lpstr>Quantify impact of transport errors on atmospheric CO2 using WRF</vt:lpstr>
      <vt:lpstr>Errors in modeled CO2 due to transport uncertainties are similar to flux uncertainties</vt:lpstr>
      <vt:lpstr>Transport errors impact the CO2 concentration throughout the entire atmosphere</vt:lpstr>
      <vt:lpstr>Transport errors show flux-dependent structure near the surface and flow-dependent higher up</vt:lpstr>
      <vt:lpstr>Optimizing meteorological fields with data assimilation can improve the CO2 field</vt:lpstr>
      <vt:lpstr>PowerPoint Presentation</vt:lpstr>
      <vt:lpstr>PowerPoint Presentation</vt:lpstr>
      <vt:lpstr>Optimizing fluxes leads to significantly smaller errors in CO2 concentration</vt:lpstr>
      <vt:lpstr>Conclusions</vt:lpstr>
      <vt:lpstr>Conclusions</vt:lpstr>
    </vt:vector>
  </TitlesOfParts>
  <Company/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</dc:creator>
  <cp:lastModifiedBy>Hans Chen</cp:lastModifiedBy>
  <cp:revision>159</cp:revision>
  <dcterms:created xsi:type="dcterms:W3CDTF">2017-12-08T05:33:31Z</dcterms:created>
  <dcterms:modified xsi:type="dcterms:W3CDTF">2017-12-08T18:28:10Z</dcterms:modified>
</cp:coreProperties>
</file>