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2" r:id="rId2"/>
    <p:sldId id="339" r:id="rId3"/>
    <p:sldId id="340" r:id="rId4"/>
    <p:sldId id="341" r:id="rId5"/>
    <p:sldId id="342" r:id="rId6"/>
    <p:sldId id="344" r:id="rId7"/>
    <p:sldId id="345" r:id="rId8"/>
    <p:sldId id="346" r:id="rId9"/>
    <p:sldId id="347" r:id="rId10"/>
    <p:sldId id="351" r:id="rId11"/>
    <p:sldId id="352" r:id="rId12"/>
    <p:sldId id="354" r:id="rId13"/>
    <p:sldId id="353" r:id="rId14"/>
    <p:sldId id="281" r:id="rId15"/>
    <p:sldId id="350" r:id="rId16"/>
    <p:sldId id="286" r:id="rId17"/>
    <p:sldId id="287" r:id="rId18"/>
    <p:sldId id="288" r:id="rId19"/>
    <p:sldId id="331" r:id="rId20"/>
    <p:sldId id="311" r:id="rId21"/>
    <p:sldId id="312" r:id="rId22"/>
    <p:sldId id="313" r:id="rId23"/>
    <p:sldId id="314" r:id="rId24"/>
    <p:sldId id="315" r:id="rId25"/>
    <p:sldId id="316" r:id="rId26"/>
    <p:sldId id="317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38" autoAdjust="0"/>
    <p:restoredTop sz="95524" autoAdjust="0"/>
  </p:normalViewPr>
  <p:slideViewPr>
    <p:cSldViewPr snapToGrid="0">
      <p:cViewPr varScale="1">
        <p:scale>
          <a:sx n="119" d="100"/>
          <a:sy n="119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3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E8FAE-E0FD-4234-AA3A-2C2ABE00350C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3D9D1-77EB-450A-A466-736D0006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6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Barrow: 251K</a:t>
            </a:r>
          </a:p>
          <a:p>
            <a:r>
              <a:rPr lang="en-US" dirty="0"/>
              <a:t>Left side: 258-259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3D9D1-77EB-450A-A466-736D000653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3D9D1-77EB-450A-A466-736D000653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8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27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5A06-368B-404D-9BA1-0D5C0DE74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5A811-8449-4E78-A68B-13AD4ACD6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14E96-69C1-4005-B181-C9546D40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5111B-B738-4BC0-B54F-0BF87975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88F73-AEC4-4494-AF5B-DE405517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87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63216-A069-46CD-BDF1-DB49D2AE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B5DEB-55EF-481D-BB24-4E828D2A3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6E9F-0168-4911-B664-5A4D2F0E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A1104-5CCE-4230-AB83-2AF5F929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E787-8CF0-47E4-BEF7-F71CC212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05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D1D74-4EA2-439D-B529-F59AC6E24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E0DCB-89AD-4EE5-8A9F-F728B168B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48336-637B-4AD5-84D5-4E197DB4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D083-ECB5-4716-941A-32F417AB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D69FB-E0A3-457A-BFE1-1B348BF2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93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67D4-08E4-43E9-BEDC-93098D96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656D-2B35-4A8F-96EF-4C1EA1C7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DF6C3-5E0D-4CC4-8F7E-07C65A0A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C0371-F0B2-43AA-A91B-F7C962C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16592-C2CC-4504-A76E-BABC822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72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E035-359F-4063-8BC6-10C32EEE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AB410-AA35-4945-90CB-70BE4BCC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B189A-FD25-4C79-986A-F4D13221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6160A-7347-463B-9C4B-029AB29A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E5BBD-09AC-405E-992E-7449FE20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92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6376-B9D9-494F-9D91-CEA34746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92BDE-2D38-4F3B-87FD-082FAC004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68E1B-F644-4E66-BD25-B7547D8D9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DA16B-CD1B-40EC-8579-790A3AB1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0C440-04B6-4524-9C33-FDA10D9B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48AE5-BB5C-4FB6-A32D-A8B08A2D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38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DBF7-39B6-4307-A4BD-C7B9C238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378B2-396F-4985-9180-CB92B054E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CAED3-6093-42C8-ABAE-9C22A3F89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DD47D7-2F05-4E9F-A68F-14CF459EF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1FCEA-B04D-47FA-AA10-00FAE37C4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48DE4-6746-4669-8AC5-0A5669F6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B869E-A5D2-47D9-9A89-B9F07934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F6D30-5F7F-405D-A9D2-F1513EFC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63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1565-46D0-4CE6-94D0-4B768429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BF5D3-6918-481D-954E-4373EBE5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0B115-8A8D-45D7-8248-D8AC3381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263BC-6750-4EA9-A539-8334ADA6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16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20D15-3F39-4317-BF36-9B5DE33E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F8431-8E92-4E2D-8C29-E6447344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46216-47EC-4E0F-9C07-6A4C75AC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61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96AB-3A1C-4C5E-A96C-F18DBC21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509D6-CA6B-40ED-B316-A803C396C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E7233-988E-4BA7-90C8-A52BCBDA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F8A7E-DD30-42DB-A448-9CCD2CE8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DD578-7067-46BF-8973-9715BF58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FC275-65D7-4016-85CD-DF1F0B27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94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C80C-6570-4A06-9621-E56B42B9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70886-D987-4A7E-B0B1-D9EB35A62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25114-CED7-4315-83D1-DAC39D330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55C2B-12A7-44E0-BCB8-ECDC2CC7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B0AE8-7553-4D7F-B51B-67A6AC8A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E5A00-2931-4C4F-B5C4-38A37E4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26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346F3-4218-42E3-A1B9-119BEFDB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46DF4-3390-49F0-8B25-AF38B44B9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BF7C1-B0E3-4BD7-93D1-179E8C303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D1BFD-981E-4B9E-8809-965ACAA9E4BF}" type="datetimeFigureOut">
              <a:rPr lang="zh-TW" altLang="en-US" smtClean="0"/>
              <a:t>2017/12/8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D8EB7-CC66-4AD7-BD73-F1ED78EC0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D1780-0B1F-4AAD-90BC-D981CDF17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7A950-8716-4629-84D4-2B7D390FE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04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B8233B-C42B-4DD2-88BD-4F997D67B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Shape 93">
            <a:extLst>
              <a:ext uri="{FF2B5EF4-FFF2-40B4-BE49-F238E27FC236}">
                <a16:creationId xmlns:a16="http://schemas.microsoft.com/office/drawing/2014/main" id="{32DD8944-168C-4961-BB88-49BC07E564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dirty="0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0C7FD-953A-4C6A-8CDB-9324A2EA5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A case study of Arctic mixed-phase cloud properties from remote sensing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0642F-20F5-4F04-8CDC-2109F468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0123"/>
            <a:ext cx="9144000" cy="220004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Hui-Wen Lai, Eugene </a:t>
            </a:r>
            <a:r>
              <a:rPr lang="en-US" dirty="0" err="1"/>
              <a:t>Clothiaux</a:t>
            </a:r>
            <a:r>
              <a:rPr lang="en-US" dirty="0"/>
              <a:t>, </a:t>
            </a:r>
            <a:r>
              <a:rPr lang="en-US" dirty="0" err="1"/>
              <a:t>Fuqing</a:t>
            </a:r>
            <a:r>
              <a:rPr lang="en-US" dirty="0"/>
              <a:t> Zhang and Hans </a:t>
            </a:r>
            <a:r>
              <a:rPr lang="en-US" dirty="0" err="1"/>
              <a:t>Verlinde</a:t>
            </a:r>
            <a:endParaRPr lang="en-US" dirty="0"/>
          </a:p>
          <a:p>
            <a:r>
              <a:rPr lang="en-US" altLang="zh-TW" dirty="0"/>
              <a:t>Collaborators: David Stauffer, and Brian </a:t>
            </a:r>
            <a:r>
              <a:rPr lang="en-US" altLang="zh-TW" dirty="0" err="1"/>
              <a:t>Gaudet</a:t>
            </a:r>
            <a:endParaRPr lang="en-US" altLang="zh-TW" dirty="0"/>
          </a:p>
          <a:p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 Group Conference December 8 2017</a:t>
            </a:r>
          </a:p>
        </p:txBody>
      </p:sp>
    </p:spTree>
    <p:extLst>
      <p:ext uri="{BB962C8B-B14F-4D97-AF65-F5344CB8AC3E}">
        <p14:creationId xmlns:p14="http://schemas.microsoft.com/office/powerpoint/2010/main" val="341074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B506E6-6DB1-48D1-A63F-BB4CEAE9A502}"/>
              </a:ext>
            </a:extLst>
          </p:cNvPr>
          <p:cNvGrpSpPr/>
          <p:nvPr/>
        </p:nvGrpSpPr>
        <p:grpSpPr>
          <a:xfrm>
            <a:off x="2152728" y="283764"/>
            <a:ext cx="8229600" cy="5884334"/>
            <a:chOff x="1981200" y="1659466"/>
            <a:chExt cx="8229600" cy="5884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CB5C4C-07B2-477A-AB2F-B871B4EBC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98"/>
            <a:stretch/>
          </p:blipFill>
          <p:spPr>
            <a:xfrm>
              <a:off x="1981200" y="1659466"/>
              <a:ext cx="8229600" cy="588433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B1499F-29B4-49C9-BC30-DA1FD85FFB53}"/>
                </a:ext>
              </a:extLst>
            </p:cNvPr>
            <p:cNvGrpSpPr/>
            <p:nvPr/>
          </p:nvGrpSpPr>
          <p:grpSpPr>
            <a:xfrm>
              <a:off x="2203042" y="2033429"/>
              <a:ext cx="7177477" cy="307779"/>
              <a:chOff x="2203042" y="2033429"/>
              <a:chExt cx="7177477" cy="30777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3EF713-54AE-4059-97F0-502DE2A94A4C}"/>
                  </a:ext>
                </a:extLst>
              </p:cNvPr>
              <p:cNvSpPr txBox="1"/>
              <p:nvPr/>
            </p:nvSpPr>
            <p:spPr>
              <a:xfrm>
                <a:off x="2203042" y="2033431"/>
                <a:ext cx="22752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>
                    <a:solidFill>
                      <a:schemeClr val="bg1"/>
                    </a:solidFill>
                  </a:rPr>
                  <a:t>500 </a:t>
                </a:r>
                <a:r>
                  <a:rPr lang="en-US" altLang="zh-TW" sz="1400" b="1" dirty="0" err="1">
                    <a:solidFill>
                      <a:schemeClr val="bg1"/>
                    </a:solidFill>
                  </a:rPr>
                  <a:t>hPa</a:t>
                </a:r>
                <a:r>
                  <a:rPr lang="en-US" altLang="zh-TW" sz="1400" b="1" dirty="0">
                    <a:solidFill>
                      <a:schemeClr val="bg1"/>
                    </a:solidFill>
                  </a:rPr>
                  <a:t> geopotential height</a:t>
                </a:r>
                <a:endParaRPr lang="zh-TW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C19FEE-F71E-4A07-9589-98F232FEB980}"/>
                  </a:ext>
                </a:extLst>
              </p:cNvPr>
              <p:cNvSpPr txBox="1"/>
              <p:nvPr/>
            </p:nvSpPr>
            <p:spPr>
              <a:xfrm>
                <a:off x="5006431" y="2033430"/>
                <a:ext cx="15709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>
                    <a:solidFill>
                      <a:schemeClr val="bg1"/>
                    </a:solidFill>
                  </a:rPr>
                  <a:t>850 </a:t>
                </a:r>
                <a:r>
                  <a:rPr lang="en-US" altLang="zh-TW" sz="1400" b="1" dirty="0" err="1">
                    <a:solidFill>
                      <a:schemeClr val="bg1"/>
                    </a:solidFill>
                  </a:rPr>
                  <a:t>hPa</a:t>
                </a:r>
                <a:r>
                  <a:rPr lang="en-US" altLang="zh-TW" sz="1400" b="1" dirty="0">
                    <a:solidFill>
                      <a:schemeClr val="bg1"/>
                    </a:solidFill>
                  </a:rPr>
                  <a:t> wind + RH</a:t>
                </a:r>
                <a:endParaRPr lang="zh-TW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FA5F2-0904-417B-B095-E9F1FBCF2BBF}"/>
                  </a:ext>
                </a:extLst>
              </p:cNvPr>
              <p:cNvSpPr txBox="1"/>
              <p:nvPr/>
            </p:nvSpPr>
            <p:spPr>
              <a:xfrm>
                <a:off x="7716602" y="2033429"/>
                <a:ext cx="16639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>
                    <a:solidFill>
                      <a:schemeClr val="bg1"/>
                    </a:solidFill>
                  </a:rPr>
                  <a:t>1000 </a:t>
                </a:r>
                <a:r>
                  <a:rPr lang="en-US" altLang="zh-TW" sz="1400" b="1" dirty="0" err="1">
                    <a:solidFill>
                      <a:schemeClr val="bg1"/>
                    </a:solidFill>
                  </a:rPr>
                  <a:t>hPa</a:t>
                </a:r>
                <a:r>
                  <a:rPr lang="en-US" altLang="zh-TW" sz="1400" b="1" dirty="0">
                    <a:solidFill>
                      <a:schemeClr val="bg1"/>
                    </a:solidFill>
                  </a:rPr>
                  <a:t> wind +SLP</a:t>
                </a:r>
                <a:endParaRPr lang="zh-TW" alt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E9877A3-12C6-4B12-8310-3A17F6A0FA14}"/>
              </a:ext>
            </a:extLst>
          </p:cNvPr>
          <p:cNvSpPr txBox="1"/>
          <p:nvPr/>
        </p:nvSpPr>
        <p:spPr>
          <a:xfrm>
            <a:off x="243338" y="182880"/>
            <a:ext cx="43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domain 01 (</a:t>
            </a:r>
            <a:r>
              <a:rPr lang="el-GR" dirty="0"/>
              <a:t>Δ</a:t>
            </a:r>
            <a:r>
              <a:rPr lang="en-US" dirty="0"/>
              <a:t>x = 27-km) with FNL input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23C334-12C5-4E61-8E25-6F315629D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728" r="49071" b="50000"/>
          <a:stretch/>
        </p:blipFill>
        <p:spPr>
          <a:xfrm>
            <a:off x="-8332" y="3943789"/>
            <a:ext cx="4015134" cy="2598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180EC-2DD5-49DF-8FA0-2DAF029BD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5" t="7207" r="4229" b="49521"/>
          <a:stretch/>
        </p:blipFill>
        <p:spPr>
          <a:xfrm>
            <a:off x="4045049" y="3975962"/>
            <a:ext cx="4015134" cy="2598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57D35-E4E4-40EE-B34E-9220CAD18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5" t="50917" r="4369" b="5811"/>
          <a:stretch/>
        </p:blipFill>
        <p:spPr>
          <a:xfrm>
            <a:off x="8142360" y="3975962"/>
            <a:ext cx="4015134" cy="25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DE1599-F33A-4EA8-9DED-0CE552C88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/>
          <a:stretch/>
        </p:blipFill>
        <p:spPr>
          <a:xfrm>
            <a:off x="2667000" y="553890"/>
            <a:ext cx="6858000" cy="6304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4E5D1-E5B1-4E67-864D-ACA30E732B40}"/>
              </a:ext>
            </a:extLst>
          </p:cNvPr>
          <p:cNvSpPr txBox="1"/>
          <p:nvPr/>
        </p:nvSpPr>
        <p:spPr>
          <a:xfrm>
            <a:off x="5153786" y="184558"/>
            <a:ext cx="18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02 0500 UTC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56C7A-7B3B-414C-8D1D-C5200B27DA83}"/>
              </a:ext>
            </a:extLst>
          </p:cNvPr>
          <p:cNvSpPr txBox="1"/>
          <p:nvPr/>
        </p:nvSpPr>
        <p:spPr>
          <a:xfrm>
            <a:off x="2860646" y="59561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1200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688E7-D40A-4FFB-BB5B-AC83BA0B62CA}"/>
              </a:ext>
            </a:extLst>
          </p:cNvPr>
          <p:cNvSpPr txBox="1"/>
          <p:nvPr/>
        </p:nvSpPr>
        <p:spPr>
          <a:xfrm>
            <a:off x="4992848" y="595617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8D9CA-D5A0-4938-86C9-275A9C98A8BF}"/>
              </a:ext>
            </a:extLst>
          </p:cNvPr>
          <p:cNvSpPr txBox="1"/>
          <p:nvPr/>
        </p:nvSpPr>
        <p:spPr>
          <a:xfrm>
            <a:off x="7125050" y="595616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0FD0A-C6EF-4877-A5E9-40195564D33D}"/>
              </a:ext>
            </a:extLst>
          </p:cNvPr>
          <p:cNvSpPr txBox="1"/>
          <p:nvPr/>
        </p:nvSpPr>
        <p:spPr>
          <a:xfrm>
            <a:off x="2860646" y="2643930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600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4AA40-5AC1-4B7F-AB09-237E7A710143}"/>
              </a:ext>
            </a:extLst>
          </p:cNvPr>
          <p:cNvSpPr txBox="1"/>
          <p:nvPr/>
        </p:nvSpPr>
        <p:spPr>
          <a:xfrm>
            <a:off x="4992848" y="2643929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400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F8734-F8F8-4368-A281-46CACAEA2339}"/>
              </a:ext>
            </a:extLst>
          </p:cNvPr>
          <p:cNvSpPr txBox="1"/>
          <p:nvPr/>
        </p:nvSpPr>
        <p:spPr>
          <a:xfrm>
            <a:off x="7125050" y="2643928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200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FDB8D-68CF-4F15-8AAD-5D83EBED5D27}"/>
              </a:ext>
            </a:extLst>
          </p:cNvPr>
          <p:cNvSpPr txBox="1"/>
          <p:nvPr/>
        </p:nvSpPr>
        <p:spPr>
          <a:xfrm>
            <a:off x="2906331" y="469224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50 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6B1D7F-2E42-475C-A1E1-D9DE9D5DB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23482" r="24958" b="23300"/>
          <a:stretch/>
        </p:blipFill>
        <p:spPr>
          <a:xfrm>
            <a:off x="5602861" y="4660156"/>
            <a:ext cx="2879396" cy="19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21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7FAB85-B4EC-4B94-B8E8-C0E7D5E0D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6" y="1643348"/>
            <a:ext cx="5441343" cy="4801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CD4B5-6C42-4C9A-A6DC-CEBD8505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56" y="0"/>
            <a:ext cx="77724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554AE2-3CEB-4079-9091-26A5B2DF999D}"/>
              </a:ext>
            </a:extLst>
          </p:cNvPr>
          <p:cNvSpPr/>
          <p:nvPr/>
        </p:nvSpPr>
        <p:spPr>
          <a:xfrm>
            <a:off x="5989438" y="757564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(</a:t>
            </a:r>
            <a:r>
              <a:rPr lang="el-GR" altLang="zh-TW" sz="1400" dirty="0"/>
              <a:t>Δ</a:t>
            </a:r>
            <a:r>
              <a:rPr lang="en-US" altLang="zh-TW" sz="1400" dirty="0"/>
              <a:t>x = 1-km) </a:t>
            </a:r>
            <a:endParaRPr lang="zh-TW" alt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CFE10D-B6BD-48A1-BD7F-2AC192EC3020}"/>
              </a:ext>
            </a:extLst>
          </p:cNvPr>
          <p:cNvSpPr/>
          <p:nvPr/>
        </p:nvSpPr>
        <p:spPr>
          <a:xfrm>
            <a:off x="10586617" y="2031098"/>
            <a:ext cx="1372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(</a:t>
            </a:r>
            <a:r>
              <a:rPr lang="el-GR" altLang="zh-TW" sz="1400" dirty="0"/>
              <a:t>Δ</a:t>
            </a:r>
            <a:r>
              <a:rPr lang="en-US" altLang="zh-TW" sz="1400" dirty="0"/>
              <a:t>x = 0.111-km) 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8721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6CDD4-DA51-4590-A0DD-DE1791E36C59}"/>
              </a:ext>
            </a:extLst>
          </p:cNvPr>
          <p:cNvSpPr txBox="1"/>
          <p:nvPr/>
        </p:nvSpPr>
        <p:spPr>
          <a:xfrm>
            <a:off x="516054" y="672164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311B9-C117-40B9-8280-F296CFD1EA4E}"/>
              </a:ext>
            </a:extLst>
          </p:cNvPr>
          <p:cNvSpPr txBox="1"/>
          <p:nvPr/>
        </p:nvSpPr>
        <p:spPr>
          <a:xfrm>
            <a:off x="516054" y="1536857"/>
            <a:ext cx="6163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Wave clouds was observed everywhere over the Arctic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Model is able to capture the synoptic scale mixed-phase cloud features.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r>
              <a:rPr lang="en-US" altLang="zh-TW" dirty="0"/>
              <a:t>Future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Characterize the boundary layer condition by using model results and explain the clouds formation.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D0300-64F9-41DD-8A2A-4EC7A5ECD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26" y="1449392"/>
            <a:ext cx="5285874" cy="3964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CD80D-DF62-4149-B908-AE15514A076B}"/>
              </a:ext>
            </a:extLst>
          </p:cNvPr>
          <p:cNvSpPr txBox="1"/>
          <p:nvPr/>
        </p:nvSpPr>
        <p:spPr>
          <a:xfrm>
            <a:off x="11056560" y="5131609"/>
            <a:ext cx="1135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@State College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5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76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AA120D5-078D-401E-93F6-D27A460EE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5284" r="12063" b="64248"/>
          <a:stretch/>
        </p:blipFill>
        <p:spPr>
          <a:xfrm>
            <a:off x="901487" y="161509"/>
            <a:ext cx="10654225" cy="35959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DA3C0-980B-45AC-AE9B-DAE5566CCF0A}"/>
              </a:ext>
            </a:extLst>
          </p:cNvPr>
          <p:cNvGrpSpPr/>
          <p:nvPr/>
        </p:nvGrpSpPr>
        <p:grpSpPr>
          <a:xfrm>
            <a:off x="2117808" y="3946443"/>
            <a:ext cx="3079048" cy="2911557"/>
            <a:chOff x="6710561" y="2107147"/>
            <a:chExt cx="4621468" cy="43700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C3E641-A922-429D-BC5C-E5B385B88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28142" r="49617" b="24578"/>
            <a:stretch/>
          </p:blipFill>
          <p:spPr>
            <a:xfrm>
              <a:off x="6710561" y="2107147"/>
              <a:ext cx="4621468" cy="437007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D001F4-3694-423C-AF7F-12D74BC2D405}"/>
                </a:ext>
              </a:extLst>
            </p:cNvPr>
            <p:cNvGrpSpPr/>
            <p:nvPr/>
          </p:nvGrpSpPr>
          <p:grpSpPr>
            <a:xfrm>
              <a:off x="7950979" y="4745689"/>
              <a:ext cx="2293278" cy="369332"/>
              <a:chOff x="6837225" y="5811143"/>
              <a:chExt cx="1471351" cy="2369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E761E2-2FAD-4AAB-86E7-4E04E407A37B}"/>
                  </a:ext>
                </a:extLst>
              </p:cNvPr>
              <p:cNvSpPr txBox="1"/>
              <p:nvPr/>
            </p:nvSpPr>
            <p:spPr>
              <a:xfrm>
                <a:off x="8093419" y="5811143"/>
                <a:ext cx="215157" cy="236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rgbClr val="0066FF"/>
                    </a:solidFill>
                  </a:rPr>
                  <a:t>U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A654FE-B6CC-4A59-B815-087EB6E9C2FB}"/>
                  </a:ext>
                </a:extLst>
              </p:cNvPr>
              <p:cNvSpPr txBox="1"/>
              <p:nvPr/>
            </p:nvSpPr>
            <p:spPr>
              <a:xfrm>
                <a:off x="6837225" y="5811143"/>
                <a:ext cx="205901" cy="236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rgbClr val="FF0000"/>
                    </a:solidFill>
                  </a:rPr>
                  <a:t>V</a:t>
                </a:r>
                <a:endParaRPr lang="zh-TW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6032C9-177A-4373-B976-EE84DE300628}"/>
              </a:ext>
            </a:extLst>
          </p:cNvPr>
          <p:cNvSpPr txBox="1"/>
          <p:nvPr/>
        </p:nvSpPr>
        <p:spPr>
          <a:xfrm>
            <a:off x="5729681" y="4488110"/>
            <a:ext cx="3767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waves/hour with wind speed 10 m/s</a:t>
            </a:r>
          </a:p>
          <a:p>
            <a:r>
              <a:rPr lang="en-US" dirty="0"/>
              <a:t>Wave length = 12 km</a:t>
            </a:r>
          </a:p>
        </p:txBody>
      </p:sp>
    </p:spTree>
    <p:extLst>
      <p:ext uri="{BB962C8B-B14F-4D97-AF65-F5344CB8AC3E}">
        <p14:creationId xmlns:p14="http://schemas.microsoft.com/office/powerpoint/2010/main" val="623623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509D0-8CA8-4029-82DC-F14741D94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0" y="0"/>
            <a:ext cx="102349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4C46A-9BB9-4609-B2F7-D47DB9419EA8}"/>
              </a:ext>
            </a:extLst>
          </p:cNvPr>
          <p:cNvSpPr txBox="1"/>
          <p:nvPr/>
        </p:nvSpPr>
        <p:spPr>
          <a:xfrm>
            <a:off x="243338" y="182880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ERA-Interim</a:t>
            </a:r>
          </a:p>
        </p:txBody>
      </p:sp>
    </p:spTree>
    <p:extLst>
      <p:ext uri="{BB962C8B-B14F-4D97-AF65-F5344CB8AC3E}">
        <p14:creationId xmlns:p14="http://schemas.microsoft.com/office/powerpoint/2010/main" val="156068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93307-087A-4CF6-9304-049746DB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0" y="0"/>
            <a:ext cx="102349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235F3-C436-42B1-8132-0A791A0D9F74}"/>
              </a:ext>
            </a:extLst>
          </p:cNvPr>
          <p:cNvSpPr txBox="1"/>
          <p:nvPr/>
        </p:nvSpPr>
        <p:spPr>
          <a:xfrm>
            <a:off x="243338" y="182880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ERA-Interim</a:t>
            </a:r>
          </a:p>
        </p:txBody>
      </p:sp>
    </p:spTree>
    <p:extLst>
      <p:ext uri="{BB962C8B-B14F-4D97-AF65-F5344CB8AC3E}">
        <p14:creationId xmlns:p14="http://schemas.microsoft.com/office/powerpoint/2010/main" val="887101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A7136-B635-461B-8C4D-3A7D02344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0" y="0"/>
            <a:ext cx="102349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51551-C0E4-403D-8E44-A8D661E4D0FB}"/>
              </a:ext>
            </a:extLst>
          </p:cNvPr>
          <p:cNvSpPr txBox="1"/>
          <p:nvPr/>
        </p:nvSpPr>
        <p:spPr>
          <a:xfrm>
            <a:off x="243338" y="182880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ERA-Interim</a:t>
            </a:r>
          </a:p>
        </p:txBody>
      </p:sp>
    </p:spTree>
    <p:extLst>
      <p:ext uri="{BB962C8B-B14F-4D97-AF65-F5344CB8AC3E}">
        <p14:creationId xmlns:p14="http://schemas.microsoft.com/office/powerpoint/2010/main" val="342910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919B24-896B-4B75-8618-D1714B45A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/>
          <a:stretch/>
        </p:blipFill>
        <p:spPr>
          <a:xfrm>
            <a:off x="35852" y="168281"/>
            <a:ext cx="4775200" cy="4423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785B8-D42D-4FB1-AA2E-36377BD98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0"/>
          <a:stretch/>
        </p:blipFill>
        <p:spPr>
          <a:xfrm>
            <a:off x="5031528" y="3394441"/>
            <a:ext cx="7086196" cy="4513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87D4E-B7A3-4633-B05D-529550CAA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7215"/>
          <a:stretch/>
        </p:blipFill>
        <p:spPr>
          <a:xfrm>
            <a:off x="5012670" y="1242117"/>
            <a:ext cx="7086196" cy="2055998"/>
          </a:xfrm>
          <a:prstGeom prst="rect">
            <a:avLst/>
          </a:prstGeom>
        </p:spPr>
      </p:pic>
      <p:sp>
        <p:nvSpPr>
          <p:cNvPr id="11" name="Shape 383">
            <a:extLst>
              <a:ext uri="{FF2B5EF4-FFF2-40B4-BE49-F238E27FC236}">
                <a16:creationId xmlns:a16="http://schemas.microsoft.com/office/drawing/2014/main" id="{943D4BAC-E7B1-4AB9-8459-CCC424B5847E}"/>
              </a:ext>
            </a:extLst>
          </p:cNvPr>
          <p:cNvSpPr txBox="1"/>
          <p:nvPr/>
        </p:nvSpPr>
        <p:spPr>
          <a:xfrm>
            <a:off x="7713848" y="858238"/>
            <a:ext cx="2665907" cy="287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2300 UTC May 1</a:t>
            </a:r>
          </a:p>
        </p:txBody>
      </p:sp>
      <p:sp>
        <p:nvSpPr>
          <p:cNvPr id="12" name="Shape 384">
            <a:extLst>
              <a:ext uri="{FF2B5EF4-FFF2-40B4-BE49-F238E27FC236}">
                <a16:creationId xmlns:a16="http://schemas.microsoft.com/office/drawing/2014/main" id="{33EAC204-E228-48A2-AECE-2CB13B87412F}"/>
              </a:ext>
            </a:extLst>
          </p:cNvPr>
          <p:cNvSpPr txBox="1"/>
          <p:nvPr/>
        </p:nvSpPr>
        <p:spPr>
          <a:xfrm>
            <a:off x="5012669" y="550331"/>
            <a:ext cx="6535863" cy="3544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 line in domain </a:t>
            </a: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and </a:t>
            </a: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in 6 domains-simulation</a:t>
            </a:r>
          </a:p>
        </p:txBody>
      </p:sp>
      <p:grpSp>
        <p:nvGrpSpPr>
          <p:cNvPr id="13" name="Shape 385">
            <a:extLst>
              <a:ext uri="{FF2B5EF4-FFF2-40B4-BE49-F238E27FC236}">
                <a16:creationId xmlns:a16="http://schemas.microsoft.com/office/drawing/2014/main" id="{F7A258C0-7482-4ACE-B56F-0BB9532C2072}"/>
              </a:ext>
            </a:extLst>
          </p:cNvPr>
          <p:cNvGrpSpPr/>
          <p:nvPr/>
        </p:nvGrpSpPr>
        <p:grpSpPr>
          <a:xfrm>
            <a:off x="4536352" y="3460475"/>
            <a:ext cx="2794668" cy="2389993"/>
            <a:chOff x="1306635" y="3290548"/>
            <a:chExt cx="2722161" cy="3243428"/>
          </a:xfrm>
        </p:grpSpPr>
        <p:cxnSp>
          <p:nvCxnSpPr>
            <p:cNvPr id="14" name="Shape 386">
              <a:extLst>
                <a:ext uri="{FF2B5EF4-FFF2-40B4-BE49-F238E27FC236}">
                  <a16:creationId xmlns:a16="http://schemas.microsoft.com/office/drawing/2014/main" id="{F7487297-6C7D-40C7-A77B-5807F2DD3F0D}"/>
                </a:ext>
              </a:extLst>
            </p:cNvPr>
            <p:cNvCxnSpPr>
              <a:cxnSpLocks/>
            </p:cNvCxnSpPr>
            <p:nvPr/>
          </p:nvCxnSpPr>
          <p:spPr>
            <a:xfrm>
              <a:off x="2026617" y="6323212"/>
              <a:ext cx="2002179" cy="0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cxnSp>
          <p:nvCxnSpPr>
            <p:cNvPr id="15" name="Shape 387">
              <a:extLst>
                <a:ext uri="{FF2B5EF4-FFF2-40B4-BE49-F238E27FC236}">
                  <a16:creationId xmlns:a16="http://schemas.microsoft.com/office/drawing/2014/main" id="{F4210371-2817-4F98-8E30-2A4D07052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2217" y="3290548"/>
              <a:ext cx="0" cy="2347205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sp>
          <p:nvSpPr>
            <p:cNvPr id="16" name="Shape 388">
              <a:extLst>
                <a:ext uri="{FF2B5EF4-FFF2-40B4-BE49-F238E27FC236}">
                  <a16:creationId xmlns:a16="http://schemas.microsoft.com/office/drawing/2014/main" id="{8A1E479D-87B9-4C0F-823C-45D73D571AEB}"/>
                </a:ext>
              </a:extLst>
            </p:cNvPr>
            <p:cNvSpPr txBox="1"/>
            <p:nvPr/>
          </p:nvSpPr>
          <p:spPr>
            <a:xfrm>
              <a:off x="2747837" y="6245192"/>
              <a:ext cx="1108861" cy="28878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33.44 km</a:t>
              </a:r>
            </a:p>
          </p:txBody>
        </p:sp>
        <p:sp>
          <p:nvSpPr>
            <p:cNvPr id="17" name="Shape 389">
              <a:extLst>
                <a:ext uri="{FF2B5EF4-FFF2-40B4-BE49-F238E27FC236}">
                  <a16:creationId xmlns:a16="http://schemas.microsoft.com/office/drawing/2014/main" id="{463EFA9E-6940-442A-BD7A-7440B57AE54A}"/>
                </a:ext>
              </a:extLst>
            </p:cNvPr>
            <p:cNvSpPr txBox="1"/>
            <p:nvPr/>
          </p:nvSpPr>
          <p:spPr>
            <a:xfrm>
              <a:off x="1306635" y="4172805"/>
              <a:ext cx="964896" cy="29134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27.77 km</a:t>
              </a:r>
            </a:p>
          </p:txBody>
        </p:sp>
      </p:grpSp>
      <p:grpSp>
        <p:nvGrpSpPr>
          <p:cNvPr id="18" name="Shape 390">
            <a:extLst>
              <a:ext uri="{FF2B5EF4-FFF2-40B4-BE49-F238E27FC236}">
                <a16:creationId xmlns:a16="http://schemas.microsoft.com/office/drawing/2014/main" id="{28FD547B-C02E-44E6-A488-220627B2CB9F}"/>
              </a:ext>
            </a:extLst>
          </p:cNvPr>
          <p:cNvGrpSpPr/>
          <p:nvPr/>
        </p:nvGrpSpPr>
        <p:grpSpPr>
          <a:xfrm>
            <a:off x="5275508" y="1230417"/>
            <a:ext cx="5699879" cy="252692"/>
            <a:chOff x="907618" y="1276865"/>
            <a:chExt cx="7355102" cy="351603"/>
          </a:xfrm>
        </p:grpSpPr>
        <p:sp>
          <p:nvSpPr>
            <p:cNvPr id="19" name="Shape 395">
              <a:extLst>
                <a:ext uri="{FF2B5EF4-FFF2-40B4-BE49-F238E27FC236}">
                  <a16:creationId xmlns:a16="http://schemas.microsoft.com/office/drawing/2014/main" id="{E71CB10D-564C-425A-A9FC-3AC17052259F}"/>
                </a:ext>
              </a:extLst>
            </p:cNvPr>
            <p:cNvSpPr txBox="1"/>
            <p:nvPr/>
          </p:nvSpPr>
          <p:spPr>
            <a:xfrm>
              <a:off x="907618" y="1277589"/>
              <a:ext cx="1508651" cy="27957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(a) 1200-m</a:t>
              </a:r>
            </a:p>
          </p:txBody>
        </p:sp>
        <p:sp>
          <p:nvSpPr>
            <p:cNvPr id="20" name="Shape 396">
              <a:extLst>
                <a:ext uri="{FF2B5EF4-FFF2-40B4-BE49-F238E27FC236}">
                  <a16:creationId xmlns:a16="http://schemas.microsoft.com/office/drawing/2014/main" id="{77CF5ED1-43A6-44C7-BB7D-1FDACBD911EE}"/>
                </a:ext>
              </a:extLst>
            </p:cNvPr>
            <p:cNvSpPr txBox="1"/>
            <p:nvPr/>
          </p:nvSpPr>
          <p:spPr>
            <a:xfrm>
              <a:off x="3977043" y="1276865"/>
              <a:ext cx="1419894" cy="3390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(b) 600-m</a:t>
              </a:r>
            </a:p>
          </p:txBody>
        </p:sp>
        <p:sp>
          <p:nvSpPr>
            <p:cNvPr id="21" name="Shape 397">
              <a:extLst>
                <a:ext uri="{FF2B5EF4-FFF2-40B4-BE49-F238E27FC236}">
                  <a16:creationId xmlns:a16="http://schemas.microsoft.com/office/drawing/2014/main" id="{76BAB14C-9105-4682-9E7A-4CCF0AD9B8E4}"/>
                </a:ext>
              </a:extLst>
            </p:cNvPr>
            <p:cNvSpPr txBox="1"/>
            <p:nvPr/>
          </p:nvSpPr>
          <p:spPr>
            <a:xfrm>
              <a:off x="7025044" y="1277200"/>
              <a:ext cx="1237676" cy="35126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(c) 50-m</a:t>
              </a:r>
            </a:p>
          </p:txBody>
        </p:sp>
      </p:grpSp>
      <p:sp>
        <p:nvSpPr>
          <p:cNvPr id="23" name="Shape 399">
            <a:extLst>
              <a:ext uri="{FF2B5EF4-FFF2-40B4-BE49-F238E27FC236}">
                <a16:creationId xmlns:a16="http://schemas.microsoft.com/office/drawing/2014/main" id="{11E333C8-C186-4D8F-ABF4-3129E0E3FF44}"/>
              </a:ext>
            </a:extLst>
          </p:cNvPr>
          <p:cNvSpPr txBox="1"/>
          <p:nvPr/>
        </p:nvSpPr>
        <p:spPr>
          <a:xfrm>
            <a:off x="5197108" y="5349015"/>
            <a:ext cx="1339935" cy="1990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</a:p>
        </p:txBody>
      </p:sp>
      <p:sp>
        <p:nvSpPr>
          <p:cNvPr id="24" name="Shape 400">
            <a:extLst>
              <a:ext uri="{FF2B5EF4-FFF2-40B4-BE49-F238E27FC236}">
                <a16:creationId xmlns:a16="http://schemas.microsoft.com/office/drawing/2014/main" id="{45E6DEA7-5D11-4BA2-ACF7-765FB972F35B}"/>
              </a:ext>
            </a:extLst>
          </p:cNvPr>
          <p:cNvSpPr txBox="1"/>
          <p:nvPr/>
        </p:nvSpPr>
        <p:spPr>
          <a:xfrm>
            <a:off x="10975387" y="5349015"/>
            <a:ext cx="1339935" cy="2164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divergence</a:t>
            </a:r>
          </a:p>
        </p:txBody>
      </p:sp>
      <p:sp>
        <p:nvSpPr>
          <p:cNvPr id="26" name="Shape 103">
            <a:extLst>
              <a:ext uri="{FF2B5EF4-FFF2-40B4-BE49-F238E27FC236}">
                <a16:creationId xmlns:a16="http://schemas.microsoft.com/office/drawing/2014/main" id="{CA51303D-2D91-4FA4-9F36-C210ECAD5C54}"/>
              </a:ext>
            </a:extLst>
          </p:cNvPr>
          <p:cNvSpPr txBox="1"/>
          <p:nvPr/>
        </p:nvSpPr>
        <p:spPr>
          <a:xfrm>
            <a:off x="571040" y="4710741"/>
            <a:ext cx="3122917" cy="18538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d01 : 65 ×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× 130 (27 km)</a:t>
            </a:r>
          </a:p>
          <a:p>
            <a:pPr marL="0" marR="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d02 :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94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× 94 × 130 (9 km)</a:t>
            </a:r>
          </a:p>
          <a:p>
            <a:pPr marL="0" marR="0" lvl="0" indent="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d03 :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148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×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148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×130 (3 km)</a:t>
            </a:r>
          </a:p>
          <a:p>
            <a:pPr marL="0" marR="0" lvl="0" indent="0" algn="l" rtl="0">
              <a:lnSpc>
                <a:spcPct val="144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d04 :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187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× 148 ×130 (1 km)</a:t>
            </a:r>
          </a:p>
          <a:p>
            <a:pPr>
              <a:lnSpc>
                <a:spcPct val="144000"/>
              </a:lnSpc>
              <a:buClr>
                <a:schemeClr val="dk1"/>
              </a:buClr>
              <a:buSzPct val="25000"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d05 : 250 × 202 ×130 (0.333 km)</a:t>
            </a:r>
          </a:p>
          <a:p>
            <a:pPr>
              <a:lnSpc>
                <a:spcPct val="144000"/>
              </a:lnSpc>
              <a:buClr>
                <a:schemeClr val="dk1"/>
              </a:buClr>
              <a:buSzPct val="25000"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d06 : 301 × 250 ×130 (0.111 km)</a:t>
            </a:r>
          </a:p>
        </p:txBody>
      </p:sp>
    </p:spTree>
    <p:extLst>
      <p:ext uri="{BB962C8B-B14F-4D97-AF65-F5344CB8AC3E}">
        <p14:creationId xmlns:p14="http://schemas.microsoft.com/office/powerpoint/2010/main" val="393150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4">
            <a:extLst>
              <a:ext uri="{FF2B5EF4-FFF2-40B4-BE49-F238E27FC236}">
                <a16:creationId xmlns:a16="http://schemas.microsoft.com/office/drawing/2014/main" id="{D414DDDA-8C47-469A-98AE-10DE1A675BD6}"/>
              </a:ext>
            </a:extLst>
          </p:cNvPr>
          <p:cNvSpPr txBox="1"/>
          <p:nvPr/>
        </p:nvSpPr>
        <p:spPr>
          <a:xfrm>
            <a:off x="393734" y="280949"/>
            <a:ext cx="3711538" cy="31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2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sz="11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C5CAC-9ACF-4EC3-A393-622C199440D9}"/>
              </a:ext>
            </a:extLst>
          </p:cNvPr>
          <p:cNvSpPr txBox="1"/>
          <p:nvPr/>
        </p:nvSpPr>
        <p:spPr>
          <a:xfrm>
            <a:off x="6009093" y="1224866"/>
            <a:ext cx="3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A120D5-078D-401E-93F6-D27A460EE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20" y="-274320"/>
            <a:ext cx="8229599" cy="74066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304B36-3DB6-4944-A09A-D2E18592B27E}"/>
              </a:ext>
            </a:extLst>
          </p:cNvPr>
          <p:cNvSpPr txBox="1"/>
          <p:nvPr/>
        </p:nvSpPr>
        <p:spPr>
          <a:xfrm>
            <a:off x="393734" y="1059102"/>
            <a:ext cx="3797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02 2013 @ Barrow, Alaska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and Multi-layered mixed-phase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type of ice precipitation</a:t>
            </a:r>
          </a:p>
        </p:txBody>
      </p:sp>
    </p:spTree>
    <p:extLst>
      <p:ext uri="{BB962C8B-B14F-4D97-AF65-F5344CB8AC3E}">
        <p14:creationId xmlns:p14="http://schemas.microsoft.com/office/powerpoint/2010/main" val="4180545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F248C-2AE1-48C2-B605-55EE43097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531A1-42AF-4528-8DF6-D1005B2E9238}"/>
              </a:ext>
            </a:extLst>
          </p:cNvPr>
          <p:cNvSpPr txBox="1"/>
          <p:nvPr/>
        </p:nvSpPr>
        <p:spPr>
          <a:xfrm>
            <a:off x="5428211" y="6375860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64DE9-22F4-406F-A6DC-DEA3BE5D2FBB}"/>
              </a:ext>
            </a:extLst>
          </p:cNvPr>
          <p:cNvSpPr txBox="1"/>
          <p:nvPr/>
        </p:nvSpPr>
        <p:spPr>
          <a:xfrm rot="16200000">
            <a:off x="2220347" y="3038095"/>
            <a:ext cx="66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7905A-9453-4493-B438-81460D624F55}"/>
              </a:ext>
            </a:extLst>
          </p:cNvPr>
          <p:cNvSpPr txBox="1"/>
          <p:nvPr/>
        </p:nvSpPr>
        <p:spPr>
          <a:xfrm>
            <a:off x="923897" y="257695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01 2013</a:t>
            </a:r>
          </a:p>
        </p:txBody>
      </p:sp>
    </p:spTree>
    <p:extLst>
      <p:ext uri="{BB962C8B-B14F-4D97-AF65-F5344CB8AC3E}">
        <p14:creationId xmlns:p14="http://schemas.microsoft.com/office/powerpoint/2010/main" val="2343995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D79D4-A072-4A2D-A90C-49F09C100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441EE-2E37-498A-BE90-BABA8159435C}"/>
              </a:ext>
            </a:extLst>
          </p:cNvPr>
          <p:cNvSpPr txBox="1"/>
          <p:nvPr/>
        </p:nvSpPr>
        <p:spPr>
          <a:xfrm>
            <a:off x="5428211" y="6375860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C1C4B-84F4-4FA1-A57D-ED9E8D8674CF}"/>
              </a:ext>
            </a:extLst>
          </p:cNvPr>
          <p:cNvSpPr txBox="1"/>
          <p:nvPr/>
        </p:nvSpPr>
        <p:spPr>
          <a:xfrm rot="16200000">
            <a:off x="2220347" y="3038095"/>
            <a:ext cx="66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172FB-5C69-443C-9E05-85911A3EBAFC}"/>
              </a:ext>
            </a:extLst>
          </p:cNvPr>
          <p:cNvSpPr txBox="1"/>
          <p:nvPr/>
        </p:nvSpPr>
        <p:spPr>
          <a:xfrm>
            <a:off x="923897" y="257695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02 2013</a:t>
            </a:r>
          </a:p>
        </p:txBody>
      </p:sp>
    </p:spTree>
    <p:extLst>
      <p:ext uri="{BB962C8B-B14F-4D97-AF65-F5344CB8AC3E}">
        <p14:creationId xmlns:p14="http://schemas.microsoft.com/office/powerpoint/2010/main" val="273667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A1438-6574-4D4A-A1B9-9A9F526B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BDDEEE-0ECD-4AFD-84A5-9E473B1F8182}"/>
              </a:ext>
            </a:extLst>
          </p:cNvPr>
          <p:cNvSpPr txBox="1"/>
          <p:nvPr/>
        </p:nvSpPr>
        <p:spPr>
          <a:xfrm>
            <a:off x="5428211" y="6375860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45060-E5F4-4523-9DE2-35D3C235213E}"/>
              </a:ext>
            </a:extLst>
          </p:cNvPr>
          <p:cNvSpPr txBox="1"/>
          <p:nvPr/>
        </p:nvSpPr>
        <p:spPr>
          <a:xfrm rot="16200000">
            <a:off x="2220347" y="3038095"/>
            <a:ext cx="66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9F2D5-5451-4942-8A9D-BC569F10CF99}"/>
              </a:ext>
            </a:extLst>
          </p:cNvPr>
          <p:cNvSpPr txBox="1"/>
          <p:nvPr/>
        </p:nvSpPr>
        <p:spPr>
          <a:xfrm>
            <a:off x="923897" y="257695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03 2013</a:t>
            </a:r>
          </a:p>
        </p:txBody>
      </p:sp>
    </p:spTree>
    <p:extLst>
      <p:ext uri="{BB962C8B-B14F-4D97-AF65-F5344CB8AC3E}">
        <p14:creationId xmlns:p14="http://schemas.microsoft.com/office/powerpoint/2010/main" val="86209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CB70D9-BF4B-41C2-8DE8-FB7AB2AC5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61A40-C0F6-4296-B370-F1F996B9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24" y="-28494"/>
            <a:ext cx="6837176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2AECF4-8063-4457-BAA6-C50CD0159840}"/>
              </a:ext>
            </a:extLst>
          </p:cNvPr>
          <p:cNvSpPr txBox="1"/>
          <p:nvPr/>
        </p:nvSpPr>
        <p:spPr>
          <a:xfrm>
            <a:off x="321733" y="33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01 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AFECB-99C6-40CC-8A15-E7EED8CC7B6C}"/>
              </a:ext>
            </a:extLst>
          </p:cNvPr>
          <p:cNvSpPr txBox="1"/>
          <p:nvPr/>
        </p:nvSpPr>
        <p:spPr>
          <a:xfrm>
            <a:off x="2584062" y="828441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29D3E-76E7-4711-AC96-683F2BBAE668}"/>
              </a:ext>
            </a:extLst>
          </p:cNvPr>
          <p:cNvSpPr txBox="1"/>
          <p:nvPr/>
        </p:nvSpPr>
        <p:spPr>
          <a:xfrm>
            <a:off x="8147907" y="8450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</a:t>
            </a:r>
            <a:r>
              <a:rPr lang="en-US" sz="1400" dirty="0"/>
              <a:t>(1km)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DFA42-5E7B-44C1-8F12-F56CC770FE5F}"/>
              </a:ext>
            </a:extLst>
          </p:cNvPr>
          <p:cNvSpPr txBox="1"/>
          <p:nvPr/>
        </p:nvSpPr>
        <p:spPr>
          <a:xfrm>
            <a:off x="5233001" y="229709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BBF36-C939-4F05-AF8E-A0991C3250B2}"/>
              </a:ext>
            </a:extLst>
          </p:cNvPr>
          <p:cNvSpPr txBox="1"/>
          <p:nvPr/>
        </p:nvSpPr>
        <p:spPr>
          <a:xfrm>
            <a:off x="10604759" y="250167"/>
            <a:ext cx="3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550A7-DA6F-414D-A0D6-B06C89529ED3}"/>
              </a:ext>
            </a:extLst>
          </p:cNvPr>
          <p:cNvSpPr/>
          <p:nvPr/>
        </p:nvSpPr>
        <p:spPr>
          <a:xfrm>
            <a:off x="4732181" y="5732734"/>
            <a:ext cx="2300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NSA sounding at Barrow</a:t>
            </a:r>
            <a:endParaRPr lang="en-US" sz="1400" b="0" dirty="0">
              <a:effectLst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230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UTC May 01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542370-2A11-4D55-919A-3BF59B96F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3" t="28154" b="24846"/>
          <a:stretch/>
        </p:blipFill>
        <p:spPr>
          <a:xfrm>
            <a:off x="7204157" y="4248266"/>
            <a:ext cx="2732601" cy="2578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68ABE-F62A-4028-ADDF-BE3E38E49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4" r="49807" b="24846"/>
          <a:stretch/>
        </p:blipFill>
        <p:spPr>
          <a:xfrm>
            <a:off x="1736313" y="4279331"/>
            <a:ext cx="2753799" cy="2578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96D53-7264-4DD5-A095-A924E12F5E2B}"/>
              </a:ext>
            </a:extLst>
          </p:cNvPr>
          <p:cNvSpPr txBox="1"/>
          <p:nvPr/>
        </p:nvSpPr>
        <p:spPr>
          <a:xfrm>
            <a:off x="2393360" y="4744271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U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9901F-2ED5-4D73-9CEF-9581D3E8F399}"/>
              </a:ext>
            </a:extLst>
          </p:cNvPr>
          <p:cNvSpPr txBox="1"/>
          <p:nvPr/>
        </p:nvSpPr>
        <p:spPr>
          <a:xfrm>
            <a:off x="3213928" y="465569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V</a:t>
            </a:r>
            <a:endParaRPr lang="zh-TW" altLang="en-US" sz="1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A9EA0-0835-4A9E-B184-C094B87189C8}"/>
              </a:ext>
            </a:extLst>
          </p:cNvPr>
          <p:cNvSpPr txBox="1"/>
          <p:nvPr/>
        </p:nvSpPr>
        <p:spPr>
          <a:xfrm>
            <a:off x="8310449" y="4517197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B82BD-A59C-42DC-86D0-81BA43C2A9BC}"/>
              </a:ext>
            </a:extLst>
          </p:cNvPr>
          <p:cNvSpPr txBox="1"/>
          <p:nvPr/>
        </p:nvSpPr>
        <p:spPr>
          <a:xfrm>
            <a:off x="7808241" y="4794196"/>
            <a:ext cx="329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Td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F4A22E-92A4-4487-9E23-2293C4E2E076}"/>
                  </a:ext>
                </a:extLst>
              </p:cNvPr>
              <p:cNvSpPr txBox="1"/>
              <p:nvPr/>
            </p:nvSpPr>
            <p:spPr>
              <a:xfrm>
                <a:off x="9109499" y="4794196"/>
                <a:ext cx="31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2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F4A22E-92A4-4487-9E23-2293C4E2E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499" y="4794196"/>
                <a:ext cx="31098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96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4C43C-8CD0-48E4-BA43-988C7136C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68580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AD060-F688-47BD-B601-AC5C59EC48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24" y="-8467"/>
            <a:ext cx="6837176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A28AF-43EF-4BD1-86BD-18FEB18F3246}"/>
              </a:ext>
            </a:extLst>
          </p:cNvPr>
          <p:cNvSpPr txBox="1"/>
          <p:nvPr/>
        </p:nvSpPr>
        <p:spPr>
          <a:xfrm>
            <a:off x="321733" y="33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0445 UTC May 02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93BDE-7584-41CF-8D4D-2D4101AEFED3}"/>
              </a:ext>
            </a:extLst>
          </p:cNvPr>
          <p:cNvSpPr txBox="1"/>
          <p:nvPr/>
        </p:nvSpPr>
        <p:spPr>
          <a:xfrm>
            <a:off x="2584062" y="845066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94FD8-9A40-4A9B-BD99-DC0AD12C9EF0}"/>
              </a:ext>
            </a:extLst>
          </p:cNvPr>
          <p:cNvSpPr txBox="1"/>
          <p:nvPr/>
        </p:nvSpPr>
        <p:spPr>
          <a:xfrm>
            <a:off x="8147907" y="8450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</a:t>
            </a:r>
            <a:r>
              <a:rPr lang="en-US" sz="1400" dirty="0"/>
              <a:t>(1km)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52C6B-716D-4EF8-9B16-500AE150B41D}"/>
              </a:ext>
            </a:extLst>
          </p:cNvPr>
          <p:cNvSpPr txBox="1"/>
          <p:nvPr/>
        </p:nvSpPr>
        <p:spPr>
          <a:xfrm>
            <a:off x="5233001" y="246334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AD415-C2F8-4691-925B-A960569C99CF}"/>
              </a:ext>
            </a:extLst>
          </p:cNvPr>
          <p:cNvSpPr txBox="1"/>
          <p:nvPr/>
        </p:nvSpPr>
        <p:spPr>
          <a:xfrm>
            <a:off x="10604759" y="250167"/>
            <a:ext cx="3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8C8AC-0810-4E9B-981D-C67E233E16ED}"/>
              </a:ext>
            </a:extLst>
          </p:cNvPr>
          <p:cNvSpPr/>
          <p:nvPr/>
        </p:nvSpPr>
        <p:spPr>
          <a:xfrm>
            <a:off x="4732181" y="5732734"/>
            <a:ext cx="2300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NSA sounding at Barrow</a:t>
            </a:r>
            <a:endParaRPr lang="en-US" sz="1400" b="0" dirty="0">
              <a:effectLst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053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UTC May 02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9062A9-D4C6-449D-951D-70F843DD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8" t="27932" b="24383"/>
          <a:stretch/>
        </p:blipFill>
        <p:spPr>
          <a:xfrm>
            <a:off x="7208392" y="4241799"/>
            <a:ext cx="2724134" cy="2616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5C1902-5CC4-4A6C-92B7-D79E00E01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2" r="49942" b="24383"/>
          <a:stretch/>
        </p:blipFill>
        <p:spPr>
          <a:xfrm>
            <a:off x="1740030" y="4241798"/>
            <a:ext cx="2746367" cy="2616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D1EF8C-4AB4-46B8-848C-157E49BED938}"/>
              </a:ext>
            </a:extLst>
          </p:cNvPr>
          <p:cNvSpPr txBox="1"/>
          <p:nvPr/>
        </p:nvSpPr>
        <p:spPr>
          <a:xfrm>
            <a:off x="2297948" y="4744271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U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CEB6B4-09BD-4956-B2DE-68D25DB63CD6}"/>
              </a:ext>
            </a:extLst>
          </p:cNvPr>
          <p:cNvSpPr txBox="1"/>
          <p:nvPr/>
        </p:nvSpPr>
        <p:spPr>
          <a:xfrm>
            <a:off x="3213928" y="465569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V</a:t>
            </a:r>
            <a:endParaRPr lang="zh-TW" altLang="en-US" sz="12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1B5B8-F757-42B6-A65E-5CD7EC09705A}"/>
              </a:ext>
            </a:extLst>
          </p:cNvPr>
          <p:cNvSpPr txBox="1"/>
          <p:nvPr/>
        </p:nvSpPr>
        <p:spPr>
          <a:xfrm>
            <a:off x="8366106" y="4517197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D57DF-50B8-4C79-BD8E-071495180663}"/>
              </a:ext>
            </a:extLst>
          </p:cNvPr>
          <p:cNvSpPr txBox="1"/>
          <p:nvPr/>
        </p:nvSpPr>
        <p:spPr>
          <a:xfrm>
            <a:off x="7808241" y="4794196"/>
            <a:ext cx="329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Td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BF25DD-E2C3-418E-A944-DDEB8684BCD0}"/>
                  </a:ext>
                </a:extLst>
              </p:cNvPr>
              <p:cNvSpPr txBox="1"/>
              <p:nvPr/>
            </p:nvSpPr>
            <p:spPr>
              <a:xfrm>
                <a:off x="9214016" y="4882770"/>
                <a:ext cx="31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2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BF25DD-E2C3-418E-A944-DDEB8684B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016" y="4882770"/>
                <a:ext cx="31098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096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51CD7-A077-44B3-A34F-F5A559CA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"/>
            <a:ext cx="6858000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B52FF-AAB9-4E35-AF12-27AFA4CCFA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24" y="-8466"/>
            <a:ext cx="6837176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303663-C36A-4B89-B320-F0F2953A00B1}"/>
              </a:ext>
            </a:extLst>
          </p:cNvPr>
          <p:cNvSpPr txBox="1"/>
          <p:nvPr/>
        </p:nvSpPr>
        <p:spPr>
          <a:xfrm>
            <a:off x="321733" y="33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2300 UTC May 02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06D00-9E3A-418C-B9D5-B4771501DB63}"/>
              </a:ext>
            </a:extLst>
          </p:cNvPr>
          <p:cNvSpPr txBox="1"/>
          <p:nvPr/>
        </p:nvSpPr>
        <p:spPr>
          <a:xfrm>
            <a:off x="2584062" y="845066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EAFBF-6E5A-4D15-B5B1-16704A9AD392}"/>
              </a:ext>
            </a:extLst>
          </p:cNvPr>
          <p:cNvSpPr txBox="1"/>
          <p:nvPr/>
        </p:nvSpPr>
        <p:spPr>
          <a:xfrm>
            <a:off x="8147907" y="8450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</a:t>
            </a:r>
            <a:r>
              <a:rPr lang="en-US" sz="1400" dirty="0"/>
              <a:t>(1km)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84A20-14F1-42C5-847F-3C9900B2884F}"/>
              </a:ext>
            </a:extLst>
          </p:cNvPr>
          <p:cNvSpPr txBox="1"/>
          <p:nvPr/>
        </p:nvSpPr>
        <p:spPr>
          <a:xfrm>
            <a:off x="5233001" y="246334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AC0D08-F173-4CA8-9B1C-B51F5F6D8B27}"/>
              </a:ext>
            </a:extLst>
          </p:cNvPr>
          <p:cNvSpPr txBox="1"/>
          <p:nvPr/>
        </p:nvSpPr>
        <p:spPr>
          <a:xfrm>
            <a:off x="10604759" y="250167"/>
            <a:ext cx="3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494AFC-9B95-4DAD-9C11-0A41A6606849}"/>
              </a:ext>
            </a:extLst>
          </p:cNvPr>
          <p:cNvSpPr/>
          <p:nvPr/>
        </p:nvSpPr>
        <p:spPr>
          <a:xfrm>
            <a:off x="4732181" y="5732734"/>
            <a:ext cx="2300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NSA sounding at Barrow</a:t>
            </a:r>
            <a:endParaRPr lang="en-US" sz="1400" b="0" dirty="0">
              <a:effectLst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2301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UTC May 02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72C6D8-CE34-47B9-A929-D51D0B341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28307" b="24692"/>
          <a:stretch/>
        </p:blipFill>
        <p:spPr>
          <a:xfrm>
            <a:off x="7187224" y="4279331"/>
            <a:ext cx="2766468" cy="2578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197D59-9C10-482B-95A2-B6F9C40AC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49721" b="24692"/>
          <a:stretch/>
        </p:blipFill>
        <p:spPr>
          <a:xfrm>
            <a:off x="1733971" y="4261367"/>
            <a:ext cx="2758483" cy="2578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4F8D4-275B-4FA3-BF18-A4CF64C8E489}"/>
              </a:ext>
            </a:extLst>
          </p:cNvPr>
          <p:cNvSpPr txBox="1"/>
          <p:nvPr/>
        </p:nvSpPr>
        <p:spPr>
          <a:xfrm>
            <a:off x="2640717" y="4692366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U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98B3CD-4B85-49BE-885A-92EAF674C06E}"/>
              </a:ext>
            </a:extLst>
          </p:cNvPr>
          <p:cNvSpPr txBox="1"/>
          <p:nvPr/>
        </p:nvSpPr>
        <p:spPr>
          <a:xfrm>
            <a:off x="3345158" y="4667830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V</a:t>
            </a:r>
            <a:endParaRPr lang="zh-TW" altLang="en-US" sz="1200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9F5BEC-F92F-480F-86C1-A08F344C84A7}"/>
              </a:ext>
            </a:extLst>
          </p:cNvPr>
          <p:cNvSpPr txBox="1"/>
          <p:nvPr/>
        </p:nvSpPr>
        <p:spPr>
          <a:xfrm>
            <a:off x="8609720" y="4505773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accent1"/>
                </a:solidFill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443E1-C6F4-411A-95EC-98322FB38D47}"/>
              </a:ext>
            </a:extLst>
          </p:cNvPr>
          <p:cNvSpPr txBox="1"/>
          <p:nvPr/>
        </p:nvSpPr>
        <p:spPr>
          <a:xfrm>
            <a:off x="8040820" y="4715779"/>
            <a:ext cx="329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Td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D3495D-6005-4133-8CB7-6E33012E8725}"/>
                  </a:ext>
                </a:extLst>
              </p:cNvPr>
              <p:cNvSpPr txBox="1"/>
              <p:nvPr/>
            </p:nvSpPr>
            <p:spPr>
              <a:xfrm>
                <a:off x="9369508" y="5200935"/>
                <a:ext cx="31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2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D3495D-6005-4133-8CB7-6E33012E8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508" y="5200935"/>
                <a:ext cx="31098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564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 descr="MOD021KM_A2013121_2355_bt_pair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2800" y="-204666"/>
            <a:ext cx="7199999" cy="577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 descr="MOD02QKM_A2013121_235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0000" y="-170975"/>
            <a:ext cx="7200000" cy="569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928467" y="796633"/>
            <a:ext cx="2264400" cy="43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altLang="zh-TW" sz="1067"/>
              <a:t>BT from </a:t>
            </a:r>
            <a:r>
              <a:rPr lang="en-US" altLang="zh-TW" sz="10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Band 31 (1-km image)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400267" y="796633"/>
            <a:ext cx="654800" cy="35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1155CC"/>
              </a:buClr>
              <a:buSzPct val="25000"/>
            </a:pPr>
            <a:r>
              <a:rPr lang="en-US" altLang="zh-TW" sz="1333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1 km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6614400" y="796633"/>
            <a:ext cx="1040800" cy="355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1155CC"/>
              </a:buClr>
              <a:buSzPct val="25000"/>
            </a:pPr>
            <a:r>
              <a:rPr lang="en-US" altLang="zh-TW" sz="1333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0.25 km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7475100" y="796633"/>
            <a:ext cx="2764800" cy="43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altLang="zh-TW" sz="1067"/>
              <a:t>Rad from </a:t>
            </a:r>
            <a:r>
              <a:rPr lang="en-US" altLang="zh-TW" sz="10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Band 1 (</a:t>
            </a:r>
            <a:r>
              <a:rPr lang="en-US" altLang="zh-TW" sz="1067"/>
              <a:t>0.25</a:t>
            </a:r>
            <a:r>
              <a:rPr lang="en-US" altLang="zh-TW" sz="10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-km image)</a:t>
            </a:r>
          </a:p>
        </p:txBody>
      </p:sp>
      <p:pic>
        <p:nvPicPr>
          <p:cNvPr id="297" name="Shape 297" descr="uvt_nsa050200.png"/>
          <p:cNvPicPr preferRelativeResize="0"/>
          <p:nvPr/>
        </p:nvPicPr>
        <p:blipFill rotWithShape="1">
          <a:blip r:embed="rId5">
            <a:alphaModFix/>
          </a:blip>
          <a:srcRect t="24404" b="24399"/>
          <a:stretch/>
        </p:blipFill>
        <p:spPr>
          <a:xfrm>
            <a:off x="-304800" y="4124065"/>
            <a:ext cx="5331600" cy="2729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Shape 298"/>
          <p:cNvCxnSpPr/>
          <p:nvPr/>
        </p:nvCxnSpPr>
        <p:spPr>
          <a:xfrm rot="10800000">
            <a:off x="3896700" y="6102100"/>
            <a:ext cx="0" cy="3568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Shape 299"/>
          <p:cNvCxnSpPr/>
          <p:nvPr/>
        </p:nvCxnSpPr>
        <p:spPr>
          <a:xfrm rot="10800000">
            <a:off x="3406733" y="5216100"/>
            <a:ext cx="0" cy="12428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0" name="Shape 300" descr="bt_comp_6ll_05012345_d05.png"/>
          <p:cNvPicPr preferRelativeResize="0"/>
          <p:nvPr/>
        </p:nvPicPr>
        <p:blipFill rotWithShape="1">
          <a:blip r:embed="rId6">
            <a:alphaModFix/>
          </a:blip>
          <a:srcRect l="26233" t="55203" r="27369" b="12659"/>
          <a:stretch/>
        </p:blipFill>
        <p:spPr>
          <a:xfrm>
            <a:off x="7040517" y="4340834"/>
            <a:ext cx="3633968" cy="251716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9642233" y="6065300"/>
            <a:ext cx="1700400" cy="43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altLang="zh-TW" sz="1067"/>
              <a:t>WRF(d05)@2345 UTC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78533" y="210067"/>
            <a:ext cx="1911600" cy="504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altLang="zh-TW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Terra 121.2355</a:t>
            </a:r>
          </a:p>
        </p:txBody>
      </p:sp>
      <p:cxnSp>
        <p:nvCxnSpPr>
          <p:cNvPr id="303" name="Shape 303"/>
          <p:cNvCxnSpPr/>
          <p:nvPr/>
        </p:nvCxnSpPr>
        <p:spPr>
          <a:xfrm rot="10800000">
            <a:off x="8899551" y="5846500"/>
            <a:ext cx="0" cy="7140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Shape 304"/>
          <p:cNvSpPr txBox="1"/>
          <p:nvPr/>
        </p:nvSpPr>
        <p:spPr>
          <a:xfrm>
            <a:off x="3482833" y="4316433"/>
            <a:ext cx="1754000" cy="546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altLang="zh-TW" sz="1200"/>
              <a:t>230</a:t>
            </a:r>
            <a:r>
              <a:rPr lang="en-US" altLang="zh-TW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UTC </a:t>
            </a:r>
            <a:r>
              <a:rPr lang="en-US" altLang="zh-TW" sz="1200"/>
              <a:t>1</a:t>
            </a:r>
            <a:r>
              <a:rPr lang="zh-TW" alt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</a:p>
        </p:txBody>
      </p:sp>
      <p:cxnSp>
        <p:nvCxnSpPr>
          <p:cNvPr id="305" name="Shape 305"/>
          <p:cNvCxnSpPr/>
          <p:nvPr/>
        </p:nvCxnSpPr>
        <p:spPr>
          <a:xfrm>
            <a:off x="199533" y="6102100"/>
            <a:ext cx="3697200" cy="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Shape 306"/>
          <p:cNvCxnSpPr/>
          <p:nvPr/>
        </p:nvCxnSpPr>
        <p:spPr>
          <a:xfrm>
            <a:off x="220533" y="5216100"/>
            <a:ext cx="3186400" cy="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Shape 307"/>
          <p:cNvSpPr txBox="1"/>
          <p:nvPr/>
        </p:nvSpPr>
        <p:spPr>
          <a:xfrm>
            <a:off x="1041067" y="4505633"/>
            <a:ext cx="2856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067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183567" y="4750900"/>
            <a:ext cx="2856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067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3397233" y="4666800"/>
            <a:ext cx="2856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067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2822800" y="4750900"/>
            <a:ext cx="4824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067">
                <a:solidFill>
                  <a:srgbClr val="FF0000"/>
                </a:solidFill>
              </a:rPr>
              <a:t>Td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4217033" y="4750900"/>
            <a:ext cx="2856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467"/>
              <a:t>θ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4878600" y="6102100"/>
            <a:ext cx="1970800" cy="35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1067"/>
              <a:t>Heating from the surface? Near superadiabatic</a:t>
            </a:r>
          </a:p>
        </p:txBody>
      </p:sp>
    </p:spTree>
    <p:extLst>
      <p:ext uri="{BB962C8B-B14F-4D97-AF65-F5344CB8AC3E}">
        <p14:creationId xmlns:p14="http://schemas.microsoft.com/office/powerpoint/2010/main" val="199568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93307-087A-4CF6-9304-049746DB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0" y="0"/>
            <a:ext cx="102349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235F3-C436-42B1-8132-0A791A0D9F74}"/>
              </a:ext>
            </a:extLst>
          </p:cNvPr>
          <p:cNvSpPr txBox="1"/>
          <p:nvPr/>
        </p:nvSpPr>
        <p:spPr>
          <a:xfrm>
            <a:off x="243338" y="182880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ERA-Interim</a:t>
            </a:r>
          </a:p>
        </p:txBody>
      </p:sp>
    </p:spTree>
    <p:extLst>
      <p:ext uri="{BB962C8B-B14F-4D97-AF65-F5344CB8AC3E}">
        <p14:creationId xmlns:p14="http://schemas.microsoft.com/office/powerpoint/2010/main" val="424865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A7ABC-655D-484C-9AE6-CC41F2624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r="23647"/>
          <a:stretch/>
        </p:blipFill>
        <p:spPr>
          <a:xfrm>
            <a:off x="1311216" y="-1368250"/>
            <a:ext cx="8731281" cy="1077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12F05-3B22-4765-B27C-76E9EA6312B6}"/>
              </a:ext>
            </a:extLst>
          </p:cNvPr>
          <p:cNvSpPr txBox="1"/>
          <p:nvPr/>
        </p:nvSpPr>
        <p:spPr>
          <a:xfrm>
            <a:off x="5022754" y="89494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36315-8FE3-41DD-B711-91B28CED6731}"/>
              </a:ext>
            </a:extLst>
          </p:cNvPr>
          <p:cNvSpPr txBox="1"/>
          <p:nvPr/>
        </p:nvSpPr>
        <p:spPr>
          <a:xfrm>
            <a:off x="4080294" y="464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02 2013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FD2516-90C2-4460-A7E2-5382D616800A}"/>
              </a:ext>
            </a:extLst>
          </p:cNvPr>
          <p:cNvGrpSpPr/>
          <p:nvPr/>
        </p:nvGrpSpPr>
        <p:grpSpPr>
          <a:xfrm>
            <a:off x="10042497" y="747422"/>
            <a:ext cx="894473" cy="6409982"/>
            <a:chOff x="10042497" y="747422"/>
            <a:chExt cx="894473" cy="64099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CC1531-1069-47E2-8CA6-0D2E243DDD33}"/>
                </a:ext>
              </a:extLst>
            </p:cNvPr>
            <p:cNvSpPr txBox="1"/>
            <p:nvPr/>
          </p:nvSpPr>
          <p:spPr>
            <a:xfrm>
              <a:off x="10168041" y="107960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7F93F5-1C5B-4819-9CF4-79F86AA4E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70" r="13066"/>
            <a:stretch/>
          </p:blipFill>
          <p:spPr>
            <a:xfrm>
              <a:off x="10042497" y="747422"/>
              <a:ext cx="894473" cy="6409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45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B7A2EB-A154-42FE-B838-4E9BA68730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13" y="-622138"/>
            <a:ext cx="10097091" cy="8102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731952-68E5-46ED-961D-CA86769482DD}"/>
              </a:ext>
            </a:extLst>
          </p:cNvPr>
          <p:cNvSpPr txBox="1"/>
          <p:nvPr/>
        </p:nvSpPr>
        <p:spPr>
          <a:xfrm>
            <a:off x="7507882" y="87004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</a:t>
            </a:r>
            <a:r>
              <a:rPr lang="en-US" sz="1400" dirty="0"/>
              <a:t>(1km)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C5CAC-9ACF-4EC3-A393-622C199440D9}"/>
              </a:ext>
            </a:extLst>
          </p:cNvPr>
          <p:cNvSpPr txBox="1"/>
          <p:nvPr/>
        </p:nvSpPr>
        <p:spPr>
          <a:xfrm>
            <a:off x="11570994" y="22968"/>
            <a:ext cx="3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636E9-8BD4-42DE-9B5D-FA4A9718E5E2}"/>
              </a:ext>
            </a:extLst>
          </p:cNvPr>
          <p:cNvSpPr/>
          <p:nvPr/>
        </p:nvSpPr>
        <p:spPr>
          <a:xfrm>
            <a:off x="1220599" y="1239372"/>
            <a:ext cx="2300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NSA sounding at Barrow</a:t>
            </a:r>
            <a:endParaRPr lang="en-US" sz="1400" b="0" dirty="0">
              <a:effectLst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053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UTC May 02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A21A63-A093-4577-AE1C-A08DC3E7D81C}"/>
              </a:ext>
            </a:extLst>
          </p:cNvPr>
          <p:cNvGrpSpPr/>
          <p:nvPr/>
        </p:nvGrpSpPr>
        <p:grpSpPr>
          <a:xfrm>
            <a:off x="216930" y="1929263"/>
            <a:ext cx="3776216" cy="3570802"/>
            <a:chOff x="6710561" y="2107147"/>
            <a:chExt cx="4621468" cy="4370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B6A031-A09C-45A5-8631-527C506AD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8435" b="24285"/>
            <a:stretch/>
          </p:blipFill>
          <p:spPr>
            <a:xfrm>
              <a:off x="6710561" y="2107147"/>
              <a:ext cx="4621468" cy="437007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42C2E25-C217-4C88-8B28-14D84E7602C6}"/>
                </a:ext>
              </a:extLst>
            </p:cNvPr>
            <p:cNvGrpSpPr/>
            <p:nvPr/>
          </p:nvGrpSpPr>
          <p:grpSpPr>
            <a:xfrm>
              <a:off x="7799988" y="2677505"/>
              <a:ext cx="2886241" cy="877162"/>
              <a:chOff x="6740344" y="4484214"/>
              <a:chExt cx="1851790" cy="56277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4C6377-7DA3-43AE-98E3-CA40E8AFF540}"/>
                  </a:ext>
                </a:extLst>
              </p:cNvPr>
              <p:cNvSpPr txBox="1"/>
              <p:nvPr/>
            </p:nvSpPr>
            <p:spPr>
              <a:xfrm>
                <a:off x="7452923" y="4484214"/>
                <a:ext cx="190473" cy="236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rgbClr val="0066FF"/>
                    </a:solidFill>
                  </a:rPr>
                  <a:t>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095A2A-2554-4252-B943-649647963674}"/>
                  </a:ext>
                </a:extLst>
              </p:cNvPr>
              <p:cNvSpPr txBox="1"/>
              <p:nvPr/>
            </p:nvSpPr>
            <p:spPr>
              <a:xfrm>
                <a:off x="6740344" y="4810033"/>
                <a:ext cx="258023" cy="236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rgbClr val="FF0000"/>
                    </a:solidFill>
                  </a:rPr>
                  <a:t>Td</a:t>
                </a:r>
                <a:endParaRPr lang="zh-TW" altLang="en-US" b="1" dirty="0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332DE24-59EA-4311-81AE-1A252257F71A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152" y="4701428"/>
                    <a:ext cx="244982" cy="236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zh-TW" altLang="en-US" b="1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332DE24-59EA-4311-81AE-1A252257F7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7152" y="4701428"/>
                    <a:ext cx="244982" cy="2369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278555-C6AA-4A2E-9E76-75507DE87051}"/>
              </a:ext>
            </a:extLst>
          </p:cNvPr>
          <p:cNvSpPr txBox="1"/>
          <p:nvPr/>
        </p:nvSpPr>
        <p:spPr>
          <a:xfrm>
            <a:off x="6413206" y="48659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01 2013</a:t>
            </a:r>
          </a:p>
        </p:txBody>
      </p:sp>
    </p:spTree>
    <p:extLst>
      <p:ext uri="{BB962C8B-B14F-4D97-AF65-F5344CB8AC3E}">
        <p14:creationId xmlns:p14="http://schemas.microsoft.com/office/powerpoint/2010/main" val="338219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A7ABC-655D-484C-9AE6-CC41F2624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r="23706"/>
          <a:stretch/>
        </p:blipFill>
        <p:spPr>
          <a:xfrm>
            <a:off x="1311216" y="-1368250"/>
            <a:ext cx="8723330" cy="1077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12F05-3B22-4765-B27C-76E9EA6312B6}"/>
              </a:ext>
            </a:extLst>
          </p:cNvPr>
          <p:cNvSpPr txBox="1"/>
          <p:nvPr/>
        </p:nvSpPr>
        <p:spPr>
          <a:xfrm>
            <a:off x="5022754" y="89494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36315-8FE3-41DD-B711-91B28CED6731}"/>
              </a:ext>
            </a:extLst>
          </p:cNvPr>
          <p:cNvSpPr txBox="1"/>
          <p:nvPr/>
        </p:nvSpPr>
        <p:spPr>
          <a:xfrm>
            <a:off x="4080294" y="464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02 2013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FF95A-9A33-42D4-B1D2-2E0DF9CA21E4}"/>
              </a:ext>
            </a:extLst>
          </p:cNvPr>
          <p:cNvGrpSpPr/>
          <p:nvPr/>
        </p:nvGrpSpPr>
        <p:grpSpPr>
          <a:xfrm>
            <a:off x="10042497" y="747422"/>
            <a:ext cx="894473" cy="6409982"/>
            <a:chOff x="10042497" y="747422"/>
            <a:chExt cx="894473" cy="64099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65FBC-8F8C-486A-95A7-D52C61772115}"/>
                </a:ext>
              </a:extLst>
            </p:cNvPr>
            <p:cNvSpPr txBox="1"/>
            <p:nvPr/>
          </p:nvSpPr>
          <p:spPr>
            <a:xfrm>
              <a:off x="10168041" y="107960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Rad.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6B7751-3CC1-4AD0-BB28-72ABAB29B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70" r="13066"/>
            <a:stretch/>
          </p:blipFill>
          <p:spPr>
            <a:xfrm>
              <a:off x="10042497" y="747422"/>
              <a:ext cx="894473" cy="6409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86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63047C-89F2-4430-90D7-101005470A50}"/>
              </a:ext>
            </a:extLst>
          </p:cNvPr>
          <p:cNvGrpSpPr/>
          <p:nvPr/>
        </p:nvGrpSpPr>
        <p:grpSpPr>
          <a:xfrm>
            <a:off x="1311216" y="-1368250"/>
            <a:ext cx="8771038" cy="10779668"/>
            <a:chOff x="1311216" y="-1368250"/>
            <a:chExt cx="8771038" cy="10779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EA7ABC-655D-484C-9AE6-CC41F2624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4" r="23352"/>
            <a:stretch/>
          </p:blipFill>
          <p:spPr>
            <a:xfrm>
              <a:off x="1311216" y="-1368250"/>
              <a:ext cx="8771038" cy="107796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5D3069-8650-4D0A-B7E9-B78A56D06784}"/>
                </a:ext>
              </a:extLst>
            </p:cNvPr>
            <p:cNvSpPr/>
            <p:nvPr/>
          </p:nvSpPr>
          <p:spPr>
            <a:xfrm>
              <a:off x="5167004" y="3546795"/>
              <a:ext cx="990515" cy="118459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B21A38-BC01-4CF9-846B-2E3EF158E183}"/>
              </a:ext>
            </a:extLst>
          </p:cNvPr>
          <p:cNvSpPr txBox="1"/>
          <p:nvPr/>
        </p:nvSpPr>
        <p:spPr>
          <a:xfrm>
            <a:off x="5022754" y="89494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CFCBA-4395-4CBD-8155-CF0A01CC9339}"/>
              </a:ext>
            </a:extLst>
          </p:cNvPr>
          <p:cNvSpPr txBox="1"/>
          <p:nvPr/>
        </p:nvSpPr>
        <p:spPr>
          <a:xfrm>
            <a:off x="4080294" y="464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01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74E4B-A479-48E9-B77E-E00BFFD15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7" t="45872" r="52805" b="43730"/>
          <a:stretch/>
        </p:blipFill>
        <p:spPr>
          <a:xfrm>
            <a:off x="385572" y="1079609"/>
            <a:ext cx="4472885" cy="535485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9118F2-D620-4730-9532-1C0F285C284A}"/>
              </a:ext>
            </a:extLst>
          </p:cNvPr>
          <p:cNvGrpSpPr/>
          <p:nvPr/>
        </p:nvGrpSpPr>
        <p:grpSpPr>
          <a:xfrm>
            <a:off x="10042497" y="747422"/>
            <a:ext cx="894473" cy="6409982"/>
            <a:chOff x="10042497" y="747422"/>
            <a:chExt cx="894473" cy="64099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A7286D-4969-4B2F-8AFF-569B65C7B345}"/>
                </a:ext>
              </a:extLst>
            </p:cNvPr>
            <p:cNvSpPr txBox="1"/>
            <p:nvPr/>
          </p:nvSpPr>
          <p:spPr>
            <a:xfrm>
              <a:off x="10168041" y="107960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Rad.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28695B-0164-43E4-A5BC-A1A1AF15B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70" r="13066"/>
            <a:stretch/>
          </p:blipFill>
          <p:spPr>
            <a:xfrm>
              <a:off x="10042497" y="747422"/>
              <a:ext cx="894473" cy="6409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1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6F7BDF-0DEF-4DED-BEFF-78FA1936C2AD}"/>
              </a:ext>
            </a:extLst>
          </p:cNvPr>
          <p:cNvGrpSpPr/>
          <p:nvPr/>
        </p:nvGrpSpPr>
        <p:grpSpPr>
          <a:xfrm>
            <a:off x="1311216" y="-1368250"/>
            <a:ext cx="8778989" cy="10779668"/>
            <a:chOff x="1311216" y="-1368250"/>
            <a:chExt cx="8778989" cy="10779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EA7ABC-655D-484C-9AE6-CC41F2624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4" r="23293"/>
            <a:stretch/>
          </p:blipFill>
          <p:spPr>
            <a:xfrm>
              <a:off x="1311216" y="-1368250"/>
              <a:ext cx="8778989" cy="1077966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1FA159-67A2-4701-A11F-4EE2BF81BFD5}"/>
                </a:ext>
              </a:extLst>
            </p:cNvPr>
            <p:cNvSpPr/>
            <p:nvPr/>
          </p:nvSpPr>
          <p:spPr>
            <a:xfrm>
              <a:off x="6735746" y="2666702"/>
              <a:ext cx="990515" cy="1099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B21A38-BC01-4CF9-846B-2E3EF158E183}"/>
              </a:ext>
            </a:extLst>
          </p:cNvPr>
          <p:cNvSpPr txBox="1"/>
          <p:nvPr/>
        </p:nvSpPr>
        <p:spPr>
          <a:xfrm>
            <a:off x="5022754" y="89494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C1531-1069-47E2-8CA6-0D2E243DDD33}"/>
              </a:ext>
            </a:extLst>
          </p:cNvPr>
          <p:cNvSpPr txBox="1"/>
          <p:nvPr/>
        </p:nvSpPr>
        <p:spPr>
          <a:xfrm>
            <a:off x="10772340" y="5142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CFCBA-4395-4CBD-8155-CF0A01CC9339}"/>
              </a:ext>
            </a:extLst>
          </p:cNvPr>
          <p:cNvSpPr txBox="1"/>
          <p:nvPr/>
        </p:nvSpPr>
        <p:spPr>
          <a:xfrm>
            <a:off x="4080294" y="464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01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74E4B-A479-48E9-B77E-E00BFFD15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3" t="37752" r="40289" b="51850"/>
          <a:stretch/>
        </p:blipFill>
        <p:spPr>
          <a:xfrm>
            <a:off x="335112" y="1022654"/>
            <a:ext cx="4379095" cy="52425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9AEA91-DA55-4680-B78F-3E73F9A08B66}"/>
              </a:ext>
            </a:extLst>
          </p:cNvPr>
          <p:cNvGrpSpPr/>
          <p:nvPr/>
        </p:nvGrpSpPr>
        <p:grpSpPr>
          <a:xfrm>
            <a:off x="10042497" y="747422"/>
            <a:ext cx="894473" cy="6409982"/>
            <a:chOff x="10042497" y="747422"/>
            <a:chExt cx="894473" cy="64099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11B9CA-5C27-47A3-A16E-6A69DAA7EECF}"/>
                </a:ext>
              </a:extLst>
            </p:cNvPr>
            <p:cNvSpPr txBox="1"/>
            <p:nvPr/>
          </p:nvSpPr>
          <p:spPr>
            <a:xfrm>
              <a:off x="10168041" y="107960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Rad.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AF3492-783C-4E7E-9724-0D4122905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70" r="13066"/>
            <a:stretch/>
          </p:blipFill>
          <p:spPr>
            <a:xfrm>
              <a:off x="10042497" y="747422"/>
              <a:ext cx="894473" cy="6409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24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5F37FE-01DC-4C8B-AEEB-EE3C03F7F6F5}"/>
              </a:ext>
            </a:extLst>
          </p:cNvPr>
          <p:cNvGrpSpPr/>
          <p:nvPr/>
        </p:nvGrpSpPr>
        <p:grpSpPr>
          <a:xfrm>
            <a:off x="10042497" y="747422"/>
            <a:ext cx="894473" cy="6409982"/>
            <a:chOff x="10042497" y="747422"/>
            <a:chExt cx="894473" cy="64099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3B0A89-A732-4F73-8AD7-CBDF6619A0BC}"/>
                </a:ext>
              </a:extLst>
            </p:cNvPr>
            <p:cNvSpPr txBox="1"/>
            <p:nvPr/>
          </p:nvSpPr>
          <p:spPr>
            <a:xfrm>
              <a:off x="10168041" y="107960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Rad.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56082B-3155-460F-832D-894FC8DB4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70" r="13066"/>
            <a:stretch/>
          </p:blipFill>
          <p:spPr>
            <a:xfrm>
              <a:off x="10042497" y="747422"/>
              <a:ext cx="894473" cy="64099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47FC4E-6413-4E5B-8183-50F6D5F3A065}"/>
              </a:ext>
            </a:extLst>
          </p:cNvPr>
          <p:cNvGrpSpPr/>
          <p:nvPr/>
        </p:nvGrpSpPr>
        <p:grpSpPr>
          <a:xfrm>
            <a:off x="1311216" y="-1368250"/>
            <a:ext cx="8826697" cy="10779668"/>
            <a:chOff x="1311216" y="-1368250"/>
            <a:chExt cx="8826697" cy="10779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EA7ABC-655D-484C-9AE6-CC41F2624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4" r="22939"/>
            <a:stretch/>
          </p:blipFill>
          <p:spPr>
            <a:xfrm>
              <a:off x="1311216" y="-1368250"/>
              <a:ext cx="8826697" cy="107796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8AC237-BEEE-4665-82DF-C6DD5DED5012}"/>
                </a:ext>
              </a:extLst>
            </p:cNvPr>
            <p:cNvSpPr/>
            <p:nvPr/>
          </p:nvSpPr>
          <p:spPr>
            <a:xfrm>
              <a:off x="2214694" y="2818701"/>
              <a:ext cx="939568" cy="107489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B21A38-BC01-4CF9-846B-2E3EF158E183}"/>
              </a:ext>
            </a:extLst>
          </p:cNvPr>
          <p:cNvSpPr txBox="1"/>
          <p:nvPr/>
        </p:nvSpPr>
        <p:spPr>
          <a:xfrm>
            <a:off x="5022754" y="89494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 </a:t>
            </a:r>
            <a:r>
              <a:rPr lang="en-US" sz="1400" dirty="0"/>
              <a:t>(250m)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CFCBA-4395-4CBD-8155-CF0A01CC9339}"/>
              </a:ext>
            </a:extLst>
          </p:cNvPr>
          <p:cNvSpPr txBox="1"/>
          <p:nvPr/>
        </p:nvSpPr>
        <p:spPr>
          <a:xfrm>
            <a:off x="4080294" y="46456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Terra 2355 UTC May 01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74E4B-A479-48E9-B77E-E00BFFD15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39196" r="74900" b="50406"/>
          <a:stretch/>
        </p:blipFill>
        <p:spPr>
          <a:xfrm>
            <a:off x="7416805" y="986058"/>
            <a:ext cx="4444863" cy="532130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502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531</Words>
  <Application>Microsoft Office PowerPoint</Application>
  <PresentationFormat>Widescreen</PresentationFormat>
  <Paragraphs>145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新細明體</vt:lpstr>
      <vt:lpstr>Arial</vt:lpstr>
      <vt:lpstr>Calibri</vt:lpstr>
      <vt:lpstr>Calibri Light</vt:lpstr>
      <vt:lpstr>Cambria Math</vt:lpstr>
      <vt:lpstr>Office Theme</vt:lpstr>
      <vt:lpstr>A case study of Arctic mixed-phase cloud properties from remote sensing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</dc:creator>
  <cp:lastModifiedBy>amy</cp:lastModifiedBy>
  <cp:revision>41</cp:revision>
  <dcterms:created xsi:type="dcterms:W3CDTF">2017-10-12T12:23:45Z</dcterms:created>
  <dcterms:modified xsi:type="dcterms:W3CDTF">2017-12-08T07:23:23Z</dcterms:modified>
</cp:coreProperties>
</file>