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358" r:id="rId2"/>
    <p:sldId id="416" r:id="rId3"/>
    <p:sldId id="432" r:id="rId4"/>
    <p:sldId id="446" r:id="rId5"/>
    <p:sldId id="450" r:id="rId6"/>
    <p:sldId id="452" r:id="rId7"/>
    <p:sldId id="449" r:id="rId8"/>
    <p:sldId id="408" r:id="rId9"/>
    <p:sldId id="453" r:id="rId10"/>
    <p:sldId id="430" r:id="rId11"/>
    <p:sldId id="402" r:id="rId12"/>
    <p:sldId id="458" r:id="rId13"/>
    <p:sldId id="457" r:id="rId14"/>
    <p:sldId id="456" r:id="rId15"/>
    <p:sldId id="455" r:id="rId16"/>
    <p:sldId id="447" r:id="rId1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40" autoAdjust="0"/>
    <p:restoredTop sz="78717" autoAdjust="0"/>
  </p:normalViewPr>
  <p:slideViewPr>
    <p:cSldViewPr snapToGrid="0" snapToObjects="1">
      <p:cViewPr varScale="1">
        <p:scale>
          <a:sx n="178" d="100"/>
          <a:sy n="178" d="100"/>
        </p:scale>
        <p:origin x="45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942DD-A3FC-9A46-9416-7290651F9E2F}" type="datetimeFigureOut">
              <a:rPr kumimoji="1" lang="ja-JP" altLang="en-US" smtClean="0"/>
              <a:t>2017/12/8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3CA35-2263-D642-8A1D-24FB674E8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3875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dirty="0" smtClean="0"/>
              <a:t>Direct</a:t>
            </a:r>
            <a:r>
              <a:rPr kumimoji="1" lang="en-US" altLang="ja-JP" sz="1200" baseline="0" dirty="0" smtClean="0"/>
              <a:t> Assimilation of all-sky infrared radiance satellite observation for the analysis and forecast of tropical cyclones</a:t>
            </a:r>
          </a:p>
          <a:p>
            <a:endParaRPr kumimoji="1" lang="ja-JP" altLang="en-US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1066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9035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6262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5232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9764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5356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2342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580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Firstly,</a:t>
            </a:r>
            <a:r>
              <a:rPr lang="en-US" baseline="0" dirty="0" smtClean="0"/>
              <a:t> let me explain what “cloud-situation” means,</a:t>
            </a:r>
          </a:p>
          <a:p>
            <a:r>
              <a:rPr lang="en-US" baseline="0" dirty="0" smtClean="0"/>
              <a:t>In assimilating all-sky radiances, there are four situations with the combination of observation and model forecast, or </a:t>
            </a:r>
            <a:r>
              <a:rPr lang="en-US" baseline="0" dirty="0" err="1" smtClean="0"/>
              <a:t>EnKF</a:t>
            </a:r>
            <a:r>
              <a:rPr lang="en-US" baseline="0" dirty="0" smtClean="0"/>
              <a:t> prior.</a:t>
            </a:r>
          </a:p>
          <a:p>
            <a:r>
              <a:rPr lang="en-US" baseline="0" dirty="0" smtClean="0"/>
              <a:t>One is the case that both observation and model shows clear-sky, The second one is 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r>
              <a:rPr lang="en-US" baseline="0" dirty="0" smtClean="0"/>
              <a:t>In the assimilation, what do you think is the most problematic?</a:t>
            </a:r>
          </a:p>
          <a:p>
            <a:r>
              <a:rPr lang="en-US" baseline="0" dirty="0" smtClean="0"/>
              <a:t>Observation and forecast are consistent in these 2 cases. However, if there is a mismatch between observation and forecast, strong nonlinearity comes into play.</a:t>
            </a:r>
          </a:p>
          <a:p>
            <a:r>
              <a:rPr lang="en-US" baseline="0" dirty="0" smtClean="0"/>
              <a:t>It is known that, it is relatively easier to remove the spurious cloud, but 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261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332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using this,</a:t>
            </a:r>
            <a:r>
              <a:rPr lang="en-US" baseline="0" dirty="0" smtClean="0"/>
              <a:t> here, we show the bias of </a:t>
            </a:r>
            <a:r>
              <a:rPr lang="en-US" baseline="0" dirty="0" err="1" smtClean="0"/>
              <a:t>EnKF</a:t>
            </a:r>
            <a:r>
              <a:rPr lang="en-US" baseline="0" dirty="0" smtClean="0"/>
              <a:t> prior and posterior as a function of asymmetric cloud parameter.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343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861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3428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0090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39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835280" y="4535488"/>
            <a:ext cx="6081713" cy="909637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to edit Master title style</a:t>
            </a:r>
            <a:endParaRPr lang="de-DE" altLang="ja-JP" noProof="0" dirty="0" smtClean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35280" y="5443548"/>
            <a:ext cx="6088063" cy="904875"/>
          </a:xfrm>
        </p:spPr>
        <p:txBody>
          <a:bodyPr lIns="91440" rIns="91440" anchor="ctr"/>
          <a:lstStyle>
            <a:lvl1pPr marL="0" indent="0">
              <a:spcBef>
                <a:spcPct val="0"/>
              </a:spcBef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969258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0964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11950" y="622310"/>
            <a:ext cx="2132013" cy="5286375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14330" y="622310"/>
            <a:ext cx="6245225" cy="5286375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92189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4325" y="1556792"/>
            <a:ext cx="8524875" cy="4029075"/>
          </a:xfrm>
        </p:spPr>
        <p:txBody>
          <a:bodyPr/>
          <a:lstStyle>
            <a:lvl1pPr marL="142871" indent="-142871">
              <a:buClrTx/>
              <a:buFont typeface="Wingdings" panose="05000000000000000000" pitchFamily="2" charset="2"/>
              <a:buChar char="n"/>
              <a:defRPr sz="2400"/>
            </a:lvl1pPr>
            <a:lvl2pPr>
              <a:buClrTx/>
              <a:defRPr sz="2000"/>
            </a:lvl2pPr>
            <a:lvl3pPr>
              <a:buClrTx/>
              <a:defRPr sz="2000"/>
            </a:lvl3pPr>
            <a:lvl4pPr>
              <a:buClrTx/>
              <a:defRPr sz="2000"/>
            </a:lvl4pPr>
            <a:lvl5pPr>
              <a:buClrTx/>
              <a:defRPr sz="2000"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79" y="45420"/>
            <a:ext cx="8515350" cy="60007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dirty="0" smtClean="0"/>
              <a:t>Click to edit Master title style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364291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4821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19093" y="1879605"/>
            <a:ext cx="4186237" cy="402907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57726" y="1879605"/>
            <a:ext cx="4186238" cy="402907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6" name="Picture 5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27505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14" name="Picture 13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9859434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7" name="Picture 6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077282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3" name="Picture 2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562863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6150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altLang="ja-JP" smtClean="0"/>
              <a:t>Drag picture to placeholder or click icon to add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3239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4325" y="622301"/>
            <a:ext cx="8515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de-DE" altLang="ja-JP" smtClean="0"/>
          </a:p>
        </p:txBody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1879605"/>
            <a:ext cx="8524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de-DE" altLang="ja-JP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314325" y="632143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AC0EB-85CF-D64F-AB63-FBE15183BB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79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 kern="1200">
          <a:solidFill>
            <a:srgbClr val="8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5pPr>
      <a:lvl6pPr marL="342892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6pPr>
      <a:lvl7pPr marL="685783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7pPr>
      <a:lvl8pPr marL="1028675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8pPr>
      <a:lvl9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9pPr>
    </p:titleStyle>
    <p:bodyStyle>
      <a:lvl1pPr marL="142871" indent="-14287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43" indent="-141682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421471" indent="-13453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564342" indent="-141682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721501" indent="-15596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6.png"/><Relationship Id="rId9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5.png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_red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2"/>
            <a:ext cx="9143997" cy="68580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sz="quarter"/>
          </p:nvPr>
        </p:nvSpPr>
        <p:spPr>
          <a:xfrm>
            <a:off x="0" y="135991"/>
            <a:ext cx="9143994" cy="1408078"/>
          </a:xfrm>
        </p:spPr>
        <p:txBody>
          <a:bodyPr wrap="square" anchor="t">
            <a:spAutoFit/>
          </a:bodyPr>
          <a:lstStyle/>
          <a:p>
            <a:pPr algn="ctr"/>
            <a:r>
              <a:rPr lang="en-US" altLang="ja-JP" sz="3000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Cloud-situation-dependent covariance inflation in all-sky radiance assimilation </a:t>
            </a:r>
            <a:r>
              <a:rPr lang="en-US" altLang="ja-JP" sz="3000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lang="en-US" altLang="ja-JP" sz="3000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</a:br>
            <a:r>
              <a:rPr lang="en-US" altLang="ja-JP" sz="3000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for </a:t>
            </a:r>
            <a:r>
              <a:rPr lang="en-US" altLang="ja-JP" sz="3000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the prediction of Hurricane Harvey (2017)</a:t>
            </a:r>
            <a:endParaRPr kumimoji="1" lang="ja-JP" altLang="en-US" sz="3000" dirty="0">
              <a:effectLst>
                <a:glow rad="25400">
                  <a:srgbClr val="800000">
                    <a:alpha val="75000"/>
                  </a:srgbClr>
                </a:glow>
              </a:effectLst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sz="quarter" idx="1"/>
          </p:nvPr>
        </p:nvSpPr>
        <p:spPr>
          <a:xfrm>
            <a:off x="-36512" y="1797394"/>
            <a:ext cx="9010892" cy="535531"/>
          </a:xfr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kumimoji="1" lang="en-US" altLang="ja-JP" sz="2400" b="0" dirty="0" smtClean="0">
                <a:latin typeface="Calibri" charset="0"/>
                <a:ea typeface="Calibri" charset="0"/>
                <a:cs typeface="Calibri" charset="0"/>
              </a:rPr>
              <a:t>Masashi Minamide and </a:t>
            </a:r>
            <a:r>
              <a:rPr lang="en-US" altLang="ja-JP" sz="2400" b="0" dirty="0" err="1">
                <a:latin typeface="Calibri" charset="0"/>
                <a:ea typeface="Calibri" charset="0"/>
                <a:cs typeface="Calibri" charset="0"/>
              </a:rPr>
              <a:t>Fuqing</a:t>
            </a:r>
            <a:r>
              <a:rPr lang="en-US" altLang="ja-JP" sz="2400" b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400" b="0" dirty="0" smtClean="0">
                <a:latin typeface="Calibri" charset="0"/>
                <a:ea typeface="Calibri" charset="0"/>
                <a:cs typeface="Calibri" charset="0"/>
              </a:rPr>
              <a:t>Zhang</a:t>
            </a:r>
            <a:endParaRPr lang="en-US" altLang="ja-JP" sz="2400" b="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5"/>
          <a:stretch/>
        </p:blipFill>
        <p:spPr>
          <a:xfrm>
            <a:off x="0" y="2332925"/>
            <a:ext cx="9144000" cy="45250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06373" y="6474612"/>
            <a:ext cx="7131519" cy="24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GOES-16 image of Hurricane Harvey (2017) from </a:t>
            </a:r>
          </a:p>
        </p:txBody>
      </p:sp>
    </p:spTree>
    <p:extLst>
      <p:ext uri="{BB962C8B-B14F-4D97-AF65-F5344CB8AC3E}">
        <p14:creationId xmlns:p14="http://schemas.microsoft.com/office/powerpoint/2010/main" val="40456989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11" y="837347"/>
            <a:ext cx="7636759" cy="5766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46" y="45420"/>
            <a:ext cx="9172788" cy="600075"/>
          </a:xfrm>
        </p:spPr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on </a:t>
            </a:r>
            <a:r>
              <a:rPr lang="en-US" dirty="0" smtClean="0"/>
              <a:t>TC intensity forecast</a:t>
            </a:r>
            <a:endParaRPr lang="en-US" dirty="0"/>
          </a:p>
        </p:txBody>
      </p:sp>
      <p:sp>
        <p:nvSpPr>
          <p:cNvPr id="9" name="角丸四角形 10"/>
          <p:cNvSpPr/>
          <p:nvPr/>
        </p:nvSpPr>
        <p:spPr bwMode="auto">
          <a:xfrm rot="16200000">
            <a:off x="-139042" y="1830055"/>
            <a:ext cx="2091845" cy="836729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Minimum SLP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角丸四角形 10"/>
          <p:cNvSpPr/>
          <p:nvPr/>
        </p:nvSpPr>
        <p:spPr bwMode="auto">
          <a:xfrm rot="16200000">
            <a:off x="-139041" y="4128584"/>
            <a:ext cx="2091843" cy="836730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smtClean="0">
                <a:solidFill>
                  <a:schemeClr val="tx1"/>
                </a:solidFill>
                <a:latin typeface="Arial" panose="020B0604020202020204" pitchFamily="34" charset="0"/>
              </a:rPr>
              <a:t>Max 10-m wind speed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43153" y="6432157"/>
            <a:ext cx="7941174" cy="3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BT-INF can avoid filter-divergence &amp; over-spread.</a:t>
            </a:r>
          </a:p>
        </p:txBody>
      </p:sp>
      <p:sp>
        <p:nvSpPr>
          <p:cNvPr id="8" name="角丸四角形 10"/>
          <p:cNvSpPr/>
          <p:nvPr/>
        </p:nvSpPr>
        <p:spPr bwMode="auto">
          <a:xfrm>
            <a:off x="5913646" y="645495"/>
            <a:ext cx="2066794" cy="507831"/>
          </a:xfrm>
          <a:prstGeom prst="roundRect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Ca-INF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角丸四角形 10"/>
          <p:cNvSpPr/>
          <p:nvPr/>
        </p:nvSpPr>
        <p:spPr bwMode="auto">
          <a:xfrm>
            <a:off x="3643895" y="645495"/>
            <a:ext cx="2066794" cy="507831"/>
          </a:xfrm>
          <a:prstGeom prst="roundRect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hACI</a:t>
            </a:r>
            <a:endParaRPr kumimoji="0" lang="ja-JP" alt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角丸四角形 10"/>
          <p:cNvSpPr/>
          <p:nvPr/>
        </p:nvSpPr>
        <p:spPr bwMode="auto">
          <a:xfrm>
            <a:off x="1371602" y="645495"/>
            <a:ext cx="2066794" cy="507831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006A00"/>
                </a:solidFill>
                <a:latin typeface="Arial" panose="020B0604020202020204" pitchFamily="34" charset="0"/>
              </a:rPr>
              <a:t>CNTL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rgbClr val="006A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9377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" y="645495"/>
                <a:ext cx="9057189" cy="4972900"/>
              </a:xfr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10000"/>
                  </a:lnSpc>
                </a:pPr>
                <a:r>
                  <a:rPr lang="en-US" sz="2400" dirty="0" smtClean="0"/>
                  <a:t>It is very hard to develop convections where cloudy-sky is observed but clear-sky is forecasted, because of the lack of sufficient ensemble spread.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400" dirty="0" smtClean="0"/>
                  <a:t>Appropriate inflation factor for the model space is very hard to derive from the observation space information because of the strong nonlinearity.</a:t>
                </a:r>
                <a:endParaRPr lang="en-US" sz="2400" dirty="0"/>
              </a:p>
              <a:p>
                <a:pPr lvl="1">
                  <a:lnSpc>
                    <a:spcPct val="110000"/>
                  </a:lnSpc>
                </a:pPr>
                <a:r>
                  <a:rPr lang="en-US" sz="2400" dirty="0" smtClean="0">
                    <a:solidFill>
                      <a:schemeClr val="bg2">
                        <a:lumMod val="75000"/>
                      </a:schemeClr>
                    </a:solidFill>
                  </a:rPr>
                  <a:t>Climatologically derived inflation factor as a function of asymmetric cloud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400" dirty="0" smtClean="0"/>
                  <a:t>, is newly proposed.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400" dirty="0" smtClean="0"/>
                  <a:t>Assimilation of all-sky brightness temperatures from GOES-16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</a:rPr>
                  <a:t>-based </a:t>
                </a:r>
                <a:r>
                  <a:rPr lang="en-US" sz="2400" dirty="0" smtClean="0"/>
                  <a:t>inflation greatly improve the forecast of hurricane Harvey (2017).</a:t>
                </a:r>
                <a:endParaRPr lang="en-US" sz="2400" dirty="0"/>
              </a:p>
            </p:txBody>
          </p:sp>
        </mc:Choice>
        <mc:Fallback xmlns="">
          <p:sp>
            <p:nvSpPr>
              <p:cNvPr id="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645495"/>
                <a:ext cx="9057189" cy="4972900"/>
              </a:xfrm>
              <a:blipFill rotWithShape="0">
                <a:blip r:embed="rId2"/>
                <a:stretch>
                  <a:fillRect l="-269" t="-735" r="-471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テキスト ボックス 10"/>
          <p:cNvSpPr txBox="1"/>
          <p:nvPr/>
        </p:nvSpPr>
        <p:spPr>
          <a:xfrm>
            <a:off x="1367554" y="6389813"/>
            <a:ext cx="771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smtClean="0">
                <a:latin typeface="+mj-lt"/>
                <a:ea typeface="しねきゃぷしょん" panose="02000600000000000000" pitchFamily="2" charset="-128"/>
              </a:rPr>
              <a:t>Thank you for your attention. (</a:t>
            </a:r>
            <a:r>
              <a:rPr lang="en-US" altLang="ja-JP" sz="2000" dirty="0" err="1" smtClean="0">
                <a:latin typeface="+mj-lt"/>
                <a:ea typeface="しねきゃぷしょん" panose="02000600000000000000" pitchFamily="2" charset="-128"/>
              </a:rPr>
              <a:t>minamide@psu.edu</a:t>
            </a:r>
            <a:r>
              <a:rPr lang="en-US" altLang="ja-JP" sz="2000" dirty="0" smtClean="0">
                <a:latin typeface="+mj-lt"/>
                <a:ea typeface="しねきゃぷしょん" panose="02000600000000000000" pitchFamily="2" charset="-128"/>
              </a:rPr>
              <a:t>)</a:t>
            </a:r>
            <a:endParaRPr lang="en-US" altLang="ja-JP" sz="2000" dirty="0">
              <a:latin typeface="+mj-lt"/>
              <a:ea typeface="しねきゃぷしょん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614777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 txBox="1">
                <a:spLocks/>
              </p:cNvSpPr>
              <p:nvPr/>
            </p:nvSpPr>
            <p:spPr bwMode="auto">
              <a:xfrm>
                <a:off x="1400424" y="5840511"/>
                <a:ext cx="4352795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45720" rIns="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142871" indent="-142871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n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85743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21471" indent="-13453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64342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21501" indent="-15596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§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03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95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86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77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264"/>
                  </a:spcBef>
                  <a:buNone/>
                </a:pPr>
                <a:r>
                  <a:rPr lang="en-US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Asymmetric cloud effect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0424" y="5840511"/>
                <a:ext cx="4352795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8197" b="-245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83" r="54123" b="7498"/>
          <a:stretch/>
        </p:blipFill>
        <p:spPr>
          <a:xfrm>
            <a:off x="-49558" y="5557425"/>
            <a:ext cx="6510152" cy="456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182878" y="45420"/>
                <a:ext cx="9061603" cy="600075"/>
              </a:xfrm>
            </p:spPr>
            <p:txBody>
              <a:bodyPr/>
              <a:lstStyle/>
              <a:p>
                <a:r>
                  <a:rPr lang="en-US" sz="2600" dirty="0" smtClean="0"/>
                  <a:t>Consistency Ratio as </a:t>
                </a:r>
                <a:r>
                  <a:rPr lang="en-US" sz="2600" dirty="0"/>
                  <a:t>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82878" y="45420"/>
                <a:ext cx="9061603" cy="600075"/>
              </a:xfrm>
              <a:blipFill rotWithShape="0">
                <a:blip r:embed="rId5"/>
                <a:stretch>
                  <a:fillRect l="-2221" t="-16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12734" y="6367088"/>
            <a:ext cx="9031266" cy="3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Climatologically derive the inflation factor for </a:t>
            </a:r>
            <a:r>
              <a:rPr lang="en-US" smtClean="0"/>
              <a:t>model space</a:t>
            </a:r>
            <a:endParaRPr lang="en-U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9" r="51094" b="66746"/>
          <a:stretch/>
        </p:blipFill>
        <p:spPr>
          <a:xfrm>
            <a:off x="-49559" y="1911876"/>
            <a:ext cx="6939419" cy="3838953"/>
          </a:xfrm>
          <a:prstGeom prst="rect">
            <a:avLst/>
          </a:prstGeom>
        </p:spPr>
      </p:pic>
      <p:sp>
        <p:nvSpPr>
          <p:cNvPr id="12" name="角丸四角形 10"/>
          <p:cNvSpPr/>
          <p:nvPr/>
        </p:nvSpPr>
        <p:spPr bwMode="auto">
          <a:xfrm>
            <a:off x="646404" y="1615755"/>
            <a:ext cx="5622329" cy="382706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smtClean="0">
                <a:solidFill>
                  <a:srgbClr val="006A00"/>
                </a:solidFill>
              </a:rPr>
              <a:t>CR of QVAPOR </a:t>
            </a:r>
            <a:endParaRPr lang="en-US" sz="2400" dirty="0">
              <a:solidFill>
                <a:srgbClr val="006A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0136" y="4619072"/>
            <a:ext cx="5182503" cy="1084011"/>
            <a:chOff x="1753886" y="4619072"/>
            <a:chExt cx="5182503" cy="1084011"/>
          </a:xfrm>
        </p:grpSpPr>
        <p:sp>
          <p:nvSpPr>
            <p:cNvPr id="28" name="角丸四角形 10"/>
            <p:cNvSpPr/>
            <p:nvPr/>
          </p:nvSpPr>
          <p:spPr bwMode="auto">
            <a:xfrm>
              <a:off x="1753886" y="4619072"/>
              <a:ext cx="2415351" cy="1077218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80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1189" indent="0" algn="ctr">
                <a:lnSpc>
                  <a:spcPct val="80000"/>
                </a:lnSpc>
                <a:buNone/>
              </a:pPr>
              <a:r>
                <a:rPr lang="en-US" sz="2000" dirty="0" smtClean="0">
                  <a:solidFill>
                    <a:srgbClr val="002060"/>
                  </a:solidFill>
                </a:rPr>
                <a:t>Inflate</a:t>
              </a:r>
            </a:p>
            <a:p>
              <a:pPr marL="1189" indent="0" algn="ctr">
                <a:lnSpc>
                  <a:spcPct val="80000"/>
                </a:lnSpc>
                <a:buNone/>
              </a:pPr>
              <a:endParaRPr lang="en-US" sz="2000" dirty="0">
                <a:solidFill>
                  <a:schemeClr val="bg2">
                    <a:lumMod val="75000"/>
                  </a:schemeClr>
                </a:solidFill>
              </a:endParaRPr>
            </a:p>
            <a:p>
              <a:pPr marL="1189" indent="0" algn="ctr">
                <a:lnSpc>
                  <a:spcPct val="80000"/>
                </a:lnSpc>
                <a:buNone/>
              </a:pPr>
              <a:endParaRPr lang="en-US" sz="2000" dirty="0" smtClean="0">
                <a:solidFill>
                  <a:schemeClr val="bg2">
                    <a:lumMod val="75000"/>
                  </a:schemeClr>
                </a:solidFill>
              </a:endParaRPr>
            </a:p>
            <a:p>
              <a:pPr marL="1189" indent="0" algn="ctr">
                <a:lnSpc>
                  <a:spcPct val="80000"/>
                </a:lnSpc>
                <a:buNone/>
              </a:pPr>
              <a:endParaRPr lang="en-US" sz="2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角丸四角形 10"/>
            <p:cNvSpPr/>
            <p:nvPr/>
          </p:nvSpPr>
          <p:spPr bwMode="auto">
            <a:xfrm>
              <a:off x="4521038" y="4625865"/>
              <a:ext cx="2415351" cy="1077218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80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1189" indent="0" algn="ctr">
                <a:lnSpc>
                  <a:spcPct val="80000"/>
                </a:lnSpc>
                <a:buNone/>
              </a:pPr>
              <a:r>
                <a:rPr lang="en-US" sz="2000" dirty="0" smtClean="0">
                  <a:solidFill>
                    <a:schemeClr val="bg2">
                      <a:lumMod val="75000"/>
                    </a:schemeClr>
                  </a:solidFill>
                </a:rPr>
                <a:t>Not inflate</a:t>
              </a:r>
            </a:p>
            <a:p>
              <a:pPr marL="1189" indent="0" algn="ctr">
                <a:lnSpc>
                  <a:spcPct val="80000"/>
                </a:lnSpc>
                <a:buNone/>
              </a:pPr>
              <a:endParaRPr lang="en-US" sz="2000" dirty="0">
                <a:solidFill>
                  <a:schemeClr val="bg2">
                    <a:lumMod val="75000"/>
                  </a:schemeClr>
                </a:solidFill>
              </a:endParaRPr>
            </a:p>
            <a:p>
              <a:pPr marL="1189" indent="0" algn="ctr">
                <a:lnSpc>
                  <a:spcPct val="80000"/>
                </a:lnSpc>
                <a:buNone/>
              </a:pPr>
              <a:endParaRPr lang="en-US" sz="2000" dirty="0" smtClean="0">
                <a:solidFill>
                  <a:schemeClr val="bg2">
                    <a:lumMod val="75000"/>
                  </a:schemeClr>
                </a:solidFill>
              </a:endParaRPr>
            </a:p>
            <a:p>
              <a:pPr marL="1189" indent="0" algn="ctr">
                <a:lnSpc>
                  <a:spcPct val="80000"/>
                </a:lnSpc>
                <a:buNone/>
              </a:pPr>
              <a:endParaRPr lang="en-US" sz="2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46404" y="1998461"/>
            <a:ext cx="2773682" cy="3704622"/>
            <a:chOff x="1510154" y="1998461"/>
            <a:chExt cx="2773682" cy="3704622"/>
          </a:xfrm>
        </p:grpSpPr>
        <p:sp>
          <p:nvSpPr>
            <p:cNvPr id="15" name="正方形/長方形 42"/>
            <p:cNvSpPr/>
            <p:nvPr/>
          </p:nvSpPr>
          <p:spPr bwMode="auto">
            <a:xfrm>
              <a:off x="1510154" y="1998461"/>
              <a:ext cx="2773682" cy="3704622"/>
            </a:xfrm>
            <a:prstGeom prst="rect">
              <a:avLst/>
            </a:prstGeom>
            <a:solidFill>
              <a:srgbClr val="3366FF">
                <a:alpha val="10000"/>
              </a:srgbClr>
            </a:solidFill>
            <a:ln w="38100">
              <a:noFill/>
              <a:prstDash val="dash"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altLang="ja-JP" sz="2400" dirty="0">
                <a:solidFill>
                  <a:srgbClr val="00009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07382" y="4893420"/>
              <a:ext cx="2297027" cy="80395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477810" y="1998462"/>
            <a:ext cx="2790923" cy="3704622"/>
            <a:chOff x="4341560" y="1998462"/>
            <a:chExt cx="2790923" cy="3704622"/>
          </a:xfrm>
        </p:grpSpPr>
        <p:sp>
          <p:nvSpPr>
            <p:cNvPr id="16" name="正方形/長方形 42"/>
            <p:cNvSpPr/>
            <p:nvPr/>
          </p:nvSpPr>
          <p:spPr bwMode="auto">
            <a:xfrm>
              <a:off x="4341560" y="1998462"/>
              <a:ext cx="2790923" cy="3704622"/>
            </a:xfrm>
            <a:prstGeom prst="rect">
              <a:avLst/>
            </a:prstGeom>
            <a:solidFill>
              <a:srgbClr val="FF6600">
                <a:alpha val="10000"/>
              </a:srgbClr>
            </a:solidFill>
            <a:ln w="38100">
              <a:noFill/>
              <a:prstDash val="dash"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altLang="ja-JP" sz="1400" dirty="0">
                <a:solidFill>
                  <a:srgbClr val="8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4767" y="4893420"/>
              <a:ext cx="2263248" cy="803959"/>
            </a:xfrm>
            <a:prstGeom prst="rect">
              <a:avLst/>
            </a:prstGeom>
          </p:spPr>
        </p:pic>
      </p:grp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576822" y="3208263"/>
            <a:ext cx="2691912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sz="2000" dirty="0" smtClean="0"/>
              <a:t>Dashed-line: </a:t>
            </a:r>
          </a:p>
          <a:p>
            <a:pPr marL="0" indent="0">
              <a:spcBef>
                <a:spcPts val="264"/>
              </a:spcBef>
              <a:buNone/>
            </a:pPr>
            <a:r>
              <a:rPr lang="en-US" sz="2000" dirty="0" smtClean="0"/>
              <a:t>simple inflation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82877" y="607402"/>
                <a:ext cx="5739841" cy="1008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𝐶𝑜𝑛𝑠𝑖𝑠𝑡𝑒𝑛𝑐𝑦</m:t>
                      </m:r>
                      <m:r>
                        <a:rPr lang="en-US" sz="3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𝑅𝑎𝑡𝑖𝑜</m:t>
                      </m:r>
                      <m:r>
                        <a:rPr lang="en-US" sz="32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𝐶𝑅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: </m:t>
                      </m:r>
                      <m:f>
                        <m:fPr>
                          <m:ctrlPr>
                            <a:rPr lang="bg-BG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𝑅𝑀𝑆𝐸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</m:oMath>
                  </m:oMathPara>
                </a14:m>
                <a:endParaRPr lang="en-US" sz="3200" b="0" i="1" dirty="0" smtClean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7" y="607402"/>
                <a:ext cx="5739841" cy="100835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-2935705" y="-9625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276980" y="1316739"/>
            <a:ext cx="4683399" cy="3653502"/>
            <a:chOff x="4357646" y="939857"/>
            <a:chExt cx="4683399" cy="3653502"/>
          </a:xfrm>
        </p:grpSpPr>
        <p:sp>
          <p:nvSpPr>
            <p:cNvPr id="26" name="角丸四角形 10"/>
            <p:cNvSpPr/>
            <p:nvPr/>
          </p:nvSpPr>
          <p:spPr bwMode="auto">
            <a:xfrm>
              <a:off x="4357646" y="939857"/>
              <a:ext cx="4683399" cy="3653502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90000"/>
              </a:schemeClr>
            </a:solidFill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1189" indent="0" algn="ctr">
                <a:lnSpc>
                  <a:spcPct val="80000"/>
                </a:lnSpc>
                <a:buNone/>
              </a:pPr>
              <a:endParaRPr lang="en-US" sz="2000" dirty="0" smtClean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357646" y="1015106"/>
              <a:ext cx="4683399" cy="3551964"/>
              <a:chOff x="182878" y="1945548"/>
              <a:chExt cx="4683399" cy="3551964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1" t="2085" r="51437" b="51711"/>
              <a:stretch/>
            </p:blipFill>
            <p:spPr>
              <a:xfrm>
                <a:off x="182878" y="2409187"/>
                <a:ext cx="4648327" cy="2830570"/>
              </a:xfrm>
              <a:prstGeom prst="rect">
                <a:avLst/>
              </a:prstGeom>
            </p:spPr>
          </p:pic>
          <p:sp>
            <p:nvSpPr>
              <p:cNvPr id="31" name="角丸四角形 10"/>
              <p:cNvSpPr/>
              <p:nvPr/>
            </p:nvSpPr>
            <p:spPr bwMode="auto">
              <a:xfrm>
                <a:off x="513482" y="1945548"/>
                <a:ext cx="4334090" cy="680136"/>
              </a:xfrm>
              <a:prstGeom prst="roundRect">
                <a:avLst/>
              </a:prstGeom>
              <a:ln w="19050">
                <a:solidFill>
                  <a:srgbClr val="800000"/>
                </a:solidFill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1189" indent="0" algn="ctr">
                  <a:lnSpc>
                    <a:spcPct val="80000"/>
                  </a:lnSpc>
                  <a:buNone/>
                </a:pPr>
                <a:r>
                  <a:rPr lang="en-US" sz="2400" dirty="0" smtClean="0">
                    <a:solidFill>
                      <a:srgbClr val="800000"/>
                    </a:solidFill>
                  </a:rPr>
                  <a:t>CR </a:t>
                </a:r>
                <a:r>
                  <a:rPr lang="en-US" sz="2400" dirty="0">
                    <a:solidFill>
                      <a:srgbClr val="800000"/>
                    </a:solidFill>
                  </a:rPr>
                  <a:t>of b</a:t>
                </a:r>
                <a:r>
                  <a:rPr lang="en-US" sz="2400" dirty="0" smtClean="0">
                    <a:solidFill>
                      <a:srgbClr val="800000"/>
                    </a:solidFill>
                  </a:rPr>
                  <a:t>rightness temperature for GOES-16 ch8</a:t>
                </a:r>
                <a:endParaRPr lang="en-US" sz="2400" dirty="0">
                  <a:solidFill>
                    <a:srgbClr val="80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Content Placeholder 2"/>
                  <p:cNvSpPr txBox="1">
                    <a:spLocks/>
                  </p:cNvSpPr>
                  <p:nvPr/>
                </p:nvSpPr>
                <p:spPr bwMode="auto">
                  <a:xfrm>
                    <a:off x="513482" y="5128180"/>
                    <a:ext cx="4352795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45720" rIns="0" bIns="4572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marL="142871" indent="-142871" algn="l" rtl="0" eaLnBrk="1" fontAlgn="base" hangingPunct="1">
                      <a:spcBef>
                        <a:spcPct val="40000"/>
                      </a:spcBef>
                      <a:spcAft>
                        <a:spcPct val="0"/>
                      </a:spcAft>
                      <a:buClrTx/>
                      <a:buFont typeface="Wingdings" panose="05000000000000000000" pitchFamily="2" charset="2"/>
                      <a:buChar char="n"/>
                      <a:defRPr kumimoji="1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85743" indent="-141682" algn="l" rtl="0" eaLnBrk="1" fontAlgn="base" hangingPunct="1">
                      <a:spcBef>
                        <a:spcPct val="40000"/>
                      </a:spcBef>
                      <a:spcAft>
                        <a:spcPct val="0"/>
                      </a:spcAft>
                      <a:buClrTx/>
                      <a:buChar char="-"/>
                      <a:defRPr kumimoji="1"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421471" indent="-134538" algn="l" rtl="0" eaLnBrk="1" fontAlgn="base" hangingPunct="1">
                      <a:spcBef>
                        <a:spcPct val="40000"/>
                      </a:spcBef>
                      <a:spcAft>
                        <a:spcPct val="0"/>
                      </a:spcAft>
                      <a:buClrTx/>
                      <a:buChar char="-"/>
                      <a:defRPr kumimoji="1"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564342" indent="-141682" algn="l" rtl="0" eaLnBrk="1" fontAlgn="base" hangingPunct="1">
                      <a:spcBef>
                        <a:spcPct val="40000"/>
                      </a:spcBef>
                      <a:spcAft>
                        <a:spcPct val="0"/>
                      </a:spcAft>
                      <a:buClrTx/>
                      <a:buChar char="-"/>
                      <a:defRPr kumimoji="1"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721501" indent="-155968" algn="l" rtl="0" eaLnBrk="1" fontAlgn="base" hangingPunct="1">
                      <a:spcBef>
                        <a:spcPct val="40000"/>
                      </a:spcBef>
                      <a:spcAft>
                        <a:spcPct val="0"/>
                      </a:spcAft>
                      <a:buClrTx/>
                      <a:buFont typeface="Wingdings" panose="05000000000000000000" pitchFamily="2" charset="2"/>
                      <a:buChar char="§"/>
                      <a:defRPr kumimoji="1"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885903" indent="-171446" algn="l" defTabSz="685783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kumimoji="1"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228795" indent="-171446" algn="l" defTabSz="685783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kumimoji="1"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571686" indent="-171446" algn="l" defTabSz="685783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kumimoji="1"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914577" indent="-171446" algn="l" defTabSz="685783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kumimoji="1"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spcBef>
                        <a:spcPts val="264"/>
                      </a:spcBef>
                      <a:buNone/>
                    </a:pPr>
                    <a:r>
                      <a:rPr lang="en-US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Asymmetric cloud effect parameter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𝐴</m:t>
                            </m:r>
                          </m:sub>
                        </m:sSub>
                      </m:oMath>
                    </a14:m>
                    <a:endParaRPr lang="en-US" sz="18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Content Placeholder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13482" y="5128180"/>
                    <a:ext cx="4352795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8197" b="-24590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3" t="6199" r="50287" b="66746"/>
          <a:stretch/>
        </p:blipFill>
        <p:spPr>
          <a:xfrm>
            <a:off x="269009" y="1922935"/>
            <a:ext cx="561803" cy="383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1610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182878" y="45420"/>
                <a:ext cx="9061603" cy="600075"/>
              </a:xfrm>
            </p:spPr>
            <p:txBody>
              <a:bodyPr/>
              <a:lstStyle/>
              <a:p>
                <a:r>
                  <a:rPr lang="en-US" sz="2600" dirty="0" smtClean="0"/>
                  <a:t>Consistency Ratio as </a:t>
                </a:r>
                <a:r>
                  <a:rPr lang="en-US" sz="2600" dirty="0"/>
                  <a:t>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82878" y="45420"/>
                <a:ext cx="9061603" cy="600075"/>
              </a:xfrm>
              <a:blipFill rotWithShape="0">
                <a:blip r:embed="rId5"/>
                <a:stretch>
                  <a:fillRect l="-2221" t="-16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-2935705" y="-9625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2085" r="51437" b="51711"/>
          <a:stretch/>
        </p:blipFill>
        <p:spPr>
          <a:xfrm>
            <a:off x="12389" y="2672267"/>
            <a:ext cx="3202776" cy="1950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76" y="645494"/>
            <a:ext cx="6199805" cy="619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7598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82879" y="45420"/>
            <a:ext cx="9234732" cy="600075"/>
          </a:xfrm>
        </p:spPr>
        <p:txBody>
          <a:bodyPr/>
          <a:lstStyle/>
          <a:p>
            <a:pPr eaLnBrk="0" hangingPunct="0"/>
            <a:r>
              <a:rPr kumimoji="0" lang="en-US" altLang="ja-JP" sz="2700" b="0" dirty="0" smtClean="0"/>
              <a:t>Experimental settings</a:t>
            </a:r>
            <a:endParaRPr kumimoji="0" lang="en-US" altLang="ja-JP" sz="2700" b="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889370" y="1164921"/>
            <a:ext cx="0" cy="132237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6345191" y="1103388"/>
            <a:ext cx="0" cy="13839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2617208" y="1103388"/>
            <a:ext cx="0" cy="13839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5191581" y="1103388"/>
            <a:ext cx="0" cy="13839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736970" y="1103388"/>
            <a:ext cx="0" cy="13839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6192791" y="1103388"/>
            <a:ext cx="0" cy="13839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464808" y="1103388"/>
            <a:ext cx="0" cy="13839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039181" y="1103388"/>
            <a:ext cx="0" cy="139000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82104" y="2428588"/>
            <a:ext cx="16191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12Z/22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848880" y="2428588"/>
            <a:ext cx="21452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00Z/24 AUG 2017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484822" y="2447825"/>
            <a:ext cx="18096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sz="2000" dirty="0" smtClean="0"/>
              <a:t>Every 1 hour</a:t>
            </a:r>
            <a:endParaRPr lang="en-US" sz="2000" dirty="0"/>
          </a:p>
        </p:txBody>
      </p:sp>
      <p:sp>
        <p:nvSpPr>
          <p:cNvPr id="21" name="テキスト ボックス 25"/>
          <p:cNvSpPr txBox="1"/>
          <p:nvPr/>
        </p:nvSpPr>
        <p:spPr>
          <a:xfrm>
            <a:off x="1686551" y="1654579"/>
            <a:ext cx="5814518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All-sky infrared BT 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smtClean="0">
                <a:solidFill>
                  <a:schemeClr val="bg1"/>
                </a:solidFill>
              </a:rPr>
              <a:t>ch8: </a:t>
            </a:r>
            <a:r>
              <a:rPr lang="en-US" sz="2400" dirty="0">
                <a:solidFill>
                  <a:schemeClr val="bg1"/>
                </a:solidFill>
              </a:rPr>
              <a:t>6.19</a:t>
            </a:r>
            <a:r>
              <a:rPr lang="el-GR" sz="2400" dirty="0">
                <a:solidFill>
                  <a:schemeClr val="bg1"/>
                </a:solidFill>
              </a:rPr>
              <a:t> μ</a:t>
            </a:r>
            <a:r>
              <a:rPr lang="en-US" sz="2400" dirty="0">
                <a:solidFill>
                  <a:schemeClr val="bg1"/>
                </a:solidFill>
              </a:rPr>
              <a:t>m)</a:t>
            </a:r>
            <a:endParaRPr kumimoji="0" lang="en-US" altLang="ja-JP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テキスト ボックス 25"/>
          <p:cNvSpPr txBox="1"/>
          <p:nvPr/>
        </p:nvSpPr>
        <p:spPr>
          <a:xfrm>
            <a:off x="1691229" y="1103388"/>
            <a:ext cx="5789251" cy="461665"/>
          </a:xfrm>
          <a:prstGeom prst="rect">
            <a:avLst/>
          </a:prstGeom>
          <a:solidFill>
            <a:srgbClr val="002060"/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minSLP</a:t>
            </a:r>
            <a:r>
              <a:rPr lang="en-US" sz="2400" dirty="0" smtClean="0">
                <a:solidFill>
                  <a:schemeClr val="bg1"/>
                </a:solidFill>
              </a:rPr>
              <a:t> (</a:t>
            </a:r>
            <a:r>
              <a:rPr lang="en-US" sz="2400" u="sng" dirty="0" smtClean="0">
                <a:solidFill>
                  <a:schemeClr val="bg1"/>
                </a:solidFill>
              </a:rPr>
              <a:t>H</a:t>
            </a:r>
            <a:r>
              <a:rPr lang="en-US" sz="2400" dirty="0" smtClean="0">
                <a:solidFill>
                  <a:schemeClr val="bg1"/>
                </a:solidFill>
              </a:rPr>
              <a:t>urricane </a:t>
            </a:r>
            <a:r>
              <a:rPr lang="en-US" sz="2400" u="sng" dirty="0">
                <a:solidFill>
                  <a:schemeClr val="bg1"/>
                </a:solidFill>
              </a:rPr>
              <a:t>P</a:t>
            </a:r>
            <a:r>
              <a:rPr lang="en-US" sz="2400" dirty="0">
                <a:solidFill>
                  <a:schemeClr val="bg1"/>
                </a:solidFill>
              </a:rPr>
              <a:t>osition </a:t>
            </a:r>
            <a:r>
              <a:rPr lang="en-US" sz="2400" dirty="0" smtClean="0">
                <a:solidFill>
                  <a:schemeClr val="bg1"/>
                </a:solidFill>
              </a:rPr>
              <a:t>&amp; </a:t>
            </a:r>
            <a:r>
              <a:rPr lang="en-US" sz="2400" u="sng" dirty="0" smtClean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ntensity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endParaRPr kumimoji="0" lang="en-US" altLang="ja-JP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角丸四角形 10"/>
          <p:cNvSpPr/>
          <p:nvPr/>
        </p:nvSpPr>
        <p:spPr bwMode="auto">
          <a:xfrm>
            <a:off x="6367122" y="3391505"/>
            <a:ext cx="2434267" cy="507831"/>
          </a:xfrm>
          <a:prstGeom prst="roundRect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Ca-INF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角丸四角形 10"/>
          <p:cNvSpPr/>
          <p:nvPr/>
        </p:nvSpPr>
        <p:spPr bwMode="auto">
          <a:xfrm>
            <a:off x="3412161" y="3391505"/>
            <a:ext cx="2434267" cy="507831"/>
          </a:xfrm>
          <a:prstGeom prst="roundRect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hACI</a:t>
            </a:r>
            <a:endParaRPr kumimoji="0" lang="ja-JP" alt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711817" y="2330721"/>
            <a:ext cx="57639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1702910" y="218937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7475801" y="218937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/>
              <p:cNvSpPr txBox="1">
                <a:spLocks/>
              </p:cNvSpPr>
              <p:nvPr/>
            </p:nvSpPr>
            <p:spPr bwMode="auto">
              <a:xfrm>
                <a:off x="2935705" y="3899335"/>
                <a:ext cx="3201272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45720" rIns="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142871" indent="-142871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n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85743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21471" indent="-13453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64342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21501" indent="-15596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§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03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95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86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77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 smtClean="0"/>
                  <a:t>RTPP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=0.75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/>
                  <a:t>+</a:t>
                </a:r>
                <a:endParaRPr lang="en-US" dirty="0" smtClean="0"/>
              </a:p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 smtClean="0"/>
                  <a:t>Spatially-homogeneous adaptive covariance inflation</a:t>
                </a:r>
              </a:p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 smtClean="0"/>
                  <a:t>(Li et al., 2009)</a:t>
                </a:r>
              </a:p>
            </p:txBody>
          </p:sp>
        </mc:Choice>
        <mc:Fallback xmlns="">
          <p:sp>
            <p:nvSpPr>
              <p:cNvPr id="5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5705" y="3899335"/>
                <a:ext cx="3201272" cy="2308324"/>
              </a:xfrm>
              <a:prstGeom prst="rect">
                <a:avLst/>
              </a:prstGeom>
              <a:blipFill rotWithShape="0">
                <a:blip r:embed="rId3"/>
                <a:stretch>
                  <a:fillRect l="-5905" t="-1852" r="-8000" b="-55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2"/>
              <p:cNvSpPr txBox="1">
                <a:spLocks/>
              </p:cNvSpPr>
              <p:nvPr/>
            </p:nvSpPr>
            <p:spPr bwMode="auto">
              <a:xfrm>
                <a:off x="6041087" y="3899335"/>
                <a:ext cx="3086336" cy="1938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45720" rIns="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142871" indent="-142871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n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85743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21471" indent="-13453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64342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21501" indent="-15596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§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03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95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86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77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 smtClean="0"/>
                  <a:t>RTPP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=0.75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/>
                  <a:t>+</a:t>
                </a:r>
                <a:endParaRPr lang="en-US" dirty="0" smtClean="0"/>
              </a:p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 smtClean="0"/>
                  <a:t>-based </a:t>
                </a:r>
              </a:p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 smtClean="0"/>
                  <a:t>spatially-varying covariance inflation</a:t>
                </a:r>
              </a:p>
            </p:txBody>
          </p:sp>
        </mc:Choice>
        <mc:Fallback xmlns="">
          <p:sp>
            <p:nvSpPr>
              <p:cNvPr id="5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1087" y="3899335"/>
                <a:ext cx="3086336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201" b="-66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50566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11" y="837347"/>
            <a:ext cx="7636758" cy="5766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46" y="45420"/>
            <a:ext cx="9172788" cy="600075"/>
          </a:xfrm>
        </p:spPr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on </a:t>
            </a:r>
            <a:r>
              <a:rPr lang="en-US" dirty="0" smtClean="0"/>
              <a:t>TC intensity forecast</a:t>
            </a:r>
            <a:endParaRPr lang="en-US" dirty="0"/>
          </a:p>
        </p:txBody>
      </p:sp>
      <p:sp>
        <p:nvSpPr>
          <p:cNvPr id="9" name="角丸四角形 10"/>
          <p:cNvSpPr/>
          <p:nvPr/>
        </p:nvSpPr>
        <p:spPr bwMode="auto">
          <a:xfrm rot="16200000">
            <a:off x="-139042" y="1830055"/>
            <a:ext cx="2091845" cy="836729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Minimum SLP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角丸四角形 10"/>
          <p:cNvSpPr/>
          <p:nvPr/>
        </p:nvSpPr>
        <p:spPr bwMode="auto">
          <a:xfrm rot="16200000">
            <a:off x="-139041" y="4128584"/>
            <a:ext cx="2091843" cy="836730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smtClean="0">
                <a:solidFill>
                  <a:schemeClr val="tx1"/>
                </a:solidFill>
                <a:latin typeface="Arial" panose="020B0604020202020204" pitchFamily="34" charset="0"/>
              </a:rPr>
              <a:t>Max 10-m wind speed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81836" y="6432157"/>
            <a:ext cx="8402491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smtClean="0"/>
              <a:t>BT assimilation with BT-INF </a:t>
            </a:r>
            <a:r>
              <a:rPr lang="en-US" dirty="0" smtClean="0"/>
              <a:t>greatly helped to capture RI.</a:t>
            </a:r>
          </a:p>
        </p:txBody>
      </p:sp>
      <p:sp>
        <p:nvSpPr>
          <p:cNvPr id="8" name="角丸四角形 10"/>
          <p:cNvSpPr/>
          <p:nvPr/>
        </p:nvSpPr>
        <p:spPr bwMode="auto">
          <a:xfrm>
            <a:off x="4848933" y="645495"/>
            <a:ext cx="3151475" cy="507831"/>
          </a:xfrm>
          <a:prstGeom prst="roundRect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Ca-INF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角丸四角形 10"/>
          <p:cNvSpPr/>
          <p:nvPr/>
        </p:nvSpPr>
        <p:spPr bwMode="auto">
          <a:xfrm>
            <a:off x="1382946" y="645495"/>
            <a:ext cx="3151475" cy="507831"/>
          </a:xfrm>
          <a:prstGeom prst="roundRect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hACI</a:t>
            </a:r>
            <a:endParaRPr kumimoji="0" lang="ja-JP" alt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2194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Cloud-situation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86780" y="2901066"/>
            <a:ext cx="86202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>
            <a:stCxn id="77" idx="0"/>
            <a:endCxn id="77" idx="2"/>
          </p:cNvCxnSpPr>
          <p:nvPr/>
        </p:nvCxnSpPr>
        <p:spPr bwMode="auto">
          <a:xfrm>
            <a:off x="4464816" y="807428"/>
            <a:ext cx="0" cy="402135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角丸四角形 10"/>
          <p:cNvSpPr/>
          <p:nvPr/>
        </p:nvSpPr>
        <p:spPr bwMode="auto">
          <a:xfrm>
            <a:off x="194703" y="810315"/>
            <a:ext cx="1925384" cy="423499"/>
          </a:xfrm>
          <a:prstGeom prst="roundRect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Observation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角丸四角形 10"/>
          <p:cNvSpPr/>
          <p:nvPr/>
        </p:nvSpPr>
        <p:spPr bwMode="auto">
          <a:xfrm>
            <a:off x="2347833" y="810315"/>
            <a:ext cx="1993424" cy="423499"/>
          </a:xfrm>
          <a:prstGeom prst="roundRect">
            <a:avLst/>
          </a:prstGeom>
          <a:ln w="19050">
            <a:solidFill>
              <a:srgbClr val="00206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Forecast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1" name="角丸四角形 10"/>
          <p:cNvSpPr/>
          <p:nvPr/>
        </p:nvSpPr>
        <p:spPr bwMode="auto">
          <a:xfrm>
            <a:off x="182879" y="3065886"/>
            <a:ext cx="1925384" cy="423499"/>
          </a:xfrm>
          <a:prstGeom prst="roundRect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Observation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角丸四角形 10"/>
          <p:cNvSpPr/>
          <p:nvPr/>
        </p:nvSpPr>
        <p:spPr bwMode="auto">
          <a:xfrm>
            <a:off x="2336009" y="3065886"/>
            <a:ext cx="1993424" cy="423499"/>
          </a:xfrm>
          <a:prstGeom prst="roundRect">
            <a:avLst/>
          </a:prstGeom>
          <a:ln w="19050">
            <a:solidFill>
              <a:srgbClr val="00206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Forecast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4" name="角丸四角形 10"/>
          <p:cNvSpPr/>
          <p:nvPr/>
        </p:nvSpPr>
        <p:spPr bwMode="auto">
          <a:xfrm>
            <a:off x="4588376" y="807428"/>
            <a:ext cx="1925384" cy="423499"/>
          </a:xfrm>
          <a:prstGeom prst="roundRect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Observation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角丸四角形 10"/>
          <p:cNvSpPr/>
          <p:nvPr/>
        </p:nvSpPr>
        <p:spPr bwMode="auto">
          <a:xfrm>
            <a:off x="6741506" y="807428"/>
            <a:ext cx="1993424" cy="423499"/>
          </a:xfrm>
          <a:prstGeom prst="roundRect">
            <a:avLst/>
          </a:prstGeom>
          <a:ln w="19050">
            <a:solidFill>
              <a:srgbClr val="00206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Forecast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6" name="角丸四角形 10"/>
          <p:cNvSpPr/>
          <p:nvPr/>
        </p:nvSpPr>
        <p:spPr bwMode="auto">
          <a:xfrm>
            <a:off x="4588376" y="3065886"/>
            <a:ext cx="1925384" cy="423499"/>
          </a:xfrm>
          <a:prstGeom prst="roundRect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Observation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角丸四角形 10"/>
          <p:cNvSpPr/>
          <p:nvPr/>
        </p:nvSpPr>
        <p:spPr bwMode="auto">
          <a:xfrm>
            <a:off x="6741506" y="3065886"/>
            <a:ext cx="1993424" cy="423499"/>
          </a:xfrm>
          <a:prstGeom prst="roundRect">
            <a:avLst/>
          </a:prstGeom>
          <a:ln w="19050">
            <a:solidFill>
              <a:srgbClr val="00206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Forecast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575" y="1233814"/>
            <a:ext cx="1083790" cy="1097423"/>
          </a:xfrm>
          <a:prstGeom prst="rect">
            <a:avLst/>
          </a:prstGeom>
        </p:spPr>
      </p:pic>
      <p:pic>
        <p:nvPicPr>
          <p:cNvPr id="30" name="Picture 4" descr="C:\Users\Masashi\AppData\Local\Microsoft\Windows\Temporary Internet Files\Content.IE5\MU665B4Q\MC90041822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3261" y="1327393"/>
            <a:ext cx="1401688" cy="1000957"/>
          </a:xfrm>
          <a:prstGeom prst="rect">
            <a:avLst/>
          </a:prstGeom>
          <a:noFill/>
          <a:ln>
            <a:noFill/>
            <a:prstDash val="sysDot"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35" y="1230926"/>
            <a:ext cx="1083790" cy="1097423"/>
          </a:xfrm>
          <a:prstGeom prst="rect">
            <a:avLst/>
          </a:prstGeom>
        </p:spPr>
      </p:pic>
      <p:pic>
        <p:nvPicPr>
          <p:cNvPr id="32" name="Picture 4" descr="C:\Users\Masashi\AppData\Local\Microsoft\Windows\Temporary Internet Files\Content.IE5\MU665B4Q\MC90041822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295" y="3588737"/>
            <a:ext cx="1401688" cy="1000957"/>
          </a:xfrm>
          <a:prstGeom prst="rect">
            <a:avLst/>
          </a:prstGeom>
          <a:noFill/>
          <a:ln>
            <a:noFill/>
            <a:prstDash val="sysDot"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81" y="3492271"/>
            <a:ext cx="1083790" cy="1097423"/>
          </a:xfrm>
          <a:prstGeom prst="rect">
            <a:avLst/>
          </a:prstGeom>
        </p:spPr>
      </p:pic>
      <p:pic>
        <p:nvPicPr>
          <p:cNvPr id="34" name="Picture 4" descr="C:\Users\Masashi\AppData\Local\Microsoft\Windows\Temporary Internet Files\Content.IE5\MU665B4Q\MC90041822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4874" y="3585851"/>
            <a:ext cx="1401688" cy="1000957"/>
          </a:xfrm>
          <a:prstGeom prst="rect">
            <a:avLst/>
          </a:prstGeom>
          <a:noFill/>
          <a:ln>
            <a:noFill/>
            <a:prstDash val="sysDot"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83" y="1233813"/>
            <a:ext cx="1083790" cy="1097423"/>
          </a:xfrm>
          <a:prstGeom prst="rect">
            <a:avLst/>
          </a:prstGeom>
        </p:spPr>
      </p:pic>
      <p:pic>
        <p:nvPicPr>
          <p:cNvPr id="37" name="Picture 4" descr="C:\Users\Masashi\AppData\Local\Microsoft\Windows\Temporary Internet Files\Content.IE5\MU665B4Q\MC90041822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9456" y="3585851"/>
            <a:ext cx="1401688" cy="1000957"/>
          </a:xfrm>
          <a:prstGeom prst="rect">
            <a:avLst/>
          </a:prstGeom>
          <a:noFill/>
          <a:ln>
            <a:noFill/>
            <a:prstDash val="sysDot"/>
          </a:ln>
        </p:spPr>
      </p:pic>
      <p:sp>
        <p:nvSpPr>
          <p:cNvPr id="77" name="Rectangle 76"/>
          <p:cNvSpPr/>
          <p:nvPr/>
        </p:nvSpPr>
        <p:spPr bwMode="auto">
          <a:xfrm>
            <a:off x="122620" y="807428"/>
            <a:ext cx="8684392" cy="4021356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50000"/>
                </a:schemeClr>
              </a:gs>
              <a:gs pos="0">
                <a:srgbClr val="0070C0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18900000" scaled="1"/>
            <a:tileRect/>
          </a:gra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4" descr="C:\Users\Masashi\AppData\Local\Microsoft\Windows\Temporary Internet Files\Content.IE5\MU665B4Q\MC90041822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9989" y="5611362"/>
            <a:ext cx="1401688" cy="1000957"/>
          </a:xfrm>
          <a:prstGeom prst="rect">
            <a:avLst/>
          </a:prstGeom>
          <a:noFill/>
          <a:ln>
            <a:noFill/>
            <a:prstDash val="sysDot"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975" y="5514896"/>
            <a:ext cx="1083790" cy="1097423"/>
          </a:xfrm>
          <a:prstGeom prst="rect">
            <a:avLst/>
          </a:prstGeom>
        </p:spPr>
      </p:pic>
      <p:sp>
        <p:nvSpPr>
          <p:cNvPr id="29" name="角丸四角形 10"/>
          <p:cNvSpPr/>
          <p:nvPr/>
        </p:nvSpPr>
        <p:spPr bwMode="auto">
          <a:xfrm>
            <a:off x="4391178" y="5252283"/>
            <a:ext cx="1925384" cy="423499"/>
          </a:xfrm>
          <a:prstGeom prst="roundRect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Observation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5" name="角丸四角形 10"/>
          <p:cNvSpPr/>
          <p:nvPr/>
        </p:nvSpPr>
        <p:spPr bwMode="auto">
          <a:xfrm>
            <a:off x="2235573" y="5252283"/>
            <a:ext cx="1925384" cy="423499"/>
          </a:xfrm>
          <a:prstGeom prst="roundRect">
            <a:avLst/>
          </a:prstGeom>
          <a:ln w="19050">
            <a:solidFill>
              <a:srgbClr val="00206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Forecast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245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78" y="338203"/>
            <a:ext cx="6375574" cy="63755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Hurricane Harvey (2017)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573792" y="938278"/>
            <a:ext cx="3319687" cy="20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First landfall major hurricane observed by GOES-16</a:t>
            </a:r>
          </a:p>
          <a:p>
            <a:pPr marL="344089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Re-intensified in the </a:t>
            </a:r>
            <a:r>
              <a:rPr lang="en-US" dirty="0" err="1" smtClean="0">
                <a:solidFill>
                  <a:srgbClr val="000000"/>
                </a:solidFill>
              </a:rPr>
              <a:t>Gullf</a:t>
            </a:r>
            <a:r>
              <a:rPr lang="en-US" dirty="0" smtClean="0">
                <a:solidFill>
                  <a:srgbClr val="000000"/>
                </a:solidFill>
              </a:rPr>
              <a:t> of Mexico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32" y="3317786"/>
            <a:ext cx="2989514" cy="29895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41485" y="6295219"/>
            <a:ext cx="2447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GOES-16 animation from http://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tropic.ssec.wisc.edu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2770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Cloud-situation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18659" y="3613759"/>
            <a:ext cx="86202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4440554" y="810314"/>
            <a:ext cx="0" cy="57717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角丸四角形 10"/>
          <p:cNvSpPr/>
          <p:nvPr/>
        </p:nvSpPr>
        <p:spPr bwMode="auto">
          <a:xfrm>
            <a:off x="122621" y="810315"/>
            <a:ext cx="1925384" cy="423499"/>
          </a:xfrm>
          <a:prstGeom prst="roundRect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Observation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角丸四角形 10"/>
          <p:cNvSpPr/>
          <p:nvPr/>
        </p:nvSpPr>
        <p:spPr bwMode="auto">
          <a:xfrm>
            <a:off x="2275751" y="810315"/>
            <a:ext cx="1993424" cy="423499"/>
          </a:xfrm>
          <a:prstGeom prst="roundRect">
            <a:avLst/>
          </a:prstGeom>
          <a:ln w="19050">
            <a:solidFill>
              <a:srgbClr val="00206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Forecast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1" name="角丸四角形 10"/>
          <p:cNvSpPr/>
          <p:nvPr/>
        </p:nvSpPr>
        <p:spPr bwMode="auto">
          <a:xfrm>
            <a:off x="114758" y="3778579"/>
            <a:ext cx="1925384" cy="423499"/>
          </a:xfrm>
          <a:prstGeom prst="roundRect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Observation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角丸四角形 10"/>
          <p:cNvSpPr/>
          <p:nvPr/>
        </p:nvSpPr>
        <p:spPr bwMode="auto">
          <a:xfrm>
            <a:off x="2267888" y="3778579"/>
            <a:ext cx="1993424" cy="423499"/>
          </a:xfrm>
          <a:prstGeom prst="roundRect">
            <a:avLst/>
          </a:prstGeom>
          <a:ln w="19050">
            <a:solidFill>
              <a:srgbClr val="00206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Forecast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4" name="角丸四角形 10"/>
          <p:cNvSpPr/>
          <p:nvPr/>
        </p:nvSpPr>
        <p:spPr bwMode="auto">
          <a:xfrm>
            <a:off x="4588376" y="807428"/>
            <a:ext cx="1925384" cy="423499"/>
          </a:xfrm>
          <a:prstGeom prst="roundRect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Observation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角丸四角形 10"/>
          <p:cNvSpPr/>
          <p:nvPr/>
        </p:nvSpPr>
        <p:spPr bwMode="auto">
          <a:xfrm>
            <a:off x="6741506" y="807428"/>
            <a:ext cx="1993424" cy="423499"/>
          </a:xfrm>
          <a:prstGeom prst="roundRect">
            <a:avLst/>
          </a:prstGeom>
          <a:ln w="19050">
            <a:solidFill>
              <a:srgbClr val="00206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Forecast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6" name="角丸四角形 10"/>
          <p:cNvSpPr/>
          <p:nvPr/>
        </p:nvSpPr>
        <p:spPr bwMode="auto">
          <a:xfrm>
            <a:off x="4592337" y="3778579"/>
            <a:ext cx="1925384" cy="423499"/>
          </a:xfrm>
          <a:prstGeom prst="roundRect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Observation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角丸四角形 10"/>
          <p:cNvSpPr/>
          <p:nvPr/>
        </p:nvSpPr>
        <p:spPr bwMode="auto">
          <a:xfrm>
            <a:off x="6745467" y="3778579"/>
            <a:ext cx="1993424" cy="423499"/>
          </a:xfrm>
          <a:prstGeom prst="roundRect">
            <a:avLst/>
          </a:prstGeom>
          <a:ln w="19050">
            <a:solidFill>
              <a:srgbClr val="00206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Forecast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493" y="1233814"/>
            <a:ext cx="1083790" cy="1097423"/>
          </a:xfrm>
          <a:prstGeom prst="rect">
            <a:avLst/>
          </a:prstGeom>
        </p:spPr>
      </p:pic>
      <p:pic>
        <p:nvPicPr>
          <p:cNvPr id="30" name="Picture 4" descr="C:\Users\Masashi\AppData\Local\Microsoft\Windows\Temporary Internet Files\Content.IE5\MU665B4Q\MC90041822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3261" y="1327393"/>
            <a:ext cx="1401688" cy="1000957"/>
          </a:xfrm>
          <a:prstGeom prst="rect">
            <a:avLst/>
          </a:prstGeom>
          <a:noFill/>
          <a:ln>
            <a:noFill/>
            <a:prstDash val="sysDot"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35" y="1230926"/>
            <a:ext cx="1083790" cy="1097423"/>
          </a:xfrm>
          <a:prstGeom prst="rect">
            <a:avLst/>
          </a:prstGeom>
        </p:spPr>
      </p:pic>
      <p:pic>
        <p:nvPicPr>
          <p:cNvPr id="32" name="Picture 4" descr="C:\Users\Masashi\AppData\Local\Microsoft\Windows\Temporary Internet Files\Content.IE5\MU665B4Q\MC90041822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174" y="4301430"/>
            <a:ext cx="1401688" cy="1000957"/>
          </a:xfrm>
          <a:prstGeom prst="rect">
            <a:avLst/>
          </a:prstGeom>
          <a:noFill/>
          <a:ln>
            <a:noFill/>
            <a:prstDash val="sysDot"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160" y="4204964"/>
            <a:ext cx="1083790" cy="1097423"/>
          </a:xfrm>
          <a:prstGeom prst="rect">
            <a:avLst/>
          </a:prstGeom>
        </p:spPr>
      </p:pic>
      <p:pic>
        <p:nvPicPr>
          <p:cNvPr id="34" name="Picture 4" descr="C:\Users\Masashi\AppData\Local\Microsoft\Windows\Temporary Internet Files\Content.IE5\MU665B4Q\MC90041822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6753" y="4298544"/>
            <a:ext cx="1401688" cy="1000957"/>
          </a:xfrm>
          <a:prstGeom prst="rect">
            <a:avLst/>
          </a:prstGeom>
          <a:noFill/>
          <a:ln>
            <a:noFill/>
            <a:prstDash val="sysDot"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01" y="1233813"/>
            <a:ext cx="1083790" cy="1097423"/>
          </a:xfrm>
          <a:prstGeom prst="rect">
            <a:avLst/>
          </a:prstGeom>
        </p:spPr>
      </p:pic>
      <p:pic>
        <p:nvPicPr>
          <p:cNvPr id="37" name="Picture 4" descr="C:\Users\Masashi\AppData\Local\Microsoft\Windows\Temporary Internet Files\Content.IE5\MU665B4Q\MC90041822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1335" y="4298544"/>
            <a:ext cx="1401688" cy="1000957"/>
          </a:xfrm>
          <a:prstGeom prst="rect">
            <a:avLst/>
          </a:prstGeom>
          <a:noFill/>
          <a:ln>
            <a:noFill/>
            <a:prstDash val="sysDot"/>
          </a:ln>
        </p:spPr>
      </p:pic>
      <p:grpSp>
        <p:nvGrpSpPr>
          <p:cNvPr id="75" name="Group 74"/>
          <p:cNvGrpSpPr/>
          <p:nvPr/>
        </p:nvGrpSpPr>
        <p:grpSpPr>
          <a:xfrm>
            <a:off x="118658" y="797787"/>
            <a:ext cx="8643791" cy="5781349"/>
            <a:chOff x="118658" y="797787"/>
            <a:chExt cx="8643791" cy="5781349"/>
          </a:xfrm>
        </p:grpSpPr>
        <p:sp>
          <p:nvSpPr>
            <p:cNvPr id="68" name="Rectangle 67"/>
            <p:cNvSpPr/>
            <p:nvPr/>
          </p:nvSpPr>
          <p:spPr bwMode="auto">
            <a:xfrm>
              <a:off x="118659" y="797787"/>
              <a:ext cx="4321895" cy="2813083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4440554" y="3616646"/>
              <a:ext cx="4321895" cy="296249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Content Placeholder 2"/>
            <p:cNvSpPr txBox="1">
              <a:spLocks/>
            </p:cNvSpPr>
            <p:nvPr/>
          </p:nvSpPr>
          <p:spPr bwMode="auto">
            <a:xfrm>
              <a:off x="118658" y="2424816"/>
              <a:ext cx="4321895" cy="869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142871" indent="-142871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43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471" indent="-13453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342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1501" indent="-15596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64"/>
                </a:spcBef>
                <a:buNone/>
              </a:pPr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Observation </a:t>
              </a:r>
              <a:r>
                <a:rPr lang="en-US" dirty="0" smtClean="0"/>
                <a:t>&amp; </a:t>
              </a:r>
              <a:r>
                <a:rPr lang="en-US" dirty="0" smtClean="0">
                  <a:solidFill>
                    <a:srgbClr val="002060"/>
                  </a:solidFill>
                </a:rPr>
                <a:t>forecast </a:t>
              </a:r>
            </a:p>
            <a:p>
              <a:pPr marL="0" indent="0" algn="ctr">
                <a:spcBef>
                  <a:spcPts val="264"/>
                </a:spcBef>
                <a:buNone/>
              </a:pPr>
              <a:r>
                <a:rPr lang="en-US" dirty="0" smtClean="0"/>
                <a:t>consistent</a:t>
              </a:r>
              <a:endParaRPr lang="en-US" dirty="0"/>
            </a:p>
          </p:txBody>
        </p:sp>
        <p:sp>
          <p:nvSpPr>
            <p:cNvPr id="74" name="Content Placeholder 2"/>
            <p:cNvSpPr txBox="1">
              <a:spLocks/>
            </p:cNvSpPr>
            <p:nvPr/>
          </p:nvSpPr>
          <p:spPr bwMode="auto">
            <a:xfrm>
              <a:off x="4440554" y="5395967"/>
              <a:ext cx="4321895" cy="869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142871" indent="-142871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43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471" indent="-13453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342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1501" indent="-15596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64"/>
                </a:spcBef>
                <a:buNone/>
              </a:pPr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Observation </a:t>
              </a:r>
              <a:r>
                <a:rPr lang="en-US" smtClean="0"/>
                <a:t>&amp; </a:t>
              </a:r>
              <a:r>
                <a:rPr lang="en-US" smtClean="0">
                  <a:solidFill>
                    <a:srgbClr val="002060"/>
                  </a:solidFill>
                </a:rPr>
                <a:t>forecast </a:t>
              </a:r>
              <a:endParaRPr lang="en-US" dirty="0" smtClean="0">
                <a:solidFill>
                  <a:srgbClr val="002060"/>
                </a:solidFill>
              </a:endParaRPr>
            </a:p>
            <a:p>
              <a:pPr marL="0" indent="0" algn="ctr">
                <a:spcBef>
                  <a:spcPts val="264"/>
                </a:spcBef>
                <a:buNone/>
              </a:pPr>
              <a:r>
                <a:rPr lang="en-US" dirty="0" smtClean="0"/>
                <a:t>consistent</a:t>
              </a:r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450488" y="797787"/>
            <a:ext cx="4321895" cy="2816950"/>
            <a:chOff x="-19229" y="3768938"/>
            <a:chExt cx="4321895" cy="2816950"/>
          </a:xfrm>
        </p:grpSpPr>
        <p:sp>
          <p:nvSpPr>
            <p:cNvPr id="77" name="Rectangle 76"/>
            <p:cNvSpPr/>
            <p:nvPr/>
          </p:nvSpPr>
          <p:spPr bwMode="auto">
            <a:xfrm>
              <a:off x="-19229" y="3768938"/>
              <a:ext cx="4321895" cy="28169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Content Placeholder 2"/>
            <p:cNvSpPr txBox="1">
              <a:spLocks/>
            </p:cNvSpPr>
            <p:nvPr/>
          </p:nvSpPr>
          <p:spPr bwMode="auto">
            <a:xfrm>
              <a:off x="182879" y="5412703"/>
              <a:ext cx="4082334" cy="869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142871" indent="-142871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43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471" indent="-13453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342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1501" indent="-15596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64"/>
                </a:spcBef>
                <a:buNone/>
              </a:pPr>
              <a:r>
                <a:rPr lang="en-US" dirty="0" smtClean="0">
                  <a:solidFill>
                    <a:srgbClr val="002060"/>
                  </a:solidFill>
                </a:rPr>
                <a:t>Large ensemble spread</a:t>
              </a:r>
              <a:r>
                <a:rPr lang="en-US" dirty="0" smtClean="0"/>
                <a:t> </a:t>
              </a:r>
            </a:p>
            <a:p>
              <a:pPr marL="0" indent="0" algn="ctr">
                <a:spcBef>
                  <a:spcPts val="264"/>
                </a:spcBef>
                <a:buNone/>
              </a:pPr>
              <a:r>
                <a:rPr lang="en-US" dirty="0" smtClean="0"/>
                <a:t>helps to remove clouds.</a:t>
              </a:r>
              <a:endParaRPr lang="en-US" dirty="0"/>
            </a:p>
          </p:txBody>
        </p:sp>
      </p:grpSp>
      <p:sp>
        <p:nvSpPr>
          <p:cNvPr id="80" name="Content Placeholder 2"/>
          <p:cNvSpPr txBox="1">
            <a:spLocks/>
          </p:cNvSpPr>
          <p:nvPr/>
        </p:nvSpPr>
        <p:spPr bwMode="auto">
          <a:xfrm>
            <a:off x="186841" y="5462974"/>
            <a:ext cx="40823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smtClean="0">
                <a:solidFill>
                  <a:srgbClr val="C00000"/>
                </a:solidFill>
              </a:rPr>
              <a:t>Very hard to </a:t>
            </a:r>
            <a:r>
              <a:rPr lang="en-US" smtClean="0">
                <a:solidFill>
                  <a:srgbClr val="C00000"/>
                </a:solidFill>
              </a:rPr>
              <a:t>develop clouds!! 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46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297" y="2834580"/>
            <a:ext cx="6532426" cy="313328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quantify cloud-situation?</a:t>
            </a:r>
            <a:endParaRPr lang="en-US" dirty="0"/>
          </a:p>
        </p:txBody>
      </p:sp>
      <p:sp>
        <p:nvSpPr>
          <p:cNvPr id="35" name="角丸四角形 10"/>
          <p:cNvSpPr/>
          <p:nvPr/>
        </p:nvSpPr>
        <p:spPr bwMode="auto">
          <a:xfrm>
            <a:off x="289150" y="893556"/>
            <a:ext cx="2805828" cy="49106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smtClean="0">
                <a:solidFill>
                  <a:srgbClr val="800000"/>
                </a:solidFill>
              </a:rPr>
              <a:t>Cloud parameter</a:t>
            </a:r>
            <a:endParaRPr lang="en-US" sz="2400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89150" y="1709348"/>
                <a:ext cx="50061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</a:rPr>
                            <m:t>𝐴</m:t>
                          </m:r>
                        </m:sub>
                      </m:sSub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hr-HR" sz="32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charset="0"/>
                            </a:rPr>
                            <m:t>𝐵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charset="0"/>
                                </a:rPr>
                                <m:t>𝑐𝑙𝑟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hr-HR" sz="32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charset="0"/>
                            </a:rPr>
                            <m:t>𝑂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charset="0"/>
                                </a:rPr>
                                <m:t>𝑐𝑙𝑟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50" y="1709348"/>
                <a:ext cx="5006179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3237977" y="768460"/>
            <a:ext cx="4697261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64"/>
              </a:spcBef>
              <a:buFontTx/>
              <a:buChar char="-"/>
            </a:pPr>
            <a:r>
              <a:rPr lang="en-US" sz="2000" dirty="0" smtClean="0"/>
              <a:t>Okamoto </a:t>
            </a:r>
            <a:r>
              <a:rPr lang="en-US" sz="2000" dirty="0"/>
              <a:t>et al</a:t>
            </a:r>
            <a:r>
              <a:rPr lang="en-US" sz="2000" dirty="0" smtClean="0"/>
              <a:t>. (2014), QJRMS</a:t>
            </a:r>
          </a:p>
          <a:p>
            <a:pPr>
              <a:spcBef>
                <a:spcPts val="264"/>
              </a:spcBef>
              <a:buFontTx/>
              <a:buChar char="-"/>
            </a:pPr>
            <a:r>
              <a:rPr lang="en-US" sz="2000" dirty="0" smtClean="0"/>
              <a:t>Jerry’s talk at the last group conference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2159310"/>
            <a:ext cx="9241907" cy="4357246"/>
            <a:chOff x="0" y="2159310"/>
            <a:chExt cx="9241907" cy="4357246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488297" y="2898432"/>
              <a:ext cx="6532426" cy="3069434"/>
            </a:xfrm>
            <a:prstGeom prst="rect">
              <a:avLst/>
            </a:prstGeom>
            <a:gradFill flip="none" rotWithShape="1">
              <a:gsLst>
                <a:gs pos="50000">
                  <a:schemeClr val="bg1">
                    <a:alpha val="50000"/>
                  </a:schemeClr>
                </a:gs>
                <a:gs pos="0">
                  <a:srgbClr val="0070C0">
                    <a:alpha val="50000"/>
                  </a:srgbClr>
                </a:gs>
                <a:gs pos="100000">
                  <a:srgbClr val="FF0000">
                    <a:alpha val="50000"/>
                  </a:srgbClr>
                </a:gs>
              </a:gsLst>
              <a:lin ang="18900000" scaled="1"/>
              <a:tileRect/>
            </a:gradFill>
            <a:ln w="19050">
              <a:noFill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Left-Right Arrow 6"/>
            <p:cNvSpPr/>
            <p:nvPr/>
          </p:nvSpPr>
          <p:spPr bwMode="auto">
            <a:xfrm rot="20276956">
              <a:off x="585137" y="3894996"/>
              <a:ext cx="8122233" cy="1012453"/>
            </a:xfrm>
            <a:prstGeom prst="leftRightArrow">
              <a:avLst/>
            </a:pr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Content Placeholder 2"/>
            <p:cNvSpPr txBox="1">
              <a:spLocks/>
            </p:cNvSpPr>
            <p:nvPr/>
          </p:nvSpPr>
          <p:spPr bwMode="auto">
            <a:xfrm>
              <a:off x="0" y="6054891"/>
              <a:ext cx="169206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142871" indent="-142871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43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471" indent="-13453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342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1501" indent="-15596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64"/>
                </a:spcBef>
                <a:buNone/>
              </a:pPr>
              <a:r>
                <a:rPr lang="en-US" dirty="0" smtClean="0">
                  <a:solidFill>
                    <a:srgbClr val="002060"/>
                  </a:solidFill>
                </a:rPr>
                <a:t>Negative</a:t>
              </a:r>
            </a:p>
          </p:txBody>
        </p:sp>
        <p:sp>
          <p:nvSpPr>
            <p:cNvPr id="40" name="Content Placeholder 2"/>
            <p:cNvSpPr txBox="1">
              <a:spLocks/>
            </p:cNvSpPr>
            <p:nvPr/>
          </p:nvSpPr>
          <p:spPr bwMode="auto">
            <a:xfrm>
              <a:off x="7549843" y="2159310"/>
              <a:ext cx="169206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142871" indent="-142871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43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471" indent="-13453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342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1501" indent="-15596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64"/>
                </a:spcBef>
                <a:buNone/>
              </a:pPr>
              <a:r>
                <a:rPr lang="en-US" smtClean="0">
                  <a:solidFill>
                    <a:srgbClr val="C00000"/>
                  </a:solidFill>
                </a:rPr>
                <a:t>Positive</a:t>
              </a:r>
              <a:endParaRPr lang="en-US" dirty="0" smtClea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1254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do we currently improve?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2431" r="53425" b="53421"/>
          <a:stretch/>
        </p:blipFill>
        <p:spPr>
          <a:xfrm>
            <a:off x="668955" y="725847"/>
            <a:ext cx="7543197" cy="490556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724691" y="2417690"/>
            <a:ext cx="3094488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sz="2000" dirty="0" smtClean="0"/>
              <a:t>Dashed-line: </a:t>
            </a:r>
            <a:r>
              <a:rPr lang="en-US" sz="2000" dirty="0" err="1" smtClean="0"/>
              <a:t>EnKF</a:t>
            </a:r>
            <a:r>
              <a:rPr lang="en-US" sz="2000" dirty="0" smtClean="0"/>
              <a:t> prior</a:t>
            </a:r>
          </a:p>
          <a:p>
            <a:pPr marL="0" indent="0">
              <a:spcBef>
                <a:spcPts val="264"/>
              </a:spcBef>
              <a:buNone/>
            </a:pPr>
            <a:r>
              <a:rPr lang="en-US" sz="2000" dirty="0" smtClean="0"/>
              <a:t>Solid-line: </a:t>
            </a:r>
            <a:r>
              <a:rPr lang="en-US" sz="2000" dirty="0" err="1"/>
              <a:t>E</a:t>
            </a:r>
            <a:r>
              <a:rPr lang="en-US" sz="2000" dirty="0" err="1" smtClean="0"/>
              <a:t>nKF</a:t>
            </a:r>
            <a:r>
              <a:rPr lang="en-US" sz="2000" dirty="0" smtClean="0"/>
              <a:t> posterior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5" r="53425" b="2625"/>
          <a:stretch/>
        </p:blipFill>
        <p:spPr>
          <a:xfrm>
            <a:off x="-113167" y="5418044"/>
            <a:ext cx="8325319" cy="98901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" y="6484700"/>
            <a:ext cx="91001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264"/>
              </a:spcBef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Calculated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using OSSE for hurricane Karl (2010) (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etails in Zhang et al., 2016, GRL)</a:t>
            </a:r>
          </a:p>
        </p:txBody>
      </p:sp>
      <p:sp>
        <p:nvSpPr>
          <p:cNvPr id="12" name="角丸四角形 10"/>
          <p:cNvSpPr/>
          <p:nvPr/>
        </p:nvSpPr>
        <p:spPr bwMode="auto">
          <a:xfrm>
            <a:off x="440849" y="682006"/>
            <a:ext cx="7639758" cy="49106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800000"/>
                </a:solidFill>
              </a:rPr>
              <a:t>Prior and posterior bias for GOES-16 ch8 (6.19um)</a:t>
            </a:r>
            <a:endParaRPr lang="en-US" sz="2400" dirty="0">
              <a:solidFill>
                <a:srgbClr val="8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1581" y="1227730"/>
            <a:ext cx="3520137" cy="4346352"/>
            <a:chOff x="1297658" y="1227730"/>
            <a:chExt cx="3520137" cy="4346352"/>
          </a:xfrm>
        </p:grpSpPr>
        <p:sp>
          <p:nvSpPr>
            <p:cNvPr id="16" name="正方形/長方形 42"/>
            <p:cNvSpPr/>
            <p:nvPr/>
          </p:nvSpPr>
          <p:spPr bwMode="auto">
            <a:xfrm>
              <a:off x="1297658" y="1227730"/>
              <a:ext cx="3520137" cy="4346352"/>
            </a:xfrm>
            <a:prstGeom prst="rect">
              <a:avLst/>
            </a:prstGeom>
            <a:solidFill>
              <a:srgbClr val="3366FF">
                <a:alpha val="10000"/>
              </a:srgbClr>
            </a:solidFill>
            <a:ln w="38100">
              <a:noFill/>
              <a:prstDash val="dash"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altLang="ja-JP" sz="2400" dirty="0">
                <a:solidFill>
                  <a:srgbClr val="00009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1327759" y="5047829"/>
              <a:ext cx="345718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142871" indent="-142871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43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471" indent="-13453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342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1501" indent="-15596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64"/>
                </a:spcBef>
                <a:buNone/>
              </a:pPr>
              <a:r>
                <a:rPr lang="en-US" dirty="0" smtClean="0">
                  <a:solidFill>
                    <a:srgbClr val="000090"/>
                  </a:solidFill>
                </a:rPr>
                <a:t>Almost no improvement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2884" y="4197777"/>
              <a:ext cx="2579840" cy="90294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099198" y="1227730"/>
            <a:ext cx="3737710" cy="4346352"/>
            <a:chOff x="4585275" y="1227730"/>
            <a:chExt cx="3737710" cy="4346352"/>
          </a:xfrm>
        </p:grpSpPr>
        <p:sp>
          <p:nvSpPr>
            <p:cNvPr id="17" name="正方形/長方形 42"/>
            <p:cNvSpPr/>
            <p:nvPr/>
          </p:nvSpPr>
          <p:spPr bwMode="auto">
            <a:xfrm>
              <a:off x="4821960" y="1227730"/>
              <a:ext cx="3501025" cy="4346352"/>
            </a:xfrm>
            <a:prstGeom prst="rect">
              <a:avLst/>
            </a:prstGeom>
            <a:solidFill>
              <a:srgbClr val="FF6600">
                <a:alpha val="10000"/>
              </a:srgbClr>
            </a:solidFill>
            <a:ln w="38100">
              <a:noFill/>
              <a:prstDash val="dash"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altLang="ja-JP" sz="1400" dirty="0">
                <a:solidFill>
                  <a:srgbClr val="8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4585275" y="5047829"/>
              <a:ext cx="340004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142871" indent="-142871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43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471" indent="-13453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342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1501" indent="-15596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64"/>
                </a:spcBef>
                <a:buNone/>
              </a:pPr>
              <a:r>
                <a:rPr lang="en-US" dirty="0" smtClean="0">
                  <a:solidFill>
                    <a:srgbClr val="800000"/>
                  </a:solidFill>
                </a:rPr>
                <a:t>Large </a:t>
              </a:r>
              <a:r>
                <a:rPr lang="en-US" smtClean="0">
                  <a:solidFill>
                    <a:srgbClr val="800000"/>
                  </a:solidFill>
                </a:rPr>
                <a:t>error reduction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3381" y="4197777"/>
              <a:ext cx="2541902" cy="90294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2361156" y="-3632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9" t="2431" r="3788" b="53421"/>
          <a:stretch/>
        </p:blipFill>
        <p:spPr>
          <a:xfrm>
            <a:off x="7836908" y="729459"/>
            <a:ext cx="1114102" cy="490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0234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 txBox="1">
                <a:spLocks/>
              </p:cNvSpPr>
              <p:nvPr/>
            </p:nvSpPr>
            <p:spPr bwMode="auto">
              <a:xfrm>
                <a:off x="2282166" y="5840511"/>
                <a:ext cx="4352795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45720" rIns="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142871" indent="-142871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n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85743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21471" indent="-13453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64342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21501" indent="-15596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§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03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95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86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77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264"/>
                  </a:spcBef>
                  <a:buNone/>
                </a:pPr>
                <a:r>
                  <a:rPr lang="en-US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Asymmetric cloud effect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2166" y="5840511"/>
                <a:ext cx="4352795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8197" b="-245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83" r="54123" b="7498"/>
          <a:stretch/>
        </p:blipFill>
        <p:spPr>
          <a:xfrm>
            <a:off x="832184" y="5557425"/>
            <a:ext cx="6510152" cy="456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182878" y="45420"/>
                <a:ext cx="9061603" cy="600075"/>
              </a:xfrm>
            </p:spPr>
            <p:txBody>
              <a:bodyPr/>
              <a:lstStyle/>
              <a:p>
                <a:r>
                  <a:rPr lang="en-US" sz="2600" dirty="0" smtClean="0"/>
                  <a:t>Consistency Ratio as </a:t>
                </a:r>
                <a:r>
                  <a:rPr lang="en-US" sz="2600" dirty="0"/>
                  <a:t>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82878" y="45420"/>
                <a:ext cx="9061603" cy="600075"/>
              </a:xfrm>
              <a:blipFill rotWithShape="0">
                <a:blip r:embed="rId5"/>
                <a:stretch>
                  <a:fillRect l="-2221" t="-16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12734" y="6367088"/>
            <a:ext cx="9031266" cy="3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Climatologically derive the inflation factor for </a:t>
            </a:r>
            <a:r>
              <a:rPr lang="en-US" smtClean="0"/>
              <a:t>model space</a:t>
            </a:r>
            <a:endParaRPr lang="en-U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9" r="51094" b="66746"/>
          <a:stretch/>
        </p:blipFill>
        <p:spPr>
          <a:xfrm>
            <a:off x="832183" y="1911876"/>
            <a:ext cx="6939419" cy="3838953"/>
          </a:xfrm>
          <a:prstGeom prst="rect">
            <a:avLst/>
          </a:prstGeom>
        </p:spPr>
      </p:pic>
      <p:sp>
        <p:nvSpPr>
          <p:cNvPr id="12" name="角丸四角形 10"/>
          <p:cNvSpPr/>
          <p:nvPr/>
        </p:nvSpPr>
        <p:spPr bwMode="auto">
          <a:xfrm>
            <a:off x="1528146" y="1615755"/>
            <a:ext cx="5622329" cy="382706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smtClean="0">
                <a:solidFill>
                  <a:srgbClr val="006A00"/>
                </a:solidFill>
              </a:rPr>
              <a:t>CR of QVAPOR </a:t>
            </a:r>
            <a:endParaRPr lang="en-US" sz="2400" dirty="0">
              <a:solidFill>
                <a:srgbClr val="006A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71878" y="4619072"/>
            <a:ext cx="5182503" cy="1084011"/>
            <a:chOff x="1753886" y="4619072"/>
            <a:chExt cx="5182503" cy="1084011"/>
          </a:xfrm>
        </p:grpSpPr>
        <p:sp>
          <p:nvSpPr>
            <p:cNvPr id="28" name="角丸四角形 10"/>
            <p:cNvSpPr/>
            <p:nvPr/>
          </p:nvSpPr>
          <p:spPr bwMode="auto">
            <a:xfrm>
              <a:off x="1753886" y="4619072"/>
              <a:ext cx="2415351" cy="1077218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80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1189" indent="0" algn="ctr">
                <a:lnSpc>
                  <a:spcPct val="80000"/>
                </a:lnSpc>
                <a:buNone/>
              </a:pPr>
              <a:r>
                <a:rPr lang="en-US" sz="2000" dirty="0" smtClean="0">
                  <a:solidFill>
                    <a:srgbClr val="002060"/>
                  </a:solidFill>
                </a:rPr>
                <a:t>Inflate</a:t>
              </a:r>
            </a:p>
            <a:p>
              <a:pPr marL="1189" indent="0" algn="ctr">
                <a:lnSpc>
                  <a:spcPct val="80000"/>
                </a:lnSpc>
                <a:buNone/>
              </a:pPr>
              <a:endParaRPr lang="en-US" sz="2000" dirty="0">
                <a:solidFill>
                  <a:schemeClr val="bg2">
                    <a:lumMod val="75000"/>
                  </a:schemeClr>
                </a:solidFill>
              </a:endParaRPr>
            </a:p>
            <a:p>
              <a:pPr marL="1189" indent="0" algn="ctr">
                <a:lnSpc>
                  <a:spcPct val="80000"/>
                </a:lnSpc>
                <a:buNone/>
              </a:pPr>
              <a:endParaRPr lang="en-US" sz="2000" dirty="0" smtClean="0">
                <a:solidFill>
                  <a:schemeClr val="bg2">
                    <a:lumMod val="75000"/>
                  </a:schemeClr>
                </a:solidFill>
              </a:endParaRPr>
            </a:p>
            <a:p>
              <a:pPr marL="1189" indent="0" algn="ctr">
                <a:lnSpc>
                  <a:spcPct val="80000"/>
                </a:lnSpc>
                <a:buNone/>
              </a:pPr>
              <a:endParaRPr lang="en-US" sz="2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角丸四角形 10"/>
            <p:cNvSpPr/>
            <p:nvPr/>
          </p:nvSpPr>
          <p:spPr bwMode="auto">
            <a:xfrm>
              <a:off x="4521038" y="4625865"/>
              <a:ext cx="2415351" cy="1077218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80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1189" indent="0" algn="ctr">
                <a:lnSpc>
                  <a:spcPct val="80000"/>
                </a:lnSpc>
                <a:buNone/>
              </a:pPr>
              <a:r>
                <a:rPr lang="en-US" sz="2000" dirty="0" smtClean="0">
                  <a:solidFill>
                    <a:schemeClr val="bg2">
                      <a:lumMod val="75000"/>
                    </a:schemeClr>
                  </a:solidFill>
                </a:rPr>
                <a:t>Not inflate</a:t>
              </a:r>
            </a:p>
            <a:p>
              <a:pPr marL="1189" indent="0" algn="ctr">
                <a:lnSpc>
                  <a:spcPct val="80000"/>
                </a:lnSpc>
                <a:buNone/>
              </a:pPr>
              <a:endParaRPr lang="en-US" sz="2000" dirty="0">
                <a:solidFill>
                  <a:schemeClr val="bg2">
                    <a:lumMod val="75000"/>
                  </a:schemeClr>
                </a:solidFill>
              </a:endParaRPr>
            </a:p>
            <a:p>
              <a:pPr marL="1189" indent="0" algn="ctr">
                <a:lnSpc>
                  <a:spcPct val="80000"/>
                </a:lnSpc>
                <a:buNone/>
              </a:pPr>
              <a:endParaRPr lang="en-US" sz="2000" dirty="0" smtClean="0">
                <a:solidFill>
                  <a:schemeClr val="bg2">
                    <a:lumMod val="75000"/>
                  </a:schemeClr>
                </a:solidFill>
              </a:endParaRPr>
            </a:p>
            <a:p>
              <a:pPr marL="1189" indent="0" algn="ctr">
                <a:lnSpc>
                  <a:spcPct val="80000"/>
                </a:lnSpc>
                <a:buNone/>
              </a:pPr>
              <a:endParaRPr lang="en-US" sz="2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28146" y="1998461"/>
            <a:ext cx="2773682" cy="3704622"/>
            <a:chOff x="1510154" y="1998461"/>
            <a:chExt cx="2773682" cy="3704622"/>
          </a:xfrm>
        </p:grpSpPr>
        <p:sp>
          <p:nvSpPr>
            <p:cNvPr id="15" name="正方形/長方形 42"/>
            <p:cNvSpPr/>
            <p:nvPr/>
          </p:nvSpPr>
          <p:spPr bwMode="auto">
            <a:xfrm>
              <a:off x="1510154" y="1998461"/>
              <a:ext cx="2773682" cy="3704622"/>
            </a:xfrm>
            <a:prstGeom prst="rect">
              <a:avLst/>
            </a:prstGeom>
            <a:solidFill>
              <a:srgbClr val="3366FF">
                <a:alpha val="10000"/>
              </a:srgbClr>
            </a:solidFill>
            <a:ln w="38100">
              <a:noFill/>
              <a:prstDash val="dash"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altLang="ja-JP" sz="2400" dirty="0">
                <a:solidFill>
                  <a:srgbClr val="00009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07382" y="4893420"/>
              <a:ext cx="2297027" cy="80395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359552" y="1998462"/>
            <a:ext cx="2790923" cy="3704622"/>
            <a:chOff x="4341560" y="1998462"/>
            <a:chExt cx="2790923" cy="3704622"/>
          </a:xfrm>
        </p:grpSpPr>
        <p:sp>
          <p:nvSpPr>
            <p:cNvPr id="16" name="正方形/長方形 42"/>
            <p:cNvSpPr/>
            <p:nvPr/>
          </p:nvSpPr>
          <p:spPr bwMode="auto">
            <a:xfrm>
              <a:off x="4341560" y="1998462"/>
              <a:ext cx="2790923" cy="3704622"/>
            </a:xfrm>
            <a:prstGeom prst="rect">
              <a:avLst/>
            </a:prstGeom>
            <a:solidFill>
              <a:srgbClr val="FF6600">
                <a:alpha val="10000"/>
              </a:srgbClr>
            </a:solidFill>
            <a:ln w="38100">
              <a:noFill/>
              <a:prstDash val="dash"/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altLang="ja-JP" sz="1400" dirty="0">
                <a:solidFill>
                  <a:srgbClr val="8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4767" y="4893420"/>
              <a:ext cx="2263248" cy="803959"/>
            </a:xfrm>
            <a:prstGeom prst="rect">
              <a:avLst/>
            </a:prstGeom>
          </p:spPr>
        </p:pic>
      </p:grp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458564" y="3208263"/>
            <a:ext cx="2691912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sz="2000" dirty="0" smtClean="0"/>
              <a:t>Dashed-line: </a:t>
            </a:r>
          </a:p>
          <a:p>
            <a:pPr marL="0" indent="0">
              <a:spcBef>
                <a:spcPts val="264"/>
              </a:spcBef>
              <a:buNone/>
            </a:pPr>
            <a:r>
              <a:rPr lang="en-US" sz="2000" dirty="0" smtClean="0"/>
              <a:t>simple inflation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64619" y="607402"/>
                <a:ext cx="5739841" cy="1008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𝐶𝑜𝑛𝑠𝑖𝑠𝑡𝑒𝑛𝑐𝑦</m:t>
                      </m:r>
                      <m:r>
                        <a:rPr lang="en-US" sz="3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𝑅𝑎𝑡𝑖𝑜</m:t>
                      </m:r>
                      <m:r>
                        <a:rPr lang="en-US" sz="32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𝐶𝑅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: </m:t>
                      </m:r>
                      <m:f>
                        <m:fPr>
                          <m:ctrlPr>
                            <a:rPr lang="bg-BG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𝑅𝑀𝑆𝐸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</m:oMath>
                  </m:oMathPara>
                </a14:m>
                <a:endParaRPr lang="en-US" sz="3200" b="0" i="1" dirty="0" smtClean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619" y="607402"/>
                <a:ext cx="5739841" cy="100835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-2935705" y="-9625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3" t="6199" r="50287" b="66746"/>
          <a:stretch/>
        </p:blipFill>
        <p:spPr>
          <a:xfrm>
            <a:off x="1150751" y="1922935"/>
            <a:ext cx="561803" cy="383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7132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78" y="45420"/>
            <a:ext cx="8961121" cy="600075"/>
          </a:xfrm>
        </p:spPr>
        <p:txBody>
          <a:bodyPr/>
          <a:lstStyle/>
          <a:p>
            <a:r>
              <a:rPr lang="en-US" dirty="0" smtClean="0"/>
              <a:t>Application sample: situation-dependent inflation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6" y="753366"/>
            <a:ext cx="8084513" cy="6104633"/>
          </a:xfrm>
          <a:prstGeom prst="rect">
            <a:avLst/>
          </a:prstGeom>
        </p:spPr>
      </p:pic>
      <p:sp>
        <p:nvSpPr>
          <p:cNvPr id="11" name="角丸四角形 10"/>
          <p:cNvSpPr/>
          <p:nvPr/>
        </p:nvSpPr>
        <p:spPr bwMode="auto">
          <a:xfrm>
            <a:off x="883085" y="692385"/>
            <a:ext cx="2855934" cy="380501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smtClean="0">
                <a:solidFill>
                  <a:schemeClr val="tx1"/>
                </a:solidFill>
              </a:rPr>
              <a:t>Observation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角丸四角形 10"/>
          <p:cNvSpPr/>
          <p:nvPr/>
        </p:nvSpPr>
        <p:spPr bwMode="auto">
          <a:xfrm>
            <a:off x="4605403" y="692384"/>
            <a:ext cx="2855934" cy="380501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err="1" smtClean="0">
                <a:solidFill>
                  <a:schemeClr val="tx1"/>
                </a:solidFill>
              </a:rPr>
              <a:t>EnKF</a:t>
            </a:r>
            <a:r>
              <a:rPr lang="en-US" sz="2400" dirty="0" smtClean="0">
                <a:solidFill>
                  <a:schemeClr val="tx1"/>
                </a:solidFill>
              </a:rPr>
              <a:t> prior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角丸四角形 10"/>
          <p:cNvSpPr/>
          <p:nvPr/>
        </p:nvSpPr>
        <p:spPr bwMode="auto">
          <a:xfrm>
            <a:off x="883085" y="3700991"/>
            <a:ext cx="2855934" cy="380501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Cloud parameter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角丸四角形 10"/>
          <p:cNvSpPr/>
          <p:nvPr/>
        </p:nvSpPr>
        <p:spPr bwMode="auto">
          <a:xfrm>
            <a:off x="4605403" y="3700990"/>
            <a:ext cx="2855934" cy="380501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Inflation factor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71848" y="1679557"/>
            <a:ext cx="4330090" cy="4585275"/>
            <a:chOff x="2271848" y="1679557"/>
            <a:chExt cx="4330090" cy="4585275"/>
          </a:xfrm>
        </p:grpSpPr>
        <p:sp>
          <p:nvSpPr>
            <p:cNvPr id="15" name="Donut 14"/>
            <p:cNvSpPr/>
            <p:nvPr/>
          </p:nvSpPr>
          <p:spPr bwMode="auto">
            <a:xfrm rot="648506">
              <a:off x="2271848" y="4577933"/>
              <a:ext cx="607772" cy="1686899"/>
            </a:xfrm>
            <a:prstGeom prst="donut">
              <a:avLst>
                <a:gd name="adj" fmla="val 10048"/>
              </a:avLst>
            </a:prstGeom>
            <a:solidFill>
              <a:srgbClr val="0070C0"/>
            </a:solidFill>
            <a:ln w="28575">
              <a:solidFill>
                <a:schemeClr val="bg1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Donut 15"/>
            <p:cNvSpPr/>
            <p:nvPr/>
          </p:nvSpPr>
          <p:spPr bwMode="auto">
            <a:xfrm rot="648506">
              <a:off x="5994166" y="4577933"/>
              <a:ext cx="607772" cy="1686899"/>
            </a:xfrm>
            <a:prstGeom prst="donut">
              <a:avLst>
                <a:gd name="adj" fmla="val 10401"/>
              </a:avLst>
            </a:prstGeom>
            <a:solidFill>
              <a:srgbClr val="0070C0"/>
            </a:solidFill>
            <a:ln w="28575">
              <a:solidFill>
                <a:schemeClr val="bg1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Donut 16"/>
            <p:cNvSpPr/>
            <p:nvPr/>
          </p:nvSpPr>
          <p:spPr bwMode="auto">
            <a:xfrm rot="648506">
              <a:off x="2271848" y="1679557"/>
              <a:ext cx="607772" cy="1686899"/>
            </a:xfrm>
            <a:prstGeom prst="donut">
              <a:avLst>
                <a:gd name="adj" fmla="val 10017"/>
              </a:avLst>
            </a:prstGeom>
            <a:solidFill>
              <a:srgbClr val="0070C0"/>
            </a:solidFill>
            <a:ln w="28575">
              <a:solidFill>
                <a:schemeClr val="bg1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Donut 17"/>
            <p:cNvSpPr/>
            <p:nvPr/>
          </p:nvSpPr>
          <p:spPr bwMode="auto">
            <a:xfrm rot="648506">
              <a:off x="5994166" y="1679557"/>
              <a:ext cx="607772" cy="1686899"/>
            </a:xfrm>
            <a:prstGeom prst="donut">
              <a:avLst>
                <a:gd name="adj" fmla="val 10910"/>
              </a:avLst>
            </a:prstGeom>
            <a:solidFill>
              <a:srgbClr val="0070C0"/>
            </a:solidFill>
            <a:ln w="28575">
              <a:solidFill>
                <a:schemeClr val="bg1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396399" y="4498712"/>
              <a:ext cx="2684989" cy="1209316"/>
              <a:chOff x="4041865" y="4700809"/>
              <a:chExt cx="2102151" cy="946807"/>
            </a:xfrm>
          </p:grpSpPr>
          <p:sp>
            <p:nvSpPr>
              <p:cNvPr id="21" name="角丸四角形 10"/>
              <p:cNvSpPr/>
              <p:nvPr/>
            </p:nvSpPr>
            <p:spPr bwMode="auto">
              <a:xfrm>
                <a:off x="4041865" y="4700809"/>
                <a:ext cx="2102151" cy="881938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alpha val="80000"/>
                </a:schemeClr>
              </a:solidFill>
              <a:ln w="19050">
                <a:noFill/>
                <a:headEnd type="none" w="med" len="med"/>
                <a:tailEnd type="none" w="med" len="med"/>
              </a:ln>
              <a:effectLst/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1189" indent="0" algn="ctr">
                  <a:lnSpc>
                    <a:spcPct val="80000"/>
                  </a:lnSpc>
                  <a:buNone/>
                </a:pPr>
                <a:r>
                  <a:rPr lang="en-US" sz="2400" dirty="0" smtClean="0">
                    <a:solidFill>
                      <a:srgbClr val="002060"/>
                    </a:solidFill>
                  </a:rPr>
                  <a:t>Only inflate</a:t>
                </a:r>
              </a:p>
              <a:p>
                <a:pPr marL="1189" indent="0" algn="ctr">
                  <a:lnSpc>
                    <a:spcPct val="80000"/>
                  </a:lnSpc>
                  <a:buNone/>
                </a:pPr>
                <a:endParaRPr lang="en-US" sz="2000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marL="1189" indent="0" algn="ctr">
                  <a:lnSpc>
                    <a:spcPct val="80000"/>
                  </a:lnSpc>
                  <a:buNone/>
                </a:pPr>
                <a:endParaRPr lang="en-US" sz="2000" dirty="0" smtClean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marL="1189" indent="0" algn="ctr">
                  <a:lnSpc>
                    <a:spcPct val="80000"/>
                  </a:lnSpc>
                  <a:buNone/>
                </a:pPr>
                <a:endParaRPr lang="en-US" sz="20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95361" y="4946239"/>
                <a:ext cx="2003935" cy="70137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8053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82879" y="45420"/>
            <a:ext cx="9234732" cy="600075"/>
          </a:xfrm>
        </p:spPr>
        <p:txBody>
          <a:bodyPr/>
          <a:lstStyle/>
          <a:p>
            <a:pPr eaLnBrk="0" hangingPunct="0"/>
            <a:r>
              <a:rPr kumimoji="0" lang="en-US" altLang="ja-JP" sz="2700" b="0" dirty="0" smtClean="0"/>
              <a:t>Experimental settings</a:t>
            </a:r>
            <a:endParaRPr kumimoji="0" lang="en-US" altLang="ja-JP" sz="2700" b="0" dirty="0"/>
          </a:p>
        </p:txBody>
      </p:sp>
      <p:sp>
        <p:nvSpPr>
          <p:cNvPr id="60" name="正方形/長方形 42"/>
          <p:cNvSpPr/>
          <p:nvPr/>
        </p:nvSpPr>
        <p:spPr bwMode="auto">
          <a:xfrm>
            <a:off x="28865" y="687795"/>
            <a:ext cx="9045864" cy="2633994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400" u="sng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96982" y="671833"/>
            <a:ext cx="8977747" cy="264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DA cycle: </a:t>
            </a:r>
            <a:r>
              <a:rPr lang="en-US" b="1" dirty="0" smtClean="0"/>
              <a:t>Genesis stage</a:t>
            </a:r>
            <a:r>
              <a:rPr lang="en-US" dirty="0" smtClean="0"/>
              <a:t>, 12Z/23– AUG, </a:t>
            </a:r>
            <a:r>
              <a:rPr lang="en-US" b="1" dirty="0" smtClean="0"/>
              <a:t>to predict RI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Model: </a:t>
            </a:r>
            <a:r>
              <a:rPr lang="en-US" b="1" dirty="0" smtClean="0"/>
              <a:t>WRF</a:t>
            </a:r>
            <a:r>
              <a:rPr lang="en-US" dirty="0" smtClean="0"/>
              <a:t> ver.3.6.1</a:t>
            </a:r>
            <a:r>
              <a:rPr lang="en-US" sz="1800" dirty="0" smtClean="0"/>
              <a:t>(</a:t>
            </a:r>
            <a:r>
              <a:rPr lang="en-US" sz="1800" dirty="0" err="1" smtClean="0"/>
              <a:t>Skamarock</a:t>
            </a:r>
            <a:r>
              <a:rPr lang="en-US" sz="1800" dirty="0" smtClean="0"/>
              <a:t> 2008)</a:t>
            </a:r>
            <a:r>
              <a:rPr lang="en-US" dirty="0" smtClean="0"/>
              <a:t>, </a:t>
            </a:r>
            <a:r>
              <a:rPr lang="en-US" b="1" dirty="0" smtClean="0"/>
              <a:t>CRTM</a:t>
            </a:r>
            <a:r>
              <a:rPr lang="en-US" dirty="0" smtClean="0"/>
              <a:t> </a:t>
            </a:r>
            <a:r>
              <a:rPr lang="en-US" sz="1800" dirty="0" smtClean="0"/>
              <a:t>(Han et al. 2006) 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b="1" dirty="0" smtClean="0"/>
              <a:t>PSU WRF-</a:t>
            </a:r>
            <a:r>
              <a:rPr lang="en-US" b="1" dirty="0" err="1" smtClean="0"/>
              <a:t>EnKF</a:t>
            </a:r>
            <a:r>
              <a:rPr lang="en-US" b="1" dirty="0" smtClean="0"/>
              <a:t> </a:t>
            </a:r>
            <a:r>
              <a:rPr lang="en-US" sz="1800" dirty="0" smtClean="0"/>
              <a:t>(</a:t>
            </a:r>
            <a:r>
              <a:rPr lang="en-US" sz="1800" dirty="0" err="1" smtClean="0"/>
              <a:t>Weng</a:t>
            </a:r>
            <a:r>
              <a:rPr lang="en-US" sz="1800" dirty="0" smtClean="0"/>
              <a:t> and Zhang, 2016)</a:t>
            </a:r>
          </a:p>
          <a:p>
            <a:pPr marL="0" lvl="1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sz="2400" dirty="0"/>
              <a:t>Observation </a:t>
            </a:r>
            <a:r>
              <a:rPr lang="en-US" sz="2400" dirty="0" smtClean="0"/>
              <a:t>error variance</a:t>
            </a:r>
            <a:r>
              <a:rPr lang="en-US" sz="2400" b="1" dirty="0" smtClean="0"/>
              <a:t>: </a:t>
            </a:r>
          </a:p>
          <a:p>
            <a:pPr marL="0" lvl="1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Adaptive </a:t>
            </a:r>
            <a:r>
              <a:rPr lang="en-US" sz="2400" b="1" dirty="0">
                <a:solidFill>
                  <a:srgbClr val="000000"/>
                </a:solidFill>
              </a:rPr>
              <a:t>Observation Error Inflation </a:t>
            </a:r>
            <a:r>
              <a:rPr lang="en-US" sz="1800" dirty="0" smtClean="0">
                <a:solidFill>
                  <a:srgbClr val="000000"/>
                </a:solidFill>
              </a:rPr>
              <a:t>(</a:t>
            </a:r>
            <a:r>
              <a:rPr lang="en-US" sz="1800" dirty="0"/>
              <a:t>Minamide and </a:t>
            </a:r>
            <a:r>
              <a:rPr lang="en-US" sz="1800" dirty="0" smtClean="0"/>
              <a:t>Zhang, 2017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lvl="1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ROI: </a:t>
            </a:r>
            <a:r>
              <a:rPr lang="en-US" sz="2400" b="1" dirty="0" smtClean="0">
                <a:solidFill>
                  <a:srgbClr val="000000"/>
                </a:solidFill>
              </a:rPr>
              <a:t>Successive Covariance Localization </a:t>
            </a:r>
            <a:r>
              <a:rPr lang="en-US" sz="1800" dirty="0" smtClean="0">
                <a:solidFill>
                  <a:srgbClr val="000000"/>
                </a:solidFill>
              </a:rPr>
              <a:t>(Zhang et al., 2009)</a:t>
            </a:r>
          </a:p>
          <a:p>
            <a:pPr marL="0" lvl="1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(30km with 4x4 grid, 200km with 6x6 grid)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53" y="3087666"/>
            <a:ext cx="5897270" cy="403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18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82879" y="45420"/>
            <a:ext cx="9234732" cy="600075"/>
          </a:xfrm>
        </p:spPr>
        <p:txBody>
          <a:bodyPr/>
          <a:lstStyle/>
          <a:p>
            <a:pPr eaLnBrk="0" hangingPunct="0"/>
            <a:r>
              <a:rPr kumimoji="0" lang="en-US" altLang="ja-JP" sz="2700" b="0" dirty="0" smtClean="0"/>
              <a:t>Experimental settings</a:t>
            </a:r>
            <a:endParaRPr kumimoji="0" lang="en-US" altLang="ja-JP" sz="2700" b="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889370" y="1164921"/>
            <a:ext cx="0" cy="132237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6345191" y="1103388"/>
            <a:ext cx="0" cy="13839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2617208" y="1103388"/>
            <a:ext cx="0" cy="13839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5191581" y="1103388"/>
            <a:ext cx="0" cy="13839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736970" y="1103388"/>
            <a:ext cx="0" cy="13839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6192791" y="1103388"/>
            <a:ext cx="0" cy="13839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464808" y="1103388"/>
            <a:ext cx="0" cy="13839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039181" y="1103388"/>
            <a:ext cx="0" cy="139000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82104" y="2428588"/>
            <a:ext cx="16191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12Z/23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848880" y="2428588"/>
            <a:ext cx="21452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smtClean="0"/>
              <a:t>12Z/24 AUG 2017</a:t>
            </a:r>
            <a:endParaRPr lang="en-US" sz="2000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484822" y="2447825"/>
            <a:ext cx="18096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sz="2000" dirty="0" smtClean="0"/>
              <a:t>Every 1 hour</a:t>
            </a:r>
            <a:endParaRPr lang="en-US" sz="2000" dirty="0"/>
          </a:p>
        </p:txBody>
      </p:sp>
      <p:sp>
        <p:nvSpPr>
          <p:cNvPr id="21" name="テキスト ボックス 25"/>
          <p:cNvSpPr txBox="1"/>
          <p:nvPr/>
        </p:nvSpPr>
        <p:spPr>
          <a:xfrm>
            <a:off x="1686551" y="1654579"/>
            <a:ext cx="5814518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All-sky infrared BT 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smtClean="0">
                <a:solidFill>
                  <a:schemeClr val="bg1"/>
                </a:solidFill>
              </a:rPr>
              <a:t>ch8: </a:t>
            </a:r>
            <a:r>
              <a:rPr lang="en-US" sz="2400" dirty="0">
                <a:solidFill>
                  <a:schemeClr val="bg1"/>
                </a:solidFill>
              </a:rPr>
              <a:t>6.19</a:t>
            </a:r>
            <a:r>
              <a:rPr lang="el-GR" sz="2400" dirty="0">
                <a:solidFill>
                  <a:schemeClr val="bg1"/>
                </a:solidFill>
              </a:rPr>
              <a:t> μ</a:t>
            </a:r>
            <a:r>
              <a:rPr lang="en-US" sz="2400" dirty="0">
                <a:solidFill>
                  <a:schemeClr val="bg1"/>
                </a:solidFill>
              </a:rPr>
              <a:t>m)</a:t>
            </a:r>
            <a:endParaRPr kumimoji="0" lang="en-US" altLang="ja-JP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テキスト ボックス 25"/>
          <p:cNvSpPr txBox="1"/>
          <p:nvPr/>
        </p:nvSpPr>
        <p:spPr>
          <a:xfrm>
            <a:off x="1691229" y="1103388"/>
            <a:ext cx="5789251" cy="461665"/>
          </a:xfrm>
          <a:prstGeom prst="rect">
            <a:avLst/>
          </a:prstGeom>
          <a:solidFill>
            <a:srgbClr val="002060"/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minSLP</a:t>
            </a:r>
            <a:r>
              <a:rPr lang="en-US" sz="2400" dirty="0" smtClean="0">
                <a:solidFill>
                  <a:schemeClr val="bg1"/>
                </a:solidFill>
              </a:rPr>
              <a:t> (</a:t>
            </a:r>
            <a:r>
              <a:rPr lang="en-US" sz="2400" u="sng" dirty="0" smtClean="0">
                <a:solidFill>
                  <a:schemeClr val="bg1"/>
                </a:solidFill>
              </a:rPr>
              <a:t>H</a:t>
            </a:r>
            <a:r>
              <a:rPr lang="en-US" sz="2400" dirty="0" smtClean="0">
                <a:solidFill>
                  <a:schemeClr val="bg1"/>
                </a:solidFill>
              </a:rPr>
              <a:t>urricane </a:t>
            </a:r>
            <a:r>
              <a:rPr lang="en-US" sz="2400" u="sng" dirty="0">
                <a:solidFill>
                  <a:schemeClr val="bg1"/>
                </a:solidFill>
              </a:rPr>
              <a:t>P</a:t>
            </a:r>
            <a:r>
              <a:rPr lang="en-US" sz="2400" dirty="0">
                <a:solidFill>
                  <a:schemeClr val="bg1"/>
                </a:solidFill>
              </a:rPr>
              <a:t>osition </a:t>
            </a:r>
            <a:r>
              <a:rPr lang="en-US" sz="2400" dirty="0" smtClean="0">
                <a:solidFill>
                  <a:schemeClr val="bg1"/>
                </a:solidFill>
              </a:rPr>
              <a:t>&amp; </a:t>
            </a:r>
            <a:r>
              <a:rPr lang="en-US" sz="2400" u="sng" dirty="0" smtClean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ntensity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endParaRPr kumimoji="0" lang="en-US" altLang="ja-JP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角丸四角形 10"/>
          <p:cNvSpPr/>
          <p:nvPr/>
        </p:nvSpPr>
        <p:spPr bwMode="auto">
          <a:xfrm>
            <a:off x="6367122" y="3391505"/>
            <a:ext cx="2434267" cy="507831"/>
          </a:xfrm>
          <a:prstGeom prst="roundRect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Ca-INF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角丸四角形 10"/>
          <p:cNvSpPr/>
          <p:nvPr/>
        </p:nvSpPr>
        <p:spPr bwMode="auto">
          <a:xfrm>
            <a:off x="3412161" y="3391505"/>
            <a:ext cx="2434267" cy="507831"/>
          </a:xfrm>
          <a:prstGeom prst="roundRect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hACI</a:t>
            </a:r>
            <a:endParaRPr kumimoji="0" lang="ja-JP" alt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711817" y="2330721"/>
            <a:ext cx="57639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1702910" y="218937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7475801" y="218937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角丸四角形 10"/>
          <p:cNvSpPr/>
          <p:nvPr/>
        </p:nvSpPr>
        <p:spPr bwMode="auto">
          <a:xfrm>
            <a:off x="457200" y="3391505"/>
            <a:ext cx="2434267" cy="507831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006A00"/>
                </a:solidFill>
                <a:latin typeface="Arial" panose="020B0604020202020204" pitchFamily="34" charset="0"/>
              </a:rPr>
              <a:t>CNTL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rgbClr val="006A00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/>
              <p:cNvSpPr txBox="1">
                <a:spLocks/>
              </p:cNvSpPr>
              <p:nvPr/>
            </p:nvSpPr>
            <p:spPr bwMode="auto">
              <a:xfrm>
                <a:off x="457199" y="3899336"/>
                <a:ext cx="2434267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45720" rIns="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142871" indent="-142871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n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85743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21471" indent="-13453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64342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21501" indent="-15596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§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03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95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86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77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 smtClean="0"/>
                  <a:t>RTPP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=0.75</m:t>
                    </m:r>
                  </m:oMath>
                </a14:m>
                <a:r>
                  <a:rPr lang="en-US" dirty="0" smtClean="0"/>
                  <a:t>)</a:t>
                </a:r>
              </a:p>
            </p:txBody>
          </p:sp>
        </mc:Choice>
        <mc:Fallback xmlns="">
          <p:sp>
            <p:nvSpPr>
              <p:cNvPr id="5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199" y="3899336"/>
                <a:ext cx="2434267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3759" t="-9333" r="-3759" b="-32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/>
              <p:cNvSpPr txBox="1">
                <a:spLocks/>
              </p:cNvSpPr>
              <p:nvPr/>
            </p:nvSpPr>
            <p:spPr bwMode="auto">
              <a:xfrm>
                <a:off x="2891466" y="3899335"/>
                <a:ext cx="3245511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45720" rIns="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142871" indent="-142871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n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85743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21471" indent="-13453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64342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21501" indent="-15596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§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03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95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86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77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 smtClean="0"/>
                  <a:t>RTPP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=0.75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/>
                  <a:t>+</a:t>
                </a:r>
                <a:endParaRPr lang="en-US" dirty="0" smtClean="0"/>
              </a:p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 smtClean="0"/>
                  <a:t>Spatially-homogeneous adaptive covariance inflation</a:t>
                </a:r>
              </a:p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 smtClean="0"/>
                  <a:t>(Li et al., 2009)</a:t>
                </a:r>
              </a:p>
            </p:txBody>
          </p:sp>
        </mc:Choice>
        <mc:Fallback xmlns="">
          <p:sp>
            <p:nvSpPr>
              <p:cNvPr id="5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1466" y="3899335"/>
                <a:ext cx="3245511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5066" t="-1852" r="-7129" b="-55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2"/>
              <p:cNvSpPr txBox="1">
                <a:spLocks/>
              </p:cNvSpPr>
              <p:nvPr/>
            </p:nvSpPr>
            <p:spPr bwMode="auto">
              <a:xfrm>
                <a:off x="6041087" y="3899335"/>
                <a:ext cx="3086336" cy="1938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45720" rIns="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142871" indent="-142871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n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85743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21471" indent="-13453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64342" indent="-141682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Char char="-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21501" indent="-155968" algn="l" rtl="0" eaLnBrk="1" fontAlgn="base" hangingPunct="1">
                  <a:spcBef>
                    <a:spcPct val="40000"/>
                  </a:spcBef>
                  <a:spcAft>
                    <a:spcPct val="0"/>
                  </a:spcAft>
                  <a:buClrTx/>
                  <a:buFont typeface="Wingdings" panose="05000000000000000000" pitchFamily="2" charset="2"/>
                  <a:buChar char="§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03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95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86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77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 smtClean="0"/>
                  <a:t>RTPP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=0.75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/>
                  <a:t>+</a:t>
                </a:r>
                <a:endParaRPr lang="en-US" dirty="0" smtClean="0"/>
              </a:p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 smtClean="0"/>
                  <a:t>-based </a:t>
                </a:r>
              </a:p>
              <a:p>
                <a:pPr marL="1189" indent="0" algn="ctr">
                  <a:spcBef>
                    <a:spcPts val="0"/>
                  </a:spcBef>
                  <a:buFontTx/>
                  <a:buNone/>
                </a:pPr>
                <a:r>
                  <a:rPr lang="en-US" dirty="0" smtClean="0"/>
                  <a:t>spatially-varying covariance inflation</a:t>
                </a:r>
              </a:p>
            </p:txBody>
          </p:sp>
        </mc:Choice>
        <mc:Fallback xmlns="">
          <p:sp>
            <p:nvSpPr>
              <p:cNvPr id="5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1087" y="3899335"/>
                <a:ext cx="3086336" cy="1938992"/>
              </a:xfrm>
              <a:prstGeom prst="rect">
                <a:avLst/>
              </a:prstGeom>
              <a:blipFill rotWithShape="0">
                <a:blip r:embed="rId5"/>
                <a:stretch>
                  <a:fillRect t="-2201" b="-66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354471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D3D65"/>
      </a:dk2>
      <a:lt2>
        <a:srgbClr val="BE0009"/>
      </a:lt2>
      <a:accent1>
        <a:srgbClr val="1C4C74"/>
      </a:accent1>
      <a:accent2>
        <a:srgbClr val="2C6D92"/>
      </a:accent2>
      <a:accent3>
        <a:srgbClr val="FFFFFF"/>
      </a:accent3>
      <a:accent4>
        <a:srgbClr val="000000"/>
      </a:accent4>
      <a:accent5>
        <a:srgbClr val="ABB2BC"/>
      </a:accent5>
      <a:accent6>
        <a:srgbClr val="276284"/>
      </a:accent6>
      <a:hlink>
        <a:srgbClr val="4797B9"/>
      </a:hlink>
      <a:folHlink>
        <a:srgbClr val="65C3E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ln w="19050">
          <a:solidFill>
            <a:srgbClr val="800000"/>
          </a:solidFill>
          <a:headEnd type="none" w="med" len="med"/>
          <a:tailEnd type="none" w="med" len="med"/>
        </a:ln>
        <a:ex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dirty="0" smtClean="0">
            <a:solidFill>
              <a:schemeClr val="tx1"/>
            </a:solidFill>
            <a:latin typeface="Arial" panose="020B0604020202020204" pitchFamily="34" charset="0"/>
          </a:defRPr>
        </a:defPPr>
      </a:lstStyle>
      <a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a:style>
    </a:spDef>
    <a:lnDef>
      <a:spPr bwMode="auto">
        <a:solidFill>
          <a:schemeClr val="accent1"/>
        </a:solidFill>
        <a:ln w="12700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D3D65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ppt-theme.pptx</Template>
  <TotalTime>28977</TotalTime>
  <Words>848</Words>
  <Application>Microsoft Macintosh PowerPoint</Application>
  <PresentationFormat>On-screen Show (4:3)</PresentationFormat>
  <Paragraphs>164</Paragraphs>
  <Slides>16</Slides>
  <Notes>15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</vt:lpstr>
      <vt:lpstr>Cambria Math</vt:lpstr>
      <vt:lpstr>Mangal</vt:lpstr>
      <vt:lpstr>ＭＳ Ｐゴシック</vt:lpstr>
      <vt:lpstr>Wingdings</vt:lpstr>
      <vt:lpstr>しねきゃぷしょん</vt:lpstr>
      <vt:lpstr>ヒラギノ角ゴ Pro W3</vt:lpstr>
      <vt:lpstr>Arial</vt:lpstr>
      <vt:lpstr>2_Standarddesign</vt:lpstr>
      <vt:lpstr>Cloud-situation-dependent covariance inflation in all-sky radiance assimilation  for the prediction of Hurricane Harvey (2017)</vt:lpstr>
      <vt:lpstr>Hurricane Harvey (2017)</vt:lpstr>
      <vt:lpstr>Cloud-situation</vt:lpstr>
      <vt:lpstr>How to quantify cloud-situation?</vt:lpstr>
      <vt:lpstr>How much do we currently improve?</vt:lpstr>
      <vt:lpstr>Consistency Ratio as a function of C_A</vt:lpstr>
      <vt:lpstr>Application sample: situation-dependent inflation</vt:lpstr>
      <vt:lpstr>Experimental settings</vt:lpstr>
      <vt:lpstr>Experimental settings</vt:lpstr>
      <vt:lpstr>EnKF Performance on TC intensity forecast</vt:lpstr>
      <vt:lpstr>Summary</vt:lpstr>
      <vt:lpstr>Consistency Ratio as a function of C_A</vt:lpstr>
      <vt:lpstr>Consistency Ratio as a function of C_A</vt:lpstr>
      <vt:lpstr>Experimental settings</vt:lpstr>
      <vt:lpstr>EnKF Performance on TC intensity forecast</vt:lpstr>
      <vt:lpstr>Cloud-situation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Minamide Masashi</dc:creator>
  <cp:lastModifiedBy>Masashi Minamide</cp:lastModifiedBy>
  <cp:revision>811</cp:revision>
  <dcterms:created xsi:type="dcterms:W3CDTF">2014-10-30T21:00:41Z</dcterms:created>
  <dcterms:modified xsi:type="dcterms:W3CDTF">2017-12-08T13:05:50Z</dcterms:modified>
</cp:coreProperties>
</file>