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1" r:id="rId1"/>
  </p:sldMasterIdLst>
  <p:notesMasterIdLst>
    <p:notesMasterId r:id="rId19"/>
  </p:notesMasterIdLst>
  <p:sldIdLst>
    <p:sldId id="256" r:id="rId2"/>
    <p:sldId id="257" r:id="rId3"/>
    <p:sldId id="273" r:id="rId4"/>
    <p:sldId id="274" r:id="rId5"/>
    <p:sldId id="260" r:id="rId6"/>
    <p:sldId id="261" r:id="rId7"/>
    <p:sldId id="263" r:id="rId8"/>
    <p:sldId id="265" r:id="rId9"/>
    <p:sldId id="276" r:id="rId10"/>
    <p:sldId id="275" r:id="rId11"/>
    <p:sldId id="277" r:id="rId12"/>
    <p:sldId id="264" r:id="rId13"/>
    <p:sldId id="266" r:id="rId14"/>
    <p:sldId id="268" r:id="rId15"/>
    <p:sldId id="270" r:id="rId16"/>
    <p:sldId id="272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2"/>
    <p:restoredTop sz="94620"/>
  </p:normalViewPr>
  <p:slideViewPr>
    <p:cSldViewPr snapToGrid="0" snapToObjects="1">
      <p:cViewPr varScale="1">
        <p:scale>
          <a:sx n="185" d="100"/>
          <a:sy n="185" d="100"/>
        </p:scale>
        <p:origin x="200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438CB-7C21-9746-B19C-425DB5782DD6}" type="datetimeFigureOut">
              <a:rPr lang="en-US" smtClean="0"/>
              <a:t>12/6/17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7556E-536B-464F-A220-132F5BCC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88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2"/>
            <a:ext cx="10363200" cy="3085442"/>
          </a:xfrm>
        </p:spPr>
        <p:txBody>
          <a:bodyPr anchor="b">
            <a:normAutofit/>
          </a:bodyPr>
          <a:lstStyle>
            <a:lvl1pPr algn="ctr">
              <a:defRPr sz="5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28877"/>
            <a:ext cx="9144000" cy="1537265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5DD03FB4-0AD6-1E47-AD1E-BF8EC0A3C9F6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50759024-FE71-D747-8CF2-45A45C4AACA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gradFill>
            <a:gsLst>
              <a:gs pos="2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35" y="-236128"/>
            <a:ext cx="3952384" cy="1371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gradFill>
            <a:gsLst>
              <a:gs pos="2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82" y="-236128"/>
            <a:ext cx="2944368" cy="1371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3FB4-0AD6-1E47-AD1E-BF8EC0A3C9F6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9024-FE71-D747-8CF2-45A45C4AACA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3FB4-0AD6-1E47-AD1E-BF8EC0A3C9F6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9024-FE71-D747-8CF2-45A45C4AACA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3FB4-0AD6-1E47-AD1E-BF8EC0A3C9F6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9024-FE71-D747-8CF2-45A45C4AACA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3841" y="182881"/>
            <a:ext cx="1170432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1" y="182881"/>
            <a:ext cx="1170432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1" y="1311964"/>
            <a:ext cx="11704320" cy="490595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1pPr>
            <a:lvl2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2pPr>
            <a:lvl3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3pPr>
            <a:lvl4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4pPr>
            <a:lvl5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1" y="6356352"/>
            <a:ext cx="2743200" cy="365125"/>
          </a:xfrm>
        </p:spPr>
        <p:txBody>
          <a:bodyPr/>
          <a:lstStyle/>
          <a:p>
            <a:fld id="{5DD03FB4-0AD6-1E47-AD1E-BF8EC0A3C9F6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59319" y="6356352"/>
            <a:ext cx="585216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4961" y="6356352"/>
            <a:ext cx="2743200" cy="365125"/>
          </a:xfrm>
        </p:spPr>
        <p:txBody>
          <a:bodyPr/>
          <a:lstStyle/>
          <a:p>
            <a:fld id="{50759024-FE71-D747-8CF2-45A45C4AACA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3FB4-0AD6-1E47-AD1E-BF8EC0A3C9F6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9024-FE71-D747-8CF2-45A45C4AACA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3FB4-0AD6-1E47-AD1E-BF8EC0A3C9F6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9024-FE71-D747-8CF2-45A45C4AACA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3FB4-0AD6-1E47-AD1E-BF8EC0A3C9F6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9024-FE71-D747-8CF2-45A45C4AACA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3FB4-0AD6-1E47-AD1E-BF8EC0A3C9F6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9024-FE71-D747-8CF2-45A45C4AACA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3841" y="182881"/>
            <a:ext cx="1170432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3FB4-0AD6-1E47-AD1E-BF8EC0A3C9F6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9024-FE71-D747-8CF2-45A45C4AACA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3FB4-0AD6-1E47-AD1E-BF8EC0A3C9F6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9024-FE71-D747-8CF2-45A45C4AACA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03FB4-0AD6-1E47-AD1E-BF8EC0A3C9F6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9024-FE71-D747-8CF2-45A45C4AACA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5DD03FB4-0AD6-1E47-AD1E-BF8EC0A3C9F6}" type="datetimeFigureOut">
              <a:rPr lang="en-US" smtClean="0"/>
              <a:t>11/30/17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50759024-FE71-D747-8CF2-45A45C4AA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5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D407B"/>
          </a:solidFill>
          <a:latin typeface="Serifa Roman" charset="0"/>
          <a:ea typeface="Serifa Roman" charset="0"/>
          <a:cs typeface="Serifa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20" Type="http://schemas.openxmlformats.org/officeDocument/2006/relationships/image" Target="../media/image79.png"/><Relationship Id="rId21" Type="http://schemas.openxmlformats.org/officeDocument/2006/relationships/image" Target="../media/image80.png"/><Relationship Id="rId22" Type="http://schemas.openxmlformats.org/officeDocument/2006/relationships/image" Target="../media/image81.png"/><Relationship Id="rId23" Type="http://schemas.openxmlformats.org/officeDocument/2006/relationships/image" Target="../media/image82.png"/><Relationship Id="rId24" Type="http://schemas.openxmlformats.org/officeDocument/2006/relationships/image" Target="../media/image83.png"/><Relationship Id="rId25" Type="http://schemas.openxmlformats.org/officeDocument/2006/relationships/image" Target="../media/image84.png"/><Relationship Id="rId26" Type="http://schemas.openxmlformats.org/officeDocument/2006/relationships/image" Target="../media/image85.png"/><Relationship Id="rId27" Type="http://schemas.openxmlformats.org/officeDocument/2006/relationships/image" Target="../media/image86.png"/><Relationship Id="rId28" Type="http://schemas.openxmlformats.org/officeDocument/2006/relationships/image" Target="../media/image87.png"/><Relationship Id="rId29" Type="http://schemas.openxmlformats.org/officeDocument/2006/relationships/image" Target="../media/image88.png"/><Relationship Id="rId30" Type="http://schemas.openxmlformats.org/officeDocument/2006/relationships/image" Target="../media/image89.png"/><Relationship Id="rId10" Type="http://schemas.openxmlformats.org/officeDocument/2006/relationships/image" Target="../media/image69.png"/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png"/><Relationship Id="rId15" Type="http://schemas.openxmlformats.org/officeDocument/2006/relationships/image" Target="../media/image74.png"/><Relationship Id="rId16" Type="http://schemas.openxmlformats.org/officeDocument/2006/relationships/image" Target="../media/image75.png"/><Relationship Id="rId17" Type="http://schemas.openxmlformats.org/officeDocument/2006/relationships/image" Target="../media/image76.png"/><Relationship Id="rId18" Type="http://schemas.openxmlformats.org/officeDocument/2006/relationships/image" Target="../media/image77.png"/><Relationship Id="rId19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65.png"/><Relationship Id="rId4" Type="http://schemas.openxmlformats.org/officeDocument/2006/relationships/image" Target="../media/image28.png"/><Relationship Id="rId5" Type="http://schemas.openxmlformats.org/officeDocument/2006/relationships/image" Target="../media/image66.png"/><Relationship Id="rId6" Type="http://schemas.openxmlformats.org/officeDocument/2006/relationships/image" Target="../media/image29.png"/><Relationship Id="rId7" Type="http://schemas.openxmlformats.org/officeDocument/2006/relationships/image" Target="../media/image67.png"/><Relationship Id="rId8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0.png"/><Relationship Id="rId12" Type="http://schemas.openxmlformats.org/officeDocument/2006/relationships/image" Target="../media/image101.png"/><Relationship Id="rId13" Type="http://schemas.openxmlformats.org/officeDocument/2006/relationships/image" Target="../media/image102.png"/><Relationship Id="rId14" Type="http://schemas.openxmlformats.org/officeDocument/2006/relationships/image" Target="../media/image103.png"/><Relationship Id="rId15" Type="http://schemas.openxmlformats.org/officeDocument/2006/relationships/image" Target="../media/image104.png"/><Relationship Id="rId16" Type="http://schemas.openxmlformats.org/officeDocument/2006/relationships/image" Target="../media/image105.png"/><Relationship Id="rId17" Type="http://schemas.openxmlformats.org/officeDocument/2006/relationships/image" Target="../media/image106.png"/><Relationship Id="rId18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65.png"/><Relationship Id="rId4" Type="http://schemas.openxmlformats.org/officeDocument/2006/relationships/image" Target="../media/image28.png"/><Relationship Id="rId5" Type="http://schemas.openxmlformats.org/officeDocument/2006/relationships/image" Target="../media/image66.png"/><Relationship Id="rId6" Type="http://schemas.openxmlformats.org/officeDocument/2006/relationships/image" Target="../media/image29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9" Type="http://schemas.openxmlformats.org/officeDocument/2006/relationships/image" Target="../media/image98.png"/><Relationship Id="rId10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1.png"/><Relationship Id="rId20" Type="http://schemas.openxmlformats.org/officeDocument/2006/relationships/image" Target="../media/image132.png"/><Relationship Id="rId21" Type="http://schemas.openxmlformats.org/officeDocument/2006/relationships/image" Target="../media/image133.png"/><Relationship Id="rId22" Type="http://schemas.openxmlformats.org/officeDocument/2006/relationships/image" Target="../media/image134.png"/><Relationship Id="rId23" Type="http://schemas.openxmlformats.org/officeDocument/2006/relationships/image" Target="../media/image135.png"/><Relationship Id="rId24" Type="http://schemas.openxmlformats.org/officeDocument/2006/relationships/image" Target="../media/image136.png"/><Relationship Id="rId25" Type="http://schemas.openxmlformats.org/officeDocument/2006/relationships/image" Target="../media/image137.png"/><Relationship Id="rId26" Type="http://schemas.openxmlformats.org/officeDocument/2006/relationships/image" Target="../media/image138.png"/><Relationship Id="rId27" Type="http://schemas.openxmlformats.org/officeDocument/2006/relationships/image" Target="../media/image139.png"/><Relationship Id="rId28" Type="http://schemas.openxmlformats.org/officeDocument/2006/relationships/image" Target="../media/image140.png"/><Relationship Id="rId29" Type="http://schemas.openxmlformats.org/officeDocument/2006/relationships/image" Target="../media/image141.png"/><Relationship Id="rId30" Type="http://schemas.openxmlformats.org/officeDocument/2006/relationships/image" Target="../media/image142.png"/><Relationship Id="rId31" Type="http://schemas.openxmlformats.org/officeDocument/2006/relationships/image" Target="../media/image143.png"/><Relationship Id="rId10" Type="http://schemas.openxmlformats.org/officeDocument/2006/relationships/image" Target="../media/image122.png"/><Relationship Id="rId11" Type="http://schemas.openxmlformats.org/officeDocument/2006/relationships/image" Target="../media/image123.png"/><Relationship Id="rId12" Type="http://schemas.openxmlformats.org/officeDocument/2006/relationships/image" Target="../media/image124.png"/><Relationship Id="rId13" Type="http://schemas.openxmlformats.org/officeDocument/2006/relationships/image" Target="../media/image125.png"/><Relationship Id="rId14" Type="http://schemas.openxmlformats.org/officeDocument/2006/relationships/image" Target="../media/image126.png"/><Relationship Id="rId15" Type="http://schemas.openxmlformats.org/officeDocument/2006/relationships/image" Target="../media/image127.png"/><Relationship Id="rId16" Type="http://schemas.openxmlformats.org/officeDocument/2006/relationships/image" Target="../media/image128.png"/><Relationship Id="rId17" Type="http://schemas.openxmlformats.org/officeDocument/2006/relationships/image" Target="../media/image129.png"/><Relationship Id="rId18" Type="http://schemas.openxmlformats.org/officeDocument/2006/relationships/image" Target="../media/image130.png"/><Relationship Id="rId19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8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tiff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85630" y="1122362"/>
            <a:ext cx="11820740" cy="2230438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Assimilating 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All-Sky Infrared Radiance 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from GOES-16 ABI using 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Ensemble Kalman Filter for Convection-Permitting Severe Thunderstorm Predictions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667000" y="3791713"/>
            <a:ext cx="6858000" cy="217442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Yunji Zhang, Fuqing Zhang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Acknowledgments: Masashi Minamide, David J. Stensrud</a:t>
            </a: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Dec 8, 2017</a:t>
            </a:r>
          </a:p>
        </p:txBody>
      </p:sp>
    </p:spTree>
    <p:extLst>
      <p:ext uri="{BB962C8B-B14F-4D97-AF65-F5344CB8AC3E}">
        <p14:creationId xmlns:p14="http://schemas.microsoft.com/office/powerpoint/2010/main" val="1451526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EnKF Cycles: Modifications on Hydrometeors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8422" r="10177" b="42054"/>
          <a:stretch/>
        </p:blipFill>
        <p:spPr>
          <a:xfrm>
            <a:off x="243841" y="1097281"/>
            <a:ext cx="11704320" cy="55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43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EnKF Cycles: Modifications on Hydrometeors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8421" r="10102" b="41954"/>
          <a:stretch/>
        </p:blipFill>
        <p:spPr>
          <a:xfrm>
            <a:off x="243841" y="1097281"/>
            <a:ext cx="11704320" cy="551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70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Deterministic Forecasts: Reflectivity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1362442"/>
            <a:ext cx="1463040" cy="1015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1363058"/>
            <a:ext cx="1463040" cy="1015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1" y="1363520"/>
            <a:ext cx="1463040" cy="1015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1" y="1362442"/>
            <a:ext cx="1463040" cy="1015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62443"/>
            <a:ext cx="1463040" cy="1015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1" y="1362443"/>
            <a:ext cx="1463040" cy="1015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81" y="1362751"/>
            <a:ext cx="1463040" cy="10153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1" y="1362751"/>
            <a:ext cx="1463040" cy="10153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2581973"/>
            <a:ext cx="1463040" cy="1097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2581973"/>
            <a:ext cx="1463040" cy="109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1" y="2581973"/>
            <a:ext cx="1463040" cy="10978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1" y="2581973"/>
            <a:ext cx="1463040" cy="1097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581973"/>
            <a:ext cx="1463040" cy="10978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1" y="2581973"/>
            <a:ext cx="1463040" cy="10978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81" y="2581973"/>
            <a:ext cx="1463040" cy="10978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1" y="2581973"/>
            <a:ext cx="1463040" cy="10978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3776873"/>
            <a:ext cx="1463040" cy="10978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1" y="3771279"/>
            <a:ext cx="1463040" cy="10978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1" y="3771279"/>
            <a:ext cx="1463040" cy="10978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776873"/>
            <a:ext cx="1463040" cy="10978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1" y="3771279"/>
            <a:ext cx="1463040" cy="10978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81" y="3771279"/>
            <a:ext cx="1463040" cy="109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1" y="3771279"/>
            <a:ext cx="1463040" cy="10978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1" y="4957867"/>
            <a:ext cx="1463040" cy="10978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1" y="4946370"/>
            <a:ext cx="1463040" cy="10978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946370"/>
            <a:ext cx="1463040" cy="10978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1" y="4951964"/>
            <a:ext cx="1463040" cy="10978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81" y="4951964"/>
            <a:ext cx="1463040" cy="10978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1" y="4951964"/>
            <a:ext cx="1463040" cy="109786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23950" y="2357531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1930 Forecast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87338" y="356006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2000 Forecast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52804" y="4737567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2030 Forecast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1784" y="1097281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Observation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473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Deterministic Forecasts: UH and Vorticity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651"/>
            <a:ext cx="4114800" cy="3087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911651"/>
            <a:ext cx="4114800" cy="3087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911651"/>
            <a:ext cx="4114800" cy="3087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5" b="11468"/>
          <a:stretch/>
        </p:blipFill>
        <p:spPr>
          <a:xfrm>
            <a:off x="-2" y="3775950"/>
            <a:ext cx="4114800" cy="2550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" b="11466"/>
          <a:stretch/>
        </p:blipFill>
        <p:spPr>
          <a:xfrm>
            <a:off x="4038599" y="3775950"/>
            <a:ext cx="4114800" cy="25506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" b="11466"/>
          <a:stretch/>
        </p:blipFill>
        <p:spPr>
          <a:xfrm>
            <a:off x="8077200" y="3775950"/>
            <a:ext cx="4114800" cy="25506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014" y="3107586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Maximum of 2–5-km UH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014" y="5782035"/>
            <a:ext cx="289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0–1-km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Maximum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Vorticity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45798" y="6400800"/>
            <a:ext cx="3828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Infrequent output of every 15 min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/>
              </a:rPr>
              <a:t>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125792" y="5974539"/>
            <a:ext cx="343760" cy="4262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185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Ensemble: Reflectivity Probability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38" y="1097279"/>
            <a:ext cx="2011680" cy="1396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18" y="1097895"/>
            <a:ext cx="2011680" cy="1396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98" y="1098357"/>
            <a:ext cx="2011680" cy="1396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78" y="1097279"/>
            <a:ext cx="2011680" cy="139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58" y="1097280"/>
            <a:ext cx="2011680" cy="1396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38" y="2491627"/>
            <a:ext cx="2011680" cy="15095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18" y="2495332"/>
            <a:ext cx="2011680" cy="15095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78" y="2493431"/>
            <a:ext cx="2011680" cy="15095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58" y="2493431"/>
            <a:ext cx="2011680" cy="1509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18" y="3872221"/>
            <a:ext cx="2011680" cy="15095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98" y="3875907"/>
            <a:ext cx="2011679" cy="1509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78" y="3871537"/>
            <a:ext cx="2011680" cy="15095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58" y="3877633"/>
            <a:ext cx="2011680" cy="15095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98" y="5264340"/>
            <a:ext cx="2011680" cy="15095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78" y="5264340"/>
            <a:ext cx="2011680" cy="15095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958" y="5261835"/>
            <a:ext cx="2011680" cy="15095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97" y="2499018"/>
            <a:ext cx="2011680" cy="150956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16200000">
            <a:off x="150933" y="1613483"/>
            <a:ext cx="140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Arial" charset="0"/>
                <a:ea typeface="Arial" charset="0"/>
                <a:cs typeface="Arial" charset="0"/>
              </a:rPr>
              <a:t>Obs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150933" y="2986003"/>
            <a:ext cx="140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1930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Fcst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119382" y="4392111"/>
            <a:ext cx="140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2000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Fcst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4131064" y="5752009"/>
            <a:ext cx="140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2030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Fcst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50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Ensemble: UH and Vorticity Probabilities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495250"/>
            <a:ext cx="4114800" cy="3087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>
          <a:xfrm>
            <a:off x="8077200" y="959778"/>
            <a:ext cx="4114800" cy="2732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5250"/>
            <a:ext cx="4114800" cy="3087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>
          <a:xfrm>
            <a:off x="0" y="959778"/>
            <a:ext cx="4114800" cy="27321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95249"/>
            <a:ext cx="4114800" cy="30877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>
          <a:xfrm>
            <a:off x="4038601" y="959778"/>
            <a:ext cx="4114800" cy="273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82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Summary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Assimilating infrared radiance can improve probabilistic and deterministic forecasts of initiation and development of severe storms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Remaining issues: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Correcting parallax errors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Improving analysis of cloudy regions</a:t>
            </a:r>
          </a:p>
        </p:txBody>
      </p:sp>
    </p:spTree>
    <p:extLst>
      <p:ext uri="{BB962C8B-B14F-4D97-AF65-F5344CB8AC3E}">
        <p14:creationId xmlns:p14="http://schemas.microsoft.com/office/powerpoint/2010/main" val="930443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Evolution of Innovations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="" xmlns:a16="http://schemas.microsoft.com/office/drawing/2014/main" id="{12ABC435-4368-464B-ABBC-F4C0BC8DF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" y="1097284"/>
            <a:ext cx="1440000" cy="1080575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D6FC487E-8EE6-429B-A94D-B6BE0388F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00" y="1097284"/>
            <a:ext cx="1440000" cy="1080575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="" xmlns:a16="http://schemas.microsoft.com/office/drawing/2014/main" id="{45F2509A-13AC-4A69-892D-B3D5E9B03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00" y="1097284"/>
            <a:ext cx="1440000" cy="1080575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="" xmlns:a16="http://schemas.microsoft.com/office/drawing/2014/main" id="{BB204E66-A7DB-4CB1-832A-CBFE1A650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00" y="1097284"/>
            <a:ext cx="1440000" cy="1080575"/>
          </a:xfrm>
          <a:prstGeom prst="rect">
            <a:avLst/>
          </a:prstGeom>
        </p:spPr>
      </p:pic>
      <p:pic>
        <p:nvPicPr>
          <p:cNvPr id="22" name="图片 12">
            <a:extLst>
              <a:ext uri="{FF2B5EF4-FFF2-40B4-BE49-F238E27FC236}">
                <a16:creationId xmlns="" xmlns:a16="http://schemas.microsoft.com/office/drawing/2014/main" id="{1E2CB03E-A51B-4C71-B4AA-2B30F024AC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00" y="1097283"/>
            <a:ext cx="1440000" cy="1080575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="" xmlns:a16="http://schemas.microsoft.com/office/drawing/2014/main" id="{A25C2646-B540-49C8-8130-DDDD52ED2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00" y="1097282"/>
            <a:ext cx="1440000" cy="1080575"/>
          </a:xfrm>
          <a:prstGeom prst="rect">
            <a:avLst/>
          </a:prstGeom>
        </p:spPr>
      </p:pic>
      <p:pic>
        <p:nvPicPr>
          <p:cNvPr id="24" name="图片 16">
            <a:extLst>
              <a:ext uri="{FF2B5EF4-FFF2-40B4-BE49-F238E27FC236}">
                <a16:creationId xmlns="" xmlns:a16="http://schemas.microsoft.com/office/drawing/2014/main" id="{8A2151D5-8D98-4FBA-909F-1C3D7C5F16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000" y="1097281"/>
            <a:ext cx="1440000" cy="1080575"/>
          </a:xfrm>
          <a:prstGeom prst="rect">
            <a:avLst/>
          </a:prstGeom>
        </p:spPr>
      </p:pic>
      <p:pic>
        <p:nvPicPr>
          <p:cNvPr id="25" name="图片 18">
            <a:extLst>
              <a:ext uri="{FF2B5EF4-FFF2-40B4-BE49-F238E27FC236}">
                <a16:creationId xmlns="" xmlns:a16="http://schemas.microsoft.com/office/drawing/2014/main" id="{9244884F-3F0B-4154-A922-670CDD0B4F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000" y="1097284"/>
            <a:ext cx="1440000" cy="1080575"/>
          </a:xfrm>
          <a:prstGeom prst="rect">
            <a:avLst/>
          </a:prstGeom>
        </p:spPr>
      </p:pic>
      <p:pic>
        <p:nvPicPr>
          <p:cNvPr id="26" name="图片 20">
            <a:extLst>
              <a:ext uri="{FF2B5EF4-FFF2-40B4-BE49-F238E27FC236}">
                <a16:creationId xmlns="" xmlns:a16="http://schemas.microsoft.com/office/drawing/2014/main" id="{F9BD32C9-D493-4CC6-81B1-A47CE5CFCE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" y="2177856"/>
            <a:ext cx="1440000" cy="1080575"/>
          </a:xfrm>
          <a:prstGeom prst="rect">
            <a:avLst/>
          </a:prstGeom>
        </p:spPr>
      </p:pic>
      <p:pic>
        <p:nvPicPr>
          <p:cNvPr id="27" name="图片 22">
            <a:extLst>
              <a:ext uri="{FF2B5EF4-FFF2-40B4-BE49-F238E27FC236}">
                <a16:creationId xmlns="" xmlns:a16="http://schemas.microsoft.com/office/drawing/2014/main" id="{7C0CF199-3951-48B8-8375-1B8F02BA15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00" y="2177856"/>
            <a:ext cx="1440000" cy="1080575"/>
          </a:xfrm>
          <a:prstGeom prst="rect">
            <a:avLst/>
          </a:prstGeom>
        </p:spPr>
      </p:pic>
      <p:pic>
        <p:nvPicPr>
          <p:cNvPr id="28" name="图片 24">
            <a:extLst>
              <a:ext uri="{FF2B5EF4-FFF2-40B4-BE49-F238E27FC236}">
                <a16:creationId xmlns="" xmlns:a16="http://schemas.microsoft.com/office/drawing/2014/main" id="{C8128CDA-33D3-4EC5-B564-6A2DB99585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00" y="2177851"/>
            <a:ext cx="1440000" cy="1080575"/>
          </a:xfrm>
          <a:prstGeom prst="rect">
            <a:avLst/>
          </a:prstGeom>
        </p:spPr>
      </p:pic>
      <p:pic>
        <p:nvPicPr>
          <p:cNvPr id="29" name="图片 26">
            <a:extLst>
              <a:ext uri="{FF2B5EF4-FFF2-40B4-BE49-F238E27FC236}">
                <a16:creationId xmlns="" xmlns:a16="http://schemas.microsoft.com/office/drawing/2014/main" id="{6908A81A-060B-4AF0-9443-AA392F7E1A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00" y="2177852"/>
            <a:ext cx="1440000" cy="1080575"/>
          </a:xfrm>
          <a:prstGeom prst="rect">
            <a:avLst/>
          </a:prstGeom>
        </p:spPr>
      </p:pic>
      <p:pic>
        <p:nvPicPr>
          <p:cNvPr id="30" name="图片 28">
            <a:extLst>
              <a:ext uri="{FF2B5EF4-FFF2-40B4-BE49-F238E27FC236}">
                <a16:creationId xmlns="" xmlns:a16="http://schemas.microsoft.com/office/drawing/2014/main" id="{A967FECE-DF57-4E93-B8B2-50660F1032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000" y="2177854"/>
            <a:ext cx="1440000" cy="108057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0833EEE1-91E3-456E-9A45-6EB849E442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00" y="2177854"/>
            <a:ext cx="1440000" cy="1080575"/>
          </a:xfrm>
          <a:prstGeom prst="rect">
            <a:avLst/>
          </a:prstGeom>
        </p:spPr>
      </p:pic>
      <p:pic>
        <p:nvPicPr>
          <p:cNvPr id="32" name="图片 32">
            <a:extLst>
              <a:ext uri="{FF2B5EF4-FFF2-40B4-BE49-F238E27FC236}">
                <a16:creationId xmlns="" xmlns:a16="http://schemas.microsoft.com/office/drawing/2014/main" id="{420140F1-2010-48D6-B38E-62896B8F5F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00" y="2177854"/>
            <a:ext cx="1440000" cy="1080575"/>
          </a:xfrm>
          <a:prstGeom prst="rect">
            <a:avLst/>
          </a:prstGeom>
        </p:spPr>
      </p:pic>
      <p:pic>
        <p:nvPicPr>
          <p:cNvPr id="33" name="图片 34">
            <a:extLst>
              <a:ext uri="{FF2B5EF4-FFF2-40B4-BE49-F238E27FC236}">
                <a16:creationId xmlns="" xmlns:a16="http://schemas.microsoft.com/office/drawing/2014/main" id="{6ACA9B0F-E2B0-463B-98CE-6F44E4BAFE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000" y="2177855"/>
            <a:ext cx="1440000" cy="1080575"/>
          </a:xfrm>
          <a:prstGeom prst="rect">
            <a:avLst/>
          </a:prstGeom>
        </p:spPr>
      </p:pic>
      <p:pic>
        <p:nvPicPr>
          <p:cNvPr id="34" name="图片 36">
            <a:extLst>
              <a:ext uri="{FF2B5EF4-FFF2-40B4-BE49-F238E27FC236}">
                <a16:creationId xmlns="" xmlns:a16="http://schemas.microsoft.com/office/drawing/2014/main" id="{EE5BEB33-1ACE-4A22-AD84-6B3F39746B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00" y="3258419"/>
            <a:ext cx="1440000" cy="1080575"/>
          </a:xfrm>
          <a:prstGeom prst="rect">
            <a:avLst/>
          </a:prstGeom>
        </p:spPr>
      </p:pic>
      <p:pic>
        <p:nvPicPr>
          <p:cNvPr id="35" name="图片 38">
            <a:extLst>
              <a:ext uri="{FF2B5EF4-FFF2-40B4-BE49-F238E27FC236}">
                <a16:creationId xmlns="" xmlns:a16="http://schemas.microsoft.com/office/drawing/2014/main" id="{9617501B-089A-4E11-A882-B2392D7D1B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00" y="3258420"/>
            <a:ext cx="1440000" cy="1080575"/>
          </a:xfrm>
          <a:prstGeom prst="rect">
            <a:avLst/>
          </a:prstGeom>
        </p:spPr>
      </p:pic>
      <p:pic>
        <p:nvPicPr>
          <p:cNvPr id="36" name="图片 40">
            <a:extLst>
              <a:ext uri="{FF2B5EF4-FFF2-40B4-BE49-F238E27FC236}">
                <a16:creationId xmlns="" xmlns:a16="http://schemas.microsoft.com/office/drawing/2014/main" id="{86E27BEA-77B8-4E31-A15E-8C5F42D6C0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00" y="3258420"/>
            <a:ext cx="1440000" cy="1080575"/>
          </a:xfrm>
          <a:prstGeom prst="rect">
            <a:avLst/>
          </a:prstGeom>
        </p:spPr>
      </p:pic>
      <p:pic>
        <p:nvPicPr>
          <p:cNvPr id="37" name="图片 42">
            <a:extLst>
              <a:ext uri="{FF2B5EF4-FFF2-40B4-BE49-F238E27FC236}">
                <a16:creationId xmlns="" xmlns:a16="http://schemas.microsoft.com/office/drawing/2014/main" id="{B206B0F0-69C8-4567-B7DC-BE347842888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000" y="3258420"/>
            <a:ext cx="1440000" cy="1080575"/>
          </a:xfrm>
          <a:prstGeom prst="rect">
            <a:avLst/>
          </a:prstGeom>
        </p:spPr>
      </p:pic>
      <p:pic>
        <p:nvPicPr>
          <p:cNvPr id="38" name="图片 44">
            <a:extLst>
              <a:ext uri="{FF2B5EF4-FFF2-40B4-BE49-F238E27FC236}">
                <a16:creationId xmlns="" xmlns:a16="http://schemas.microsoft.com/office/drawing/2014/main" id="{ABDE88A7-85BF-488A-9309-1FCEEA979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" y="3258424"/>
            <a:ext cx="1440000" cy="1080575"/>
          </a:xfrm>
          <a:prstGeom prst="rect">
            <a:avLst/>
          </a:prstGeom>
        </p:spPr>
      </p:pic>
      <p:pic>
        <p:nvPicPr>
          <p:cNvPr id="39" name="图片 46">
            <a:extLst>
              <a:ext uri="{FF2B5EF4-FFF2-40B4-BE49-F238E27FC236}">
                <a16:creationId xmlns="" xmlns:a16="http://schemas.microsoft.com/office/drawing/2014/main" id="{349509F1-A2F4-4E6A-8874-1F46FBF66B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00" y="3258424"/>
            <a:ext cx="1440000" cy="1080575"/>
          </a:xfrm>
          <a:prstGeom prst="rect">
            <a:avLst/>
          </a:prstGeom>
        </p:spPr>
      </p:pic>
      <p:pic>
        <p:nvPicPr>
          <p:cNvPr id="40" name="图片 48">
            <a:extLst>
              <a:ext uri="{FF2B5EF4-FFF2-40B4-BE49-F238E27FC236}">
                <a16:creationId xmlns="" xmlns:a16="http://schemas.microsoft.com/office/drawing/2014/main" id="{13F49A92-F4AF-4371-97C7-33086E4CEE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00" y="3258424"/>
            <a:ext cx="1440000" cy="1080575"/>
          </a:xfrm>
          <a:prstGeom prst="rect">
            <a:avLst/>
          </a:prstGeom>
        </p:spPr>
      </p:pic>
      <p:pic>
        <p:nvPicPr>
          <p:cNvPr id="41" name="图片 50">
            <a:extLst>
              <a:ext uri="{FF2B5EF4-FFF2-40B4-BE49-F238E27FC236}">
                <a16:creationId xmlns="" xmlns:a16="http://schemas.microsoft.com/office/drawing/2014/main" id="{71C37D41-6AEA-4871-B463-F6FEA68BF8D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000" y="3258425"/>
            <a:ext cx="1440000" cy="1080575"/>
          </a:xfrm>
          <a:prstGeom prst="rect">
            <a:avLst/>
          </a:prstGeom>
        </p:spPr>
      </p:pic>
      <p:pic>
        <p:nvPicPr>
          <p:cNvPr id="42" name="图片 52">
            <a:extLst>
              <a:ext uri="{FF2B5EF4-FFF2-40B4-BE49-F238E27FC236}">
                <a16:creationId xmlns="" xmlns:a16="http://schemas.microsoft.com/office/drawing/2014/main" id="{AE95AB78-FC2E-4FA4-A70E-EB8C985E738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00" y="4337185"/>
            <a:ext cx="1440000" cy="1080575"/>
          </a:xfrm>
          <a:prstGeom prst="rect">
            <a:avLst/>
          </a:prstGeom>
        </p:spPr>
      </p:pic>
      <p:pic>
        <p:nvPicPr>
          <p:cNvPr id="43" name="图片 54">
            <a:extLst>
              <a:ext uri="{FF2B5EF4-FFF2-40B4-BE49-F238E27FC236}">
                <a16:creationId xmlns="" xmlns:a16="http://schemas.microsoft.com/office/drawing/2014/main" id="{8CB9FBA6-00C0-47FA-A98E-C49EA5770E9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00" y="4343849"/>
            <a:ext cx="1440000" cy="1080575"/>
          </a:xfrm>
          <a:prstGeom prst="rect">
            <a:avLst/>
          </a:prstGeom>
        </p:spPr>
      </p:pic>
      <p:pic>
        <p:nvPicPr>
          <p:cNvPr id="44" name="图片 56">
            <a:extLst>
              <a:ext uri="{FF2B5EF4-FFF2-40B4-BE49-F238E27FC236}">
                <a16:creationId xmlns="" xmlns:a16="http://schemas.microsoft.com/office/drawing/2014/main" id="{DE925F08-8BDF-41DB-A7BB-228BEA698DB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00" y="4337186"/>
            <a:ext cx="1440000" cy="1080575"/>
          </a:xfrm>
          <a:prstGeom prst="rect">
            <a:avLst/>
          </a:prstGeom>
        </p:spPr>
      </p:pic>
      <p:pic>
        <p:nvPicPr>
          <p:cNvPr id="45" name="图片 58">
            <a:extLst>
              <a:ext uri="{FF2B5EF4-FFF2-40B4-BE49-F238E27FC236}">
                <a16:creationId xmlns="" xmlns:a16="http://schemas.microsoft.com/office/drawing/2014/main" id="{62C0ED31-8D09-4F97-91C2-9513384F90F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000" y="4337187"/>
            <a:ext cx="1440000" cy="1080575"/>
          </a:xfrm>
          <a:prstGeom prst="rect">
            <a:avLst/>
          </a:prstGeom>
        </p:spPr>
      </p:pic>
      <p:pic>
        <p:nvPicPr>
          <p:cNvPr id="46" name="图片 60">
            <a:extLst>
              <a:ext uri="{FF2B5EF4-FFF2-40B4-BE49-F238E27FC236}">
                <a16:creationId xmlns="" xmlns:a16="http://schemas.microsoft.com/office/drawing/2014/main" id="{8FD6DDEC-54C6-4370-87F6-EE991553F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" y="4343849"/>
            <a:ext cx="1440000" cy="1080575"/>
          </a:xfrm>
          <a:prstGeom prst="rect">
            <a:avLst/>
          </a:prstGeom>
        </p:spPr>
      </p:pic>
      <p:pic>
        <p:nvPicPr>
          <p:cNvPr id="47" name="图片 62">
            <a:extLst>
              <a:ext uri="{FF2B5EF4-FFF2-40B4-BE49-F238E27FC236}">
                <a16:creationId xmlns="" xmlns:a16="http://schemas.microsoft.com/office/drawing/2014/main" id="{6776389E-A848-44FC-809B-7A9F478D690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00" y="4341870"/>
            <a:ext cx="1440000" cy="1080575"/>
          </a:xfrm>
          <a:prstGeom prst="rect">
            <a:avLst/>
          </a:prstGeom>
        </p:spPr>
      </p:pic>
      <p:pic>
        <p:nvPicPr>
          <p:cNvPr id="48" name="图片 64">
            <a:extLst>
              <a:ext uri="{FF2B5EF4-FFF2-40B4-BE49-F238E27FC236}">
                <a16:creationId xmlns="" xmlns:a16="http://schemas.microsoft.com/office/drawing/2014/main" id="{32C74E2E-54DA-4B28-89BC-CD7840225B7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00" y="4337196"/>
            <a:ext cx="1440000" cy="1080575"/>
          </a:xfrm>
          <a:prstGeom prst="rect">
            <a:avLst/>
          </a:prstGeom>
        </p:spPr>
      </p:pic>
      <p:pic>
        <p:nvPicPr>
          <p:cNvPr id="49" name="图片 66">
            <a:extLst>
              <a:ext uri="{FF2B5EF4-FFF2-40B4-BE49-F238E27FC236}">
                <a16:creationId xmlns="" xmlns:a16="http://schemas.microsoft.com/office/drawing/2014/main" id="{7C28D23C-130C-4382-907F-477F214E290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000" y="4337197"/>
            <a:ext cx="1440000" cy="1080575"/>
          </a:xfrm>
          <a:prstGeom prst="rect">
            <a:avLst/>
          </a:prstGeom>
        </p:spPr>
      </p:pic>
      <p:sp>
        <p:nvSpPr>
          <p:cNvPr id="50" name="文本框 67">
            <a:extLst>
              <a:ext uri="{FF2B5EF4-FFF2-40B4-BE49-F238E27FC236}">
                <a16:creationId xmlns="" xmlns:a16="http://schemas.microsoft.com/office/drawing/2014/main" id="{AA955970-E6FC-4B21-B677-A260CEA9760B}"/>
              </a:ext>
            </a:extLst>
          </p:cNvPr>
          <p:cNvSpPr txBox="1"/>
          <p:nvPr/>
        </p:nvSpPr>
        <p:spPr>
          <a:xfrm>
            <a:off x="0" y="1399792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Arial" charset="0"/>
                <a:ea typeface="Arial" charset="0"/>
                <a:cs typeface="Arial" charset="0"/>
              </a:rPr>
              <a:t>No AOEI</a:t>
            </a:r>
          </a:p>
          <a:p>
            <a:r>
              <a:rPr lang="en-US" altLang="zh-CN" sz="1200" b="1" dirty="0">
                <a:latin typeface="Arial" charset="0"/>
                <a:ea typeface="Arial" charset="0"/>
                <a:cs typeface="Arial" charset="0"/>
              </a:rPr>
              <a:t>No VLOC</a:t>
            </a:r>
            <a:endParaRPr lang="zh-CN" alt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文本框 68">
            <a:extLst>
              <a:ext uri="{FF2B5EF4-FFF2-40B4-BE49-F238E27FC236}">
                <a16:creationId xmlns="" xmlns:a16="http://schemas.microsoft.com/office/drawing/2014/main" id="{8C1442B1-4E82-4F96-9E97-6D751F5CE918}"/>
              </a:ext>
            </a:extLst>
          </p:cNvPr>
          <p:cNvSpPr txBox="1"/>
          <p:nvPr/>
        </p:nvSpPr>
        <p:spPr>
          <a:xfrm>
            <a:off x="0" y="2480359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Arial" charset="0"/>
                <a:ea typeface="Arial" charset="0"/>
                <a:cs typeface="Arial" charset="0"/>
              </a:rPr>
              <a:t>AOEI</a:t>
            </a:r>
          </a:p>
          <a:p>
            <a:r>
              <a:rPr lang="en-US" altLang="zh-CN" sz="1200" b="1" dirty="0">
                <a:latin typeface="Arial" charset="0"/>
                <a:ea typeface="Arial" charset="0"/>
                <a:cs typeface="Arial" charset="0"/>
              </a:rPr>
              <a:t>No VLOC</a:t>
            </a:r>
            <a:endParaRPr lang="zh-CN" alt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文本框 69">
            <a:extLst>
              <a:ext uri="{FF2B5EF4-FFF2-40B4-BE49-F238E27FC236}">
                <a16:creationId xmlns="" xmlns:a16="http://schemas.microsoft.com/office/drawing/2014/main" id="{2F368F9A-9C72-48F2-B611-19BD7987CD21}"/>
              </a:ext>
            </a:extLst>
          </p:cNvPr>
          <p:cNvSpPr txBox="1"/>
          <p:nvPr/>
        </p:nvSpPr>
        <p:spPr>
          <a:xfrm>
            <a:off x="0" y="3560927"/>
            <a:ext cx="804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Arial" charset="0"/>
                <a:ea typeface="Arial" charset="0"/>
                <a:cs typeface="Arial" charset="0"/>
              </a:rPr>
              <a:t>No AOEI</a:t>
            </a:r>
          </a:p>
          <a:p>
            <a:r>
              <a:rPr lang="en-US" altLang="zh-CN" sz="1200" b="1" dirty="0">
                <a:latin typeface="Arial" charset="0"/>
                <a:ea typeface="Arial" charset="0"/>
                <a:cs typeface="Arial" charset="0"/>
              </a:rPr>
              <a:t>VLOC</a:t>
            </a:r>
            <a:endParaRPr lang="zh-CN" alt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" name="文本框 70">
            <a:extLst>
              <a:ext uri="{FF2B5EF4-FFF2-40B4-BE49-F238E27FC236}">
                <a16:creationId xmlns="" xmlns:a16="http://schemas.microsoft.com/office/drawing/2014/main" id="{1AF37226-9C4D-4C80-B0BC-78342ADC6284}"/>
              </a:ext>
            </a:extLst>
          </p:cNvPr>
          <p:cNvSpPr txBox="1"/>
          <p:nvPr/>
        </p:nvSpPr>
        <p:spPr>
          <a:xfrm>
            <a:off x="0" y="4646357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Arial" charset="0"/>
                <a:ea typeface="Arial" charset="0"/>
                <a:cs typeface="Arial" charset="0"/>
              </a:rPr>
              <a:t>AOEI</a:t>
            </a:r>
          </a:p>
          <a:p>
            <a:r>
              <a:rPr lang="en-US" altLang="zh-CN" sz="1200" b="1" dirty="0">
                <a:latin typeface="Arial" charset="0"/>
                <a:ea typeface="Arial" charset="0"/>
                <a:cs typeface="Arial" charset="0"/>
              </a:rPr>
              <a:t>VLOC</a:t>
            </a:r>
            <a:endParaRPr lang="zh-CN" alt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20702" y="5265914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O-B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1900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354510" y="5259238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O-A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1900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800702" y="5259238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O-B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1905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234510" y="5252562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O-A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1905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9356" y="5252562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O-B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1910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133164" y="5245886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O-A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1910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579356" y="5245886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O-B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1915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013164" y="5239210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O-A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1915</a:t>
            </a:r>
            <a:endParaRPr lang="en-US" sz="1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266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Background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Previously presented experiments for June 17, 2017 Kansas event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Having problems in suppressing spurious convection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Other severe weather events from SPC’s database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Initiated from cloud-free environment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Appropriate timing for design of data assimilation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After June 1, 2017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June 12, 2017 Wyoming-Nebraska severe weather outbreak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01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The June 12 WY-NE Severe Weather Outbreak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80" y="1097281"/>
            <a:ext cx="6217920" cy="4663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116499" y="5617618"/>
            <a:ext cx="140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Denver, CO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909564" y="3176337"/>
            <a:ext cx="1223783" cy="2131308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8514376" y="4788131"/>
            <a:ext cx="1053575" cy="829489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281"/>
            <a:ext cx="6217920" cy="46634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78285" y="5260523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Cheyenne, WY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412" y="5340619"/>
            <a:ext cx="5272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First ever particularly dangerous situation tornado watch issued for Wyoming by SPC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Change of scan 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mode 2040~2100 UTC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432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The June 12 WY-NE Severe Weather Outbreak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281"/>
            <a:ext cx="1828799" cy="1372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97281"/>
            <a:ext cx="1828800" cy="1372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097281"/>
            <a:ext cx="1828800" cy="1372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97281"/>
            <a:ext cx="1828800" cy="1372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097281"/>
            <a:ext cx="1828800" cy="13723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9611"/>
            <a:ext cx="1828800" cy="1372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469611"/>
            <a:ext cx="1828800" cy="13723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469611"/>
            <a:ext cx="1828800" cy="13723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69611"/>
            <a:ext cx="1828800" cy="13723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469611"/>
            <a:ext cx="1828800" cy="13723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0480"/>
            <a:ext cx="1828800" cy="13723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840480"/>
            <a:ext cx="1828800" cy="13723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840480"/>
            <a:ext cx="1828800" cy="13723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840480"/>
            <a:ext cx="1828800" cy="13723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840480"/>
            <a:ext cx="1828800" cy="13723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2080"/>
            <a:ext cx="1828800" cy="13723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212080"/>
            <a:ext cx="1828800" cy="13723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212080"/>
            <a:ext cx="1828800" cy="13723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212080"/>
            <a:ext cx="1828800" cy="13723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212080"/>
            <a:ext cx="1828800" cy="13723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26216" y="1457998"/>
            <a:ext cx="2798398" cy="20969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Rectangle 25"/>
          <p:cNvSpPr/>
          <p:nvPr/>
        </p:nvSpPr>
        <p:spPr>
          <a:xfrm rot="572619">
            <a:off x="10183757" y="2174867"/>
            <a:ext cx="362276" cy="2983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0340159" y="2471182"/>
            <a:ext cx="24736" cy="13403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144000" y="1097281"/>
            <a:ext cx="296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WPC Surface Analysis 18Z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19627" y="3757911"/>
            <a:ext cx="2871996" cy="37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SPC Storm Reports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26216" y="4113567"/>
            <a:ext cx="2798398" cy="20406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0" y="6398283"/>
            <a:ext cx="498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(No parallax error in this set of observations??)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7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Deterministic and Ensemble from 18Z w/o DA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1097284"/>
            <a:ext cx="2286000" cy="1586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1" y="1097282"/>
            <a:ext cx="2286000" cy="1586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1" y="1097282"/>
            <a:ext cx="2286000" cy="1586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1" y="1097281"/>
            <a:ext cx="2286000" cy="1586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1" y="1097281"/>
            <a:ext cx="2286000" cy="1586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3088686"/>
            <a:ext cx="2286000" cy="1715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1" y="3088686"/>
            <a:ext cx="2286000" cy="17154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1" y="3088686"/>
            <a:ext cx="2286000" cy="17154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1" y="3088686"/>
            <a:ext cx="2286000" cy="17154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1" y="3088686"/>
            <a:ext cx="2286000" cy="17154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5031745"/>
            <a:ext cx="2286000" cy="17154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1" y="5031745"/>
            <a:ext cx="2286000" cy="17154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1" y="5031745"/>
            <a:ext cx="2286000" cy="17154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1" y="5031744"/>
            <a:ext cx="2286000" cy="17154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1" y="5031745"/>
            <a:ext cx="2286000" cy="171541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8764" y="2859314"/>
            <a:ext cx="608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WRF 3.8.1 1-km simulation initialized from HRRR analysis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8763" y="4805828"/>
            <a:ext cx="1119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40-member forecast with perturbations of ensemble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at 1800 UTC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from 0600 UTC and 1200 UTC GEFS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35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Short-Term Tests on AOEI and VLOC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838200" y="1097281"/>
            <a:ext cx="6571216" cy="5486400"/>
            <a:chOff x="501725" y="0"/>
            <a:chExt cx="7976554" cy="6659736"/>
          </a:xfrm>
        </p:grpSpPr>
        <p:pic>
          <p:nvPicPr>
            <p:cNvPr id="5" name="图片 2">
              <a:extLst>
                <a:ext uri="{FF2B5EF4-FFF2-40B4-BE49-F238E27FC236}">
                  <a16:creationId xmlns="" xmlns:a16="http://schemas.microsoft.com/office/drawing/2014/main" id="{19F42642-09D5-40E0-B2D7-6B3EA1686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041" y="0"/>
              <a:ext cx="3960000" cy="332973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="" xmlns:a16="http://schemas.microsoft.com/office/drawing/2014/main" id="{0789119A-81CA-4A82-B10D-AE9F305A4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2040" y="0"/>
              <a:ext cx="4016239" cy="332973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2343D978-30DA-4A09-84F8-5CDB18885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25" y="3329736"/>
              <a:ext cx="3960314" cy="3330000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="" xmlns:a16="http://schemas.microsoft.com/office/drawing/2014/main" id="{37CDF122-9827-4E75-82B1-16517B7B0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9479" y="3329736"/>
              <a:ext cx="4008800" cy="3330000"/>
            </a:xfrm>
            <a:prstGeom prst="rect">
              <a:avLst/>
            </a:prstGeom>
          </p:spPr>
        </p:pic>
      </p:grpSp>
      <p:graphicFrame>
        <p:nvGraphicFramePr>
          <p:cNvPr id="9" name="表格 9">
            <a:extLst>
              <a:ext uri="{FF2B5EF4-FFF2-40B4-BE49-F238E27FC236}">
                <a16:creationId xmlns="" xmlns:a16="http://schemas.microsoft.com/office/drawing/2014/main" id="{BC1793BF-05E8-4F24-956A-A8F5B0625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91415"/>
              </p:ext>
            </p:extLst>
          </p:nvPr>
        </p:nvGraphicFramePr>
        <p:xfrm>
          <a:off x="7640350" y="1262295"/>
          <a:ext cx="2789312" cy="1940908"/>
        </p:xfrm>
        <a:graphic>
          <a:graphicData uri="http://schemas.openxmlformats.org/drawingml/2006/table">
            <a:tbl>
              <a:tblPr firstRow="1" bandRow="1"/>
              <a:tblGrid>
                <a:gridCol w="697328">
                  <a:extLst>
                    <a:ext uri="{9D8B030D-6E8A-4147-A177-3AD203B41FA5}">
                      <a16:colId xmlns="" xmlns:a16="http://schemas.microsoft.com/office/drawing/2014/main" val="3839872682"/>
                    </a:ext>
                  </a:extLst>
                </a:gridCol>
                <a:gridCol w="697328">
                  <a:extLst>
                    <a:ext uri="{9D8B030D-6E8A-4147-A177-3AD203B41FA5}">
                      <a16:colId xmlns="" xmlns:a16="http://schemas.microsoft.com/office/drawing/2014/main" val="304171586"/>
                    </a:ext>
                  </a:extLst>
                </a:gridCol>
                <a:gridCol w="697328">
                  <a:extLst>
                    <a:ext uri="{9D8B030D-6E8A-4147-A177-3AD203B41FA5}">
                      <a16:colId xmlns="" xmlns:a16="http://schemas.microsoft.com/office/drawing/2014/main" val="1662086651"/>
                    </a:ext>
                  </a:extLst>
                </a:gridCol>
                <a:gridCol w="697328">
                  <a:extLst>
                    <a:ext uri="{9D8B030D-6E8A-4147-A177-3AD203B41FA5}">
                      <a16:colId xmlns="" xmlns:a16="http://schemas.microsoft.com/office/drawing/2014/main" val="794905386"/>
                    </a:ext>
                  </a:extLst>
                </a:gridCol>
              </a:tblGrid>
              <a:tr h="485227"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zh-CN" altLang="en-US" sz="1600" dirty="0"/>
                    </a:p>
                  </a:txBody>
                  <a:tcPr marL="58870" marR="58870" marT="29435" marB="29435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AOEI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marL="58870" marR="58870" marT="29435" marB="29435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2556550"/>
                  </a:ext>
                </a:extLst>
              </a:tr>
              <a:tr h="485227"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No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marL="58870" marR="58870" marT="29435" marB="29435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Yes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marL="58870" marR="58870" marT="29435" marB="29435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68688015"/>
                  </a:ext>
                </a:extLst>
              </a:tr>
              <a:tr h="48522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VLOC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marL="58870" marR="58870" marT="29435" marB="29435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No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marL="58870" marR="58870" marT="29435" marB="29435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a:t>——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58870" marR="58870" marT="29435" marB="29435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a:t>----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58870" marR="58870" marT="29435" marB="29435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55472543"/>
                  </a:ext>
                </a:extLst>
              </a:tr>
              <a:tr h="485227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Yes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marL="58870" marR="58870" marT="29435" marB="29435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2000" b="1" dirty="0">
                          <a:solidFill>
                            <a:srgbClr val="0070C0"/>
                          </a:solidFill>
                        </a:rPr>
                        <a:t>——</a:t>
                      </a:r>
                      <a:endParaRPr lang="zh-CN" altLang="en-US" sz="2000" b="1" dirty="0">
                        <a:solidFill>
                          <a:srgbClr val="0070C0"/>
                        </a:solidFill>
                      </a:endParaRPr>
                    </a:p>
                  </a:txBody>
                  <a:tcPr marL="58870" marR="58870" marT="29435" marB="29435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2000" b="1" dirty="0">
                          <a:solidFill>
                            <a:srgbClr val="0070C0"/>
                          </a:solidFill>
                        </a:rPr>
                        <a:t>----</a:t>
                      </a:r>
                      <a:endParaRPr lang="zh-CN" altLang="en-US" sz="2000" b="1" dirty="0">
                        <a:solidFill>
                          <a:srgbClr val="0070C0"/>
                        </a:solidFill>
                      </a:endParaRPr>
                    </a:p>
                  </a:txBody>
                  <a:tcPr marL="58870" marR="58870" marT="29435" marB="29435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7653307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40350" y="3410782"/>
            <a:ext cx="3713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Influence of AOEI: </a:t>
            </a:r>
          </a:p>
          <a:p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Solid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versus </a:t>
            </a:r>
            <a:r>
              <a:rPr lang="en-US" u="dash" dirty="0" smtClean="0">
                <a:latin typeface="Arial" charset="0"/>
                <a:ea typeface="Arial" charset="0"/>
                <a:cs typeface="Arial" charset="0"/>
              </a:rPr>
              <a:t>dashed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lines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Influence of VLOC: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Red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versus </a:t>
            </a:r>
            <a:r>
              <a:rPr lang="en-US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blue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lines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Drawback of VLOC: Mismatch between location of observation and spurious clouds lead to smaller reduction of hydrometeors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849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Long-Term Cycling EnKF w/ AOEI w/o VLOC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3" y="1097280"/>
            <a:ext cx="5448056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097280"/>
            <a:ext cx="551462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20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EnKF Cycles: Radiance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4528117"/>
            <a:ext cx="2286000" cy="1715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1" y="4528118"/>
            <a:ext cx="2286000" cy="1715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1" y="4528119"/>
            <a:ext cx="2286000" cy="1715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1" y="4528120"/>
            <a:ext cx="2286000" cy="17154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1" y="4528121"/>
            <a:ext cx="2286000" cy="1715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2812702"/>
            <a:ext cx="2286000" cy="1715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1" y="2812702"/>
            <a:ext cx="2286000" cy="1715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1" y="2812704"/>
            <a:ext cx="2286000" cy="17154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1" y="2812704"/>
            <a:ext cx="2286000" cy="17154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1" y="2812706"/>
            <a:ext cx="2286000" cy="17154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1097281"/>
            <a:ext cx="2286000" cy="17154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1" y="1097285"/>
            <a:ext cx="2286000" cy="17154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1" y="1097285"/>
            <a:ext cx="2286000" cy="17154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1" y="1097285"/>
            <a:ext cx="2286000" cy="1715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1" y="1097289"/>
            <a:ext cx="2286000" cy="171541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5389" y="214468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Obs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5389" y="3861883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Background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5389" y="557729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Analysis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90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EnKF Cycles: Modifications on Hydrometeors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8421" r="9951" b="41754"/>
          <a:stretch/>
        </p:blipFill>
        <p:spPr>
          <a:xfrm>
            <a:off x="243841" y="1097280"/>
            <a:ext cx="11704320" cy="551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07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U_16-9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U_16-9" id="{0E2286FE-8928-3A44-B6F1-0FFBE3241551}" vid="{36A3D7BE-451A-254A-9D36-4285C18A35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PSU_16-9</Template>
  <TotalTime>11639</TotalTime>
  <Words>358</Words>
  <Application>Microsoft Macintosh PowerPoint</Application>
  <PresentationFormat>Widescreen</PresentationFormat>
  <Paragraphs>92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Serifa Light</vt:lpstr>
      <vt:lpstr>Serifa Roman</vt:lpstr>
      <vt:lpstr>Wingdings</vt:lpstr>
      <vt:lpstr>等线</vt:lpstr>
      <vt:lpstr>Arial</vt:lpstr>
      <vt:lpstr>PSU_16-9</vt:lpstr>
      <vt:lpstr>Assimilating All-Sky Infrared Radiance from GOES-16 ABI using Ensemble Kalman Filter for Convection-Permitting Severe Thunderstorm Predictions</vt:lpstr>
      <vt:lpstr>Background</vt:lpstr>
      <vt:lpstr>The June 12 WY-NE Severe Weather Outbreak</vt:lpstr>
      <vt:lpstr>The June 12 WY-NE Severe Weather Outbreak</vt:lpstr>
      <vt:lpstr>Deterministic and Ensemble from 18Z w/o DA</vt:lpstr>
      <vt:lpstr>Short-Term Tests on AOEI and VLOC</vt:lpstr>
      <vt:lpstr>Long-Term Cycling EnKF w/ AOEI w/o VLOC</vt:lpstr>
      <vt:lpstr>EnKF Cycles: Radiance</vt:lpstr>
      <vt:lpstr>EnKF Cycles: Modifications on Hydrometeors</vt:lpstr>
      <vt:lpstr>EnKF Cycles: Modifications on Hydrometeors</vt:lpstr>
      <vt:lpstr>EnKF Cycles: Modifications on Hydrometeors</vt:lpstr>
      <vt:lpstr>Deterministic Forecasts: Reflectivity</vt:lpstr>
      <vt:lpstr>Deterministic Forecasts: UH and Vorticity</vt:lpstr>
      <vt:lpstr>Ensemble: Reflectivity Probability</vt:lpstr>
      <vt:lpstr>Ensemble: UH and Vorticity Probabilities</vt:lpstr>
      <vt:lpstr>Summary</vt:lpstr>
      <vt:lpstr>Evolution of Innovations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Assimilating All-Sky Infrared Radiance from GOES-16 ABI using Ensemble Kalman Filter for Convection-Permitting Severe Thunderstorm Predictions</dc:title>
  <dc:creator>Gerald Zhang</dc:creator>
  <cp:lastModifiedBy>Gerald Zhang</cp:lastModifiedBy>
  <cp:revision>74</cp:revision>
  <dcterms:created xsi:type="dcterms:W3CDTF">2017-11-30T19:54:19Z</dcterms:created>
  <dcterms:modified xsi:type="dcterms:W3CDTF">2017-12-08T21:54:11Z</dcterms:modified>
</cp:coreProperties>
</file>