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320" r:id="rId3"/>
    <p:sldId id="353" r:id="rId4"/>
    <p:sldId id="303" r:id="rId5"/>
    <p:sldId id="321" r:id="rId6"/>
    <p:sldId id="354" r:id="rId7"/>
    <p:sldId id="325" r:id="rId8"/>
    <p:sldId id="355" r:id="rId9"/>
    <p:sldId id="357" r:id="rId10"/>
    <p:sldId id="356" r:id="rId11"/>
    <p:sldId id="359" r:id="rId12"/>
    <p:sldId id="360" r:id="rId13"/>
    <p:sldId id="331" r:id="rId14"/>
    <p:sldId id="362" r:id="rId15"/>
    <p:sldId id="363" r:id="rId16"/>
    <p:sldId id="36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9130" autoAdjust="0"/>
  </p:normalViewPr>
  <p:slideViewPr>
    <p:cSldViewPr>
      <p:cViewPr>
        <p:scale>
          <a:sx n="69" d="100"/>
          <a:sy n="69" d="100"/>
        </p:scale>
        <p:origin x="-10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B6A6B-7033-4E87-AFAD-FF61C2303B58}" type="doc">
      <dgm:prSet loTypeId="urn:microsoft.com/office/officeart/2008/layout/Squa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1D527C75-1F32-4622-8B70-C4C58BF7CDE3}">
      <dgm:prSet phldrT="[文本]" custT="1"/>
      <dgm:spPr/>
      <dgm:t>
        <a:bodyPr/>
        <a:lstStyle/>
        <a:p>
          <a:pPr algn="ctr"/>
          <a:endParaRPr lang="zh-CN" altLang="en-US" sz="4000" dirty="0"/>
        </a:p>
      </dgm:t>
    </dgm:pt>
    <dgm:pt modelId="{F0078BC4-584F-416C-9CAD-3C76738C38F8}" type="parTrans" cxnId="{EBDEEF88-41DB-4182-AEF9-DF21BB8A8613}">
      <dgm:prSet/>
      <dgm:spPr/>
      <dgm:t>
        <a:bodyPr/>
        <a:lstStyle/>
        <a:p>
          <a:endParaRPr lang="zh-CN" altLang="en-US" sz="2000"/>
        </a:p>
      </dgm:t>
    </dgm:pt>
    <dgm:pt modelId="{C66A5A95-F69F-4246-A51D-DDD7BD4A5CCA}" type="sibTrans" cxnId="{EBDEEF88-41DB-4182-AEF9-DF21BB8A8613}">
      <dgm:prSet/>
      <dgm:spPr/>
      <dgm:t>
        <a:bodyPr/>
        <a:lstStyle/>
        <a:p>
          <a:endParaRPr lang="zh-CN" altLang="en-US" sz="2000"/>
        </a:p>
      </dgm:t>
    </dgm:pt>
    <dgm:pt modelId="{8A50BAB3-5769-4FAC-BE18-1CE909074B47}">
      <dgm:prSet phldrT="[文本]" custT="1"/>
      <dgm:spPr/>
      <dgm:t>
        <a:bodyPr/>
        <a:lstStyle/>
        <a:p>
          <a:r>
            <a:rPr lang="en-US" altLang="zh-CN" sz="2000" dirty="0" smtClean="0"/>
            <a:t>Modified R-</a:t>
          </a:r>
          <a:r>
            <a:rPr lang="en-US" altLang="zh-CN" sz="2000" dirty="0" err="1" smtClean="0"/>
            <a:t>CLIPER</a:t>
          </a:r>
          <a:r>
            <a:rPr lang="en-US" altLang="zh-CN" sz="2000" dirty="0" smtClean="0"/>
            <a:t> in </a:t>
          </a:r>
          <a:r>
            <a:rPr lang="en-US" altLang="zh-CN" sz="2000" dirty="0" err="1" smtClean="0"/>
            <a:t>NWP</a:t>
          </a:r>
          <a:endParaRPr lang="zh-CN" altLang="en-US" sz="2000" dirty="0"/>
        </a:p>
      </dgm:t>
    </dgm:pt>
    <dgm:pt modelId="{839F5E02-FFA4-4B7E-8FF1-139B8972FC6C}" type="parTrans" cxnId="{55BD92FB-CD78-485A-936F-9E46B8F696CE}">
      <dgm:prSet/>
      <dgm:spPr/>
      <dgm:t>
        <a:bodyPr/>
        <a:lstStyle/>
        <a:p>
          <a:endParaRPr lang="zh-CN" altLang="en-US" sz="2000"/>
        </a:p>
      </dgm:t>
    </dgm:pt>
    <dgm:pt modelId="{6ECBB9FB-484F-4248-96B3-FD13C8799895}" type="sibTrans" cxnId="{55BD92FB-CD78-485A-936F-9E46B8F696CE}">
      <dgm:prSet/>
      <dgm:spPr/>
      <dgm:t>
        <a:bodyPr/>
        <a:lstStyle/>
        <a:p>
          <a:endParaRPr lang="zh-CN" altLang="en-US" sz="2000"/>
        </a:p>
      </dgm:t>
    </dgm:pt>
    <dgm:pt modelId="{FCA681DA-918B-4B9E-9FED-46E1E543799F}">
      <dgm:prSet phldrT="[文本]" custT="1"/>
      <dgm:spPr/>
      <dgm:t>
        <a:bodyPr/>
        <a:lstStyle/>
        <a:p>
          <a:r>
            <a:rPr lang="en-US" altLang="zh-CN" sz="2000" dirty="0" smtClean="0"/>
            <a:t>Result </a:t>
          </a:r>
          <a:endParaRPr lang="zh-CN" altLang="en-US" sz="2000" dirty="0"/>
        </a:p>
      </dgm:t>
    </dgm:pt>
    <dgm:pt modelId="{A420287F-D84B-4C51-AA5A-50C21E9040FA}" type="parTrans" cxnId="{0E265357-2AD9-4923-91CD-62418F0E4778}">
      <dgm:prSet/>
      <dgm:spPr/>
      <dgm:t>
        <a:bodyPr/>
        <a:lstStyle/>
        <a:p>
          <a:endParaRPr lang="zh-CN" altLang="en-US" sz="2000"/>
        </a:p>
      </dgm:t>
    </dgm:pt>
    <dgm:pt modelId="{673078FD-DF54-4037-91CF-675E3C38142A}" type="sibTrans" cxnId="{0E265357-2AD9-4923-91CD-62418F0E4778}">
      <dgm:prSet/>
      <dgm:spPr/>
      <dgm:t>
        <a:bodyPr/>
        <a:lstStyle/>
        <a:p>
          <a:endParaRPr lang="zh-CN" altLang="en-US" sz="2000"/>
        </a:p>
      </dgm:t>
    </dgm:pt>
    <dgm:pt modelId="{44A7E418-961D-4421-BAD3-5EA367795683}">
      <dgm:prSet phldrT="[文本]" custT="1"/>
      <dgm:spPr/>
      <dgm:t>
        <a:bodyPr/>
        <a:lstStyle/>
        <a:p>
          <a:pPr algn="ctr"/>
          <a:endParaRPr lang="zh-CN" altLang="en-US" sz="4000" dirty="0"/>
        </a:p>
      </dgm:t>
    </dgm:pt>
    <dgm:pt modelId="{21108A5D-2CD1-42CD-9C76-EDA370BEB10F}" type="parTrans" cxnId="{9F751D93-7FE8-4859-8665-70A3C42C652A}">
      <dgm:prSet/>
      <dgm:spPr/>
      <dgm:t>
        <a:bodyPr/>
        <a:lstStyle/>
        <a:p>
          <a:endParaRPr lang="zh-CN" altLang="en-US" sz="2000"/>
        </a:p>
      </dgm:t>
    </dgm:pt>
    <dgm:pt modelId="{70A4AC53-3C15-42BA-91D9-92DEC42AFC25}" type="sibTrans" cxnId="{9F751D93-7FE8-4859-8665-70A3C42C652A}">
      <dgm:prSet/>
      <dgm:spPr/>
      <dgm:t>
        <a:bodyPr/>
        <a:lstStyle/>
        <a:p>
          <a:endParaRPr lang="zh-CN" altLang="en-US" sz="2000"/>
        </a:p>
      </dgm:t>
    </dgm:pt>
    <dgm:pt modelId="{730365EF-8F12-405B-8E34-D64F60F9062E}">
      <dgm:prSet phldrT="[文本]" custT="1"/>
      <dgm:spPr/>
      <dgm:t>
        <a:bodyPr/>
        <a:lstStyle/>
        <a:p>
          <a:r>
            <a:rPr lang="en-US" sz="2000" b="0" i="0" dirty="0" smtClean="0"/>
            <a:t>Asymmetric factors</a:t>
          </a:r>
          <a:r>
            <a:rPr lang="en-US" sz="2000" b="1" i="0" dirty="0" smtClean="0"/>
            <a:t> </a:t>
          </a:r>
          <a:endParaRPr lang="zh-CN" altLang="en-US" sz="2000" dirty="0"/>
        </a:p>
      </dgm:t>
    </dgm:pt>
    <dgm:pt modelId="{A65343FA-66D0-44F7-8A03-7985A6880484}" type="parTrans" cxnId="{2F736805-5789-48E9-974A-A0A2EF2FAB44}">
      <dgm:prSet/>
      <dgm:spPr/>
      <dgm:t>
        <a:bodyPr/>
        <a:lstStyle/>
        <a:p>
          <a:endParaRPr lang="zh-CN" altLang="en-US" sz="2000"/>
        </a:p>
      </dgm:t>
    </dgm:pt>
    <dgm:pt modelId="{4B8EF2DE-4090-4DFD-925C-7FC6D0DA59A8}" type="sibTrans" cxnId="{2F736805-5789-48E9-974A-A0A2EF2FAB44}">
      <dgm:prSet/>
      <dgm:spPr/>
      <dgm:t>
        <a:bodyPr/>
        <a:lstStyle/>
        <a:p>
          <a:endParaRPr lang="zh-CN" altLang="en-US" sz="2000"/>
        </a:p>
      </dgm:t>
    </dgm:pt>
    <dgm:pt modelId="{F32049DF-7EA2-4137-953A-DD1D38392033}">
      <dgm:prSet phldrT="[文本]" custT="1"/>
      <dgm:spPr/>
      <dgm:t>
        <a:bodyPr/>
        <a:lstStyle/>
        <a:p>
          <a:r>
            <a:rPr lang="en-US" altLang="zh-CN" sz="2000" dirty="0" smtClean="0"/>
            <a:t>R-</a:t>
          </a:r>
          <a:r>
            <a:rPr lang="en-US" altLang="zh-CN" sz="2000" dirty="0" err="1" smtClean="0"/>
            <a:t>CLIPER</a:t>
          </a:r>
          <a:r>
            <a:rPr lang="en-US" altLang="zh-CN" sz="2000" dirty="0" smtClean="0"/>
            <a:t> in NA</a:t>
          </a:r>
          <a:endParaRPr lang="zh-CN" altLang="en-US" sz="2000" dirty="0"/>
        </a:p>
      </dgm:t>
    </dgm:pt>
    <dgm:pt modelId="{FF6B4698-5092-4276-84CC-21AFA7E344A3}" type="parTrans" cxnId="{0E9864E5-BB43-4697-BBFB-07F8428F6A68}">
      <dgm:prSet/>
      <dgm:spPr/>
      <dgm:t>
        <a:bodyPr/>
        <a:lstStyle/>
        <a:p>
          <a:endParaRPr lang="zh-CN" altLang="en-US"/>
        </a:p>
      </dgm:t>
    </dgm:pt>
    <dgm:pt modelId="{62B1FADA-F5B1-4D9A-A446-DFFC9D0D3B47}" type="sibTrans" cxnId="{0E9864E5-BB43-4697-BBFB-07F8428F6A68}">
      <dgm:prSet/>
      <dgm:spPr/>
      <dgm:t>
        <a:bodyPr/>
        <a:lstStyle/>
        <a:p>
          <a:endParaRPr lang="zh-CN" altLang="en-US"/>
        </a:p>
      </dgm:t>
    </dgm:pt>
    <dgm:pt modelId="{2ED62C1E-CEE5-4ACB-932B-51B7F85C8EB0}">
      <dgm:prSet phldrT="[文本]" custT="1"/>
      <dgm:spPr/>
      <dgm:t>
        <a:bodyPr/>
        <a:lstStyle/>
        <a:p>
          <a:r>
            <a:rPr lang="en-US" altLang="zh-CN" sz="2000" dirty="0" smtClean="0"/>
            <a:t>method</a:t>
          </a:r>
          <a:endParaRPr lang="zh-CN" altLang="en-US" sz="2000" dirty="0"/>
        </a:p>
      </dgm:t>
    </dgm:pt>
    <dgm:pt modelId="{A196B489-651C-4AD4-A3B8-A34C046F2ECE}" type="sibTrans" cxnId="{F9494B15-1153-4B9F-9CBA-CB14D5690F02}">
      <dgm:prSet/>
      <dgm:spPr/>
      <dgm:t>
        <a:bodyPr/>
        <a:lstStyle/>
        <a:p>
          <a:endParaRPr lang="zh-CN" altLang="en-US" sz="2000"/>
        </a:p>
      </dgm:t>
    </dgm:pt>
    <dgm:pt modelId="{2B3F9D0F-113E-41FF-AF89-B388671B9B99}" type="parTrans" cxnId="{F9494B15-1153-4B9F-9CBA-CB14D5690F02}">
      <dgm:prSet/>
      <dgm:spPr/>
      <dgm:t>
        <a:bodyPr/>
        <a:lstStyle/>
        <a:p>
          <a:endParaRPr lang="zh-CN" altLang="en-US" sz="2000"/>
        </a:p>
      </dgm:t>
    </dgm:pt>
    <dgm:pt modelId="{DA46CCCA-CDE8-4133-AA89-F00803D3AEB7}">
      <dgm:prSet phldrT="[文本]" custT="1"/>
      <dgm:spPr/>
      <dgm:t>
        <a:bodyPr/>
        <a:lstStyle/>
        <a:p>
          <a:r>
            <a:rPr lang="en-US" altLang="zh-CN" sz="2000" dirty="0" smtClean="0"/>
            <a:t>Result</a:t>
          </a:r>
          <a:endParaRPr lang="zh-CN" altLang="en-US" sz="2000" dirty="0"/>
        </a:p>
      </dgm:t>
    </dgm:pt>
    <dgm:pt modelId="{56C7CD59-FDD0-4464-9857-1839E175A77C}" type="parTrans" cxnId="{F05EF5DD-7FE5-451B-9777-D5F0A7124ABB}">
      <dgm:prSet/>
      <dgm:spPr/>
      <dgm:t>
        <a:bodyPr/>
        <a:lstStyle/>
        <a:p>
          <a:endParaRPr lang="zh-CN" altLang="en-US"/>
        </a:p>
      </dgm:t>
    </dgm:pt>
    <dgm:pt modelId="{387B28B2-F832-49E8-ADE7-069C181805CB}" type="sibTrans" cxnId="{F05EF5DD-7FE5-451B-9777-D5F0A7124ABB}">
      <dgm:prSet/>
      <dgm:spPr/>
      <dgm:t>
        <a:bodyPr/>
        <a:lstStyle/>
        <a:p>
          <a:endParaRPr lang="zh-CN" altLang="en-US"/>
        </a:p>
      </dgm:t>
    </dgm:pt>
    <dgm:pt modelId="{11F0FBD4-FF0C-4919-9AE2-D5501413502B}" type="pres">
      <dgm:prSet presAssocID="{40CB6A6B-7033-4E87-AFAD-FF61C2303B5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3BBD237-86E9-4046-97CB-4322941C0B94}" type="pres">
      <dgm:prSet presAssocID="{1D527C75-1F32-4622-8B70-C4C58BF7CDE3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zh-CN" altLang="en-US"/>
        </a:p>
      </dgm:t>
    </dgm:pt>
    <dgm:pt modelId="{5A727393-0C35-4748-A9F2-4322961991BF}" type="pres">
      <dgm:prSet presAssocID="{1D527C75-1F32-4622-8B70-C4C58BF7CDE3}" presName="rootComposite" presStyleCnt="0">
        <dgm:presLayoutVars/>
      </dgm:prSet>
      <dgm:spPr/>
      <dgm:t>
        <a:bodyPr/>
        <a:lstStyle/>
        <a:p>
          <a:endParaRPr lang="zh-CN" altLang="en-US"/>
        </a:p>
      </dgm:t>
    </dgm:pt>
    <dgm:pt modelId="{0BF4FEB5-8D84-4158-A88D-AF3F5D2260BF}" type="pres">
      <dgm:prSet presAssocID="{1D527C75-1F32-4622-8B70-C4C58BF7CDE3}" presName="ParentAccent" presStyleLbl="alignNode1" presStyleIdx="0" presStyleCnt="2"/>
      <dgm:spPr/>
      <dgm:t>
        <a:bodyPr/>
        <a:lstStyle/>
        <a:p>
          <a:endParaRPr lang="zh-CN" altLang="en-US"/>
        </a:p>
      </dgm:t>
    </dgm:pt>
    <dgm:pt modelId="{0C4A698D-5B96-41FF-B7A4-11D93F78C040}" type="pres">
      <dgm:prSet presAssocID="{1D527C75-1F32-4622-8B70-C4C58BF7CDE3}" presName="ParentSmallAccent" presStyleLbl="fgAcc1" presStyleIdx="0" presStyleCnt="2"/>
      <dgm:spPr/>
      <dgm:t>
        <a:bodyPr/>
        <a:lstStyle/>
        <a:p>
          <a:endParaRPr lang="zh-CN" altLang="en-US"/>
        </a:p>
      </dgm:t>
    </dgm:pt>
    <dgm:pt modelId="{06BFE18F-5F8B-43FB-8F07-EEEC1F2B89EB}" type="pres">
      <dgm:prSet presAssocID="{1D527C75-1F32-4622-8B70-C4C58BF7CDE3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316DAE-D8F8-469B-BFD0-7E73B4AA3D60}" type="pres">
      <dgm:prSet presAssocID="{1D527C75-1F32-4622-8B70-C4C58BF7CDE3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BE38C9B8-6737-493D-8601-FF2B5A58BFA2}" type="pres">
      <dgm:prSet presAssocID="{F32049DF-7EA2-4137-953A-DD1D3839203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012D9175-3F9D-4E1B-BDCB-D77448610B85}" type="pres">
      <dgm:prSet presAssocID="{F32049DF-7EA2-4137-953A-DD1D38392033}" presName="ChildAccent" presStyleLbl="solidFgAcc1" presStyleIdx="0" presStyleCnt="6"/>
      <dgm:spPr/>
      <dgm:t>
        <a:bodyPr/>
        <a:lstStyle/>
        <a:p>
          <a:endParaRPr lang="zh-CN" altLang="en-US"/>
        </a:p>
      </dgm:t>
    </dgm:pt>
    <dgm:pt modelId="{DE96D4D8-490C-4478-920C-7AB1DF43B895}" type="pres">
      <dgm:prSet presAssocID="{F32049DF-7EA2-4137-953A-DD1D38392033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418BB9-E9A8-46E9-95B2-2BDD35401BB8}" type="pres">
      <dgm:prSet presAssocID="{8A50BAB3-5769-4FAC-BE18-1CE909074B4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011F15B3-03E0-4667-B8ED-3723200A3761}" type="pres">
      <dgm:prSet presAssocID="{8A50BAB3-5769-4FAC-BE18-1CE909074B47}" presName="ChildAccent" presStyleLbl="solidFgAcc1" presStyleIdx="1" presStyleCnt="6"/>
      <dgm:spPr/>
      <dgm:t>
        <a:bodyPr/>
        <a:lstStyle/>
        <a:p>
          <a:endParaRPr lang="zh-CN" altLang="en-US"/>
        </a:p>
      </dgm:t>
    </dgm:pt>
    <dgm:pt modelId="{25042A97-89C3-430F-A537-F27B5411A93B}" type="pres">
      <dgm:prSet presAssocID="{8A50BAB3-5769-4FAC-BE18-1CE909074B47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FB4BBB-9DAE-4A54-B91F-0DBB06CCC4CD}" type="pres">
      <dgm:prSet presAssocID="{FCA681DA-918B-4B9E-9FED-46E1E543799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1F3BE947-ED2C-402B-B24D-77015DC891CA}" type="pres">
      <dgm:prSet presAssocID="{FCA681DA-918B-4B9E-9FED-46E1E543799F}" presName="ChildAccent" presStyleLbl="solidFgAcc1" presStyleIdx="2" presStyleCnt="6"/>
      <dgm:spPr/>
      <dgm:t>
        <a:bodyPr/>
        <a:lstStyle/>
        <a:p>
          <a:endParaRPr lang="zh-CN" altLang="en-US"/>
        </a:p>
      </dgm:t>
    </dgm:pt>
    <dgm:pt modelId="{8CBE8BF5-A4F1-43DD-A6CF-364601D08CC8}" type="pres">
      <dgm:prSet presAssocID="{FCA681DA-918B-4B9E-9FED-46E1E543799F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273310-407B-471D-A066-C14E8533C449}" type="pres">
      <dgm:prSet presAssocID="{44A7E418-961D-4421-BAD3-5EA367795683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zh-CN" altLang="en-US"/>
        </a:p>
      </dgm:t>
    </dgm:pt>
    <dgm:pt modelId="{4E668C47-BF82-43E6-9A05-02F771FFE90C}" type="pres">
      <dgm:prSet presAssocID="{44A7E418-961D-4421-BAD3-5EA367795683}" presName="rootComposite" presStyleCnt="0">
        <dgm:presLayoutVars/>
      </dgm:prSet>
      <dgm:spPr/>
      <dgm:t>
        <a:bodyPr/>
        <a:lstStyle/>
        <a:p>
          <a:endParaRPr lang="zh-CN" altLang="en-US"/>
        </a:p>
      </dgm:t>
    </dgm:pt>
    <dgm:pt modelId="{103A8EF9-DDD4-46BE-9047-3657EB7FE793}" type="pres">
      <dgm:prSet presAssocID="{44A7E418-961D-4421-BAD3-5EA367795683}" presName="ParentAccent" presStyleLbl="alignNode1" presStyleIdx="1" presStyleCnt="2"/>
      <dgm:spPr/>
      <dgm:t>
        <a:bodyPr/>
        <a:lstStyle/>
        <a:p>
          <a:endParaRPr lang="zh-CN" altLang="en-US"/>
        </a:p>
      </dgm:t>
    </dgm:pt>
    <dgm:pt modelId="{D25283CD-10E2-4316-8845-07A68B5E133D}" type="pres">
      <dgm:prSet presAssocID="{44A7E418-961D-4421-BAD3-5EA367795683}" presName="ParentSmallAccent" presStyleLbl="fgAcc1" presStyleIdx="1" presStyleCnt="2"/>
      <dgm:spPr/>
      <dgm:t>
        <a:bodyPr/>
        <a:lstStyle/>
        <a:p>
          <a:endParaRPr lang="zh-CN" altLang="en-US"/>
        </a:p>
      </dgm:t>
    </dgm:pt>
    <dgm:pt modelId="{3A1E0E66-D24F-4431-909A-83F8D56282B8}" type="pres">
      <dgm:prSet presAssocID="{44A7E418-961D-4421-BAD3-5EA367795683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B79214-3BC8-4015-B2C2-93AB673FAEDD}" type="pres">
      <dgm:prSet presAssocID="{44A7E418-961D-4421-BAD3-5EA367795683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F7DC74FB-003D-40EB-AFE6-12D338074B94}" type="pres">
      <dgm:prSet presAssocID="{730365EF-8F12-405B-8E34-D64F60F9062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57125939-721D-405A-B6DD-F12E98B8BA34}" type="pres">
      <dgm:prSet presAssocID="{730365EF-8F12-405B-8E34-D64F60F9062E}" presName="ChildAccent" presStyleLbl="solidFgAcc1" presStyleIdx="3" presStyleCnt="6"/>
      <dgm:spPr/>
      <dgm:t>
        <a:bodyPr/>
        <a:lstStyle/>
        <a:p>
          <a:endParaRPr lang="zh-CN" altLang="en-US"/>
        </a:p>
      </dgm:t>
    </dgm:pt>
    <dgm:pt modelId="{F132769A-F5E2-4943-B44F-F989EC6F4BB6}" type="pres">
      <dgm:prSet presAssocID="{730365EF-8F12-405B-8E34-D64F60F9062E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DE50EF-5076-473A-862D-BCA913D3CB64}" type="pres">
      <dgm:prSet presAssocID="{2ED62C1E-CEE5-4ACB-932B-51B7F85C8EB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ED7A1478-D09E-43F1-A3BD-8D3A3A20056F}" type="pres">
      <dgm:prSet presAssocID="{2ED62C1E-CEE5-4ACB-932B-51B7F85C8EB0}" presName="ChildAccent" presStyleLbl="solidFgAcc1" presStyleIdx="4" presStyleCnt="6"/>
      <dgm:spPr/>
      <dgm:t>
        <a:bodyPr/>
        <a:lstStyle/>
        <a:p>
          <a:endParaRPr lang="zh-CN" altLang="en-US"/>
        </a:p>
      </dgm:t>
    </dgm:pt>
    <dgm:pt modelId="{26FE1C52-0600-4136-B6EB-F93E6A71046B}" type="pres">
      <dgm:prSet presAssocID="{2ED62C1E-CEE5-4ACB-932B-51B7F85C8EB0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957A9E-ACF8-4641-A78C-A05377FB6328}" type="pres">
      <dgm:prSet presAssocID="{DA46CCCA-CDE8-4133-AA89-F00803D3AEB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698A4C15-71AE-4B4D-9378-2242518141A4}" type="pres">
      <dgm:prSet presAssocID="{DA46CCCA-CDE8-4133-AA89-F00803D3AEB7}" presName="ChildAccent" presStyleLbl="solidFgAcc1" presStyleIdx="5" presStyleCnt="6"/>
      <dgm:spPr/>
      <dgm:t>
        <a:bodyPr/>
        <a:lstStyle/>
        <a:p>
          <a:endParaRPr lang="zh-CN" altLang="en-US"/>
        </a:p>
      </dgm:t>
    </dgm:pt>
    <dgm:pt modelId="{E26DB84E-3F27-4D37-8193-139307BDABE3}" type="pres">
      <dgm:prSet presAssocID="{DA46CCCA-CDE8-4133-AA89-F00803D3AEB7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DEEF88-41DB-4182-AEF9-DF21BB8A8613}" srcId="{40CB6A6B-7033-4E87-AFAD-FF61C2303B58}" destId="{1D527C75-1F32-4622-8B70-C4C58BF7CDE3}" srcOrd="0" destOrd="0" parTransId="{F0078BC4-584F-416C-9CAD-3C76738C38F8}" sibTransId="{C66A5A95-F69F-4246-A51D-DDD7BD4A5CCA}"/>
    <dgm:cxn modelId="{2FBC6FF6-1AA7-447D-B45D-5023190FC181}" type="presOf" srcId="{44A7E418-961D-4421-BAD3-5EA367795683}" destId="{3A1E0E66-D24F-4431-909A-83F8D56282B8}" srcOrd="0" destOrd="0" presId="urn:microsoft.com/office/officeart/2008/layout/SquareAccentList"/>
    <dgm:cxn modelId="{F9494B15-1153-4B9F-9CBA-CB14D5690F02}" srcId="{44A7E418-961D-4421-BAD3-5EA367795683}" destId="{2ED62C1E-CEE5-4ACB-932B-51B7F85C8EB0}" srcOrd="1" destOrd="0" parTransId="{2B3F9D0F-113E-41FF-AF89-B388671B9B99}" sibTransId="{A196B489-651C-4AD4-A3B8-A34C046F2ECE}"/>
    <dgm:cxn modelId="{4D9A0B9D-548F-4A53-B9BB-BD6323BDCFE1}" type="presOf" srcId="{F32049DF-7EA2-4137-953A-DD1D38392033}" destId="{DE96D4D8-490C-4478-920C-7AB1DF43B895}" srcOrd="0" destOrd="0" presId="urn:microsoft.com/office/officeart/2008/layout/SquareAccentList"/>
    <dgm:cxn modelId="{2F736805-5789-48E9-974A-A0A2EF2FAB44}" srcId="{44A7E418-961D-4421-BAD3-5EA367795683}" destId="{730365EF-8F12-405B-8E34-D64F60F9062E}" srcOrd="0" destOrd="0" parTransId="{A65343FA-66D0-44F7-8A03-7985A6880484}" sibTransId="{4B8EF2DE-4090-4DFD-925C-7FC6D0DA59A8}"/>
    <dgm:cxn modelId="{3A400B29-00F6-4048-A3C2-709169A0A031}" type="presOf" srcId="{1D527C75-1F32-4622-8B70-C4C58BF7CDE3}" destId="{06BFE18F-5F8B-43FB-8F07-EEEC1F2B89EB}" srcOrd="0" destOrd="0" presId="urn:microsoft.com/office/officeart/2008/layout/SquareAccentList"/>
    <dgm:cxn modelId="{55BD92FB-CD78-485A-936F-9E46B8F696CE}" srcId="{1D527C75-1F32-4622-8B70-C4C58BF7CDE3}" destId="{8A50BAB3-5769-4FAC-BE18-1CE909074B47}" srcOrd="1" destOrd="0" parTransId="{839F5E02-FFA4-4B7E-8FF1-139B8972FC6C}" sibTransId="{6ECBB9FB-484F-4248-96B3-FD13C8799895}"/>
    <dgm:cxn modelId="{09F3918E-8F9E-4E44-BAEB-A85DB3591713}" type="presOf" srcId="{8A50BAB3-5769-4FAC-BE18-1CE909074B47}" destId="{25042A97-89C3-430F-A537-F27B5411A93B}" srcOrd="0" destOrd="0" presId="urn:microsoft.com/office/officeart/2008/layout/SquareAccentList"/>
    <dgm:cxn modelId="{D8612F66-4EE3-464A-97D1-52723D9FBC26}" type="presOf" srcId="{2ED62C1E-CEE5-4ACB-932B-51B7F85C8EB0}" destId="{26FE1C52-0600-4136-B6EB-F93E6A71046B}" srcOrd="0" destOrd="0" presId="urn:microsoft.com/office/officeart/2008/layout/SquareAccentList"/>
    <dgm:cxn modelId="{9F751D93-7FE8-4859-8665-70A3C42C652A}" srcId="{40CB6A6B-7033-4E87-AFAD-FF61C2303B58}" destId="{44A7E418-961D-4421-BAD3-5EA367795683}" srcOrd="1" destOrd="0" parTransId="{21108A5D-2CD1-42CD-9C76-EDA370BEB10F}" sibTransId="{70A4AC53-3C15-42BA-91D9-92DEC42AFC25}"/>
    <dgm:cxn modelId="{F05EF5DD-7FE5-451B-9777-D5F0A7124ABB}" srcId="{44A7E418-961D-4421-BAD3-5EA367795683}" destId="{DA46CCCA-CDE8-4133-AA89-F00803D3AEB7}" srcOrd="2" destOrd="0" parTransId="{56C7CD59-FDD0-4464-9857-1839E175A77C}" sibTransId="{387B28B2-F832-49E8-ADE7-069C181805CB}"/>
    <dgm:cxn modelId="{0E265357-2AD9-4923-91CD-62418F0E4778}" srcId="{1D527C75-1F32-4622-8B70-C4C58BF7CDE3}" destId="{FCA681DA-918B-4B9E-9FED-46E1E543799F}" srcOrd="2" destOrd="0" parTransId="{A420287F-D84B-4C51-AA5A-50C21E9040FA}" sibTransId="{673078FD-DF54-4037-91CF-675E3C38142A}"/>
    <dgm:cxn modelId="{C0CC9D91-3918-4811-9793-3C94A79C513B}" type="presOf" srcId="{FCA681DA-918B-4B9E-9FED-46E1E543799F}" destId="{8CBE8BF5-A4F1-43DD-A6CF-364601D08CC8}" srcOrd="0" destOrd="0" presId="urn:microsoft.com/office/officeart/2008/layout/SquareAccentList"/>
    <dgm:cxn modelId="{0E9864E5-BB43-4697-BBFB-07F8428F6A68}" srcId="{1D527C75-1F32-4622-8B70-C4C58BF7CDE3}" destId="{F32049DF-7EA2-4137-953A-DD1D38392033}" srcOrd="0" destOrd="0" parTransId="{FF6B4698-5092-4276-84CC-21AFA7E344A3}" sibTransId="{62B1FADA-F5B1-4D9A-A446-DFFC9D0D3B47}"/>
    <dgm:cxn modelId="{D72A8695-9794-4563-9599-CD9BDBDF2D6E}" type="presOf" srcId="{730365EF-8F12-405B-8E34-D64F60F9062E}" destId="{F132769A-F5E2-4943-B44F-F989EC6F4BB6}" srcOrd="0" destOrd="0" presId="urn:microsoft.com/office/officeart/2008/layout/SquareAccentList"/>
    <dgm:cxn modelId="{BC298304-432D-4157-82B4-ADF3550AE604}" type="presOf" srcId="{40CB6A6B-7033-4E87-AFAD-FF61C2303B58}" destId="{11F0FBD4-FF0C-4919-9AE2-D5501413502B}" srcOrd="0" destOrd="0" presId="urn:microsoft.com/office/officeart/2008/layout/SquareAccentList"/>
    <dgm:cxn modelId="{CBFFAF56-8709-4B2C-99EE-4A77B3211F12}" type="presOf" srcId="{DA46CCCA-CDE8-4133-AA89-F00803D3AEB7}" destId="{E26DB84E-3F27-4D37-8193-139307BDABE3}" srcOrd="0" destOrd="0" presId="urn:microsoft.com/office/officeart/2008/layout/SquareAccentList"/>
    <dgm:cxn modelId="{EE633549-8665-4F92-8155-5DF7C01D7BBC}" type="presParOf" srcId="{11F0FBD4-FF0C-4919-9AE2-D5501413502B}" destId="{13BBD237-86E9-4046-97CB-4322941C0B94}" srcOrd="0" destOrd="0" presId="urn:microsoft.com/office/officeart/2008/layout/SquareAccentList"/>
    <dgm:cxn modelId="{578765F5-4D2E-408B-A0B1-B17D48A06715}" type="presParOf" srcId="{13BBD237-86E9-4046-97CB-4322941C0B94}" destId="{5A727393-0C35-4748-A9F2-4322961991BF}" srcOrd="0" destOrd="0" presId="urn:microsoft.com/office/officeart/2008/layout/SquareAccentList"/>
    <dgm:cxn modelId="{9106BC8F-4499-441C-A612-4B958F7BF6A7}" type="presParOf" srcId="{5A727393-0C35-4748-A9F2-4322961991BF}" destId="{0BF4FEB5-8D84-4158-A88D-AF3F5D2260BF}" srcOrd="0" destOrd="0" presId="urn:microsoft.com/office/officeart/2008/layout/SquareAccentList"/>
    <dgm:cxn modelId="{CDC8000F-EB78-4ED2-AC43-31D56B3A775C}" type="presParOf" srcId="{5A727393-0C35-4748-A9F2-4322961991BF}" destId="{0C4A698D-5B96-41FF-B7A4-11D93F78C040}" srcOrd="1" destOrd="0" presId="urn:microsoft.com/office/officeart/2008/layout/SquareAccentList"/>
    <dgm:cxn modelId="{ECCBA7F4-DEEE-4BB9-BA88-BB5A726705BC}" type="presParOf" srcId="{5A727393-0C35-4748-A9F2-4322961991BF}" destId="{06BFE18F-5F8B-43FB-8F07-EEEC1F2B89EB}" srcOrd="2" destOrd="0" presId="urn:microsoft.com/office/officeart/2008/layout/SquareAccentList"/>
    <dgm:cxn modelId="{9E91FDF8-7D87-477E-AD80-1073D0632E16}" type="presParOf" srcId="{13BBD237-86E9-4046-97CB-4322941C0B94}" destId="{6B316DAE-D8F8-469B-BFD0-7E73B4AA3D60}" srcOrd="1" destOrd="0" presId="urn:microsoft.com/office/officeart/2008/layout/SquareAccentList"/>
    <dgm:cxn modelId="{F97BF0F6-D36E-49E1-B5D8-F09707D46B88}" type="presParOf" srcId="{6B316DAE-D8F8-469B-BFD0-7E73B4AA3D60}" destId="{BE38C9B8-6737-493D-8601-FF2B5A58BFA2}" srcOrd="0" destOrd="0" presId="urn:microsoft.com/office/officeart/2008/layout/SquareAccentList"/>
    <dgm:cxn modelId="{0FB8E48C-4FBB-43B2-A827-D6C70E3519B5}" type="presParOf" srcId="{BE38C9B8-6737-493D-8601-FF2B5A58BFA2}" destId="{012D9175-3F9D-4E1B-BDCB-D77448610B85}" srcOrd="0" destOrd="0" presId="urn:microsoft.com/office/officeart/2008/layout/SquareAccentList"/>
    <dgm:cxn modelId="{A1EC2634-8DFF-46B5-A065-90FB07538AEA}" type="presParOf" srcId="{BE38C9B8-6737-493D-8601-FF2B5A58BFA2}" destId="{DE96D4D8-490C-4478-920C-7AB1DF43B895}" srcOrd="1" destOrd="0" presId="urn:microsoft.com/office/officeart/2008/layout/SquareAccentList"/>
    <dgm:cxn modelId="{CB8B5455-1B2F-4138-A15A-2D283F3A41FA}" type="presParOf" srcId="{6B316DAE-D8F8-469B-BFD0-7E73B4AA3D60}" destId="{E2418BB9-E9A8-46E9-95B2-2BDD35401BB8}" srcOrd="1" destOrd="0" presId="urn:microsoft.com/office/officeart/2008/layout/SquareAccentList"/>
    <dgm:cxn modelId="{78406D22-39BE-44D2-AC87-9FC816E8C5DD}" type="presParOf" srcId="{E2418BB9-E9A8-46E9-95B2-2BDD35401BB8}" destId="{011F15B3-03E0-4667-B8ED-3723200A3761}" srcOrd="0" destOrd="0" presId="urn:microsoft.com/office/officeart/2008/layout/SquareAccentList"/>
    <dgm:cxn modelId="{F9A6D431-A8A0-429A-A911-4807F7424A59}" type="presParOf" srcId="{E2418BB9-E9A8-46E9-95B2-2BDD35401BB8}" destId="{25042A97-89C3-430F-A537-F27B5411A93B}" srcOrd="1" destOrd="0" presId="urn:microsoft.com/office/officeart/2008/layout/SquareAccentList"/>
    <dgm:cxn modelId="{F9B3C7A6-2C6D-48D8-B71D-39E5ED295F92}" type="presParOf" srcId="{6B316DAE-D8F8-469B-BFD0-7E73B4AA3D60}" destId="{D6FB4BBB-9DAE-4A54-B91F-0DBB06CCC4CD}" srcOrd="2" destOrd="0" presId="urn:microsoft.com/office/officeart/2008/layout/SquareAccentList"/>
    <dgm:cxn modelId="{DEBD5F25-FF04-48B3-A096-672204FA5EC4}" type="presParOf" srcId="{D6FB4BBB-9DAE-4A54-B91F-0DBB06CCC4CD}" destId="{1F3BE947-ED2C-402B-B24D-77015DC891CA}" srcOrd="0" destOrd="0" presId="urn:microsoft.com/office/officeart/2008/layout/SquareAccentList"/>
    <dgm:cxn modelId="{BEF67735-6DDE-4FDA-A1B5-9E952EAFED05}" type="presParOf" srcId="{D6FB4BBB-9DAE-4A54-B91F-0DBB06CCC4CD}" destId="{8CBE8BF5-A4F1-43DD-A6CF-364601D08CC8}" srcOrd="1" destOrd="0" presId="urn:microsoft.com/office/officeart/2008/layout/SquareAccentList"/>
    <dgm:cxn modelId="{3D61294E-1400-4E2D-9C73-82557A636272}" type="presParOf" srcId="{11F0FBD4-FF0C-4919-9AE2-D5501413502B}" destId="{8F273310-407B-471D-A066-C14E8533C449}" srcOrd="1" destOrd="0" presId="urn:microsoft.com/office/officeart/2008/layout/SquareAccentList"/>
    <dgm:cxn modelId="{8D7C621F-48F1-49E1-90AF-35B4994BC859}" type="presParOf" srcId="{8F273310-407B-471D-A066-C14E8533C449}" destId="{4E668C47-BF82-43E6-9A05-02F771FFE90C}" srcOrd="0" destOrd="0" presId="urn:microsoft.com/office/officeart/2008/layout/SquareAccentList"/>
    <dgm:cxn modelId="{51622C04-2A9A-44A2-95BB-AEF067597497}" type="presParOf" srcId="{4E668C47-BF82-43E6-9A05-02F771FFE90C}" destId="{103A8EF9-DDD4-46BE-9047-3657EB7FE793}" srcOrd="0" destOrd="0" presId="urn:microsoft.com/office/officeart/2008/layout/SquareAccentList"/>
    <dgm:cxn modelId="{E44A244C-17A3-44D7-8CFA-F1ED6C078B29}" type="presParOf" srcId="{4E668C47-BF82-43E6-9A05-02F771FFE90C}" destId="{D25283CD-10E2-4316-8845-07A68B5E133D}" srcOrd="1" destOrd="0" presId="urn:microsoft.com/office/officeart/2008/layout/SquareAccentList"/>
    <dgm:cxn modelId="{A927E332-0B2E-47DA-9288-EF99A42953B0}" type="presParOf" srcId="{4E668C47-BF82-43E6-9A05-02F771FFE90C}" destId="{3A1E0E66-D24F-4431-909A-83F8D56282B8}" srcOrd="2" destOrd="0" presId="urn:microsoft.com/office/officeart/2008/layout/SquareAccentList"/>
    <dgm:cxn modelId="{A1213A14-4E05-496D-AB20-32553F1D3AC2}" type="presParOf" srcId="{8F273310-407B-471D-A066-C14E8533C449}" destId="{EDB79214-3BC8-4015-B2C2-93AB673FAEDD}" srcOrd="1" destOrd="0" presId="urn:microsoft.com/office/officeart/2008/layout/SquareAccentList"/>
    <dgm:cxn modelId="{3FB679DC-8E36-4CA3-BC70-7C43BDB77F22}" type="presParOf" srcId="{EDB79214-3BC8-4015-B2C2-93AB673FAEDD}" destId="{F7DC74FB-003D-40EB-AFE6-12D338074B94}" srcOrd="0" destOrd="0" presId="urn:microsoft.com/office/officeart/2008/layout/SquareAccentList"/>
    <dgm:cxn modelId="{1CDC1304-337C-4E72-8739-CA2CBDD4F38C}" type="presParOf" srcId="{F7DC74FB-003D-40EB-AFE6-12D338074B94}" destId="{57125939-721D-405A-B6DD-F12E98B8BA34}" srcOrd="0" destOrd="0" presId="urn:microsoft.com/office/officeart/2008/layout/SquareAccentList"/>
    <dgm:cxn modelId="{09A80773-DC6D-4AD4-A077-B578547F0848}" type="presParOf" srcId="{F7DC74FB-003D-40EB-AFE6-12D338074B94}" destId="{F132769A-F5E2-4943-B44F-F989EC6F4BB6}" srcOrd="1" destOrd="0" presId="urn:microsoft.com/office/officeart/2008/layout/SquareAccentList"/>
    <dgm:cxn modelId="{530F9A77-7E6D-4DAB-9044-16C6095E8B87}" type="presParOf" srcId="{EDB79214-3BC8-4015-B2C2-93AB673FAEDD}" destId="{CADE50EF-5076-473A-862D-BCA913D3CB64}" srcOrd="1" destOrd="0" presId="urn:microsoft.com/office/officeart/2008/layout/SquareAccentList"/>
    <dgm:cxn modelId="{996B2549-2A74-4851-BC5C-CDEBFFD50BBD}" type="presParOf" srcId="{CADE50EF-5076-473A-862D-BCA913D3CB64}" destId="{ED7A1478-D09E-43F1-A3BD-8D3A3A20056F}" srcOrd="0" destOrd="0" presId="urn:microsoft.com/office/officeart/2008/layout/SquareAccentList"/>
    <dgm:cxn modelId="{6B3D8433-5574-42E5-87DF-0FF2C1351C19}" type="presParOf" srcId="{CADE50EF-5076-473A-862D-BCA913D3CB64}" destId="{26FE1C52-0600-4136-B6EB-F93E6A71046B}" srcOrd="1" destOrd="0" presId="urn:microsoft.com/office/officeart/2008/layout/SquareAccentList"/>
    <dgm:cxn modelId="{C89D2999-3B08-44B7-822E-3A3AFC47FA72}" type="presParOf" srcId="{EDB79214-3BC8-4015-B2C2-93AB673FAEDD}" destId="{B8957A9E-ACF8-4641-A78C-A05377FB6328}" srcOrd="2" destOrd="0" presId="urn:microsoft.com/office/officeart/2008/layout/SquareAccentList"/>
    <dgm:cxn modelId="{454E61A0-7950-4FB5-95E6-DEB17905D614}" type="presParOf" srcId="{B8957A9E-ACF8-4641-A78C-A05377FB6328}" destId="{698A4C15-71AE-4B4D-9378-2242518141A4}" srcOrd="0" destOrd="0" presId="urn:microsoft.com/office/officeart/2008/layout/SquareAccentList"/>
    <dgm:cxn modelId="{409CD7A4-B925-462A-85FC-ED351FCAAE20}" type="presParOf" srcId="{B8957A9E-ACF8-4641-A78C-A05377FB6328}" destId="{E26DB84E-3F27-4D37-8193-139307BDABE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4FEB5-8D84-4158-A88D-AF3F5D2260BF}">
      <dsp:nvSpPr>
        <dsp:cNvPr id="0" name=""/>
        <dsp:cNvSpPr/>
      </dsp:nvSpPr>
      <dsp:spPr>
        <a:xfrm>
          <a:off x="270755" y="716230"/>
          <a:ext cx="3388936" cy="398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A698D-5B96-41FF-B7A4-11D93F78C040}">
      <dsp:nvSpPr>
        <dsp:cNvPr id="0" name=""/>
        <dsp:cNvSpPr/>
      </dsp:nvSpPr>
      <dsp:spPr>
        <a:xfrm>
          <a:off x="270755" y="865965"/>
          <a:ext cx="248963" cy="24896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FE18F-5F8B-43FB-8F07-EEEC1F2B89EB}">
      <dsp:nvSpPr>
        <dsp:cNvPr id="0" name=""/>
        <dsp:cNvSpPr/>
      </dsp:nvSpPr>
      <dsp:spPr>
        <a:xfrm>
          <a:off x="270755" y="0"/>
          <a:ext cx="3388936" cy="71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0" kern="1200" dirty="0"/>
        </a:p>
      </dsp:txBody>
      <dsp:txXfrm>
        <a:off x="270755" y="0"/>
        <a:ext cx="3388936" cy="716230"/>
      </dsp:txXfrm>
    </dsp:sp>
    <dsp:sp modelId="{012D9175-3F9D-4E1B-BDCB-D77448610B85}">
      <dsp:nvSpPr>
        <dsp:cNvPr id="0" name=""/>
        <dsp:cNvSpPr/>
      </dsp:nvSpPr>
      <dsp:spPr>
        <a:xfrm>
          <a:off x="270755" y="1446291"/>
          <a:ext cx="248957" cy="248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6D4D8-490C-4478-920C-7AB1DF43B895}">
      <dsp:nvSpPr>
        <dsp:cNvPr id="0" name=""/>
        <dsp:cNvSpPr/>
      </dsp:nvSpPr>
      <dsp:spPr>
        <a:xfrm>
          <a:off x="507981" y="1280610"/>
          <a:ext cx="3151711" cy="58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R-</a:t>
          </a:r>
          <a:r>
            <a:rPr lang="en-US" altLang="zh-CN" sz="2000" kern="1200" dirty="0" err="1" smtClean="0"/>
            <a:t>CLIPER</a:t>
          </a:r>
          <a:r>
            <a:rPr lang="en-US" altLang="zh-CN" sz="2000" kern="1200" dirty="0" smtClean="0"/>
            <a:t> in NA</a:t>
          </a:r>
          <a:endParaRPr lang="zh-CN" altLang="en-US" sz="2000" kern="1200" dirty="0"/>
        </a:p>
      </dsp:txBody>
      <dsp:txXfrm>
        <a:off x="507981" y="1280610"/>
        <a:ext cx="3151711" cy="580320"/>
      </dsp:txXfrm>
    </dsp:sp>
    <dsp:sp modelId="{011F15B3-03E0-4667-B8ED-3723200A3761}">
      <dsp:nvSpPr>
        <dsp:cNvPr id="0" name=""/>
        <dsp:cNvSpPr/>
      </dsp:nvSpPr>
      <dsp:spPr>
        <a:xfrm>
          <a:off x="270755" y="2026611"/>
          <a:ext cx="248957" cy="248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42A97-89C3-430F-A537-F27B5411A93B}">
      <dsp:nvSpPr>
        <dsp:cNvPr id="0" name=""/>
        <dsp:cNvSpPr/>
      </dsp:nvSpPr>
      <dsp:spPr>
        <a:xfrm>
          <a:off x="507981" y="1860930"/>
          <a:ext cx="3151711" cy="58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Modified R-</a:t>
          </a:r>
          <a:r>
            <a:rPr lang="en-US" altLang="zh-CN" sz="2000" kern="1200" dirty="0" err="1" smtClean="0"/>
            <a:t>CLIPER</a:t>
          </a:r>
          <a:r>
            <a:rPr lang="en-US" altLang="zh-CN" sz="2000" kern="1200" dirty="0" smtClean="0"/>
            <a:t> in </a:t>
          </a:r>
          <a:r>
            <a:rPr lang="en-US" altLang="zh-CN" sz="2000" kern="1200" dirty="0" err="1" smtClean="0"/>
            <a:t>NWP</a:t>
          </a:r>
          <a:endParaRPr lang="zh-CN" altLang="en-US" sz="2000" kern="1200" dirty="0"/>
        </a:p>
      </dsp:txBody>
      <dsp:txXfrm>
        <a:off x="507981" y="1860930"/>
        <a:ext cx="3151711" cy="580320"/>
      </dsp:txXfrm>
    </dsp:sp>
    <dsp:sp modelId="{1F3BE947-ED2C-402B-B24D-77015DC891CA}">
      <dsp:nvSpPr>
        <dsp:cNvPr id="0" name=""/>
        <dsp:cNvSpPr/>
      </dsp:nvSpPr>
      <dsp:spPr>
        <a:xfrm>
          <a:off x="270755" y="2606932"/>
          <a:ext cx="248957" cy="248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E8BF5-A4F1-43DD-A6CF-364601D08CC8}">
      <dsp:nvSpPr>
        <dsp:cNvPr id="0" name=""/>
        <dsp:cNvSpPr/>
      </dsp:nvSpPr>
      <dsp:spPr>
        <a:xfrm>
          <a:off x="507981" y="2441250"/>
          <a:ext cx="3151711" cy="58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Result </a:t>
          </a:r>
          <a:endParaRPr lang="zh-CN" altLang="en-US" sz="2000" kern="1200" dirty="0"/>
        </a:p>
      </dsp:txBody>
      <dsp:txXfrm>
        <a:off x="507981" y="2441250"/>
        <a:ext cx="3151711" cy="580320"/>
      </dsp:txXfrm>
    </dsp:sp>
    <dsp:sp modelId="{103A8EF9-DDD4-46BE-9047-3657EB7FE793}">
      <dsp:nvSpPr>
        <dsp:cNvPr id="0" name=""/>
        <dsp:cNvSpPr/>
      </dsp:nvSpPr>
      <dsp:spPr>
        <a:xfrm>
          <a:off x="3829139" y="716230"/>
          <a:ext cx="3388936" cy="398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283CD-10E2-4316-8845-07A68B5E133D}">
      <dsp:nvSpPr>
        <dsp:cNvPr id="0" name=""/>
        <dsp:cNvSpPr/>
      </dsp:nvSpPr>
      <dsp:spPr>
        <a:xfrm>
          <a:off x="3829139" y="865965"/>
          <a:ext cx="248963" cy="24896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E0E66-D24F-4431-909A-83F8D56282B8}">
      <dsp:nvSpPr>
        <dsp:cNvPr id="0" name=""/>
        <dsp:cNvSpPr/>
      </dsp:nvSpPr>
      <dsp:spPr>
        <a:xfrm>
          <a:off x="3829139" y="0"/>
          <a:ext cx="3388936" cy="71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0" kern="1200" dirty="0"/>
        </a:p>
      </dsp:txBody>
      <dsp:txXfrm>
        <a:off x="3829139" y="0"/>
        <a:ext cx="3388936" cy="716230"/>
      </dsp:txXfrm>
    </dsp:sp>
    <dsp:sp modelId="{57125939-721D-405A-B6DD-F12E98B8BA34}">
      <dsp:nvSpPr>
        <dsp:cNvPr id="0" name=""/>
        <dsp:cNvSpPr/>
      </dsp:nvSpPr>
      <dsp:spPr>
        <a:xfrm>
          <a:off x="3829139" y="1446291"/>
          <a:ext cx="248957" cy="248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2769A-F5E2-4943-B44F-F989EC6F4BB6}">
      <dsp:nvSpPr>
        <dsp:cNvPr id="0" name=""/>
        <dsp:cNvSpPr/>
      </dsp:nvSpPr>
      <dsp:spPr>
        <a:xfrm>
          <a:off x="4066364" y="1280610"/>
          <a:ext cx="3151711" cy="58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Asymmetric factors</a:t>
          </a:r>
          <a:r>
            <a:rPr lang="en-US" sz="2000" b="1" i="0" kern="1200" dirty="0" smtClean="0"/>
            <a:t> </a:t>
          </a:r>
          <a:endParaRPr lang="zh-CN" altLang="en-US" sz="2000" kern="1200" dirty="0"/>
        </a:p>
      </dsp:txBody>
      <dsp:txXfrm>
        <a:off x="4066364" y="1280610"/>
        <a:ext cx="3151711" cy="580320"/>
      </dsp:txXfrm>
    </dsp:sp>
    <dsp:sp modelId="{ED7A1478-D09E-43F1-A3BD-8D3A3A20056F}">
      <dsp:nvSpPr>
        <dsp:cNvPr id="0" name=""/>
        <dsp:cNvSpPr/>
      </dsp:nvSpPr>
      <dsp:spPr>
        <a:xfrm>
          <a:off x="3829139" y="2026611"/>
          <a:ext cx="248957" cy="248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E1C52-0600-4136-B6EB-F93E6A71046B}">
      <dsp:nvSpPr>
        <dsp:cNvPr id="0" name=""/>
        <dsp:cNvSpPr/>
      </dsp:nvSpPr>
      <dsp:spPr>
        <a:xfrm>
          <a:off x="4066364" y="1860930"/>
          <a:ext cx="3151711" cy="58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method</a:t>
          </a:r>
          <a:endParaRPr lang="zh-CN" altLang="en-US" sz="2000" kern="1200" dirty="0"/>
        </a:p>
      </dsp:txBody>
      <dsp:txXfrm>
        <a:off x="4066364" y="1860930"/>
        <a:ext cx="3151711" cy="580320"/>
      </dsp:txXfrm>
    </dsp:sp>
    <dsp:sp modelId="{698A4C15-71AE-4B4D-9378-2242518141A4}">
      <dsp:nvSpPr>
        <dsp:cNvPr id="0" name=""/>
        <dsp:cNvSpPr/>
      </dsp:nvSpPr>
      <dsp:spPr>
        <a:xfrm>
          <a:off x="3829139" y="2606932"/>
          <a:ext cx="248957" cy="248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DB84E-3F27-4D37-8193-139307BDABE3}">
      <dsp:nvSpPr>
        <dsp:cNvPr id="0" name=""/>
        <dsp:cNvSpPr/>
      </dsp:nvSpPr>
      <dsp:spPr>
        <a:xfrm>
          <a:off x="4066364" y="2441250"/>
          <a:ext cx="3151711" cy="58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Result</a:t>
          </a:r>
          <a:endParaRPr lang="zh-CN" altLang="en-US" sz="2000" kern="1200" dirty="0"/>
        </a:p>
      </dsp:txBody>
      <dsp:txXfrm>
        <a:off x="4066364" y="2441250"/>
        <a:ext cx="3151711" cy="58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6CF9-E924-4DF1-A13A-5714794B0DAB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07338-D08A-482D-AFC4-32AE9D58B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04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>
                <a:solidFill>
                  <a:schemeClr val="tx2">
                    <a:lumMod val="75000"/>
                  </a:schemeClr>
                </a:solidFill>
              </a:rPr>
              <a:t>Reference: Frank D. Marks, Jr.  2003. Development of  a Tropical Cyclone Rainfall Climatology and Persistence Model</a:t>
            </a:r>
            <a:endParaRPr lang="zh-CN" alt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7338-D08A-482D-AFC4-32AE9D58B20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2017/8/17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845024"/>
            <a:ext cx="6400800" cy="1600200"/>
          </a:xfrm>
        </p:spPr>
        <p:txBody>
          <a:bodyPr/>
          <a:lstStyle/>
          <a:p>
            <a:r>
              <a:rPr lang="en-US" altLang="zh-CN" sz="3600" b="1" dirty="0" err="1"/>
              <a:t>Yanting</a:t>
            </a:r>
            <a:r>
              <a:rPr lang="en-US" altLang="zh-CN" sz="3600" b="1" dirty="0"/>
              <a:t>  Ye</a:t>
            </a: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1600" b="1" dirty="0"/>
              <a:t>  </a:t>
            </a: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2800" b="1" dirty="0" smtClean="0"/>
              <a:t>08-17-</a:t>
            </a:r>
            <a:r>
              <a:rPr lang="en-US" altLang="zh-CN" sz="2400" b="1" dirty="0" smtClean="0"/>
              <a:t>2017</a:t>
            </a: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07504" y="1556792"/>
            <a:ext cx="8928992" cy="16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dirty="0" smtClean="0">
                <a:solidFill>
                  <a:schemeClr val="tx1"/>
                </a:solidFill>
              </a:rPr>
              <a:t> A parametric </a:t>
            </a:r>
            <a:r>
              <a:rPr lang="en-US" altLang="zh-CN" sz="4400" dirty="0">
                <a:solidFill>
                  <a:schemeClr val="tx1"/>
                </a:solidFill>
              </a:rPr>
              <a:t>tropical </a:t>
            </a:r>
            <a:r>
              <a:rPr lang="en-US" altLang="zh-CN" sz="4400" dirty="0" smtClean="0">
                <a:solidFill>
                  <a:schemeClr val="tx1"/>
                </a:solidFill>
              </a:rPr>
              <a:t>cyclone precipitation model in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NWP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Modified R-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CLIPER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</a:rPr>
              <a:t>in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WP: parameters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Tropical Cyclone Rainfall Climatology and Persistence (R-</a:t>
            </a:r>
            <a:r>
              <a:rPr lang="en-US" altLang="zh-CN" b="1" dirty="0" err="1">
                <a:solidFill>
                  <a:schemeClr val="bg2">
                    <a:lumMod val="75000"/>
                  </a:schemeClr>
                </a:solidFill>
              </a:rPr>
              <a:t>CLIPER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 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338" name="Picture 2" descr="D:\TC_precip_model_v\rst_plt\ocean_fit_rrm_vs_rm_mean_v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0" y="2060848"/>
            <a:ext cx="44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3"/>
          <p:cNvSpPr>
            <a:spLocks noGrp="1"/>
          </p:cNvSpPr>
          <p:nvPr>
            <p:ph idx="1"/>
          </p:nvPr>
        </p:nvSpPr>
        <p:spPr>
          <a:xfrm>
            <a:off x="63727" y="1556792"/>
            <a:ext cx="4796305" cy="576064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Parameter </a:t>
            </a:r>
            <a:r>
              <a:rPr lang="en-US" altLang="zh-CN" sz="2400" dirty="0" err="1" smtClean="0">
                <a:solidFill>
                  <a:schemeClr val="bg2">
                    <a:lumMod val="50000"/>
                  </a:schemeClr>
                </a:solidFill>
              </a:rPr>
              <a:t>rm</a:t>
            </a:r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: exponential function of </a:t>
            </a:r>
            <a:r>
              <a:rPr lang="en-US" altLang="zh-CN" sz="2400" dirty="0" err="1" smtClean="0">
                <a:solidFill>
                  <a:schemeClr val="bg2">
                    <a:lumMod val="50000"/>
                  </a:schemeClr>
                </a:solidFill>
              </a:rPr>
              <a:t>Rm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 descr="D:\TC_precip_model_v\rst_plt\ocean_fit_rrm_vs_re_mea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5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788024" y="1556792"/>
            <a:ext cx="4663393" cy="4616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</a:rPr>
              <a:t>Parameter re: linear function of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</a:rPr>
              <a:t>Rm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Result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Tropical Cyclone Rainfall Climatology and Persistence (R-</a:t>
            </a:r>
            <a:r>
              <a:rPr lang="en-US" altLang="zh-CN" b="1" dirty="0" err="1">
                <a:solidFill>
                  <a:schemeClr val="bg2">
                    <a:lumMod val="75000"/>
                  </a:schemeClr>
                </a:solidFill>
              </a:rPr>
              <a:t>CLIPER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 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7410" name="Picture 2" descr="D:\TC_precip_model_v\mxd\precip_fld_2012331N03157_120303_tr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1523"/>
            <a:ext cx="2880000" cy="40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TC_precip_model_v\mxd\precip_fld_2012331N03157_120303_trmm_sy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88" y="2081524"/>
            <a:ext cx="2880000" cy="40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TC_precip_model_v\mxd\precip_fld_2012331N03157_120303_cli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18" y="2081525"/>
            <a:ext cx="2880000" cy="40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466" y="61560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              </a:t>
            </a:r>
            <a:r>
              <a:rPr lang="en-US" altLang="zh-CN" dirty="0" err="1" smtClean="0"/>
              <a:t>TRMM</a:t>
            </a:r>
            <a:r>
              <a:rPr lang="en-US" altLang="zh-CN" dirty="0" smtClean="0"/>
              <a:t>                     azimuthally averaged </a:t>
            </a:r>
            <a:r>
              <a:rPr lang="en-US" altLang="zh-CN" dirty="0" err="1"/>
              <a:t>TRMM</a:t>
            </a:r>
            <a:r>
              <a:rPr lang="en-US" altLang="zh-CN" dirty="0"/>
              <a:t> </a:t>
            </a:r>
            <a:r>
              <a:rPr lang="en-US" altLang="zh-CN" dirty="0" smtClean="0"/>
              <a:t>                    R-</a:t>
            </a:r>
            <a:r>
              <a:rPr lang="en-US" altLang="zh-CN" dirty="0" err="1" smtClean="0"/>
              <a:t>CLIPER</a:t>
            </a:r>
            <a:endParaRPr lang="en-US" altLang="zh-CN" dirty="0" smtClean="0"/>
          </a:p>
          <a:p>
            <a:pPr algn="ctr"/>
            <a:r>
              <a:rPr lang="en-US" altLang="zh-CN" dirty="0" err="1" smtClean="0"/>
              <a:t>0~1000km</a:t>
            </a:r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4457831" y="8605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u="sng" dirty="0" err="1" smtClean="0"/>
              <a:t>TC</a:t>
            </a:r>
            <a:r>
              <a:rPr lang="en-US" altLang="zh-CN" u="sng" dirty="0" smtClean="0"/>
              <a:t>: 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Bopha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2012331N03157</a:t>
            </a:r>
            <a:r>
              <a:rPr lang="en-US" altLang="zh-CN" dirty="0" smtClean="0"/>
              <a:t>)  </a:t>
            </a:r>
          </a:p>
          <a:p>
            <a:r>
              <a:rPr lang="en-US" altLang="zh-CN" dirty="0" smtClean="0"/>
              <a:t> </a:t>
            </a:r>
            <a:r>
              <a:rPr lang="en-US" altLang="zh-CN" u="sng" dirty="0" smtClean="0"/>
              <a:t>Time</a:t>
            </a:r>
            <a:r>
              <a:rPr lang="en-US" altLang="zh-CN" u="sng" dirty="0"/>
              <a:t>: </a:t>
            </a:r>
            <a:r>
              <a:rPr lang="en-US" altLang="zh-CN" dirty="0"/>
              <a:t>12-03 -2012   </a:t>
            </a:r>
            <a:r>
              <a:rPr lang="en-US" altLang="zh-CN" dirty="0" smtClean="0"/>
              <a:t>03:00</a:t>
            </a:r>
          </a:p>
          <a:p>
            <a:r>
              <a:rPr lang="en-US" altLang="zh-CN" u="sng" dirty="0" err="1" smtClean="0"/>
              <a:t>MWS</a:t>
            </a:r>
            <a:r>
              <a:rPr lang="en-US" altLang="zh-CN" u="sng" dirty="0" smtClean="0"/>
              <a:t>: </a:t>
            </a:r>
            <a:r>
              <a:rPr lang="en-US" altLang="zh-CN" dirty="0" smtClean="0"/>
              <a:t> 54.63 m/s</a:t>
            </a:r>
          </a:p>
          <a:p>
            <a:r>
              <a:rPr lang="en-US" altLang="zh-CN" u="sng" dirty="0" smtClean="0"/>
              <a:t>Intensity: </a:t>
            </a:r>
            <a:r>
              <a:rPr lang="en-US" altLang="zh-CN" dirty="0" err="1" smtClean="0"/>
              <a:t>Catogory</a:t>
            </a:r>
            <a:r>
              <a:rPr lang="en-US" altLang="zh-CN" dirty="0" smtClean="0"/>
              <a:t> 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13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</a:rPr>
              <a:t> Asymmetric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precipitation: factors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 smtClean="0">
                <a:solidFill>
                  <a:schemeClr val="bg2">
                    <a:lumMod val="75000"/>
                  </a:schemeClr>
                </a:solidFill>
              </a:rPr>
              <a:t>Asymmetric precipitation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Vertical wind shear</a:t>
            </a:r>
          </a:p>
          <a:p>
            <a:pPr marL="356616" lvl="1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</a:t>
            </a:r>
            <a:r>
              <a:rPr lang="en-US" altLang="zh-CN" sz="2000" dirty="0" err="1" smtClean="0"/>
              <a:t>VWS</a:t>
            </a:r>
            <a:r>
              <a:rPr lang="en-US" altLang="zh-CN" sz="2000" dirty="0" smtClean="0"/>
              <a:t> is defined </a:t>
            </a:r>
            <a:r>
              <a:rPr lang="en-US" altLang="zh-CN" sz="2000" dirty="0"/>
              <a:t>as the difference </a:t>
            </a:r>
            <a:r>
              <a:rPr lang="en-US" altLang="zh-CN" sz="2000" dirty="0" smtClean="0"/>
              <a:t>mean </a:t>
            </a:r>
            <a:r>
              <a:rPr lang="en-US" altLang="zh-CN" sz="2000" dirty="0"/>
              <a:t>wind vectors of </a:t>
            </a:r>
            <a:r>
              <a:rPr lang="en-US" altLang="zh-CN" sz="2000" dirty="0" smtClean="0"/>
              <a:t>200 and 850 </a:t>
            </a:r>
            <a:r>
              <a:rPr lang="en-US" altLang="zh-CN" sz="2000" dirty="0" err="1" smtClean="0"/>
              <a:t>hPa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levels over an </a:t>
            </a:r>
            <a:r>
              <a:rPr lang="en-US" altLang="zh-CN" sz="2000" dirty="0" smtClean="0"/>
              <a:t>region of </a:t>
            </a:r>
            <a:r>
              <a:rPr lang="en-US" altLang="zh-CN" sz="2000" dirty="0"/>
              <a:t>200–800 km </a:t>
            </a:r>
            <a:r>
              <a:rPr lang="en-US" altLang="zh-CN" sz="2000" dirty="0" smtClean="0"/>
              <a:t>from </a:t>
            </a:r>
            <a:r>
              <a:rPr lang="en-US" altLang="zh-CN" sz="2000" dirty="0" err="1" smtClean="0"/>
              <a:t>TC</a:t>
            </a:r>
            <a:r>
              <a:rPr lang="en-US" altLang="zh-CN" sz="2000" dirty="0" smtClean="0"/>
              <a:t> center</a:t>
            </a:r>
          </a:p>
          <a:p>
            <a:pPr marL="356616" lvl="1" indent="0">
              <a:buNone/>
            </a:pPr>
            <a:endParaRPr lang="en-US" altLang="zh-CN" sz="2000" dirty="0" smtClean="0"/>
          </a:p>
          <a:p>
            <a:pPr marL="356616" lvl="1" indent="0">
              <a:buNone/>
            </a:pPr>
            <a:r>
              <a:rPr lang="en-US" altLang="zh-CN" sz="2000" dirty="0" smtClean="0"/>
              <a:t>Data source: </a:t>
            </a:r>
            <a:r>
              <a:rPr lang="en-US" altLang="zh-CN" sz="2000" dirty="0" err="1"/>
              <a:t>NCEP</a:t>
            </a:r>
            <a:r>
              <a:rPr lang="en-US" altLang="zh-CN" sz="2000" dirty="0"/>
              <a:t> reanalysis </a:t>
            </a:r>
            <a:r>
              <a:rPr lang="en-US" altLang="zh-CN" sz="2000" dirty="0" smtClean="0"/>
              <a:t>dataset</a:t>
            </a:r>
          </a:p>
          <a:p>
            <a:pPr marL="356616" lvl="1" indent="0">
              <a:buNone/>
            </a:pPr>
            <a:r>
              <a:rPr lang="en-US" altLang="zh-CN" sz="2000" dirty="0"/>
              <a:t>Time Period</a:t>
            </a:r>
            <a:r>
              <a:rPr lang="zh-CN" altLang="en-US" sz="2000" dirty="0"/>
              <a:t>：</a:t>
            </a:r>
            <a:r>
              <a:rPr lang="en-US" altLang="zh-CN" sz="2000" dirty="0"/>
              <a:t>1998~2012</a:t>
            </a:r>
          </a:p>
          <a:p>
            <a:pPr marL="356616" lvl="1" indent="0">
              <a:buNone/>
            </a:pPr>
            <a:r>
              <a:rPr lang="en-US" altLang="zh-CN" sz="2000" dirty="0" smtClean="0"/>
              <a:t>Spatial </a:t>
            </a:r>
            <a:r>
              <a:rPr lang="en-US" altLang="zh-CN" sz="2000" dirty="0"/>
              <a:t>resolution</a:t>
            </a:r>
            <a:r>
              <a:rPr lang="zh-CN" altLang="en-US" sz="2000" dirty="0"/>
              <a:t>： </a:t>
            </a:r>
            <a:r>
              <a:rPr lang="en-US" altLang="zh-CN" sz="2000" dirty="0" smtClean="0"/>
              <a:t>2.5*2.5 </a:t>
            </a:r>
            <a:r>
              <a:rPr lang="en-US" altLang="zh-CN" sz="2000" dirty="0"/>
              <a:t>°</a:t>
            </a:r>
          </a:p>
          <a:p>
            <a:pPr marL="356616" lvl="1" indent="0">
              <a:buNone/>
            </a:pPr>
            <a:r>
              <a:rPr lang="en-US" altLang="zh-CN" sz="2000" dirty="0" smtClean="0"/>
              <a:t>Temporal </a:t>
            </a:r>
            <a:r>
              <a:rPr lang="en-US" altLang="zh-CN" sz="2000" dirty="0"/>
              <a:t>resolution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6  hourly</a:t>
            </a:r>
          </a:p>
          <a:p>
            <a:pPr marL="356616" lvl="1" indent="0">
              <a:buNone/>
            </a:pPr>
            <a:endParaRPr lang="en-US" altLang="zh-CN" sz="2000" dirty="0"/>
          </a:p>
          <a:p>
            <a:r>
              <a:rPr lang="en-US" altLang="zh-CN" dirty="0" smtClean="0"/>
              <a:t>Motion </a:t>
            </a:r>
          </a:p>
          <a:p>
            <a:pPr marL="356616" lvl="1" indent="0">
              <a:buNone/>
            </a:pPr>
            <a:r>
              <a:rPr lang="en-US" altLang="zh-CN" sz="2000" dirty="0">
                <a:solidFill>
                  <a:prstClr val="black"/>
                </a:solidFill>
              </a:rPr>
              <a:t>Translation speed and angle are calculated based on </a:t>
            </a:r>
            <a:r>
              <a:rPr lang="en-US" altLang="zh-CN" sz="2000" dirty="0" smtClean="0">
                <a:solidFill>
                  <a:prstClr val="black"/>
                </a:solidFill>
              </a:rPr>
              <a:t>the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IBTrACS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910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</a:rPr>
              <a:t> Asymmetric precipitation: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method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435608" y="1940768"/>
            <a:ext cx="7498080" cy="4800600"/>
          </a:xfrm>
        </p:spPr>
        <p:txBody>
          <a:bodyPr>
            <a:normAutofit/>
          </a:bodyPr>
          <a:lstStyle/>
          <a:p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 </a:t>
            </a:r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where, amplitude 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80375"/>
              </p:ext>
            </p:extLst>
          </p:nvPr>
        </p:nvGraphicFramePr>
        <p:xfrm>
          <a:off x="458994" y="2060582"/>
          <a:ext cx="4961739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0" r:id="rId4" imgW="3022600" imgH="431800" progId="Equation.DSMT4">
                  <p:embed/>
                </p:oleObj>
              </mc:Choice>
              <mc:Fallback>
                <p:oleObj r:id="rId4" imgW="30226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94" y="2060582"/>
                        <a:ext cx="4961739" cy="72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11724"/>
              </p:ext>
            </p:extLst>
          </p:nvPr>
        </p:nvGraphicFramePr>
        <p:xfrm>
          <a:off x="1619672" y="3273896"/>
          <a:ext cx="209919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1" r:id="rId6" imgW="1422400" imgH="431800" progId="Equation.DSMT4">
                  <p:embed/>
                </p:oleObj>
              </mc:Choice>
              <mc:Fallback>
                <p:oleObj r:id="rId6" imgW="14224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273896"/>
                        <a:ext cx="2099190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277507"/>
              </p:ext>
            </p:extLst>
          </p:nvPr>
        </p:nvGraphicFramePr>
        <p:xfrm>
          <a:off x="1619672" y="4018035"/>
          <a:ext cx="2042609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2" r:id="rId8" imgW="1384300" imgH="431800" progId="Equation.DSMT4">
                  <p:embed/>
                </p:oleObj>
              </mc:Choice>
              <mc:Fallback>
                <p:oleObj r:id="rId8" imgW="13843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018035"/>
                        <a:ext cx="2042609" cy="6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456272"/>
              </p:ext>
            </p:extLst>
          </p:nvPr>
        </p:nvGraphicFramePr>
        <p:xfrm>
          <a:off x="2123728" y="4863312"/>
          <a:ext cx="1169217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" r:id="rId10" imgW="812447" imgH="431613" progId="Equation.DSMT4">
                  <p:embed/>
                </p:oleObj>
              </mc:Choice>
              <mc:Fallback>
                <p:oleObj r:id="rId10" imgW="812447" imgH="4316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863312"/>
                        <a:ext cx="1169217" cy="6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395536" y="1628800"/>
            <a:ext cx="259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Fourier function:</a:t>
            </a:r>
          </a:p>
        </p:txBody>
      </p:sp>
      <p:pic>
        <p:nvPicPr>
          <p:cNvPr id="5350" name="Picture 23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35" y="2590000"/>
            <a:ext cx="184471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51" name="Picture 2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90000"/>
            <a:ext cx="1844709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99" y="4390200"/>
            <a:ext cx="184471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3830202" y="3400000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Front/rear</a:t>
            </a:r>
          </a:p>
        </p:txBody>
      </p:sp>
      <p:sp>
        <p:nvSpPr>
          <p:cNvPr id="22" name="矩形 21"/>
          <p:cNvSpPr/>
          <p:nvPr/>
        </p:nvSpPr>
        <p:spPr>
          <a:xfrm>
            <a:off x="3830202" y="4200708"/>
            <a:ext cx="1176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Left/right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 smtClean="0">
                <a:solidFill>
                  <a:schemeClr val="bg2">
                    <a:lumMod val="75000"/>
                  </a:schemeClr>
                </a:solidFill>
              </a:rPr>
              <a:t>Asymmetric precipitation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9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90200"/>
            <a:ext cx="1844711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998059" y="6021382"/>
            <a:ext cx="4018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wavenumber-1 </a:t>
            </a:r>
            <a:r>
              <a:rPr lang="en-US" altLang="zh-CN" dirty="0" smtClean="0"/>
              <a:t>and 2 rainfall asymmetry </a:t>
            </a:r>
            <a:r>
              <a:rPr lang="en-US" altLang="zh-CN" dirty="0"/>
              <a:t>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11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Result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1560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asymmetric precipitation by </a:t>
            </a:r>
            <a:r>
              <a:rPr lang="en-US" altLang="zh-CN" dirty="0" err="1" smtClean="0"/>
              <a:t>VWS</a:t>
            </a:r>
            <a:r>
              <a:rPr lang="en-US" altLang="zh-CN" dirty="0" smtClean="0"/>
              <a:t> (left) and motion (right)</a:t>
            </a:r>
          </a:p>
          <a:p>
            <a:pPr algn="ctr"/>
            <a:r>
              <a:rPr lang="en-US" altLang="zh-CN" dirty="0" err="1" smtClean="0"/>
              <a:t>0~1000km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 smtClean="0">
                <a:solidFill>
                  <a:schemeClr val="bg2">
                    <a:lumMod val="75000"/>
                  </a:schemeClr>
                </a:solidFill>
              </a:rPr>
              <a:t>Asymmetric precipitation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434" name="Picture 2" descr="D:\TC_precip_model_v\mxd\precip_fld_2012331N03157_120303_asy_mo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57378"/>
            <a:ext cx="2880320" cy="40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TC_precip_model_v\mxd\precip_fld_2012331N03157_120303_asy_vw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47181"/>
            <a:ext cx="2880320" cy="40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457831" y="8605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u="sng" dirty="0" err="1" smtClean="0"/>
              <a:t>TC</a:t>
            </a:r>
            <a:r>
              <a:rPr lang="en-US" altLang="zh-CN" u="sng" dirty="0" smtClean="0"/>
              <a:t>: 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Bopha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2012331N03157</a:t>
            </a:r>
            <a:r>
              <a:rPr lang="en-US" altLang="zh-CN" dirty="0" smtClean="0"/>
              <a:t>)  </a:t>
            </a:r>
          </a:p>
          <a:p>
            <a:r>
              <a:rPr lang="en-US" altLang="zh-CN" dirty="0" smtClean="0"/>
              <a:t> </a:t>
            </a:r>
            <a:r>
              <a:rPr lang="en-US" altLang="zh-CN" u="sng" dirty="0" smtClean="0"/>
              <a:t>Time</a:t>
            </a:r>
            <a:r>
              <a:rPr lang="en-US" altLang="zh-CN" u="sng" dirty="0"/>
              <a:t>: </a:t>
            </a:r>
            <a:r>
              <a:rPr lang="en-US" altLang="zh-CN" dirty="0"/>
              <a:t>12-03 -2012   </a:t>
            </a:r>
            <a:r>
              <a:rPr lang="en-US" altLang="zh-CN" dirty="0" smtClean="0"/>
              <a:t>06:00</a:t>
            </a:r>
          </a:p>
          <a:p>
            <a:r>
              <a:rPr lang="en-US" altLang="zh-CN" u="sng" dirty="0" err="1" smtClean="0"/>
              <a:t>MWS</a:t>
            </a:r>
            <a:r>
              <a:rPr lang="en-US" altLang="zh-CN" u="sng" dirty="0" smtClean="0"/>
              <a:t>: </a:t>
            </a:r>
            <a:r>
              <a:rPr lang="en-US" altLang="zh-CN" dirty="0" smtClean="0"/>
              <a:t> 59.1 m/s</a:t>
            </a:r>
          </a:p>
          <a:p>
            <a:r>
              <a:rPr lang="en-US" altLang="zh-CN" u="sng" dirty="0" smtClean="0"/>
              <a:t>Intensity: </a:t>
            </a:r>
            <a:r>
              <a:rPr lang="en-US" altLang="zh-CN" dirty="0" err="1" smtClean="0"/>
              <a:t>Catogory</a:t>
            </a:r>
            <a:r>
              <a:rPr lang="en-US" altLang="zh-CN" dirty="0" smtClean="0"/>
              <a:t> 6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092280" y="2237990"/>
            <a:ext cx="3006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u="sng" dirty="0" smtClean="0">
                <a:solidFill>
                  <a:srgbClr val="0070C0"/>
                </a:solidFill>
              </a:rPr>
              <a:t>Translation speed</a:t>
            </a:r>
            <a:r>
              <a:rPr lang="zh-CN" altLang="en-US" sz="2000" dirty="0" smtClean="0">
                <a:solidFill>
                  <a:srgbClr val="0070C0"/>
                </a:solidFill>
              </a:rPr>
              <a:t>：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27.7km</a:t>
            </a:r>
            <a:r>
              <a:rPr lang="en-US" altLang="zh-CN" sz="2000" dirty="0" smtClean="0">
                <a:solidFill>
                  <a:srgbClr val="0070C0"/>
                </a:solidFill>
              </a:rPr>
              <a:t>/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hr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endParaRPr lang="en-US" altLang="zh-CN" sz="2000" dirty="0" smtClean="0">
              <a:solidFill>
                <a:srgbClr val="0070C0"/>
              </a:solidFill>
            </a:endParaRPr>
          </a:p>
          <a:p>
            <a:r>
              <a:rPr lang="en-US" altLang="zh-CN" sz="2000" u="sng" dirty="0" smtClean="0">
                <a:solidFill>
                  <a:srgbClr val="0070C0"/>
                </a:solidFill>
              </a:rPr>
              <a:t>Translation angle: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285.1°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4860032" y="4437112"/>
            <a:ext cx="108012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07504" y="2229832"/>
            <a:ext cx="2160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u="sng" dirty="0" err="1" smtClean="0">
                <a:solidFill>
                  <a:srgbClr val="0070C0"/>
                </a:solidFill>
              </a:rPr>
              <a:t>VWS</a:t>
            </a:r>
            <a:r>
              <a:rPr lang="en-US" altLang="zh-CN" sz="2000" u="sng" dirty="0" smtClean="0">
                <a:solidFill>
                  <a:srgbClr val="0070C0"/>
                </a:solidFill>
              </a:rPr>
              <a:t> value</a:t>
            </a:r>
            <a:r>
              <a:rPr lang="zh-CN" altLang="en-US" sz="2000" dirty="0" smtClean="0">
                <a:solidFill>
                  <a:srgbClr val="0070C0"/>
                </a:solidFill>
              </a:rPr>
              <a:t>：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2.3 m/s</a:t>
            </a:r>
          </a:p>
          <a:p>
            <a:endParaRPr lang="en-US" altLang="zh-CN" sz="2000" dirty="0" smtClean="0">
              <a:solidFill>
                <a:srgbClr val="0070C0"/>
              </a:solidFill>
            </a:endParaRPr>
          </a:p>
          <a:p>
            <a:r>
              <a:rPr lang="en-US" altLang="zh-CN" sz="2000" u="sng" dirty="0" err="1" smtClean="0">
                <a:solidFill>
                  <a:srgbClr val="0070C0"/>
                </a:solidFill>
              </a:rPr>
              <a:t>VWS</a:t>
            </a:r>
            <a:r>
              <a:rPr lang="en-US" altLang="zh-CN" sz="2000" u="sng" dirty="0" smtClean="0">
                <a:solidFill>
                  <a:srgbClr val="0070C0"/>
                </a:solidFill>
              </a:rPr>
              <a:t> angle: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192.7°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2843808" y="4869160"/>
            <a:ext cx="216024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Result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579127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</a:t>
            </a:r>
            <a:r>
              <a:rPr lang="en-US" altLang="zh-CN" dirty="0" err="1" smtClean="0"/>
              <a:t>TRMM</a:t>
            </a:r>
            <a:r>
              <a:rPr lang="en-US" altLang="zh-CN" dirty="0" smtClean="0"/>
              <a:t>                     </a:t>
            </a:r>
            <a:r>
              <a:rPr lang="en-US" altLang="zh-CN" dirty="0" err="1" smtClean="0"/>
              <a:t>RCLIPER+asymmetric</a:t>
            </a:r>
            <a:r>
              <a:rPr lang="en-US" altLang="zh-CN" dirty="0" smtClean="0"/>
              <a:t>                  overlapped</a:t>
            </a:r>
          </a:p>
          <a:p>
            <a:pPr algn="ctr"/>
            <a:r>
              <a:rPr lang="en-US" altLang="zh-CN" dirty="0" err="1" smtClean="0"/>
              <a:t>0~1000km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 smtClean="0">
                <a:solidFill>
                  <a:schemeClr val="bg2">
                    <a:lumMod val="75000"/>
                  </a:schemeClr>
                </a:solidFill>
              </a:rPr>
              <a:t>Asymmetric precipitation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57831" y="8605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u="sng" dirty="0" err="1" smtClean="0"/>
              <a:t>TC</a:t>
            </a:r>
            <a:r>
              <a:rPr lang="en-US" altLang="zh-CN" u="sng" dirty="0" smtClean="0"/>
              <a:t>: 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Bopha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2012331N03157</a:t>
            </a:r>
            <a:r>
              <a:rPr lang="en-US" altLang="zh-CN" dirty="0" smtClean="0"/>
              <a:t>)  </a:t>
            </a:r>
          </a:p>
          <a:p>
            <a:r>
              <a:rPr lang="en-US" altLang="zh-CN" dirty="0" smtClean="0"/>
              <a:t> </a:t>
            </a:r>
            <a:r>
              <a:rPr lang="en-US" altLang="zh-CN" u="sng" dirty="0" smtClean="0"/>
              <a:t>Time</a:t>
            </a:r>
            <a:r>
              <a:rPr lang="en-US" altLang="zh-CN" u="sng" dirty="0"/>
              <a:t>: </a:t>
            </a:r>
            <a:r>
              <a:rPr lang="en-US" altLang="zh-CN" dirty="0"/>
              <a:t>12-03 -2012   </a:t>
            </a:r>
            <a:r>
              <a:rPr lang="en-US" altLang="zh-CN" dirty="0" smtClean="0"/>
              <a:t>06:00</a:t>
            </a:r>
          </a:p>
          <a:p>
            <a:r>
              <a:rPr lang="en-US" altLang="zh-CN" u="sng" dirty="0" err="1" smtClean="0"/>
              <a:t>MWS</a:t>
            </a:r>
            <a:r>
              <a:rPr lang="en-US" altLang="zh-CN" u="sng" dirty="0" smtClean="0"/>
              <a:t>: </a:t>
            </a:r>
            <a:r>
              <a:rPr lang="en-US" altLang="zh-CN" dirty="0" smtClean="0"/>
              <a:t> 59.1 m/s</a:t>
            </a:r>
          </a:p>
          <a:p>
            <a:r>
              <a:rPr lang="en-US" altLang="zh-CN" u="sng" dirty="0" smtClean="0"/>
              <a:t>Intensity: </a:t>
            </a:r>
            <a:r>
              <a:rPr lang="en-US" altLang="zh-CN" dirty="0" err="1" smtClean="0"/>
              <a:t>Catogory</a:t>
            </a:r>
            <a:r>
              <a:rPr lang="en-US" altLang="zh-CN" dirty="0" smtClean="0"/>
              <a:t> 6</a:t>
            </a:r>
            <a:endParaRPr lang="zh-CN" altLang="en-US" dirty="0"/>
          </a:p>
        </p:txBody>
      </p:sp>
      <p:pic>
        <p:nvPicPr>
          <p:cNvPr id="19458" name="Picture 2" descr="D:\TC_precip_model_v\mxd\precip_inst_tr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1248"/>
            <a:ext cx="254461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TC_precip_model_v\mxd\precip_inst_cliper_vws_mo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54461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TC_precip_model_v\mxd\precip_inst_cliper_trmm_overl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1248"/>
            <a:ext cx="254461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6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</a:rPr>
              <a:t> F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uture work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 smtClean="0">
                <a:solidFill>
                  <a:schemeClr val="bg2">
                    <a:lumMod val="75000"/>
                  </a:schemeClr>
                </a:solidFill>
              </a:rPr>
              <a:t>Asymmetric precipitation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Validation of total/maximum/mean precipitation, and spatial distribution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Precipitation after landfall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3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68212" y="274638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</a:rPr>
              <a:t>content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768545"/>
              </p:ext>
            </p:extLst>
          </p:nvPr>
        </p:nvGraphicFramePr>
        <p:xfrm>
          <a:off x="971600" y="1628800"/>
          <a:ext cx="748883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212" y="1628800"/>
                <a:ext cx="8784976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             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𝑪𝑳𝑰𝑷𝑬𝑹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   +    </m:t>
                      </m:r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𝑺𝒉𝒆𝒂𝒓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𝒎𝒐𝒕𝒊𝒐𝒏</m:t>
                          </m:r>
                        </m:sub>
                      </m:sSub>
                    </m:oMath>
                  </m:oMathPara>
                </a14:m>
                <a:endParaRPr lang="zh-CN" alt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12" y="1628800"/>
                <a:ext cx="8784976" cy="4966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1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R-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CLIPER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in NA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R-</a:t>
            </a:r>
            <a:r>
              <a:rPr lang="en-US" altLang="zh-CN" sz="2400" dirty="0" err="1" smtClean="0"/>
              <a:t>CLIPER</a:t>
            </a:r>
            <a:r>
              <a:rPr lang="en-US" altLang="zh-CN" sz="2400" dirty="0" smtClean="0"/>
              <a:t> was developed </a:t>
            </a:r>
            <a:r>
              <a:rPr lang="en-US" altLang="zh-CN" sz="2400" dirty="0"/>
              <a:t>and tested</a:t>
            </a:r>
            <a:r>
              <a:rPr lang="en-US" altLang="zh-CN" sz="2400" dirty="0" smtClean="0"/>
              <a:t> based on climatological </a:t>
            </a:r>
            <a:r>
              <a:rPr lang="en-US" altLang="zh-CN" sz="2400" dirty="0"/>
              <a:t>rain </a:t>
            </a:r>
            <a:r>
              <a:rPr lang="en-US" altLang="zh-CN" sz="2400" dirty="0" smtClean="0"/>
              <a:t>gauge </a:t>
            </a:r>
            <a:r>
              <a:rPr lang="en-US" altLang="zh-CN" sz="2400" dirty="0"/>
              <a:t>and satellite </a:t>
            </a:r>
            <a:r>
              <a:rPr lang="en-US" altLang="zh-CN" sz="2400" dirty="0" smtClean="0"/>
              <a:t>microwave estimates (</a:t>
            </a:r>
            <a:r>
              <a:rPr lang="en-US" altLang="zh-CN" sz="2400" dirty="0" err="1" smtClean="0"/>
              <a:t>TRMM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/>
              <a:t>R-</a:t>
            </a:r>
            <a:r>
              <a:rPr lang="en-US" altLang="zh-CN" sz="2400" dirty="0" err="1"/>
              <a:t>CLIPER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uses the track </a:t>
            </a:r>
            <a:r>
              <a:rPr lang="en-US" altLang="zh-CN" sz="2400" dirty="0"/>
              <a:t>and </a:t>
            </a:r>
            <a:r>
              <a:rPr lang="en-US" altLang="zh-CN" sz="2400" dirty="0" smtClean="0"/>
              <a:t>intensity(sustained wind speed) to </a:t>
            </a:r>
            <a:r>
              <a:rPr lang="en-US" altLang="zh-CN" sz="2400" dirty="0"/>
              <a:t>produce the </a:t>
            </a:r>
            <a:r>
              <a:rPr lang="en-US" altLang="zh-CN" sz="2400" dirty="0" smtClean="0"/>
              <a:t>rain estimates</a:t>
            </a:r>
          </a:p>
          <a:p>
            <a:endParaRPr lang="en-US" altLang="zh-CN" sz="2400" dirty="0"/>
          </a:p>
          <a:p>
            <a:r>
              <a:rPr lang="en-US" altLang="zh-CN" sz="2400" dirty="0"/>
              <a:t>R-</a:t>
            </a:r>
            <a:r>
              <a:rPr lang="en-US" altLang="zh-CN" sz="2400" dirty="0" err="1"/>
              <a:t>CLIPER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function represents the radial curve of azimuthally averaged precipitation</a:t>
            </a:r>
            <a:endParaRPr lang="en-US" altLang="zh-CN" sz="2400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08520" y="6536377"/>
            <a:ext cx="9252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tx2">
                    <a:lumMod val="75000"/>
                  </a:schemeClr>
                </a:solidFill>
              </a:rPr>
              <a:t>Reference: Frank D. Marks, Jr.  2003. Development of  a Tropical Cyclone Rainfall Climatology and Persistence Model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Tropical Cyclone Rainfall Climatology and Persistence (R-</a:t>
            </a:r>
            <a:r>
              <a:rPr lang="en-US" altLang="zh-CN" b="1" dirty="0" err="1">
                <a:solidFill>
                  <a:schemeClr val="bg2">
                    <a:lumMod val="75000"/>
                  </a:schemeClr>
                </a:solidFill>
              </a:rPr>
              <a:t>CLIPER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 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R-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CLIPER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in NA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TC_prep_model\rst_plt\radial_profile\radial_az_WP_all_CAT_Nbin_trmm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13327" r="12176" b="9167"/>
          <a:stretch/>
        </p:blipFill>
        <p:spPr bwMode="auto">
          <a:xfrm>
            <a:off x="2307144" y="1196752"/>
            <a:ext cx="5649232" cy="428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图: 联系 8"/>
          <p:cNvSpPr/>
          <p:nvPr/>
        </p:nvSpPr>
        <p:spPr>
          <a:xfrm>
            <a:off x="3130951" y="2222245"/>
            <a:ext cx="161451" cy="126635"/>
          </a:xfrm>
          <a:prstGeom prst="flowChartConnector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联系 9"/>
          <p:cNvSpPr/>
          <p:nvPr/>
        </p:nvSpPr>
        <p:spPr>
          <a:xfrm>
            <a:off x="3130951" y="4853123"/>
            <a:ext cx="161451" cy="126635"/>
          </a:xfrm>
          <a:prstGeom prst="flowChartConnector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联系 11"/>
          <p:cNvSpPr/>
          <p:nvPr/>
        </p:nvSpPr>
        <p:spPr>
          <a:xfrm>
            <a:off x="6106690" y="4871286"/>
            <a:ext cx="161451" cy="126635"/>
          </a:xfrm>
          <a:prstGeom prst="flowChartConnector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3219914" y="2318494"/>
            <a:ext cx="480" cy="247865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74766" y="5459796"/>
                <a:ext cx="7057673" cy="106554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/>
                  <a:t>Rainfall Rate= </a:t>
                </a:r>
                <a:r>
                  <a:rPr lang="en-US" altLang="zh-CN" sz="19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1900" i="1" smtClean="0">
                            <a:solidFill>
                              <a:srgbClr val="B2B2B2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1900" i="1" smtClean="0">
                                <a:solidFill>
                                  <a:srgbClr val="B2B2B2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19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9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19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9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1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19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9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9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altLang="zh-CN" sz="1900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19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9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9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900" b="1" i="1" smtClean="0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900" b="1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900" b="1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19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9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9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𝒆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sz="19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CN" altLang="en-US" sz="1900" dirty="0">
                  <a:solidFill>
                    <a:srgbClr val="B2B2B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66" y="5459796"/>
                <a:ext cx="7057673" cy="1065548"/>
              </a:xfrm>
              <a:prstGeom prst="rect">
                <a:avLst/>
              </a:prstGeom>
              <a:blipFill rotWithShape="1">
                <a:blip r:embed="rId4"/>
                <a:stretch>
                  <a:fillRect l="-95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流程图: 联系 33"/>
          <p:cNvSpPr/>
          <p:nvPr/>
        </p:nvSpPr>
        <p:spPr>
          <a:xfrm>
            <a:off x="2770911" y="2582285"/>
            <a:ext cx="161451" cy="126635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6673327" y="5250380"/>
            <a:ext cx="2363170" cy="13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 err="1" smtClean="0">
                <a:solidFill>
                  <a:schemeClr val="accent2"/>
                </a:solidFill>
              </a:rPr>
              <a:t>R0</a:t>
            </a:r>
            <a:r>
              <a:rPr lang="en-US" altLang="zh-CN" sz="1400" b="1" dirty="0" smtClean="0">
                <a:solidFill>
                  <a:schemeClr val="accent2"/>
                </a:solidFill>
              </a:rPr>
              <a:t>   = </a:t>
            </a:r>
            <a:r>
              <a:rPr lang="en-US" altLang="zh-CN" sz="1400" b="1" dirty="0" err="1" smtClean="0">
                <a:solidFill>
                  <a:schemeClr val="accent2"/>
                </a:solidFill>
              </a:rPr>
              <a:t>a1</a:t>
            </a:r>
            <a:r>
              <a:rPr lang="en-US" altLang="zh-CN" sz="1400" b="1" dirty="0" smtClean="0">
                <a:solidFill>
                  <a:schemeClr val="accent2"/>
                </a:solidFill>
              </a:rPr>
              <a:t>  + </a:t>
            </a:r>
            <a:r>
              <a:rPr lang="en-US" altLang="zh-CN" sz="1400" b="1" dirty="0" err="1" smtClean="0">
                <a:solidFill>
                  <a:schemeClr val="accent2"/>
                </a:solidFill>
              </a:rPr>
              <a:t>b1</a:t>
            </a:r>
            <a:r>
              <a:rPr lang="en-US" altLang="zh-CN" sz="1400" b="1" dirty="0" smtClean="0">
                <a:solidFill>
                  <a:schemeClr val="accent2"/>
                </a:solidFill>
              </a:rPr>
              <a:t>*</a:t>
            </a:r>
            <a:r>
              <a:rPr lang="en-US" altLang="zh-CN" sz="1400" b="1" dirty="0" err="1" smtClean="0">
                <a:solidFill>
                  <a:schemeClr val="accent2"/>
                </a:solidFill>
              </a:rPr>
              <a:t>MWS</a:t>
            </a:r>
            <a:endParaRPr lang="en-US" altLang="zh-CN" sz="1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err="1" smtClean="0">
                <a:solidFill>
                  <a:srgbClr val="0070C0"/>
                </a:solidFill>
              </a:rPr>
              <a:t>Rm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  = </a:t>
            </a:r>
            <a:r>
              <a:rPr lang="en-US" altLang="zh-CN" sz="1400" b="1" dirty="0" err="1" smtClean="0">
                <a:solidFill>
                  <a:srgbClr val="0070C0"/>
                </a:solidFill>
              </a:rPr>
              <a:t>a2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 + </a:t>
            </a:r>
            <a:r>
              <a:rPr lang="en-US" altLang="zh-CN" sz="1400" b="1" dirty="0" err="1" smtClean="0">
                <a:solidFill>
                  <a:srgbClr val="0070C0"/>
                </a:solidFill>
              </a:rPr>
              <a:t>b2</a:t>
            </a:r>
            <a:r>
              <a:rPr lang="en-US" altLang="zh-CN" sz="1400" b="1" dirty="0" smtClean="0">
                <a:solidFill>
                  <a:srgbClr val="0070C0"/>
                </a:solidFill>
              </a:rPr>
              <a:t>*</a:t>
            </a:r>
            <a:r>
              <a:rPr lang="en-US" altLang="zh-CN" sz="1400" b="1" dirty="0" err="1" smtClean="0">
                <a:solidFill>
                  <a:srgbClr val="0070C0"/>
                </a:solidFill>
              </a:rPr>
              <a:t>MWS</a:t>
            </a:r>
            <a:endParaRPr lang="en-US" altLang="zh-CN" sz="1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err="1" smtClean="0">
                <a:solidFill>
                  <a:srgbClr val="FFC000"/>
                </a:solidFill>
              </a:rPr>
              <a:t>rm</a:t>
            </a:r>
            <a:r>
              <a:rPr lang="en-US" altLang="zh-CN" sz="1400" b="1" dirty="0" smtClean="0">
                <a:solidFill>
                  <a:srgbClr val="FFC000"/>
                </a:solidFill>
              </a:rPr>
              <a:t>   =  </a:t>
            </a:r>
            <a:r>
              <a:rPr lang="en-US" altLang="zh-CN" sz="1400" b="1" dirty="0" err="1" smtClean="0">
                <a:solidFill>
                  <a:srgbClr val="FFC000"/>
                </a:solidFill>
              </a:rPr>
              <a:t>a3</a:t>
            </a:r>
            <a:r>
              <a:rPr lang="en-US" altLang="zh-CN" sz="1400" b="1" dirty="0" smtClean="0">
                <a:solidFill>
                  <a:srgbClr val="FFC000"/>
                </a:solidFill>
              </a:rPr>
              <a:t> + </a:t>
            </a:r>
            <a:r>
              <a:rPr lang="en-US" altLang="zh-CN" sz="1400" b="1" dirty="0" err="1" smtClean="0">
                <a:solidFill>
                  <a:srgbClr val="FFC000"/>
                </a:solidFill>
              </a:rPr>
              <a:t>b3</a:t>
            </a:r>
            <a:r>
              <a:rPr lang="en-US" altLang="zh-CN" sz="1400" b="1" dirty="0" smtClean="0">
                <a:solidFill>
                  <a:srgbClr val="FFC000"/>
                </a:solidFill>
              </a:rPr>
              <a:t>*</a:t>
            </a:r>
            <a:r>
              <a:rPr lang="en-US" altLang="zh-CN" sz="1400" b="1" dirty="0" err="1" smtClean="0">
                <a:solidFill>
                  <a:srgbClr val="FFC000"/>
                </a:solidFill>
              </a:rPr>
              <a:t>MWS</a:t>
            </a:r>
            <a:endParaRPr lang="en-US" altLang="zh-CN" sz="1400" b="1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00B050"/>
                </a:solidFill>
              </a:rPr>
              <a:t>Re</a:t>
            </a:r>
            <a:r>
              <a:rPr lang="zh-CN" altLang="en-US" sz="1400" b="1" dirty="0" smtClean="0">
                <a:solidFill>
                  <a:srgbClr val="00B050"/>
                </a:solidFill>
              </a:rPr>
              <a:t>   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= </a:t>
            </a:r>
            <a:r>
              <a:rPr lang="en-US" altLang="zh-CN" sz="1400" b="1" dirty="0" err="1" smtClean="0">
                <a:solidFill>
                  <a:srgbClr val="00B050"/>
                </a:solidFill>
              </a:rPr>
              <a:t>a4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 + </a:t>
            </a:r>
            <a:r>
              <a:rPr lang="en-US" altLang="zh-CN" sz="1400" b="1" dirty="0" err="1" smtClean="0">
                <a:solidFill>
                  <a:srgbClr val="00B050"/>
                </a:solidFill>
              </a:rPr>
              <a:t>b4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*</a:t>
            </a:r>
            <a:r>
              <a:rPr lang="en-US" altLang="zh-CN" sz="1400" b="1" dirty="0" err="1" smtClean="0">
                <a:solidFill>
                  <a:srgbClr val="00B050"/>
                </a:solidFill>
              </a:rPr>
              <a:t>MWS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Tropical Cyclone Rainfall Climatology and Persistence (R-</a:t>
            </a:r>
            <a:r>
              <a:rPr lang="en-US" altLang="zh-CN" b="1" dirty="0" err="1">
                <a:solidFill>
                  <a:schemeClr val="bg2">
                    <a:lumMod val="75000"/>
                  </a:schemeClr>
                </a:solidFill>
              </a:rPr>
              <a:t>CLIPER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 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</a:rPr>
              <a:t>Modified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R-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CLIPER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</a:rPr>
              <a:t>in 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NWP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 smtClean="0">
                <a:latin typeface="+mj-lt"/>
              </a:rPr>
              <a:t>TRMM</a:t>
            </a:r>
            <a:r>
              <a:rPr lang="en-US" altLang="zh-CN" sz="2800" dirty="0" smtClean="0">
                <a:latin typeface="+mj-lt"/>
              </a:rPr>
              <a:t> </a:t>
            </a:r>
            <a:r>
              <a:rPr lang="en-US" altLang="zh-CN" sz="2800" dirty="0" err="1" smtClean="0">
                <a:latin typeface="+mj-lt"/>
              </a:rPr>
              <a:t>3B42</a:t>
            </a:r>
            <a:endParaRPr lang="en-US" altLang="zh-CN" sz="2800" dirty="0" smtClean="0">
              <a:latin typeface="+mj-lt"/>
            </a:endParaRPr>
          </a:p>
          <a:p>
            <a:pPr marL="402336" lvl="1" indent="0">
              <a:buNone/>
            </a:pPr>
            <a:endParaRPr lang="en-US" altLang="zh-CN" sz="2400" dirty="0" smtClean="0">
              <a:latin typeface="+mj-lt"/>
            </a:endParaRPr>
          </a:p>
          <a:p>
            <a:pPr marL="402336" lvl="1" indent="0">
              <a:buNone/>
            </a:pPr>
            <a:r>
              <a:rPr lang="en-US" altLang="zh-CN" sz="2400" dirty="0" smtClean="0">
                <a:latin typeface="+mj-lt"/>
              </a:rPr>
              <a:t>Time Period</a:t>
            </a:r>
            <a:r>
              <a:rPr lang="zh-CN" altLang="en-US" sz="2400" dirty="0" smtClean="0">
                <a:latin typeface="+mj-lt"/>
              </a:rPr>
              <a:t>：</a:t>
            </a:r>
            <a:r>
              <a:rPr lang="en-US" altLang="zh-CN" sz="2400" dirty="0" smtClean="0">
                <a:latin typeface="+mj-lt"/>
              </a:rPr>
              <a:t>1998~2012</a:t>
            </a:r>
          </a:p>
          <a:p>
            <a:pPr marL="402336" lvl="1" indent="0">
              <a:buNone/>
            </a:pPr>
            <a:endParaRPr lang="en-US" altLang="zh-CN" sz="2400" dirty="0" smtClean="0">
              <a:latin typeface="+mj-lt"/>
            </a:endParaRPr>
          </a:p>
          <a:p>
            <a:pPr marL="402336" lvl="1" indent="0">
              <a:buNone/>
            </a:pPr>
            <a:r>
              <a:rPr lang="en-US" altLang="zh-CN" sz="2400" dirty="0" smtClean="0">
                <a:latin typeface="+mj-lt"/>
              </a:rPr>
              <a:t>Spatial resolution</a:t>
            </a:r>
            <a:r>
              <a:rPr lang="zh-CN" altLang="en-US" sz="2400" dirty="0" smtClean="0">
                <a:latin typeface="+mj-lt"/>
              </a:rPr>
              <a:t>：</a:t>
            </a:r>
            <a:r>
              <a:rPr lang="en-US" altLang="zh-CN" sz="2400" dirty="0" smtClean="0">
                <a:latin typeface="+mj-lt"/>
              </a:rPr>
              <a:t> 0.25*0.25 °</a:t>
            </a:r>
          </a:p>
          <a:p>
            <a:pPr marL="402336" lvl="1" indent="0">
              <a:buNone/>
            </a:pPr>
            <a:endParaRPr lang="en-US" altLang="zh-CN" sz="2400" dirty="0" smtClean="0">
              <a:latin typeface="+mj-lt"/>
            </a:endParaRPr>
          </a:p>
          <a:p>
            <a:pPr marL="402336" lvl="1" indent="0">
              <a:buNone/>
            </a:pPr>
            <a:r>
              <a:rPr lang="en-US" altLang="zh-CN" sz="2400" dirty="0" smtClean="0">
                <a:latin typeface="+mj-lt"/>
              </a:rPr>
              <a:t>Temporal resolution</a:t>
            </a:r>
            <a:r>
              <a:rPr lang="zh-CN" altLang="en-US" sz="2400" dirty="0" smtClean="0">
                <a:latin typeface="+mj-lt"/>
              </a:rPr>
              <a:t>：</a:t>
            </a:r>
            <a:r>
              <a:rPr lang="en-US" altLang="zh-CN" sz="2400" dirty="0" smtClean="0">
                <a:latin typeface="+mj-lt"/>
              </a:rPr>
              <a:t>3  hourly</a:t>
            </a:r>
            <a:endParaRPr lang="zh-CN" altLang="en-US" sz="2400" dirty="0">
              <a:latin typeface="+mj-lt"/>
            </a:endParaRPr>
          </a:p>
          <a:p>
            <a:pPr marL="402336" lvl="1" indent="0">
              <a:buNone/>
            </a:pPr>
            <a:endParaRPr lang="en-US" altLang="zh-CN" sz="2400" dirty="0" smtClean="0">
              <a:latin typeface="+mj-lt"/>
            </a:endParaRPr>
          </a:p>
          <a:p>
            <a:pPr marL="402336" lvl="1" indent="0">
              <a:buNone/>
            </a:pPr>
            <a:r>
              <a:rPr lang="en-US" altLang="zh-CN" sz="2400" dirty="0">
                <a:latin typeface="+mj-lt"/>
              </a:rPr>
              <a:t> </a:t>
            </a:r>
            <a:r>
              <a:rPr lang="en-US" altLang="zh-CN" sz="2400" dirty="0" smtClean="0">
                <a:latin typeface="+mj-lt"/>
              </a:rPr>
              <a:t> </a:t>
            </a:r>
            <a:endParaRPr lang="zh-CN" altLang="en-US" sz="2400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Tropical Cyclone Rainfall Climatology and Persistence (R-</a:t>
            </a:r>
            <a:r>
              <a:rPr lang="en-US" altLang="zh-CN" b="1" dirty="0" err="1">
                <a:solidFill>
                  <a:schemeClr val="bg2">
                    <a:lumMod val="75000"/>
                  </a:schemeClr>
                </a:solidFill>
              </a:rPr>
              <a:t>CLIPER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 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Modified R-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CLIPER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</a:rPr>
              <a:t>in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WP: function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D:\TC_prep_model\rst_plt\radial_profile\radial_az_oversea_WP_all_CATs_red_cliper_mean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7" b="9063"/>
          <a:stretch/>
        </p:blipFill>
        <p:spPr bwMode="auto">
          <a:xfrm>
            <a:off x="2124328" y="1412776"/>
            <a:ext cx="54000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79247" y="4519812"/>
                <a:ext cx="6621146" cy="197348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altLang="zh-CN" sz="20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Rainfall Rate=</a:t>
                </a:r>
                <a:r>
                  <a:rPr lang="en-US" altLang="zh-CN" sz="19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19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19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19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9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19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9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9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altLang="zh-CN" sz="19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CN" sz="19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19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9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9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9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9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9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19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9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9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𝒆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altLang="zh-CN" sz="19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sz="19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en-US" altLang="zh-CN" sz="19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19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altLang="zh-CN" sz="1900" dirty="0" smtClean="0">
                  <a:solidFill>
                    <a:schemeClr val="tx1"/>
                  </a:solidFill>
                </a:endParaRPr>
              </a:p>
              <a:p>
                <a:endParaRPr lang="en-US" altLang="zh-CN" sz="19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sz="2000" b="1" dirty="0" smtClean="0"/>
                  <a:t>Overestimated in exponential decay in </a:t>
                </a:r>
                <a:r>
                  <a:rPr lang="en-US" altLang="zh-CN" sz="2000" b="1" dirty="0" err="1" smtClean="0"/>
                  <a:t>NWP</a:t>
                </a:r>
                <a:r>
                  <a:rPr lang="en-US" altLang="zh-CN" sz="2000" b="1" dirty="0" smtClean="0"/>
                  <a:t>!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47" y="4519812"/>
                <a:ext cx="6621146" cy="1973489"/>
              </a:xfrm>
              <a:prstGeom prst="rect">
                <a:avLst/>
              </a:prstGeom>
              <a:blipFill rotWithShape="1">
                <a:blip r:embed="rId4"/>
                <a:stretch>
                  <a:fillRect b="-463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148064" y="5373216"/>
            <a:ext cx="1009906" cy="44217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Tropical Cyclone Rainfall Climatology and Persistence (R-</a:t>
            </a:r>
            <a:r>
              <a:rPr lang="en-US" altLang="zh-CN" b="1" dirty="0" err="1">
                <a:solidFill>
                  <a:schemeClr val="bg2">
                    <a:lumMod val="75000"/>
                  </a:schemeClr>
                </a:solidFill>
              </a:rPr>
              <a:t>CLIPER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 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</a:rPr>
              <a:t> Modified R-</a:t>
            </a:r>
            <a:r>
              <a:rPr lang="en-US" altLang="zh-CN" sz="2800" b="1" dirty="0" err="1">
                <a:solidFill>
                  <a:schemeClr val="tx1"/>
                </a:solidFill>
              </a:rPr>
              <a:t>CLIPER</a:t>
            </a:r>
            <a:r>
              <a:rPr lang="en-US" altLang="zh-CN" sz="2800" b="1" dirty="0">
                <a:solidFill>
                  <a:schemeClr val="tx1"/>
                </a:solidFill>
              </a:rPr>
              <a:t> in WP: function</a:t>
            </a:r>
          </a:p>
        </p:txBody>
      </p:sp>
      <p:sp>
        <p:nvSpPr>
          <p:cNvPr id="7" name="矩形 6"/>
          <p:cNvSpPr/>
          <p:nvPr/>
        </p:nvSpPr>
        <p:spPr>
          <a:xfrm>
            <a:off x="1115616" y="3789040"/>
            <a:ext cx="1872208" cy="63426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Tropical Cyclone Rainfall Climatology and Persistence (R-</a:t>
            </a:r>
            <a:r>
              <a:rPr lang="en-US" altLang="zh-CN" b="1" dirty="0" err="1">
                <a:solidFill>
                  <a:schemeClr val="bg2">
                    <a:lumMod val="75000"/>
                  </a:schemeClr>
                </a:solidFill>
              </a:rPr>
              <a:t>CLIPER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 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2708920"/>
                <a:ext cx="3295179" cy="200958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Rainfall Rate=</a:t>
                </a:r>
              </a:p>
              <a:p>
                <a:r>
                  <a:rPr lang="en-US" altLang="zh-CN" sz="19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en-US" altLang="zh-CN" sz="2000" b="1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  <m:r>
                                      <a:rPr lang="en-US" altLang="zh-CN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f>
                                      <m:fPr>
                                        <m:ctrlPr>
                                          <a:rPr lang="en-US" altLang="zh-CN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𝒆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zh-CN" altLang="en-US" sz="1900" dirty="0" smtClean="0">
                    <a:solidFill>
                      <a:schemeClr val="tx1"/>
                    </a:solidFill>
                  </a:rPr>
                  <a:t>  </a:t>
                </a:r>
                <a:endParaRPr lang="en-US" altLang="zh-CN" sz="1900" dirty="0" smtClean="0">
                  <a:solidFill>
                    <a:schemeClr val="tx1"/>
                  </a:solidFill>
                </a:endParaRPr>
              </a:p>
              <a:p>
                <a:endParaRPr lang="en-US" altLang="zh-CN" sz="19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08920"/>
                <a:ext cx="3295179" cy="2009589"/>
              </a:xfrm>
              <a:prstGeom prst="rect">
                <a:avLst/>
              </a:prstGeom>
              <a:blipFill rotWithShape="1">
                <a:blip r:embed="rId4"/>
                <a:stretch>
                  <a:fillRect l="-2037" t="-1515" r="-1481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D:\TC_prep_model\rst_plt\radial_profile\radial_az_oversea_WP_all_CATs_red_mean_cliper_allGrid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15350" r="9887" b="10383"/>
          <a:stretch/>
        </p:blipFill>
        <p:spPr bwMode="auto">
          <a:xfrm>
            <a:off x="3995936" y="1823714"/>
            <a:ext cx="4752528" cy="37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矩形 11"/>
          <p:cNvSpPr/>
          <p:nvPr/>
        </p:nvSpPr>
        <p:spPr>
          <a:xfrm>
            <a:off x="6948264" y="3885177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9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Modified R-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CLIPER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</a:rPr>
              <a:t>in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WP: parameters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Tropical Cyclone Rainfall Climatology and Persistence (R-</a:t>
            </a:r>
            <a:r>
              <a:rPr lang="en-US" altLang="zh-CN" b="1" dirty="0" err="1">
                <a:solidFill>
                  <a:schemeClr val="bg2">
                    <a:lumMod val="75000"/>
                  </a:schemeClr>
                </a:solidFill>
              </a:rPr>
              <a:t>CLIPER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 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340" name="Picture 4" descr="D:\TC_precip_model_v\rst_plt\ocean_fit_mws_vs_rrm_mean_al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3376"/>
            <a:ext cx="67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内容占位符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Parameter </a:t>
            </a:r>
            <a:r>
              <a:rPr lang="en-US" altLang="zh-CN" sz="2400" dirty="0" err="1" smtClean="0">
                <a:solidFill>
                  <a:schemeClr val="bg2">
                    <a:lumMod val="50000"/>
                  </a:schemeClr>
                </a:solidFill>
              </a:rPr>
              <a:t>Rm</a:t>
            </a:r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: linear function of </a:t>
            </a:r>
            <a:r>
              <a:rPr lang="en-US" altLang="zh-CN" sz="2400" dirty="0" err="1" smtClean="0">
                <a:solidFill>
                  <a:schemeClr val="bg2">
                    <a:lumMod val="50000"/>
                  </a:schemeClr>
                </a:solidFill>
              </a:rPr>
              <a:t>MWS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Modified R-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CLIPER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</a:rPr>
              <a:t>in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WP: parameters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1854" y="38565"/>
            <a:ext cx="810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Tropical Cyclone Rainfall Climatology and Persistence (R-</a:t>
            </a:r>
            <a:r>
              <a:rPr lang="en-US" altLang="zh-CN" b="1" dirty="0" err="1">
                <a:solidFill>
                  <a:schemeClr val="bg2">
                    <a:lumMod val="75000"/>
                  </a:schemeClr>
                </a:solidFill>
              </a:rPr>
              <a:t>CLIPER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 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内容占位符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Parameter </a:t>
            </a:r>
            <a:r>
              <a:rPr lang="en-US" altLang="zh-CN" sz="2400" dirty="0" err="1" smtClean="0">
                <a:solidFill>
                  <a:schemeClr val="bg2">
                    <a:lumMod val="50000"/>
                  </a:schemeClr>
                </a:solidFill>
              </a:rPr>
              <a:t>R0</a:t>
            </a:r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: linear function of </a:t>
            </a:r>
            <a:r>
              <a:rPr lang="en-US" altLang="zh-CN" sz="2400" dirty="0" err="1" smtClean="0">
                <a:solidFill>
                  <a:schemeClr val="bg2">
                    <a:lumMod val="50000"/>
                  </a:schemeClr>
                </a:solidFill>
              </a:rPr>
              <a:t>Rm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2" name="Picture 2" descr="D:\TC_precip_model_v\rst_plt\ocean_RRM_vs_R0_CAT 2_fit_ver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270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TC_precip_model_v\rst_plt\ocean_RRM_vs_R0_CAT 1_fit_ver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4" y="1988840"/>
            <a:ext cx="270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TC_precip_model_v\rst_plt\ocean_RRM_vs_R0_CAT 3_fit_ver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70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TC_precip_model_v\rst_plt\ocean_RRM_vs_R0_CAT 4_fit_ver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54" y="4151188"/>
            <a:ext cx="270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:\TC_precip_model_v\rst_plt\ocean_RRM_vs_R0_CAT 5_fit_ver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62873"/>
            <a:ext cx="270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D:\TC_precip_model_v\rst_plt\ocean_RRM_vs_R0_CAT 6_fit_ver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62873"/>
            <a:ext cx="270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3807</TotalTime>
  <Words>736</Words>
  <Application>Microsoft Office PowerPoint</Application>
  <PresentationFormat>全屏显示(4:3)</PresentationFormat>
  <Paragraphs>129</Paragraphs>
  <Slides>16</Slides>
  <Notes>14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夏至</vt:lpstr>
      <vt:lpstr>Equation.DSMT4</vt:lpstr>
      <vt:lpstr>PowerPoint 演示文稿</vt:lpstr>
      <vt:lpstr>content</vt:lpstr>
      <vt:lpstr> R-CLIPER in NA</vt:lpstr>
      <vt:lpstr> R-CLIPER in NA</vt:lpstr>
      <vt:lpstr> Modified R-CLIPER in NWP</vt:lpstr>
      <vt:lpstr> Modified R-CLIPER in WP: function</vt:lpstr>
      <vt:lpstr> Modified R-CLIPER in WP: function</vt:lpstr>
      <vt:lpstr> Modified R-CLIPER in WP: parameters</vt:lpstr>
      <vt:lpstr> Modified R-CLIPER in WP: parameters</vt:lpstr>
      <vt:lpstr> Modified R-CLIPER in WP: parameters</vt:lpstr>
      <vt:lpstr> Result</vt:lpstr>
      <vt:lpstr> Asymmetric precipitation: factors</vt:lpstr>
      <vt:lpstr> Asymmetric precipitation: method</vt:lpstr>
      <vt:lpstr> Result</vt:lpstr>
      <vt:lpstr> Result</vt:lpstr>
      <vt:lpstr>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introduction of a parametric tropical cyclone precipitation model</dc:title>
  <dc:creator>bnu</dc:creator>
  <cp:lastModifiedBy>bnu</cp:lastModifiedBy>
  <cp:revision>343</cp:revision>
  <dcterms:created xsi:type="dcterms:W3CDTF">2016-05-09T17:31:54Z</dcterms:created>
  <dcterms:modified xsi:type="dcterms:W3CDTF">2017-08-17T12:23:18Z</dcterms:modified>
</cp:coreProperties>
</file>