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4" r:id="rId3"/>
    <p:sldId id="259" r:id="rId4"/>
    <p:sldId id="261" r:id="rId5"/>
    <p:sldId id="295" r:id="rId6"/>
    <p:sldId id="258" r:id="rId7"/>
    <p:sldId id="263" r:id="rId8"/>
    <p:sldId id="291" r:id="rId9"/>
    <p:sldId id="296" r:id="rId10"/>
    <p:sldId id="262" r:id="rId11"/>
    <p:sldId id="292" r:id="rId12"/>
    <p:sldId id="268" r:id="rId13"/>
    <p:sldId id="269" r:id="rId14"/>
    <p:sldId id="273" r:id="rId15"/>
    <p:sldId id="275" r:id="rId16"/>
    <p:sldId id="279" r:id="rId17"/>
    <p:sldId id="281" r:id="rId18"/>
    <p:sldId id="293" r:id="rId19"/>
    <p:sldId id="282" r:id="rId20"/>
    <p:sldId id="283" r:id="rId21"/>
    <p:sldId id="286" r:id="rId22"/>
    <p:sldId id="288" r:id="rId23"/>
    <p:sldId id="297" r:id="rId24"/>
    <p:sldId id="300" r:id="rId25"/>
    <p:sldId id="303" r:id="rId26"/>
    <p:sldId id="308" r:id="rId27"/>
    <p:sldId id="307" r:id="rId28"/>
    <p:sldId id="314" r:id="rId29"/>
    <p:sldId id="309" r:id="rId30"/>
    <p:sldId id="29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54" autoAdjust="0"/>
  </p:normalViewPr>
  <p:slideViewPr>
    <p:cSldViewPr>
      <p:cViewPr>
        <p:scale>
          <a:sx n="66" d="100"/>
          <a:sy n="66" d="100"/>
        </p:scale>
        <p:origin x="-15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86C63-9F3A-4DCA-A491-C066A5081C78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4577-6FB3-42BD-9032-31B3A3A94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的方法，从图像动画上来找涡旋是主观的，但是从云迹风可以定量客观的来判断涡旋和追踪涡旋。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MV, MCV,</a:t>
            </a:r>
            <a:r>
              <a:rPr lang="en-US" altLang="zh-CN" baseline="0" dirty="0" smtClean="0"/>
              <a:t> MSV, MDV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Zhang(2015)</a:t>
            </a:r>
            <a:r>
              <a:rPr lang="zh-CN" altLang="en-US" dirty="0" smtClean="0"/>
              <a:t>西南涡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月上旬最多，大别涡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月上旬最多。可能需要把所有涡旋的绿色曲线加上。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所有涡旋而言，更多的形成于午后和夜间（</a:t>
            </a:r>
            <a:r>
              <a:rPr lang="en-US" altLang="zh-CN" dirty="0" smtClean="0"/>
              <a:t>06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18UTC</a:t>
            </a:r>
            <a:r>
              <a:rPr lang="zh-CN" altLang="en-US" dirty="0" smtClean="0"/>
              <a:t>），有继生对流的多形成于午后。</a:t>
            </a:r>
            <a:r>
              <a:rPr lang="en-US" altLang="zh-CN" dirty="0" smtClean="0"/>
              <a:t>MCV 20</a:t>
            </a:r>
            <a:r>
              <a:rPr lang="zh-CN" altLang="en-US" dirty="0" smtClean="0"/>
              <a:t>时形成的最多。</a:t>
            </a:r>
            <a:r>
              <a:rPr lang="en-US" altLang="zh-CN" dirty="0" smtClean="0"/>
              <a:t>MSV 06</a:t>
            </a:r>
            <a:r>
              <a:rPr lang="zh-CN" altLang="en-US" dirty="0" smtClean="0"/>
              <a:t>时形成的最多。干涡旋夜间形成多，多形成于背风坡，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夜间山谷风环流，风从山顶往下吹，动力下沉涡度增加。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MV,MCV,MSV,MDV.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忽略大的低压背景，随着生命史，地面气压逐渐升高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Correlation coefficient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Davis(2002)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86/203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MCV,40%</a:t>
            </a:r>
            <a:r>
              <a:rPr lang="zh-CN" altLang="en-US" dirty="0" smtClean="0"/>
              <a:t>有新对流；形成于对流中的</a:t>
            </a:r>
            <a:r>
              <a:rPr lang="en-US" altLang="zh-CN" dirty="0" smtClean="0"/>
              <a:t>MV</a:t>
            </a:r>
            <a:r>
              <a:rPr lang="zh-CN" altLang="en-US" dirty="0" smtClean="0"/>
              <a:t>强度和时间更大、</a:t>
            </a:r>
            <a:r>
              <a:rPr lang="en-US" altLang="zh-CN" dirty="0" smtClean="0"/>
              <a:t>5</a:t>
            </a:r>
            <a:r>
              <a:rPr lang="zh-CN" altLang="en-US" dirty="0" smtClean="0"/>
              <a:t>倍更可能激发新对流；水平尺度和强度时间没有明显关系</a:t>
            </a:r>
            <a:r>
              <a:rPr lang="en-US" altLang="zh-CN" dirty="0" smtClean="0"/>
              <a:t>.Trier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MCV</a:t>
            </a:r>
            <a:r>
              <a:rPr lang="zh-CN" altLang="en-US" dirty="0" smtClean="0"/>
              <a:t>一半略多的有</a:t>
            </a:r>
            <a:r>
              <a:rPr lang="en-US" altLang="zh-CN" dirty="0" smtClean="0"/>
              <a:t>sec(9/16). James(2010)</a:t>
            </a:r>
            <a:r>
              <a:rPr lang="zh-CN" altLang="en-US" dirty="0" smtClean="0"/>
              <a:t>统计</a:t>
            </a:r>
            <a:r>
              <a:rPr lang="en-US" altLang="zh-CN" dirty="0" smtClean="0"/>
              <a:t>MCV</a:t>
            </a:r>
            <a:r>
              <a:rPr lang="zh-CN" altLang="en-US" dirty="0" smtClean="0"/>
              <a:t>平均值：</a:t>
            </a:r>
            <a:r>
              <a:rPr lang="en-US" altLang="zh-CN" dirty="0" smtClean="0"/>
              <a:t>200km,1.2*10</a:t>
            </a:r>
            <a:r>
              <a:rPr lang="en-US" altLang="zh-CN" baseline="30000" dirty="0" smtClean="0"/>
              <a:t>-4</a:t>
            </a:r>
            <a:r>
              <a:rPr lang="zh-CN" altLang="en-US" dirty="0" smtClean="0"/>
              <a:t>；强度和时间没有显著关系；</a:t>
            </a:r>
            <a:r>
              <a:rPr lang="en-US" altLang="zh-CN" dirty="0" smtClean="0"/>
              <a:t>40%MCV</a:t>
            </a:r>
            <a:r>
              <a:rPr lang="zh-CN" altLang="en-US" dirty="0" smtClean="0"/>
              <a:t>有继生对流；有无继生对流对生命史影响较小。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Davis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2002</a:t>
            </a:r>
            <a:r>
              <a:rPr lang="zh-CN" altLang="en-US" dirty="0" smtClean="0"/>
              <a:t>）强度是时间存在某种关系；</a:t>
            </a:r>
            <a:r>
              <a:rPr lang="en-US" altLang="zh-CN" dirty="0" smtClean="0"/>
              <a:t>James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）强度和时间没有显著关系。已知强度的情况下，可以预期存活时间。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红色曲线是所有个例，黑色是有降水个例。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的，都放在了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轴为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-1.95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里。</a:t>
            </a:r>
            <a:r>
              <a:rPr lang="zh-CN" altLang="en-US" dirty="0" smtClean="0"/>
              <a:t>强度越大，造成的降水强度越大。涡旋强度达到</a:t>
            </a:r>
            <a:r>
              <a:rPr lang="en-US" altLang="zh-CN" dirty="0" smtClean="0"/>
              <a:t>2.5</a:t>
            </a:r>
            <a:r>
              <a:rPr lang="zh-CN" altLang="en-US" dirty="0" smtClean="0"/>
              <a:t>以上（</a:t>
            </a:r>
            <a:r>
              <a:rPr lang="en-US" altLang="zh-CN" dirty="0" smtClean="0"/>
              <a:t>12</a:t>
            </a:r>
            <a:r>
              <a:rPr lang="zh-CN" altLang="en-US" dirty="0" smtClean="0"/>
              <a:t>*</a:t>
            </a:r>
            <a:r>
              <a:rPr lang="en-US" altLang="zh-CN" dirty="0" smtClean="0"/>
              <a:t>10</a:t>
            </a:r>
            <a:r>
              <a:rPr lang="en-US" altLang="zh-CN" strike="noStrike" baseline="30000" dirty="0" smtClean="0"/>
              <a:t>-5</a:t>
            </a:r>
            <a:r>
              <a:rPr lang="zh-CN" altLang="en-US" dirty="0" smtClean="0"/>
              <a:t>）几乎都能造成降水了。涡旋强度较小时（</a:t>
            </a:r>
            <a:r>
              <a:rPr lang="en-US" altLang="zh-CN" dirty="0" smtClean="0"/>
              <a:t>&lt;1*10</a:t>
            </a:r>
            <a:r>
              <a:rPr lang="en-US" altLang="zh-CN" baseline="30000" dirty="0" smtClean="0"/>
              <a:t>-5</a:t>
            </a:r>
            <a:r>
              <a:rPr lang="zh-CN" altLang="en-US" dirty="0" smtClean="0"/>
              <a:t>），几乎很难造成降水。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北纬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96km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每经纬度，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3.125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300km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，降水激发涡旋的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300km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搜索半径的合理性。坐标为经纬度间隔，填色为系统个数。</a:t>
            </a:r>
            <a:r>
              <a:rPr lang="en-US" altLang="zh-CN" dirty="0" smtClean="0"/>
              <a:t>MCV</a:t>
            </a:r>
            <a:r>
              <a:rPr lang="zh-CN" altLang="en-US" dirty="0" smtClean="0"/>
              <a:t>更多的出现在了最强降水的北侧，第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象限的很少。强风暴中，气流斜升；强降水所在的位置应该是下沉运动的位置，涡旋形成的位置应该是强上升气流所在的位置，可以考虑合成分析、分析垂直运动。强上升运动，有利于倾斜项，也有大量潜热释放、随着斜升气流降水被抬升、然后随着下沉气流及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4577-6FB3-42BD-9032-31B3A3A94FC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57162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Climatology of </a:t>
            </a:r>
            <a:r>
              <a:rPr lang="en-US" altLang="zh-CN" sz="3600" b="1" dirty="0" err="1" smtClean="0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vortices </a:t>
            </a:r>
            <a:b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in China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357187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Yu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Fuqing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Zhang, and 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Jisong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Sun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/>
          <a:srcRect l="13499" t="31876" r="17112" b="28024"/>
          <a:stretch/>
        </p:blipFill>
        <p:spPr>
          <a:xfrm>
            <a:off x="0" y="76820"/>
            <a:ext cx="3719436" cy="120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Statistical Results</a:t>
            </a:r>
            <a:br>
              <a:rPr lang="en-US" altLang="zh-CN" b="1" dirty="0" smtClean="0"/>
            </a:br>
            <a:endParaRPr lang="zh-CN" altLang="en-US" b="1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1406" y="-28590"/>
            <a:ext cx="8890000" cy="1314450"/>
            <a:chOff x="1" y="1"/>
            <a:chExt cx="8890184" cy="1314786"/>
          </a:xfrm>
        </p:grpSpPr>
        <p:pic>
          <p:nvPicPr>
            <p:cNvPr id="6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139" t="21086" b="53120"/>
            <a:stretch>
              <a:fillRect/>
            </a:stretch>
          </p:blipFill>
          <p:spPr bwMode="auto">
            <a:xfrm>
              <a:off x="2357535" y="353191"/>
              <a:ext cx="6532650" cy="41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1466" y="1838343"/>
          <a:ext cx="89296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70"/>
                <a:gridCol w="1275670"/>
                <a:gridCol w="1275670"/>
                <a:gridCol w="1275670"/>
                <a:gridCol w="1275670"/>
                <a:gridCol w="1275670"/>
                <a:gridCol w="1275670"/>
              </a:tblGrid>
              <a:tr h="76200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MV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MCV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MSV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MDV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With-sec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Without-sec</a:t>
                      </a:r>
                      <a:endParaRPr lang="zh-CN" altLang="en-US" sz="2400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Number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21053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10148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(7177)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9421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(2178)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1484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(155)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9510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11543</a:t>
                      </a:r>
                      <a:endParaRPr lang="zh-CN" altLang="en-US" sz="2400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Intensity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(10</a:t>
                      </a:r>
                      <a:r>
                        <a:rPr lang="en-US" altLang="zh-CN" sz="2400" baseline="30000" dirty="0" smtClean="0"/>
                        <a:t>-5</a:t>
                      </a:r>
                      <a:r>
                        <a:rPr lang="en-US" altLang="zh-CN" sz="2400" baseline="0" dirty="0" smtClean="0"/>
                        <a:t> s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9.2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8.8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7.7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10.1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8.5</a:t>
                      </a:r>
                      <a:endParaRPr lang="zh-CN" altLang="en-US" sz="2400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Radius (km)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189.5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198.4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174.3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182.3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199.8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181.0</a:t>
                      </a:r>
                      <a:endParaRPr lang="zh-CN" altLang="en-US" sz="2400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Duration (h)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11.0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10.7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9.2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13.9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8.6</a:t>
                      </a:r>
                      <a:endParaRPr lang="zh-CN" altLang="en-US" sz="2400" dirty="0"/>
                    </a:p>
                  </a:txBody>
                  <a:tcPr/>
                </a:tc>
              </a:tr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Max  pre.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(mm/h)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14.5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22.8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7.4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3.3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27.8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3.6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24" y="1395699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Statistics of  different MV categories from 2007 to 2016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5786" y="2181517"/>
            <a:ext cx="6000792" cy="1318921"/>
            <a:chOff x="785786" y="2181517"/>
            <a:chExt cx="6000792" cy="1318921"/>
          </a:xfrm>
        </p:grpSpPr>
        <p:sp>
          <p:nvSpPr>
            <p:cNvPr id="10" name="椭圆 9"/>
            <p:cNvSpPr/>
            <p:nvPr/>
          </p:nvSpPr>
          <p:spPr>
            <a:xfrm>
              <a:off x="2571736" y="2643182"/>
              <a:ext cx="1428760" cy="8572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786" y="2181517"/>
              <a:ext cx="6000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                               70.7%       23.1%       10.4%    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00364" y="3871745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n-US" altLang="zh-CN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zh-CN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\MATLAB\R2013b\work\MCV07-16\distribution\distrib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5" y="500042"/>
            <a:ext cx="1004513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06" y="71414"/>
            <a:ext cx="9144064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/>
              <a:t>Relationship between intensity and longevity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zh-CN" altLang="en-US" b="1" dirty="0"/>
          </a:p>
        </p:txBody>
      </p:sp>
      <p:pic>
        <p:nvPicPr>
          <p:cNvPr id="2051" name="Picture 3" descr="C:\Program Files\MATLAB\R2013b\work\MCV07-16\inten-siz\inten_size_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6"/>
            <a:ext cx="828680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71462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Relationship between intensity and precipitation </a:t>
            </a:r>
            <a:br>
              <a:rPr lang="en-US" altLang="zh-CN" sz="3500" b="1" dirty="0" smtClean="0"/>
            </a:br>
            <a:endParaRPr lang="zh-CN" altLang="en-US" sz="3500" b="1" dirty="0"/>
          </a:p>
        </p:txBody>
      </p:sp>
      <p:pic>
        <p:nvPicPr>
          <p:cNvPr id="6146" name="Picture 2" descr="C:\Program Files\MATLAB\R2013b\work\MCV07-16\inten_pre\inten_pre_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55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ATLAB\R2013b\work\MCV07-16\MV_pos\MCV_pos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571480"/>
            <a:ext cx="8396995" cy="628652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24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MCV position relative to max pre.</a:t>
            </a:r>
            <a:br>
              <a:rPr lang="en-US" altLang="zh-CN" sz="3500" b="1" dirty="0" smtClean="0"/>
            </a:b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gram Files\MATLAB\R2013b\work\MCV07-16\pre_position\pre_pos_all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85728"/>
            <a:ext cx="8786842" cy="657227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357206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Position of secondary convection  (MV)</a:t>
            </a: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ic_MCV10\four_type_ally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01122" cy="656711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357214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Geographical distribution </a:t>
            </a:r>
            <a:endParaRPr lang="zh-CN" altLang="en-US" sz="3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4285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14285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MCV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37207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MSV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1158" y="337207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MDV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rogram Files\MATLAB\R2013b\work\MCV07-16\monthly\monthly_number\monthly_num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428604"/>
            <a:ext cx="8492416" cy="635795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214330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Monthly variation</a:t>
            </a: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ll\Desktop\pic_MCV10\domain\doma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85776"/>
            <a:ext cx="915513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\MATLAB\R2013b\work\MCV07-16\monthly\9areas\monthly_9are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8638" y="404813"/>
            <a:ext cx="10201276" cy="645318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214330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Monthly variation</a:t>
            </a: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1   Review of past studies</a:t>
            </a:r>
            <a:endParaRPr lang="zh-CN" alt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02303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2   Data and method</a:t>
            </a:r>
            <a:endParaRPr lang="zh-CN" altLang="en-US" sz="4400" b="1" dirty="0">
              <a:solidFill>
                <a:srgbClr val="EAEAE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8812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3</a:t>
            </a:r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4400" b="1" dirty="0" smtClean="0">
                <a:solidFill>
                  <a:srgbClr val="EAEAEA"/>
                </a:solidFill>
              </a:rPr>
              <a:t>  MV </a:t>
            </a:r>
            <a:r>
              <a:rPr lang="en-US" altLang="zh-CN" sz="4400" b="1" dirty="0" err="1" smtClean="0">
                <a:solidFill>
                  <a:srgbClr val="EAEAEA"/>
                </a:solidFill>
              </a:rPr>
              <a:t>climotology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0250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4   Composite MV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88319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5   Summary and conclusions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ATLAB\R2013b\work\MCV07-16\diurnal\bo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357166"/>
            <a:ext cx="8620972" cy="645420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214330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Diurnal variation (formation time)</a:t>
            </a: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ic_MCV10\four_type_bornti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285728"/>
            <a:ext cx="8643966" cy="667746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214330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Formation time</a:t>
            </a:r>
            <a:endParaRPr lang="zh-CN" alt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10901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21429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MCV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3253707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MDV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25709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MSV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MATLAB\R2013b\work\MCV07-16\diurnal\9areas\9are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285729"/>
            <a:ext cx="10141686" cy="657227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-357214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Formation time of different regions</a:t>
            </a: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1   Review of past studies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02303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2   Data and method</a:t>
            </a:r>
            <a:endParaRPr lang="zh-CN" altLang="en-US" sz="4400" b="1" dirty="0">
              <a:solidFill>
                <a:srgbClr val="EAEAE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8812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3</a:t>
            </a:r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4400" b="1" dirty="0" smtClean="0">
                <a:solidFill>
                  <a:srgbClr val="EAEAEA"/>
                </a:solidFill>
              </a:rPr>
              <a:t>  MV </a:t>
            </a:r>
            <a:r>
              <a:rPr lang="en-US" altLang="zh-CN" sz="4400" b="1" dirty="0" err="1" smtClean="0">
                <a:solidFill>
                  <a:srgbClr val="EAEAEA"/>
                </a:solidFill>
              </a:rPr>
              <a:t>climotology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0250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4   Composite MV</a:t>
            </a:r>
            <a:endParaRPr lang="zh-CN" altLang="en-US" sz="4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88319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5   Summary and conclusions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ic_MCV10\Plateau_ca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9" cy="6572272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428660" y="-214330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err="1" smtClean="0"/>
              <a:t>Suface</a:t>
            </a:r>
            <a:r>
              <a:rPr lang="en-US" altLang="zh-CN" sz="3500" b="1" dirty="0" smtClean="0"/>
              <a:t> features (CAPE)   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Plateau MCV</a:t>
            </a:r>
            <a:endParaRPr lang="zh-CN" alt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3959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initiation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21129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maturity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21129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dissipation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pic_MCV10\Plateau_sp_t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48837" cy="6372226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428660" y="-214330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err="1" smtClean="0"/>
              <a:t>Suface</a:t>
            </a:r>
            <a:r>
              <a:rPr lang="en-US" altLang="zh-CN" sz="3500" b="1" dirty="0" smtClean="0"/>
              <a:t> features (</a:t>
            </a:r>
            <a:r>
              <a:rPr lang="en-US" altLang="zh-CN" sz="3500" b="1" dirty="0" err="1" smtClean="0"/>
              <a:t>sp+tp</a:t>
            </a:r>
            <a:r>
              <a:rPr lang="en-US" altLang="zh-CN" sz="3500" b="1" dirty="0" smtClean="0"/>
              <a:t>)   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Plateau MCV</a:t>
            </a:r>
            <a:endParaRPr lang="zh-CN" alt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3959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initiation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21129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maturity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21129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dissipation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pic_MCV10\200z_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4"/>
            <a:ext cx="8167718" cy="6309563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428660" y="-142892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High level features (200: </a:t>
            </a:r>
            <a:r>
              <a:rPr lang="en-US" altLang="zh-CN" sz="3500" b="1" dirty="0" err="1" smtClean="0"/>
              <a:t>height,divergence</a:t>
            </a:r>
            <a:r>
              <a:rPr lang="en-US" altLang="zh-CN" sz="3500" b="1" dirty="0" smtClean="0"/>
              <a:t>)                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Plateau MCV</a:t>
            </a:r>
            <a:endParaRPr lang="zh-CN" alt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3959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initiation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21129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maturity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21129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dissipation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5000628" y="5857892"/>
            <a:ext cx="5357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altLang="zh-CN" sz="3500" b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-6</a:t>
            </a:r>
            <a:r>
              <a:rPr lang="en-US" altLang="zh-CN" sz="3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altLang="zh-CN" sz="3500" b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</a:t>
            </a:r>
            <a:endParaRPr kumimoji="0" lang="zh-CN" altLang="en-US" sz="35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ic_MCV10\500z_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61"/>
            <a:ext cx="8248835" cy="6372225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428660" y="-142892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Middle level features (500: </a:t>
            </a:r>
            <a:r>
              <a:rPr lang="en-US" altLang="zh-CN" sz="3500" b="1" dirty="0" err="1" smtClean="0"/>
              <a:t>height,vorticity</a:t>
            </a:r>
            <a:r>
              <a:rPr lang="en-US" altLang="zh-CN" sz="3500" b="1" dirty="0" smtClean="0"/>
              <a:t>)                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Plateau MCV</a:t>
            </a:r>
            <a:endParaRPr lang="zh-CN" alt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3959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initiation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21129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maturity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21129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dissipation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5000628" y="5857892"/>
            <a:ext cx="5357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altLang="zh-CN" sz="3500" b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-6</a:t>
            </a:r>
            <a:r>
              <a:rPr lang="en-US" altLang="zh-CN" sz="3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altLang="zh-CN" sz="3500" b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</a:t>
            </a:r>
            <a:endParaRPr kumimoji="0" lang="zh-CN" altLang="en-US" sz="35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\Desktop\pic_MCV10\850z_u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5774"/>
            <a:ext cx="7878962" cy="6086498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428660" y="-142892"/>
            <a:ext cx="10072758" cy="1143000"/>
          </a:xfrm>
        </p:spPr>
        <p:txBody>
          <a:bodyPr>
            <a:noAutofit/>
          </a:bodyPr>
          <a:lstStyle/>
          <a:p>
            <a:r>
              <a:rPr lang="en-US" altLang="zh-CN" sz="3500" b="1" dirty="0" smtClean="0"/>
              <a:t>Low level features (850: </a:t>
            </a:r>
            <a:r>
              <a:rPr lang="en-US" altLang="zh-CN" sz="3500" b="1" dirty="0" err="1" smtClean="0"/>
              <a:t>height,wind</a:t>
            </a:r>
            <a:r>
              <a:rPr lang="en-US" altLang="zh-CN" sz="3500" b="1" dirty="0" smtClean="0"/>
              <a:t>)                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Plateau MCV</a:t>
            </a:r>
            <a:endParaRPr lang="zh-CN" alt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3959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initiation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21129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maturity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21129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dissipation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6810391" cy="52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2844" y="-142900"/>
            <a:ext cx="8890000" cy="1314450"/>
            <a:chOff x="1" y="1"/>
            <a:chExt cx="8890184" cy="1314786"/>
          </a:xfrm>
        </p:grpSpPr>
        <p:pic>
          <p:nvPicPr>
            <p:cNvPr id="5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139" t="21086" b="53120"/>
            <a:stretch>
              <a:fillRect/>
            </a:stretch>
          </p:blipFill>
          <p:spPr bwMode="auto">
            <a:xfrm>
              <a:off x="2357535" y="342234"/>
              <a:ext cx="6532650" cy="41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71802" y="35716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70663"/>
            <a:ext cx="892975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A 10-year MV climatology are done, some of the basic MV characteristics are analyzed.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The composite of Plateau MCV are done. We get some primary results. 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composite 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need to be done in future days, such as the vertical structure, the role of 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vertical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shear, as well as the differences among different composite MCVs.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5984" y="129581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Review of past studies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480"/>
            <a:ext cx="892975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Statistical studies of MV over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1. Bartels and Maddox (1991)   2. Trier  et al. (2000)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3. Davis et al. (2002)                 4. James and Johnson (2010)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56940"/>
            <a:ext cx="892975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Statistical studies of MV over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Southwest vortex: Fu et al. (2014, 2015)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Tibetan Plateau vortex: 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et al. (2014)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Dabie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vortex: Fu et al. (2016)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Vortex on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Meiyu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front: Yang et al. (2010),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et al. (2013)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480" y="2357430"/>
            <a:ext cx="564360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Lack of  high resolution data  with a large time range</a:t>
            </a:r>
          </a:p>
          <a:p>
            <a:pPr marL="514350" indent="-514350">
              <a:buAutoNum type="arabicPlain"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 consuming,  amounts of manual work are needed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Thanks!</a:t>
            </a:r>
            <a:endParaRPr lang="zh-CN" altLang="en-US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2844" y="-142900"/>
            <a:ext cx="8890000" cy="1314450"/>
            <a:chOff x="1" y="1"/>
            <a:chExt cx="8890184" cy="1314786"/>
          </a:xfrm>
        </p:grpSpPr>
        <p:pic>
          <p:nvPicPr>
            <p:cNvPr id="5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139" t="21086" b="53120"/>
            <a:stretch>
              <a:fillRect/>
            </a:stretch>
          </p:blipFill>
          <p:spPr bwMode="auto">
            <a:xfrm>
              <a:off x="2357535" y="342234"/>
              <a:ext cx="6532650" cy="41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71802" y="35716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70663"/>
            <a:ext cx="892975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Past studies  are lack of a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spatial-temporal range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climatology.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To facilitate the generalization about MV physical characteristics. To provide a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statistical robust basis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for the validation of numerical simulations 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1   Review of past studies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02303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2   Data and method</a:t>
            </a:r>
            <a:endParaRPr lang="zh-CN" altLang="en-US" sz="4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8812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3</a:t>
            </a:r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4400" b="1" dirty="0" smtClean="0">
                <a:solidFill>
                  <a:srgbClr val="EAEAEA"/>
                </a:solidFill>
              </a:rPr>
              <a:t>  MV </a:t>
            </a:r>
            <a:r>
              <a:rPr lang="en-US" altLang="zh-CN" sz="4400" b="1" dirty="0" err="1" smtClean="0">
                <a:solidFill>
                  <a:srgbClr val="EAEAEA"/>
                </a:solidFill>
              </a:rPr>
              <a:t>climotology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0250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4   Composite MV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88319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5   Summary and conclusions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Data and Method</a:t>
            </a:r>
            <a:br>
              <a:rPr lang="en-US" altLang="zh-CN" b="1" dirty="0" smtClean="0"/>
            </a:b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8429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Data: 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EC-interim</a:t>
            </a:r>
            <a:r>
              <a:rPr lang="en-US" altLang="zh-CN" sz="2800" b="1" dirty="0" smtClean="0"/>
              <a:t>, 0.125</a:t>
            </a:r>
            <a:r>
              <a:rPr lang="en-US" altLang="zh-CN" sz="2800" b="1" baseline="30000" dirty="0" smtClean="0"/>
              <a:t>o</a:t>
            </a:r>
            <a:r>
              <a:rPr lang="en-US" altLang="zh-CN" sz="2800" b="1" dirty="0" smtClean="0"/>
              <a:t>, 6h;   and </a:t>
            </a:r>
            <a:r>
              <a:rPr lang="en-US" altLang="zh-CN" sz="2800" b="1" dirty="0" err="1" smtClean="0">
                <a:solidFill>
                  <a:srgbClr val="7030A0"/>
                </a:solidFill>
              </a:rPr>
              <a:t>cmorph</a:t>
            </a:r>
            <a:r>
              <a:rPr lang="en-US" altLang="zh-CN" sz="2800" b="1" dirty="0" smtClean="0"/>
              <a:t>: 8km, 0.5h</a:t>
            </a:r>
          </a:p>
          <a:p>
            <a:r>
              <a:rPr lang="en-US" altLang="zh-CN" sz="2800" b="1" dirty="0" smtClean="0"/>
              <a:t>          </a:t>
            </a:r>
          </a:p>
          <a:p>
            <a:r>
              <a:rPr lang="en-US" altLang="zh-CN" sz="2800" b="1" dirty="0" smtClean="0"/>
              <a:t>Method: </a:t>
            </a:r>
          </a:p>
          <a:p>
            <a:r>
              <a:rPr lang="en-US" altLang="zh-CN" sz="2800" b="1" dirty="0" smtClean="0"/>
              <a:t>(1) MV at each time:  DAT (2002)</a:t>
            </a:r>
          </a:p>
          <a:p>
            <a:r>
              <a:rPr lang="en-US" altLang="zh-CN" sz="2800" b="1" dirty="0" smtClean="0"/>
              <a:t>(2) MV track:  a modified TREC</a:t>
            </a:r>
          </a:p>
          <a:p>
            <a:r>
              <a:rPr lang="en-US" altLang="zh-CN" sz="2800" b="1" dirty="0" smtClean="0"/>
              <a:t>(3) MV categories: </a:t>
            </a:r>
          </a:p>
          <a:p>
            <a:endParaRPr lang="en-US" sz="2800" smtClean="0"/>
          </a:p>
          <a:p>
            <a:r>
              <a:rPr lang="en-US" sz="2800" smtClean="0"/>
              <a:t>By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initial situation</a:t>
            </a:r>
            <a:r>
              <a:rPr lang="en-US" sz="2800" dirty="0" smtClean="0"/>
              <a:t>:  </a:t>
            </a:r>
            <a:r>
              <a:rPr lang="en-US" sz="2800" b="1" dirty="0" smtClean="0">
                <a:solidFill>
                  <a:srgbClr val="7030A0"/>
                </a:solidFill>
              </a:rPr>
              <a:t>MCV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MSV</a:t>
            </a:r>
            <a:r>
              <a:rPr lang="en-US" sz="2800" dirty="0" smtClean="0"/>
              <a:t> (</a:t>
            </a:r>
            <a:r>
              <a:rPr lang="en-US" sz="2800" dirty="0" err="1" smtClean="0"/>
              <a:t>Mesoscale</a:t>
            </a:r>
            <a:r>
              <a:rPr lang="en-US" sz="2800" dirty="0" smtClean="0"/>
              <a:t> </a:t>
            </a:r>
            <a:r>
              <a:rPr lang="en-US" sz="2800" dirty="0" err="1" smtClean="0"/>
              <a:t>Stratiform</a:t>
            </a:r>
            <a:r>
              <a:rPr lang="en-US" sz="2800" dirty="0" smtClean="0"/>
              <a:t> Vortex), and </a:t>
            </a:r>
            <a:r>
              <a:rPr lang="en-US" sz="2800" b="1" dirty="0" smtClean="0">
                <a:solidFill>
                  <a:srgbClr val="7030A0"/>
                </a:solidFill>
              </a:rPr>
              <a:t>MDV</a:t>
            </a:r>
            <a:r>
              <a:rPr lang="en-US" sz="2800" dirty="0" smtClean="0"/>
              <a:t> (</a:t>
            </a:r>
            <a:r>
              <a:rPr lang="en-US" sz="2800" dirty="0" err="1" smtClean="0"/>
              <a:t>Mesoscale</a:t>
            </a:r>
            <a:r>
              <a:rPr lang="en-US" sz="2800" dirty="0" smtClean="0"/>
              <a:t> Dry Vortex).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zh-CN" altLang="en-US" sz="2800" b="1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1406" y="-28590"/>
            <a:ext cx="8890000" cy="1314450"/>
            <a:chOff x="1" y="1"/>
            <a:chExt cx="8890184" cy="1314786"/>
          </a:xfrm>
        </p:grpSpPr>
        <p:pic>
          <p:nvPicPr>
            <p:cNvPr id="6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139" t="21086" b="53120"/>
            <a:stretch>
              <a:fillRect/>
            </a:stretch>
          </p:blipFill>
          <p:spPr bwMode="auto">
            <a:xfrm>
              <a:off x="2357535" y="353191"/>
              <a:ext cx="6532650" cy="41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572132" y="2041746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circular</a:t>
            </a: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symmetric</a:t>
            </a: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R&lt;300km</a:t>
            </a: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monotonic decrease</a:t>
            </a: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&gt; 4.5</a:t>
            </a:r>
            <a:r>
              <a:rPr lang="zh-CN" altLang="en-US" sz="2800" dirty="0" smtClean="0">
                <a:solidFill>
                  <a:srgbClr val="0000FF"/>
                </a:solidFill>
              </a:rPr>
              <a:t>*</a:t>
            </a:r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-5</a:t>
            </a:r>
            <a:endParaRPr lang="zh-CN" altLang="en-US" sz="2800" baseline="30000" dirty="0">
              <a:solidFill>
                <a:srgbClr val="0000FF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929190" y="235743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000628" y="307181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000628" y="271462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929190" y="3000372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4857752" y="321468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pic_MCV10\domain\doma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28670"/>
            <a:ext cx="7620000" cy="5886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-2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Region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71480"/>
            <a:ext cx="8429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Time:  2007.01 ~ 2016.12</a:t>
            </a:r>
          </a:p>
          <a:p>
            <a:r>
              <a:rPr lang="en-US" altLang="zh-CN" sz="2800" b="1" dirty="0" smtClean="0"/>
              <a:t>Region: 20N – 45N, 90E – 130E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ic_MCV10\check_result\5\chec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5775"/>
            <a:ext cx="7620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1   Review of past studies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02303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2   Data and method</a:t>
            </a:r>
            <a:endParaRPr lang="zh-CN" altLang="en-US" sz="4400" b="1" dirty="0">
              <a:solidFill>
                <a:srgbClr val="EAEAE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8812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</a:rPr>
              <a:t>3   MV </a:t>
            </a:r>
            <a:r>
              <a:rPr lang="en-US" altLang="zh-CN" sz="4400" b="1" dirty="0" err="1" smtClean="0">
                <a:solidFill>
                  <a:schemeClr val="bg2">
                    <a:lumMod val="10000"/>
                  </a:schemeClr>
                </a:solidFill>
              </a:rPr>
              <a:t>climotology</a:t>
            </a:r>
            <a:endParaRPr lang="zh-CN" altLang="en-US" sz="4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0250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4   Composite MV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88319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EAEAEA"/>
                </a:solidFill>
              </a:rPr>
              <a:t>5   Summary and conclusions</a:t>
            </a:r>
            <a:endParaRPr lang="zh-CN" altLang="en-US" sz="4400" b="1" dirty="0" smtClean="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1084</Words>
  <PresentationFormat>全屏显示(4:3)</PresentationFormat>
  <Paragraphs>201</Paragraphs>
  <Slides>30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Climatology of mesoscale vortices  in China</vt:lpstr>
      <vt:lpstr>幻灯片 2</vt:lpstr>
      <vt:lpstr>幻灯片 3</vt:lpstr>
      <vt:lpstr>幻灯片 4</vt:lpstr>
      <vt:lpstr>幻灯片 5</vt:lpstr>
      <vt:lpstr>Data and Method </vt:lpstr>
      <vt:lpstr>幻灯片 7</vt:lpstr>
      <vt:lpstr>幻灯片 8</vt:lpstr>
      <vt:lpstr>幻灯片 9</vt:lpstr>
      <vt:lpstr>Statistical Results </vt:lpstr>
      <vt:lpstr>幻灯片 11</vt:lpstr>
      <vt:lpstr>Relationship between intensity and longevity  </vt:lpstr>
      <vt:lpstr>Relationship between intensity and precipitation  </vt:lpstr>
      <vt:lpstr>MCV position relative to max pre. </vt:lpstr>
      <vt:lpstr>Position of secondary convection  (MV)</vt:lpstr>
      <vt:lpstr>Geographical distribution </vt:lpstr>
      <vt:lpstr>Monthly variation</vt:lpstr>
      <vt:lpstr>幻灯片 18</vt:lpstr>
      <vt:lpstr>Monthly variation</vt:lpstr>
      <vt:lpstr>Diurnal variation (formation time)</vt:lpstr>
      <vt:lpstr>Formation time</vt:lpstr>
      <vt:lpstr>Formation time of different regions</vt:lpstr>
      <vt:lpstr>幻灯片 23</vt:lpstr>
      <vt:lpstr>Suface features (CAPE)    Plateau MCV</vt:lpstr>
      <vt:lpstr>Suface features (sp+tp)    Plateau MCV</vt:lpstr>
      <vt:lpstr>High level features (200: height,divergence)                 Plateau MCV</vt:lpstr>
      <vt:lpstr>Middle level features (500: height,vorticity)                 Plateau MCV</vt:lpstr>
      <vt:lpstr>Low level features (850: height,wind)                 Plateau MCV</vt:lpstr>
      <vt:lpstr>幻灯片 29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shuyu</dc:creator>
  <cp:lastModifiedBy>Dell</cp:lastModifiedBy>
  <cp:revision>250</cp:revision>
  <dcterms:created xsi:type="dcterms:W3CDTF">2017-06-28T18:44:20Z</dcterms:created>
  <dcterms:modified xsi:type="dcterms:W3CDTF">2017-08-17T14:06:53Z</dcterms:modified>
</cp:coreProperties>
</file>