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59" r:id="rId3"/>
    <p:sldId id="260" r:id="rId4"/>
    <p:sldId id="261" r:id="rId5"/>
    <p:sldId id="301" r:id="rId6"/>
    <p:sldId id="262" r:id="rId7"/>
    <p:sldId id="263" r:id="rId8"/>
    <p:sldId id="266" r:id="rId9"/>
    <p:sldId id="270" r:id="rId10"/>
    <p:sldId id="288" r:id="rId11"/>
    <p:sldId id="290" r:id="rId12"/>
    <p:sldId id="275" r:id="rId13"/>
    <p:sldId id="277" r:id="rId14"/>
    <p:sldId id="279" r:id="rId15"/>
    <p:sldId id="267" r:id="rId16"/>
    <p:sldId id="281" r:id="rId17"/>
    <p:sldId id="286" r:id="rId18"/>
    <p:sldId id="292" r:id="rId19"/>
    <p:sldId id="302" r:id="rId20"/>
    <p:sldId id="296" r:id="rId21"/>
    <p:sldId id="297" r:id="rId22"/>
    <p:sldId id="291" r:id="rId23"/>
    <p:sldId id="274" r:id="rId24"/>
    <p:sldId id="276" r:id="rId25"/>
    <p:sldId id="268" r:id="rId26"/>
    <p:sldId id="294" r:id="rId27"/>
    <p:sldId id="264" r:id="rId28"/>
    <p:sldId id="273" r:id="rId29"/>
    <p:sldId id="295" r:id="rId30"/>
    <p:sldId id="293" r:id="rId31"/>
    <p:sldId id="265" r:id="rId32"/>
    <p:sldId id="298" r:id="rId33"/>
    <p:sldId id="300" r:id="rId34"/>
    <p:sldId id="299" r:id="rId35"/>
    <p:sldId id="2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88561" autoAdjust="0"/>
  </p:normalViewPr>
  <p:slideViewPr>
    <p:cSldViewPr snapToGrid="0">
      <p:cViewPr varScale="1">
        <p:scale>
          <a:sx n="62" d="100"/>
          <a:sy n="62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C1C47-5711-41C4-9E0D-2F63FC2AA7AB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C6539-3A21-4B5E-85E6-1A06E55FB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6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BDDC-1FFB-4BA2-B7F2-A1D3950C13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59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figure summarizes the three previous figures.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6539-3A21-4B5E-85E6-1A06E55FBC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64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Cross-section of MD8-O3  of each sub-ensemble along I-95. The vertical coordinate was calculated by taking the using the hypsometric equation using the upper quintile- averaged pressure and average temperature. The upper quintile averaged peak 8-Hour average PBL height is denoted by the purple dashed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6539-3A21-4B5E-85E6-1A06E55FBC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2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Cross-section of the sensitivity of MD8-O3  of each sub-ensemble along I-95. The vertical coordinate was calculated by taking the using the hypsometric equation using the upper quintile- averaged pressure and average temperature. The upper quintile averaged peak 8-Hour average PBL height is denoted by the purple dashed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6539-3A21-4B5E-85E6-1A06E55FBC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98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Figure shows that all of the sub-ensemble most frequently overpredicts MD8-O3. The emission inventory is most </a:t>
            </a:r>
            <a:r>
              <a:rPr lang="en-US" dirty="0" err="1"/>
              <a:t>underdispersive</a:t>
            </a:r>
            <a:r>
              <a:rPr lang="en-US" dirty="0"/>
              <a:t>, as noted by the lower probability of ranks 2 and 3, as compared to the other sub-ensembles. In contrast, the larger probability of 2 and 3 in the </a:t>
            </a:r>
            <a:r>
              <a:rPr lang="en-US" dirty="0" err="1"/>
              <a:t>icbc</a:t>
            </a:r>
            <a:r>
              <a:rPr lang="en-US" dirty="0"/>
              <a:t> sub-ensemble shows that is more likely to 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6539-3A21-4B5E-85E6-1A06E55FBC8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76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Figure shows that all of the sub-ensemble most frequently overpredicts MD8-O3. The emission inventory is most </a:t>
            </a:r>
            <a:r>
              <a:rPr lang="en-US" dirty="0" err="1"/>
              <a:t>underdispersive</a:t>
            </a:r>
            <a:r>
              <a:rPr lang="en-US" dirty="0"/>
              <a:t>, as noted by the lower probability of ranks 2 and 3, as compared to the other sub-ensembles. In contrast, the larger probability of 2 and 3 in the </a:t>
            </a:r>
            <a:r>
              <a:rPr lang="en-US" dirty="0" err="1"/>
              <a:t>icbc</a:t>
            </a:r>
            <a:r>
              <a:rPr lang="en-US" dirty="0"/>
              <a:t> sub-ensemble shows that is more likely to 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6539-3A21-4B5E-85E6-1A06E55FBC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52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6539-3A21-4B5E-85E6-1A06E55FBC8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19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Figure demonstrates that the ensemble generally overpredicts ozone. Near NYC, MD8-O3 has a weak negative bias. This is enhanced in MERRA-2.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6539-3A21-4B5E-85E6-1A06E55FBC8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5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Constituent days of the upper quintile.</a:t>
            </a:r>
          </a:p>
          <a:p>
            <a:r>
              <a:rPr lang="en-US" dirty="0"/>
              <a:t>6/1 – 21 stations exceeded</a:t>
            </a:r>
          </a:p>
          <a:p>
            <a:r>
              <a:rPr lang="en-US" dirty="0"/>
              <a:t>6/11 – 15 stations exceeded</a:t>
            </a:r>
          </a:p>
          <a:p>
            <a:r>
              <a:rPr lang="en-US" dirty="0"/>
              <a:t>6/15 – 4 stations exceeded</a:t>
            </a:r>
          </a:p>
          <a:p>
            <a:r>
              <a:rPr lang="en-US" dirty="0"/>
              <a:t>6/20 – 20 stations exceeded</a:t>
            </a:r>
          </a:p>
          <a:p>
            <a:r>
              <a:rPr lang="en-US" dirty="0"/>
              <a:t>6/24 – 8 stations exceeded</a:t>
            </a:r>
          </a:p>
          <a:p>
            <a:r>
              <a:rPr lang="en-US" dirty="0"/>
              <a:t>6/26 – 2 stations exceeded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6539-3A21-4B5E-85E6-1A06E55FBC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4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figure shows that the ERA-GFS overpredicts ozone the most. This also demonstrates that MERRA-2 produces less ozone than the other </a:t>
            </a:r>
            <a:r>
              <a:rPr lang="en-US" dirty="0" err="1"/>
              <a:t>subensemble</a:t>
            </a:r>
            <a:r>
              <a:rPr lang="en-US" dirty="0"/>
              <a:t> members.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6539-3A21-4B5E-85E6-1A06E55FBC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56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figure shows that the emissions inventory sub-ensemble shows the decrease in ozone due to emissions inventory.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6539-3A21-4B5E-85E6-1A06E55FBC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9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Figure shows that there are very few differences between the PBL ensemble members.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6539-3A21-4B5E-85E6-1A06E55FBC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92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Sub-ensemble standard deviation of surface MD8-O3 for the upper quintile. The initial and boundary conditions are the most uncertain, followed by the Emissions Inventory.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6539-3A21-4B5E-85E6-1A06E55FBC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49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figure demonstrates the extent that the initial and boundary conditions sensitivity is enhanced. The emissions inventory is the next most sensitive feature.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1BDDC-1FFB-4BA2-B7F2-A1D3950C13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Figure helps support the idea that the later emissions inventory will provide the more accurate mixing ratios of MD8-O3.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6539-3A21-4B5E-85E6-1A06E55FBC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99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20, 18 observations outside ensemble for emissions and </a:t>
            </a:r>
            <a:r>
              <a:rPr lang="en-US" dirty="0" err="1"/>
              <a:t>icbc</a:t>
            </a:r>
            <a:r>
              <a:rPr lang="en-US" dirty="0"/>
              <a:t> respectively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6E018-36AD-45FC-967B-A6B7229F3A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4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707C7-3295-4C38-BC96-BFFB3EB92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391E9-48D6-4771-B240-B21104676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58967-5B61-46E2-AF5D-BAFC641C1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7E8-9980-442B-9E07-B90581F4EB6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16FF4-86F3-432A-A607-9723C570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AE2D5-0348-497D-8ADA-D38D4AF1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3A-733A-411A-91D6-EC560BF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B533B-0590-40A1-B896-D6E2674B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8EF2F-3DD6-4CB5-9234-40ABFA733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B5349-913F-4984-8C86-E864BCB7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7E8-9980-442B-9E07-B90581F4EB6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FC4C7-5CDC-4802-9073-12AAD265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CA844-1D4C-42D9-92CD-4F204C6D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3A-733A-411A-91D6-EC560BF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87F56B-A5CC-40DC-807E-CACC464FE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21FE0-3701-4396-9FDF-DD83CAE07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54472-5175-49AC-B5AA-72320AE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7E8-9980-442B-9E07-B90581F4EB6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CA9D5-B900-47B2-9897-978CF6E4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9362A-D7BF-48E9-A64B-0A7EB769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3A-733A-411A-91D6-EC560BF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6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E037-3FEC-49F9-9D88-10352A6C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AE18-B230-446B-B72D-19611F41D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AC009-C5F9-46EF-8EEF-48E3FB14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7E8-9980-442B-9E07-B90581F4EB6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2007C-4435-448F-8E51-CF8B7FB53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F03E5-9EC4-4CAE-860A-0F30E2412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3A-733A-411A-91D6-EC560BF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8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E1FBE-0C66-4C14-8F7E-0B38C471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51145-8CC0-4491-B1BB-548D77C77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0162D-5741-42FA-B8E9-B2F70BD88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7E8-9980-442B-9E07-B90581F4EB6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24CD-41DA-4D08-965C-8B7E0F19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80E81-124C-4605-A142-F40FDBB2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3A-733A-411A-91D6-EC560BF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0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5CDDD-66FB-4A04-9B03-26764045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AE0B2-7624-4B3B-8B38-2BF6B1BE2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DBABD-50AE-41C8-B6F7-5946737C0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025C0-5AA9-4137-BEE9-51873EE6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7E8-9980-442B-9E07-B90581F4EB6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27774-100B-4E1D-BE8C-8CD7DD7E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FE830-BB6B-462E-BCAC-536B9FDC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3A-733A-411A-91D6-EC560BF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016D-6310-4ECD-B2B6-BDF7C3A7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5619-F488-4DED-A81B-D86A56856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1C6C3-B424-4C3B-8A8B-936E832D9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0634A-6900-4894-8966-54411E55D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78F80-FCE5-4C45-A69E-00C0BB03D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B372D-CC1B-4EA7-A52B-A5B85EAA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7E8-9980-442B-9E07-B90581F4EB6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50E31A-8737-4D11-BA5C-77F1B175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E406B-6E08-4452-B1E1-80B2BAC1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3A-733A-411A-91D6-EC560BF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6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429E3-DA30-402C-B0D2-3A24EF95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12EF3-60F2-446F-99FB-C1F6BCF3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7E8-9980-442B-9E07-B90581F4EB6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FB1D9-E337-48EC-ADC3-8C4D52EA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B229C-CB91-4A87-BF51-901DA711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3A-733A-411A-91D6-EC560BF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7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7F3DB-3E13-4E50-BEE3-C6435E5F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7E8-9980-442B-9E07-B90581F4EB6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37715-0951-4BEF-B2F0-57C88FE5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1A9C4-05DA-41D3-9CEC-201F9DF5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3A-733A-411A-91D6-EC560BF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8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3217-CC64-41C9-B3EA-DA68B447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1FBE-E4F9-4A64-B1C6-6EE6848D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7C2D2-C01D-4828-8E04-89B6A1663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DDD4D-1C8B-4F76-A5B3-5DC1A603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7E8-9980-442B-9E07-B90581F4EB6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098A1-F6FD-4215-B0D8-423790DE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F9F35-51F7-4DF5-BD53-4B4758C5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3A-733A-411A-91D6-EC560BF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1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B6EF-D204-4FF6-98C7-24AB5048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24F2D-1530-432D-B5F5-CF113014A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C3474-3D74-4CC1-BC84-FA34AE346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12018-681D-4AEA-BCB5-5D5275A4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7E8-9980-442B-9E07-B90581F4EB6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E2054-2B2C-43A0-8D16-9EC117E6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00979-153C-4551-B936-E5713D4D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BC3A-733A-411A-91D6-EC560BF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6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89E79-35BE-4852-8A9E-73FB7490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1CA1B-47FA-486A-AB29-B3848AE8D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69DD6-8D0E-4147-9EE0-751807C13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6D7E8-9980-442B-9E07-B90581F4EB66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EC22E-64A6-48FF-B970-C1954533E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BED61-72CE-45FB-BF8F-8263466F8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3BC3A-733A-411A-91D6-EC560BFCB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3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429A-70A4-4F88-9267-98E2EE348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" y="1122363"/>
            <a:ext cx="12094464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WRF-</a:t>
            </a:r>
            <a:r>
              <a:rPr lang="en-US" dirty="0" err="1"/>
              <a:t>Chem</a:t>
            </a:r>
            <a:r>
              <a:rPr lang="en-US" dirty="0"/>
              <a:t> Sensitivity of Tropospheric Ozone in the Mid-Atlantic Region in June 2016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82434-FCE0-41A9-A3F4-0CF45D2B8B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By: Andrew Thomas</a:t>
            </a:r>
          </a:p>
          <a:p>
            <a:pPr algn="l"/>
            <a:r>
              <a:rPr lang="en-US" dirty="0"/>
              <a:t>Amy Huff</a:t>
            </a:r>
          </a:p>
          <a:p>
            <a:pPr algn="l"/>
            <a:r>
              <a:rPr lang="en-US" dirty="0" err="1"/>
              <a:t>Fuqing</a:t>
            </a:r>
            <a:r>
              <a:rPr lang="en-US" dirty="0"/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2644950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11B17-1BAC-4D52-AEB1-D32D756F1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4" y="-11988"/>
            <a:ext cx="11587397" cy="1325563"/>
          </a:xfrm>
        </p:spPr>
        <p:txBody>
          <a:bodyPr/>
          <a:lstStyle/>
          <a:p>
            <a:r>
              <a:rPr lang="en-US" dirty="0"/>
              <a:t>Average MD8-O</a:t>
            </a:r>
            <a:r>
              <a:rPr lang="en-US" baseline="-25000" dirty="0"/>
              <a:t>3</a:t>
            </a:r>
            <a:r>
              <a:rPr lang="en-US" dirty="0"/>
              <a:t> of the Upper Quintile: Emissions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606987-4502-444F-80D6-C2A695CC7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36" y="1088224"/>
            <a:ext cx="8697088" cy="5769775"/>
          </a:xfrm>
        </p:spPr>
      </p:pic>
    </p:spTree>
    <p:extLst>
      <p:ext uri="{BB962C8B-B14F-4D97-AF65-F5344CB8AC3E}">
        <p14:creationId xmlns:p14="http://schemas.microsoft.com/office/powerpoint/2010/main" val="397581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11B17-1BAC-4D52-AEB1-D32D756F1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49" y="-11988"/>
            <a:ext cx="10515600" cy="1325563"/>
          </a:xfrm>
        </p:spPr>
        <p:txBody>
          <a:bodyPr/>
          <a:lstStyle/>
          <a:p>
            <a:r>
              <a:rPr lang="en-US" dirty="0"/>
              <a:t>Average MD8-O</a:t>
            </a:r>
            <a:r>
              <a:rPr lang="en-US" baseline="-25000" dirty="0"/>
              <a:t>3</a:t>
            </a:r>
            <a:r>
              <a:rPr lang="en-US" dirty="0"/>
              <a:t> of the Upper Quintile: PBL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606987-4502-444F-80D6-C2A695CC7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36" y="1088224"/>
            <a:ext cx="8697087" cy="5769775"/>
          </a:xfrm>
        </p:spPr>
      </p:pic>
    </p:spTree>
    <p:extLst>
      <p:ext uri="{BB962C8B-B14F-4D97-AF65-F5344CB8AC3E}">
        <p14:creationId xmlns:p14="http://schemas.microsoft.com/office/powerpoint/2010/main" val="129132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912A5B-7C93-499C-9E97-2DA9AD19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en-US" dirty="0"/>
              <a:t>Uncertainty of MD8-O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336569-A466-4196-8C6A-28F693EDAA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4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8769-4CB9-4EE0-81D5-AF58819A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1" y="365125"/>
            <a:ext cx="12108119" cy="1325563"/>
          </a:xfrm>
        </p:spPr>
        <p:txBody>
          <a:bodyPr/>
          <a:lstStyle/>
          <a:p>
            <a:r>
              <a:rPr lang="en-US" dirty="0"/>
              <a:t>Average Standard Deviation of MD8-O</a:t>
            </a:r>
            <a:r>
              <a:rPr lang="en-US" baseline="-25000" dirty="0"/>
              <a:t>3</a:t>
            </a:r>
            <a:r>
              <a:rPr lang="en-US" dirty="0"/>
              <a:t> for the Upper Quintile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0AD6BAF-D7E9-4F96-8E2E-4E0B8F900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" y="2429146"/>
            <a:ext cx="12108116" cy="3689454"/>
          </a:xfrm>
        </p:spPr>
      </p:pic>
    </p:spTree>
    <p:extLst>
      <p:ext uri="{BB962C8B-B14F-4D97-AF65-F5344CB8AC3E}">
        <p14:creationId xmlns:p14="http://schemas.microsoft.com/office/powerpoint/2010/main" val="1659838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00F7-7543-4ABB-80DD-00D22C87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0" y="365125"/>
            <a:ext cx="11260440" cy="1325563"/>
          </a:xfrm>
        </p:spPr>
        <p:txBody>
          <a:bodyPr/>
          <a:lstStyle/>
          <a:p>
            <a:r>
              <a:rPr lang="en-US" dirty="0"/>
              <a:t>Spatially Averaged Standard Deviation of MD8-O</a:t>
            </a:r>
            <a:r>
              <a:rPr lang="en-US" baseline="-25000" dirty="0"/>
              <a:t>3</a:t>
            </a:r>
            <a:r>
              <a:rPr lang="en-US" dirty="0"/>
              <a:t> over Land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8F8E6B-036B-4E03-80F3-4A61D9B56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" y="2120591"/>
            <a:ext cx="11898959" cy="4590623"/>
          </a:xfrm>
        </p:spPr>
      </p:pic>
    </p:spTree>
    <p:extLst>
      <p:ext uri="{BB962C8B-B14F-4D97-AF65-F5344CB8AC3E}">
        <p14:creationId xmlns:p14="http://schemas.microsoft.com/office/powerpoint/2010/main" val="3658422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DAB9-DD80-4951-AC16-E6792D9E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57B1666-C878-4EF3-A525-D80D88BE4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827031"/>
            <a:ext cx="12191997" cy="4642725"/>
          </a:xfrm>
        </p:spPr>
      </p:pic>
    </p:spTree>
    <p:extLst>
      <p:ext uri="{BB962C8B-B14F-4D97-AF65-F5344CB8AC3E}">
        <p14:creationId xmlns:p14="http://schemas.microsoft.com/office/powerpoint/2010/main" val="71096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4CB8-F08D-4372-A1AB-163F4826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Time-series of MD8-O</a:t>
            </a:r>
            <a:r>
              <a:rPr lang="en-US" baseline="-25000" dirty="0"/>
              <a:t>3</a:t>
            </a:r>
            <a:r>
              <a:rPr lang="en-US" dirty="0"/>
              <a:t> at New Garden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35D5DB-35E3-4180-B18D-AFEDD1322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4" y="1797855"/>
            <a:ext cx="11806022" cy="5022668"/>
          </a:xfrm>
        </p:spPr>
      </p:pic>
    </p:spTree>
    <p:extLst>
      <p:ext uri="{BB962C8B-B14F-4D97-AF65-F5344CB8AC3E}">
        <p14:creationId xmlns:p14="http://schemas.microsoft.com/office/powerpoint/2010/main" val="4285088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E5E-F55A-4434-9060-94D46CED7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7"/>
            <a:ext cx="10515600" cy="1325563"/>
          </a:xfrm>
        </p:spPr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7075C-A57C-40DE-ACA9-71B4D515A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841"/>
            <a:ext cx="10515600" cy="5032375"/>
          </a:xfrm>
        </p:spPr>
        <p:txBody>
          <a:bodyPr/>
          <a:lstStyle/>
          <a:p>
            <a:r>
              <a:rPr lang="en-US" dirty="0"/>
              <a:t>Surface MD8-O</a:t>
            </a:r>
            <a:r>
              <a:rPr lang="en-US" baseline="-25000" dirty="0"/>
              <a:t>3 </a:t>
            </a:r>
            <a:r>
              <a:rPr lang="en-US" dirty="0"/>
              <a:t>is generally most sensitive to initial and boundary conditions.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Boundary layer MD8-O</a:t>
            </a:r>
            <a:r>
              <a:rPr lang="en-US" baseline="-25000" dirty="0"/>
              <a:t>3</a:t>
            </a:r>
            <a:r>
              <a:rPr lang="en-US" dirty="0"/>
              <a:t> is more sensitive to emissions inventory than PBL scheme.</a:t>
            </a:r>
          </a:p>
          <a:p>
            <a:endParaRPr lang="en-US" baseline="-25000" dirty="0"/>
          </a:p>
          <a:p>
            <a:r>
              <a:rPr lang="en-US" dirty="0"/>
              <a:t>More accurate mixing ratios of MD8-O</a:t>
            </a:r>
            <a:r>
              <a:rPr lang="en-US" baseline="-25000" dirty="0"/>
              <a:t>3</a:t>
            </a:r>
            <a:r>
              <a:rPr lang="en-US" dirty="0"/>
              <a:t> are associated with more accurate emissions inventories.</a:t>
            </a:r>
          </a:p>
        </p:txBody>
      </p:sp>
    </p:spTree>
    <p:extLst>
      <p:ext uri="{BB962C8B-B14F-4D97-AF65-F5344CB8AC3E}">
        <p14:creationId xmlns:p14="http://schemas.microsoft.com/office/powerpoint/2010/main" val="2813469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1E284-B725-4948-A79C-EA5E9BB7B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Supplemental Figures + Slides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5541246-55D3-4502-AC7A-3AB764CDE8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64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15FB-3279-42B1-9DBB-139AC85B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1" y="1"/>
            <a:ext cx="12087069" cy="1005840"/>
          </a:xfrm>
        </p:spPr>
        <p:txBody>
          <a:bodyPr>
            <a:normAutofit fontScale="90000"/>
          </a:bodyPr>
          <a:lstStyle/>
          <a:p>
            <a:r>
              <a:rPr lang="en-US" dirty="0"/>
              <a:t>Mean Absolute Error of MD8-O</a:t>
            </a:r>
            <a:r>
              <a:rPr lang="en-US" baseline="-25000" dirty="0"/>
              <a:t>3 </a:t>
            </a:r>
            <a:r>
              <a:rPr lang="en-US" dirty="0"/>
              <a:t>During the Upper Quintile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25A1F7-83F5-4DEB-95C6-8F6F6F088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053509"/>
              </p:ext>
            </p:extLst>
          </p:nvPr>
        </p:nvGraphicFramePr>
        <p:xfrm>
          <a:off x="1828799" y="1620437"/>
          <a:ext cx="7704945" cy="5014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2881">
                  <a:extLst>
                    <a:ext uri="{9D8B030D-6E8A-4147-A177-3AD203B41FA5}">
                      <a16:colId xmlns:a16="http://schemas.microsoft.com/office/drawing/2014/main" val="947961327"/>
                    </a:ext>
                  </a:extLst>
                </a:gridCol>
                <a:gridCol w="3872064">
                  <a:extLst>
                    <a:ext uri="{9D8B030D-6E8A-4147-A177-3AD203B41FA5}">
                      <a16:colId xmlns:a16="http://schemas.microsoft.com/office/drawing/2014/main" val="1660550678"/>
                    </a:ext>
                  </a:extLst>
                </a:gridCol>
              </a:tblGrid>
              <a:tr h="6267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Ensemble Member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Mean Absolute Error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9360236"/>
                  </a:ext>
                </a:extLst>
              </a:tr>
              <a:tr h="6267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CNTL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10.22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5664083"/>
                  </a:ext>
                </a:extLst>
              </a:tr>
              <a:tr h="6267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NEI-05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13.41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2305978"/>
                  </a:ext>
                </a:extLst>
              </a:tr>
              <a:tr h="6267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NEI-14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9.11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8919589"/>
                  </a:ext>
                </a:extLst>
              </a:tr>
              <a:tr h="6267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MYJ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9.65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4144831"/>
                  </a:ext>
                </a:extLst>
              </a:tr>
              <a:tr h="6267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ACM2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10.34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7425996"/>
                  </a:ext>
                </a:extLst>
              </a:tr>
              <a:tr h="6267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ERA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11.70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4708858"/>
                  </a:ext>
                </a:extLst>
              </a:tr>
              <a:tr h="6267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MERRA-2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11.22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0103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34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37AC-54A0-4992-B1F5-2428BCFE78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Setup of the Experiment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E1AAA96-EA1B-4A1D-B306-97DA63D311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29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3E82-E4F0-4ACD-A723-F832C977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9551"/>
            <a:ext cx="10515600" cy="1325563"/>
          </a:xfrm>
        </p:spPr>
        <p:txBody>
          <a:bodyPr/>
          <a:lstStyle/>
          <a:p>
            <a:r>
              <a:rPr lang="en-US" dirty="0"/>
              <a:t>Conclusions: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B72D7-1F70-4B99-A8B5-89CB41139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516"/>
            <a:ext cx="10515600" cy="4351338"/>
          </a:xfrm>
        </p:spPr>
        <p:txBody>
          <a:bodyPr/>
          <a:lstStyle/>
          <a:p>
            <a:r>
              <a:rPr lang="en-US" dirty="0"/>
              <a:t>Accurate data assimilation of meteorological information is critical for accurate air quality forecasts</a:t>
            </a:r>
          </a:p>
          <a:p>
            <a:endParaRPr lang="en-US" dirty="0"/>
          </a:p>
          <a:p>
            <a:r>
              <a:rPr lang="en-US" dirty="0"/>
              <a:t>The choice of initial and boundary conditions led to a less foreseeable outcome than the choice of emissions inventory.</a:t>
            </a:r>
          </a:p>
        </p:txBody>
      </p:sp>
    </p:spTree>
    <p:extLst>
      <p:ext uri="{BB962C8B-B14F-4D97-AF65-F5344CB8AC3E}">
        <p14:creationId xmlns:p14="http://schemas.microsoft.com/office/powerpoint/2010/main" val="2277386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6FB0-AEC8-473F-B816-25669033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08" y="-189511"/>
            <a:ext cx="10515600" cy="1325563"/>
          </a:xfrm>
        </p:spPr>
        <p:txBody>
          <a:bodyPr/>
          <a:lstStyle/>
          <a:p>
            <a:r>
              <a:rPr lang="en-US" dirty="0"/>
              <a:t>Conclusions: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57DB6-592C-412B-BEC1-7A98FFE61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052"/>
            <a:ext cx="10515600" cy="5040911"/>
          </a:xfrm>
        </p:spPr>
        <p:txBody>
          <a:bodyPr/>
          <a:lstStyle/>
          <a:p>
            <a:r>
              <a:rPr lang="en-US" dirty="0"/>
              <a:t>Extend the ensemble and sub-ensemble sizes:</a:t>
            </a:r>
          </a:p>
          <a:p>
            <a:pPr lvl="1"/>
            <a:r>
              <a:rPr lang="en-US" dirty="0"/>
              <a:t>Use combinations of the chosen model settings, such as NEI-14 with the ACM2 PBL scheme.</a:t>
            </a:r>
          </a:p>
          <a:p>
            <a:pPr lvl="1"/>
            <a:r>
              <a:rPr lang="en-US" dirty="0"/>
              <a:t>Include model settings that have not been tested, such as cumulus and photolysis parameterizations.</a:t>
            </a:r>
          </a:p>
          <a:p>
            <a:r>
              <a:rPr lang="en-US" dirty="0"/>
              <a:t>Identify the major causes for the enhanced sensitivity of tropospheric ozone to initial and boundary conditions by comparing model tendencies.</a:t>
            </a:r>
          </a:p>
          <a:p>
            <a:r>
              <a:rPr lang="en-US" dirty="0"/>
              <a:t>Develop better emissions modeling or inverse pollutant modeling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13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11B17-1BAC-4D52-AEB1-D32D756F1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49" y="-11988"/>
            <a:ext cx="10515600" cy="1325563"/>
          </a:xfrm>
        </p:spPr>
        <p:txBody>
          <a:bodyPr/>
          <a:lstStyle/>
          <a:p>
            <a:r>
              <a:rPr lang="en-US" dirty="0"/>
              <a:t>Average MD8-O</a:t>
            </a:r>
            <a:r>
              <a:rPr lang="en-US" baseline="-25000" dirty="0"/>
              <a:t>3</a:t>
            </a:r>
            <a:r>
              <a:rPr lang="en-US" dirty="0"/>
              <a:t> of the Upper Quintile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606987-4502-444F-80D6-C2A695CC7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4" y="928439"/>
            <a:ext cx="11070017" cy="5929562"/>
          </a:xfrm>
        </p:spPr>
      </p:pic>
    </p:spTree>
    <p:extLst>
      <p:ext uri="{BB962C8B-B14F-4D97-AF65-F5344CB8AC3E}">
        <p14:creationId xmlns:p14="http://schemas.microsoft.com/office/powerpoint/2010/main" val="4135582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78AF-8C35-49CA-ABE5-87A88C39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Average Cross-section of MD8-O</a:t>
            </a:r>
            <a:r>
              <a:rPr lang="en-US" baseline="-25000" dirty="0"/>
              <a:t>3</a:t>
            </a:r>
            <a:r>
              <a:rPr lang="en-US" dirty="0"/>
              <a:t> over I-95 for the Upper Quintile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7E2F400-C9BB-4465-B59E-338BB1CDE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13" y="1325563"/>
            <a:ext cx="9570373" cy="5532437"/>
          </a:xfrm>
        </p:spPr>
      </p:pic>
    </p:spTree>
    <p:extLst>
      <p:ext uri="{BB962C8B-B14F-4D97-AF65-F5344CB8AC3E}">
        <p14:creationId xmlns:p14="http://schemas.microsoft.com/office/powerpoint/2010/main" val="1390879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DDFCA7-4B31-406F-BA71-9B1B82E07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18" y="1332797"/>
            <a:ext cx="9435765" cy="552269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045B9-22D5-4EAA-B9ED-2DC4CCE8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</p:spPr>
        <p:txBody>
          <a:bodyPr/>
          <a:lstStyle/>
          <a:p>
            <a:r>
              <a:rPr lang="en-US" dirty="0"/>
              <a:t>Average Cross-section of the Upper Quintile of MD8-O</a:t>
            </a:r>
            <a:r>
              <a:rPr lang="en-US" baseline="-25000" dirty="0"/>
              <a:t>3</a:t>
            </a:r>
            <a:r>
              <a:rPr lang="en-US" dirty="0"/>
              <a:t> Sensitivity Over I-95</a:t>
            </a:r>
          </a:p>
        </p:txBody>
      </p:sp>
    </p:spTree>
    <p:extLst>
      <p:ext uri="{BB962C8B-B14F-4D97-AF65-F5344CB8AC3E}">
        <p14:creationId xmlns:p14="http://schemas.microsoft.com/office/powerpoint/2010/main" val="3662332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5C6C9-7323-4EF0-A993-01C3BD68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Station-Averaged Daily Range of O</a:t>
            </a:r>
            <a:r>
              <a:rPr lang="en-US" baseline="-25000" dirty="0"/>
              <a:t>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F8AA2A-1D8D-4CCC-8539-5EE513756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5" y="1690688"/>
            <a:ext cx="12046054" cy="5096735"/>
          </a:xfrm>
        </p:spPr>
      </p:pic>
    </p:spTree>
    <p:extLst>
      <p:ext uri="{BB962C8B-B14F-4D97-AF65-F5344CB8AC3E}">
        <p14:creationId xmlns:p14="http://schemas.microsoft.com/office/powerpoint/2010/main" val="1177512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B2AF-EEA2-4C7A-9432-DBA148BA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77" y="-204502"/>
            <a:ext cx="10515600" cy="1325563"/>
          </a:xfrm>
        </p:spPr>
        <p:txBody>
          <a:bodyPr/>
          <a:lstStyle/>
          <a:p>
            <a:r>
              <a:rPr lang="en-US" dirty="0"/>
              <a:t>Time-series of MD8-O</a:t>
            </a:r>
            <a:r>
              <a:rPr lang="en-US" baseline="-25000" dirty="0"/>
              <a:t>3</a:t>
            </a:r>
            <a:r>
              <a:rPr lang="en-US" dirty="0"/>
              <a:t> at Bristol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38789B-576B-4E69-8701-DCAFFD658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1" y="1287445"/>
            <a:ext cx="11878579" cy="5006868"/>
          </a:xfrm>
        </p:spPr>
      </p:pic>
    </p:spTree>
    <p:extLst>
      <p:ext uri="{BB962C8B-B14F-4D97-AF65-F5344CB8AC3E}">
        <p14:creationId xmlns:p14="http://schemas.microsoft.com/office/powerpoint/2010/main" val="1418725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549684-3048-4F08-85A6-3E87D95BD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777834"/>
            <a:ext cx="11887200" cy="608016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285A6E-E164-461F-8345-706B4AF3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27" y="-26051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Peak Hourly NO</a:t>
            </a:r>
            <a:r>
              <a:rPr lang="en-US" baseline="-25000" dirty="0"/>
              <a:t>x</a:t>
            </a:r>
            <a:r>
              <a:rPr lang="en-US" dirty="0"/>
              <a:t> Emissions</a:t>
            </a:r>
          </a:p>
        </p:txBody>
      </p:sp>
    </p:spTree>
    <p:extLst>
      <p:ext uri="{BB962C8B-B14F-4D97-AF65-F5344CB8AC3E}">
        <p14:creationId xmlns:p14="http://schemas.microsoft.com/office/powerpoint/2010/main" val="2434927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5F64-8A54-4AF3-9912-7835E35B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4" y="0"/>
            <a:ext cx="12059265" cy="1325563"/>
          </a:xfrm>
        </p:spPr>
        <p:txBody>
          <a:bodyPr/>
          <a:lstStyle/>
          <a:p>
            <a:r>
              <a:rPr lang="en-US" dirty="0"/>
              <a:t>Mean Absolute Error of MD8-O</a:t>
            </a:r>
            <a:r>
              <a:rPr lang="en-US" baseline="-25000" dirty="0"/>
              <a:t>3 </a:t>
            </a:r>
            <a:r>
              <a:rPr lang="en-US" dirty="0"/>
              <a:t>for the Upper Quintile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D9C0D7-E43E-435A-A3B2-81138C601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98" y="910733"/>
            <a:ext cx="6695766" cy="5917835"/>
          </a:xfrm>
        </p:spPr>
      </p:pic>
    </p:spTree>
    <p:extLst>
      <p:ext uri="{BB962C8B-B14F-4D97-AF65-F5344CB8AC3E}">
        <p14:creationId xmlns:p14="http://schemas.microsoft.com/office/powerpoint/2010/main" val="3932772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834E-D44B-4722-9F66-C483F6E6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1" y="-194872"/>
            <a:ext cx="12057089" cy="1325563"/>
          </a:xfrm>
        </p:spPr>
        <p:txBody>
          <a:bodyPr/>
          <a:lstStyle/>
          <a:p>
            <a:r>
              <a:rPr lang="en-US" dirty="0"/>
              <a:t>Rank Histogram of MD8-O</a:t>
            </a:r>
            <a:r>
              <a:rPr lang="en-US" baseline="-25000" dirty="0"/>
              <a:t>3</a:t>
            </a:r>
            <a:r>
              <a:rPr lang="en-US" dirty="0"/>
              <a:t> for each Sub-Ensemble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6B25D9-DF5D-41FC-9774-5A52BE189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4" y="960209"/>
            <a:ext cx="11189776" cy="5754742"/>
          </a:xfrm>
        </p:spPr>
      </p:pic>
    </p:spTree>
    <p:extLst>
      <p:ext uri="{BB962C8B-B14F-4D97-AF65-F5344CB8AC3E}">
        <p14:creationId xmlns:p14="http://schemas.microsoft.com/office/powerpoint/2010/main" val="94796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D726-6DE3-41C9-BB57-ACF872C7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819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396F16A-5434-410B-B720-306B21E4A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5" y="1204592"/>
            <a:ext cx="11556943" cy="5529042"/>
          </a:xfrm>
        </p:spPr>
      </p:pic>
    </p:spTree>
    <p:extLst>
      <p:ext uri="{BB962C8B-B14F-4D97-AF65-F5344CB8AC3E}">
        <p14:creationId xmlns:p14="http://schemas.microsoft.com/office/powerpoint/2010/main" val="1425721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834E-D44B-4722-9F66-C483F6E6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1" y="-194872"/>
            <a:ext cx="12057089" cy="1325563"/>
          </a:xfrm>
        </p:spPr>
        <p:txBody>
          <a:bodyPr/>
          <a:lstStyle/>
          <a:p>
            <a:r>
              <a:rPr lang="en-US" dirty="0"/>
              <a:t>Rank Histogram of MD8-O</a:t>
            </a:r>
            <a:r>
              <a:rPr lang="en-US" baseline="-25000" dirty="0"/>
              <a:t>3</a:t>
            </a:r>
            <a:r>
              <a:rPr lang="en-US" dirty="0"/>
              <a:t> for each Sub-Ensemble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3DD996-4A5D-47A4-BD3F-EBAC7E826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60898"/>
            <a:ext cx="10197683" cy="5657155"/>
          </a:xfrm>
        </p:spPr>
      </p:pic>
    </p:spTree>
    <p:extLst>
      <p:ext uri="{BB962C8B-B14F-4D97-AF65-F5344CB8AC3E}">
        <p14:creationId xmlns:p14="http://schemas.microsoft.com/office/powerpoint/2010/main" val="2710284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8689-7245-420B-A516-2634BE0F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ECCAF5-FF3E-4D3A-AAF1-8829E290A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6" y="224798"/>
            <a:ext cx="11475368" cy="6240170"/>
          </a:xfrm>
        </p:spPr>
      </p:pic>
    </p:spTree>
    <p:extLst>
      <p:ext uri="{BB962C8B-B14F-4D97-AF65-F5344CB8AC3E}">
        <p14:creationId xmlns:p14="http://schemas.microsoft.com/office/powerpoint/2010/main" val="3674663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EE98F-2C6C-4795-A5DB-A7BE7C3E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2F873B-8C8B-414B-AAB4-03B1208BF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80" y="18773"/>
            <a:ext cx="9968440" cy="6839227"/>
          </a:xfrm>
        </p:spPr>
      </p:pic>
    </p:spTree>
    <p:extLst>
      <p:ext uri="{BB962C8B-B14F-4D97-AF65-F5344CB8AC3E}">
        <p14:creationId xmlns:p14="http://schemas.microsoft.com/office/powerpoint/2010/main" val="1243586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6AFE-A4FE-4813-99FF-7875F6F4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72079" cy="1325563"/>
          </a:xfrm>
        </p:spPr>
        <p:txBody>
          <a:bodyPr/>
          <a:lstStyle/>
          <a:p>
            <a:r>
              <a:rPr lang="en-US" dirty="0"/>
              <a:t>Decrease of the Mean Absolute Error of MD8-O</a:t>
            </a:r>
            <a:r>
              <a:rPr lang="en-US" baseline="-25000" dirty="0"/>
              <a:t>3</a:t>
            </a:r>
            <a:r>
              <a:rPr lang="en-US" dirty="0"/>
              <a:t> for the Upper Quintile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760711-0E76-4CDA-A2BA-504B0D16E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5" y="1325563"/>
            <a:ext cx="11599208" cy="5433954"/>
          </a:xfrm>
        </p:spPr>
      </p:pic>
    </p:spTree>
    <p:extLst>
      <p:ext uri="{BB962C8B-B14F-4D97-AF65-F5344CB8AC3E}">
        <p14:creationId xmlns:p14="http://schemas.microsoft.com/office/powerpoint/2010/main" val="549123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7AE74-4867-4F2E-AD63-598E5165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</p:spPr>
        <p:txBody>
          <a:bodyPr/>
          <a:lstStyle/>
          <a:p>
            <a:r>
              <a:rPr lang="en-US" dirty="0"/>
              <a:t>Upper Quintile Average MD8-O</a:t>
            </a:r>
            <a:r>
              <a:rPr lang="en-US" baseline="-25000" dirty="0"/>
              <a:t>3 </a:t>
            </a:r>
            <a:r>
              <a:rPr lang="en-US" dirty="0"/>
              <a:t>Decrease Per Year</a:t>
            </a:r>
            <a:endParaRPr lang="en-US" baseline="-25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92199C-2BA0-443A-98D1-302C68065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77" y="1124859"/>
            <a:ext cx="7943243" cy="5733141"/>
          </a:xfrm>
        </p:spPr>
      </p:pic>
    </p:spTree>
    <p:extLst>
      <p:ext uri="{BB962C8B-B14F-4D97-AF65-F5344CB8AC3E}">
        <p14:creationId xmlns:p14="http://schemas.microsoft.com/office/powerpoint/2010/main" val="3485613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5EAA-D559-44E9-B7C2-437BC04E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3513"/>
            <a:ext cx="11979965" cy="1325563"/>
          </a:xfrm>
        </p:spPr>
        <p:txBody>
          <a:bodyPr/>
          <a:lstStyle/>
          <a:p>
            <a:r>
              <a:rPr lang="en-US" dirty="0"/>
              <a:t>Mean Bias of MD8-O</a:t>
            </a:r>
            <a:r>
              <a:rPr lang="en-US" baseline="-25000" dirty="0"/>
              <a:t>3 </a:t>
            </a:r>
            <a:r>
              <a:rPr lang="en-US" dirty="0"/>
              <a:t>for the Upper Quintile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4FAAD1-F3E8-4E38-9D94-86F9BF91C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8" y="1091446"/>
            <a:ext cx="6872286" cy="5791564"/>
          </a:xfrm>
        </p:spPr>
      </p:pic>
    </p:spTree>
    <p:extLst>
      <p:ext uri="{BB962C8B-B14F-4D97-AF65-F5344CB8AC3E}">
        <p14:creationId xmlns:p14="http://schemas.microsoft.com/office/powerpoint/2010/main" val="399114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FBD5F-9463-4E20-B77C-6E9F985C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07" y="-172073"/>
            <a:ext cx="10515600" cy="1325563"/>
          </a:xfrm>
        </p:spPr>
        <p:txBody>
          <a:bodyPr/>
          <a:lstStyle/>
          <a:p>
            <a:r>
              <a:rPr lang="en-US" dirty="0"/>
              <a:t>Observed MD8-O</a:t>
            </a:r>
            <a:r>
              <a:rPr lang="en-US" baseline="-25000" dirty="0"/>
              <a:t>3</a:t>
            </a:r>
            <a:r>
              <a:rPr lang="en-US" dirty="0"/>
              <a:t> in the Upper Quintile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DDF94E-16E7-4C19-B3DC-C77EBF129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50" y="1215889"/>
            <a:ext cx="9859601" cy="5579710"/>
          </a:xfrm>
        </p:spPr>
      </p:pic>
    </p:spTree>
    <p:extLst>
      <p:ext uri="{BB962C8B-B14F-4D97-AF65-F5344CB8AC3E}">
        <p14:creationId xmlns:p14="http://schemas.microsoft.com/office/powerpoint/2010/main" val="26210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8469-2422-411A-B830-0C5353CF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383BC36-6EAC-4937-80C2-7CDF524F6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994839"/>
              </p:ext>
            </p:extLst>
          </p:nvPr>
        </p:nvGraphicFramePr>
        <p:xfrm>
          <a:off x="1265420" y="0"/>
          <a:ext cx="10088380" cy="6721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590">
                  <a:extLst>
                    <a:ext uri="{9D8B030D-6E8A-4147-A177-3AD203B41FA5}">
                      <a16:colId xmlns:a16="http://schemas.microsoft.com/office/drawing/2014/main" val="619779300"/>
                    </a:ext>
                  </a:extLst>
                </a:gridCol>
                <a:gridCol w="2172332">
                  <a:extLst>
                    <a:ext uri="{9D8B030D-6E8A-4147-A177-3AD203B41FA5}">
                      <a16:colId xmlns:a16="http://schemas.microsoft.com/office/drawing/2014/main" val="3342238501"/>
                    </a:ext>
                  </a:extLst>
                </a:gridCol>
                <a:gridCol w="4340458">
                  <a:extLst>
                    <a:ext uri="{9D8B030D-6E8A-4147-A177-3AD203B41FA5}">
                      <a16:colId xmlns:a16="http://schemas.microsoft.com/office/drawing/2014/main" val="3239081380"/>
                    </a:ext>
                  </a:extLst>
                </a:gridCol>
              </a:tblGrid>
              <a:tr h="74686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Setting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Choice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Reference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71746"/>
                  </a:ext>
                </a:extLst>
              </a:tr>
              <a:tr h="74686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Longwave Radiation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RRTM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Mlawyer</a:t>
                      </a:r>
                      <a:r>
                        <a:rPr lang="en-US" sz="2800" dirty="0">
                          <a:effectLst/>
                        </a:rPr>
                        <a:t> et al., 1997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6082612"/>
                  </a:ext>
                </a:extLst>
              </a:tr>
              <a:tr h="74686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Shortwave Radiation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Dudhia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Dudhia</a:t>
                      </a:r>
                      <a:r>
                        <a:rPr lang="en-US" sz="2800" dirty="0">
                          <a:effectLst/>
                        </a:rPr>
                        <a:t>, 1989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0997477"/>
                  </a:ext>
                </a:extLst>
              </a:tr>
              <a:tr h="74686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Cumulus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Grell-Devenyi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Grell</a:t>
                      </a:r>
                      <a:r>
                        <a:rPr lang="en-US" sz="2800" dirty="0">
                          <a:effectLst/>
                        </a:rPr>
                        <a:t> and </a:t>
                      </a:r>
                      <a:r>
                        <a:rPr lang="en-US" sz="2800" dirty="0" err="1">
                          <a:effectLst/>
                        </a:rPr>
                        <a:t>Devenyi</a:t>
                      </a:r>
                      <a:r>
                        <a:rPr lang="en-US" sz="2800" dirty="0">
                          <a:effectLst/>
                        </a:rPr>
                        <a:t>, 2002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3878159"/>
                  </a:ext>
                </a:extLst>
              </a:tr>
              <a:tr h="74686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Microphysics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WSM6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Lim and Hong, 2010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1887910"/>
                  </a:ext>
                </a:extLst>
              </a:tr>
              <a:tr h="74686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Land Surface Model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NOAH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Tewari</a:t>
                      </a:r>
                      <a:r>
                        <a:rPr lang="en-US" sz="2800" dirty="0">
                          <a:effectLst/>
                        </a:rPr>
                        <a:t> et al., 2004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0795533"/>
                  </a:ext>
                </a:extLst>
              </a:tr>
              <a:tr h="74686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Chemistry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RACM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Stockwell</a:t>
                      </a:r>
                      <a:r>
                        <a:rPr lang="en-US" sz="2800" dirty="0">
                          <a:effectLst/>
                        </a:rPr>
                        <a:t> et al., 1997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9148608"/>
                  </a:ext>
                </a:extLst>
              </a:tr>
              <a:tr h="74686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Biogenic Emissions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>
                          <a:effectLst/>
                        </a:rPr>
                        <a:t>MEGAN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Guenther et al., 2006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5680186"/>
                  </a:ext>
                </a:extLst>
              </a:tr>
              <a:tr h="74686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</a:rPr>
                        <a:t>Photolysis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Madronich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800" dirty="0" err="1">
                          <a:effectLst/>
                        </a:rPr>
                        <a:t>Madronich</a:t>
                      </a:r>
                      <a:r>
                        <a:rPr lang="en-US" sz="2800" dirty="0">
                          <a:effectLst/>
                        </a:rPr>
                        <a:t>, 1987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0201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81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49D08-A8F6-4847-9876-9ED8E75B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9131"/>
            <a:ext cx="10515600" cy="1325563"/>
          </a:xfrm>
        </p:spPr>
        <p:txBody>
          <a:bodyPr/>
          <a:lstStyle/>
          <a:p>
            <a:r>
              <a:rPr lang="en-US" dirty="0"/>
              <a:t>Ensemble Members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8066EBC-EAD3-4246-BAA3-A26E421B4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179333"/>
              </p:ext>
            </p:extLst>
          </p:nvPr>
        </p:nvGraphicFramePr>
        <p:xfrm>
          <a:off x="865632" y="983551"/>
          <a:ext cx="9147763" cy="5657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089">
                  <a:extLst>
                    <a:ext uri="{9D8B030D-6E8A-4147-A177-3AD203B41FA5}">
                      <a16:colId xmlns:a16="http://schemas.microsoft.com/office/drawing/2014/main" val="3130305766"/>
                    </a:ext>
                  </a:extLst>
                </a:gridCol>
                <a:gridCol w="1600483">
                  <a:extLst>
                    <a:ext uri="{9D8B030D-6E8A-4147-A177-3AD203B41FA5}">
                      <a16:colId xmlns:a16="http://schemas.microsoft.com/office/drawing/2014/main" val="837477025"/>
                    </a:ext>
                  </a:extLst>
                </a:gridCol>
                <a:gridCol w="1860562">
                  <a:extLst>
                    <a:ext uri="{9D8B030D-6E8A-4147-A177-3AD203B41FA5}">
                      <a16:colId xmlns:a16="http://schemas.microsoft.com/office/drawing/2014/main" val="1129138669"/>
                    </a:ext>
                  </a:extLst>
                </a:gridCol>
                <a:gridCol w="2080629">
                  <a:extLst>
                    <a:ext uri="{9D8B030D-6E8A-4147-A177-3AD203B41FA5}">
                      <a16:colId xmlns:a16="http://schemas.microsoft.com/office/drawing/2014/main" val="1349448838"/>
                    </a:ext>
                  </a:extLst>
                </a:gridCol>
              </a:tblGrid>
              <a:tr h="1116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Ensemble Member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PBL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IC/BC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Emissions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409938329"/>
                  </a:ext>
                </a:extLst>
              </a:tr>
              <a:tr h="648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CNTL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YSU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GFS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295658955"/>
                  </a:ext>
                </a:extLst>
              </a:tr>
              <a:tr h="648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ACM2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ACM2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GFS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661038823"/>
                  </a:ext>
                </a:extLst>
              </a:tr>
              <a:tr h="648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MYJ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MYJ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GFS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363845958"/>
                  </a:ext>
                </a:extLst>
              </a:tr>
              <a:tr h="648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NEI-05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YSU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GFS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550593964"/>
                  </a:ext>
                </a:extLst>
              </a:tr>
              <a:tr h="648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NEI-14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YSU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GFS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2014*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509581082"/>
                  </a:ext>
                </a:extLst>
              </a:tr>
              <a:tr h="648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MERRA-2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YSU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MERRA-2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378619504"/>
                  </a:ext>
                </a:extLst>
              </a:tr>
              <a:tr h="648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YSU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4531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94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666E-4B22-45B9-B22F-2E1BE2F5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of the NEI-14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5A25D-4DA1-42BB-A770-A578021C9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Area NO</a:t>
            </a:r>
            <a:r>
              <a:rPr lang="en-US" baseline="-25000" dirty="0"/>
              <a:t>x </a:t>
            </a:r>
            <a:r>
              <a:rPr lang="en-US" dirty="0"/>
              <a:t>emissions were decreased per state using factors provided by Daniel Tong of NOAA, similarly to Pan et al., 2014.</a:t>
            </a:r>
          </a:p>
          <a:p>
            <a:endParaRPr lang="en-US" dirty="0"/>
          </a:p>
          <a:p>
            <a:r>
              <a:rPr lang="en-US" dirty="0"/>
              <a:t>Point NO</a:t>
            </a:r>
            <a:r>
              <a:rPr lang="en-US" baseline="-25000" dirty="0"/>
              <a:t>x </a:t>
            </a:r>
            <a:r>
              <a:rPr lang="en-US" dirty="0"/>
              <a:t>emissions were altered using Clean Air Market data.</a:t>
            </a:r>
          </a:p>
          <a:p>
            <a:endParaRPr lang="en-US" dirty="0"/>
          </a:p>
          <a:p>
            <a:r>
              <a:rPr lang="en-US" dirty="0"/>
              <a:t>All other emissions were kept the same from the NEI-11.</a:t>
            </a:r>
          </a:p>
        </p:txBody>
      </p:sp>
    </p:spTree>
    <p:extLst>
      <p:ext uri="{BB962C8B-B14F-4D97-AF65-F5344CB8AC3E}">
        <p14:creationId xmlns:p14="http://schemas.microsoft.com/office/powerpoint/2010/main" val="356563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5244C-927D-4101-AF34-EA59F31E7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" y="1122363"/>
            <a:ext cx="10241280" cy="2387600"/>
          </a:xfrm>
        </p:spPr>
        <p:txBody>
          <a:bodyPr/>
          <a:lstStyle/>
          <a:p>
            <a:r>
              <a:rPr lang="en-US" dirty="0"/>
              <a:t>Vertical and Spatial Distribution of MD8-O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849781-742C-46D1-A786-40084668F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8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11B17-1BAC-4D52-AEB1-D32D756F1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49" y="-11988"/>
            <a:ext cx="10515600" cy="1325563"/>
          </a:xfrm>
        </p:spPr>
        <p:txBody>
          <a:bodyPr/>
          <a:lstStyle/>
          <a:p>
            <a:r>
              <a:rPr lang="en-US" dirty="0"/>
              <a:t>Average MD8-O</a:t>
            </a:r>
            <a:r>
              <a:rPr lang="en-US" baseline="-25000" dirty="0"/>
              <a:t>3</a:t>
            </a:r>
            <a:r>
              <a:rPr lang="en-US" dirty="0"/>
              <a:t> of the Upper Quintile: IC/BC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606987-4502-444F-80D6-C2A695CC7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36" y="1088224"/>
            <a:ext cx="8697088" cy="5769775"/>
          </a:xfrm>
        </p:spPr>
      </p:pic>
    </p:spTree>
    <p:extLst>
      <p:ext uri="{BB962C8B-B14F-4D97-AF65-F5344CB8AC3E}">
        <p14:creationId xmlns:p14="http://schemas.microsoft.com/office/powerpoint/2010/main" val="556867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11766</TotalTime>
  <Words>958</Words>
  <Application>Microsoft Office PowerPoint</Application>
  <PresentationFormat>Widescreen</PresentationFormat>
  <Paragraphs>163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WRF-Chem Sensitivity of Tropospheric Ozone in the Mid-Atlantic Region in June 2016</vt:lpstr>
      <vt:lpstr>Setup of the Experiment</vt:lpstr>
      <vt:lpstr>PowerPoint Presentation</vt:lpstr>
      <vt:lpstr>Observed MD8-O3 in the Upper Quintile</vt:lpstr>
      <vt:lpstr>PowerPoint Presentation</vt:lpstr>
      <vt:lpstr>Ensemble Members</vt:lpstr>
      <vt:lpstr>Creation of the NEI-14</vt:lpstr>
      <vt:lpstr>Vertical and Spatial Distribution of MD8-O3 </vt:lpstr>
      <vt:lpstr>Average MD8-O3 of the Upper Quintile: IC/BC</vt:lpstr>
      <vt:lpstr>Average MD8-O3 of the Upper Quintile: Emissions</vt:lpstr>
      <vt:lpstr>Average MD8-O3 of the Upper Quintile: PBL</vt:lpstr>
      <vt:lpstr>Uncertainty of MD8-O3 </vt:lpstr>
      <vt:lpstr>Average Standard Deviation of MD8-O3 for the Upper Quintile</vt:lpstr>
      <vt:lpstr>Spatially Averaged Standard Deviation of MD8-O3 over Land</vt:lpstr>
      <vt:lpstr>PowerPoint Presentation</vt:lpstr>
      <vt:lpstr>Time-series of MD8-O3 at New Garden</vt:lpstr>
      <vt:lpstr>Results:</vt:lpstr>
      <vt:lpstr>Supplemental Figures + Slides</vt:lpstr>
      <vt:lpstr>Mean Absolute Error of MD8-O3 During the Upper Quintile</vt:lpstr>
      <vt:lpstr>Conclusions: Implications</vt:lpstr>
      <vt:lpstr>Conclusions: Future Work</vt:lpstr>
      <vt:lpstr>Average MD8-O3 of the Upper Quintile</vt:lpstr>
      <vt:lpstr>Average Cross-section of MD8-O3 over I-95 for the Upper Quintile</vt:lpstr>
      <vt:lpstr>Average Cross-section of the Upper Quintile of MD8-O3 Sensitivity Over I-95</vt:lpstr>
      <vt:lpstr>Station-Averaged Daily Range of O3</vt:lpstr>
      <vt:lpstr>Time-series of MD8-O3 at Bristol</vt:lpstr>
      <vt:lpstr>Peak Hourly NOx Emissions</vt:lpstr>
      <vt:lpstr>Mean Absolute Error of MD8-O3 for the Upper Quintile</vt:lpstr>
      <vt:lpstr>Rank Histogram of MD8-O3 for each Sub-Ensemble</vt:lpstr>
      <vt:lpstr>Rank Histogram of MD8-O3 for each Sub-Ensemble</vt:lpstr>
      <vt:lpstr>PowerPoint Presentation</vt:lpstr>
      <vt:lpstr>PowerPoint Presentation</vt:lpstr>
      <vt:lpstr>Decrease of the Mean Absolute Error of MD8-O3 for the Upper Quintile</vt:lpstr>
      <vt:lpstr>Upper Quintile Average MD8-O3 Decrease Per Year</vt:lpstr>
      <vt:lpstr>Mean Bias of MD8-O3 for the Upper Quintile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Report: “Sensitivity of Tropospheric Ozone in WRF-Chem to Emissions, Initial and Boundary Conditions, and PBL Scheme”</dc:title>
  <dc:creator>Denise Thomas</dc:creator>
  <cp:lastModifiedBy>Denise Thomas</cp:lastModifiedBy>
  <cp:revision>58</cp:revision>
  <dcterms:created xsi:type="dcterms:W3CDTF">2017-08-04T15:11:26Z</dcterms:created>
  <dcterms:modified xsi:type="dcterms:W3CDTF">2017-08-17T01:27:54Z</dcterms:modified>
</cp:coreProperties>
</file>