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1"/>
  </p:sldMasterIdLst>
  <p:notesMasterIdLst>
    <p:notesMasterId r:id="rId19"/>
  </p:notesMasterIdLst>
  <p:sldIdLst>
    <p:sldId id="256" r:id="rId2"/>
    <p:sldId id="459" r:id="rId3"/>
    <p:sldId id="458" r:id="rId4"/>
    <p:sldId id="269" r:id="rId5"/>
    <p:sldId id="460" r:id="rId6"/>
    <p:sldId id="463" r:id="rId7"/>
    <p:sldId id="461" r:id="rId8"/>
    <p:sldId id="511" r:id="rId9"/>
    <p:sldId id="466" r:id="rId10"/>
    <p:sldId id="471" r:id="rId11"/>
    <p:sldId id="469" r:id="rId12"/>
    <p:sldId id="512" r:id="rId13"/>
    <p:sldId id="513" r:id="rId14"/>
    <p:sldId id="489" r:id="rId15"/>
    <p:sldId id="497" r:id="rId16"/>
    <p:sldId id="505" r:id="rId17"/>
    <p:sldId id="50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7"/>
    <p:restoredTop sz="91512"/>
  </p:normalViewPr>
  <p:slideViewPr>
    <p:cSldViewPr snapToGrid="0" snapToObjects="1">
      <p:cViewPr varScale="1">
        <p:scale>
          <a:sx n="105" d="100"/>
          <a:sy n="105" d="100"/>
        </p:scale>
        <p:origin x="13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BC925-010D-084D-8BC7-1E7CADBCC992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75ECF-2703-7A40-8EB1-301AB491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5ECF-2703-7A40-8EB1-301AB491B4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01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5ECF-2703-7A40-8EB1-301AB491B4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5ECF-2703-7A40-8EB1-301AB491B4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5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5ECF-2703-7A40-8EB1-301AB491B4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6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5ECF-2703-7A40-8EB1-301AB491B4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4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5ECF-2703-7A40-8EB1-301AB491B4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8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5ECF-2703-7A40-8EB1-301AB491B4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3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5ECF-2703-7A40-8EB1-301AB491B4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16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5ECF-2703-7A40-8EB1-301AB491B4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3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5ECF-2703-7A40-8EB1-301AB491B4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8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3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Relationship Id="rId9" Type="http://schemas.openxmlformats.org/officeDocument/2006/relationships/image" Target="../media/image6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3" Type="http://schemas.openxmlformats.org/officeDocument/2006/relationships/image" Target="../media/image71.jpg"/><Relationship Id="rId7" Type="http://schemas.openxmlformats.org/officeDocument/2006/relationships/image" Target="../media/image75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Relationship Id="rId9" Type="http://schemas.openxmlformats.org/officeDocument/2006/relationships/image" Target="../media/image7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Parameter Sensitivity 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of a simple ice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model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Wenjie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Wendall</a:t>
            </a:r>
            <a:r>
              <a:rPr lang="en-US" dirty="0">
                <a:solidFill>
                  <a:schemeClr val="bg1"/>
                </a:solidFill>
              </a:rPr>
              <a:t>) Li</a:t>
            </a:r>
          </a:p>
          <a:p>
            <a:pPr algn="r"/>
            <a:r>
              <a:rPr lang="en-US" altLang="zh-CN" dirty="0">
                <a:solidFill>
                  <a:schemeClr val="bg1"/>
                </a:solidFill>
              </a:rPr>
              <a:t>Advisor: </a:t>
            </a:r>
            <a:r>
              <a:rPr lang="en-US" altLang="zh-CN" dirty="0" err="1">
                <a:solidFill>
                  <a:schemeClr val="bg1"/>
                </a:solidFill>
              </a:rPr>
              <a:t>Fuqing</a:t>
            </a:r>
            <a:r>
              <a:rPr lang="en-US" altLang="zh-CN" dirty="0">
                <a:solidFill>
                  <a:schemeClr val="bg1"/>
                </a:solidFill>
              </a:rPr>
              <a:t> Zhang, Richard Alley and Byron </a:t>
            </a:r>
            <a:r>
              <a:rPr lang="en-US" altLang="zh-CN" dirty="0" err="1">
                <a:solidFill>
                  <a:schemeClr val="bg1"/>
                </a:solidFill>
              </a:rPr>
              <a:t>Parizek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6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A_B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_q_100yr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708"/>
            <a:ext cx="3017109" cy="226283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916"/>
            <a:ext cx="3017108" cy="226283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09" y="2057084"/>
            <a:ext cx="3017108" cy="226283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08" y="4319916"/>
            <a:ext cx="3017108" cy="226283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18" y="2057084"/>
            <a:ext cx="3017108" cy="226283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17" y="4319916"/>
            <a:ext cx="3017108" cy="226283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25" y="2057084"/>
            <a:ext cx="3017108" cy="226283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24" y="4319916"/>
            <a:ext cx="3017108" cy="2262831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708"/>
            <a:ext cx="3017109" cy="22628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5400000">
            <a:off x="5819000" y="592181"/>
            <a:ext cx="553998" cy="2375809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Ice thickness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684075"/>
              </p:ext>
            </p:extLst>
          </p:nvPr>
        </p:nvGraphicFramePr>
        <p:xfrm>
          <a:off x="7842759" y="492818"/>
          <a:ext cx="3096258" cy="775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altLang="zh-CN" baseline="-25000" dirty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58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A_B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_q_100yr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708"/>
            <a:ext cx="3017109" cy="226283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916"/>
            <a:ext cx="3017109" cy="226283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09" y="2057084"/>
            <a:ext cx="3017109" cy="226283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08" y="4319916"/>
            <a:ext cx="3017109" cy="226283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18" y="2057084"/>
            <a:ext cx="3017109" cy="226283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17" y="4319916"/>
            <a:ext cx="3017109" cy="226283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25" y="2057084"/>
            <a:ext cx="3017109" cy="226283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24" y="4319916"/>
            <a:ext cx="3017109" cy="2262831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057708"/>
            <a:ext cx="3017109" cy="22628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5400000">
            <a:off x="5819000" y="685982"/>
            <a:ext cx="553998" cy="2375809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Surface velocity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46722"/>
              </p:ext>
            </p:extLst>
          </p:nvPr>
        </p:nvGraphicFramePr>
        <p:xfrm>
          <a:off x="7842759" y="492818"/>
          <a:ext cx="3096258" cy="775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altLang="zh-CN" baseline="-25000" dirty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285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_q_100yr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1755648"/>
            <a:ext cx="3383280" cy="2537460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9AFDF9C-9E37-43FF-8614-5D40D4BCC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4293108"/>
            <a:ext cx="3383280" cy="253746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2D69DBB-B5AA-4EE5-8FA6-4758556AE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24" y="1755648"/>
            <a:ext cx="3383280" cy="253746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EFB7406-339C-44EA-8F20-640AF2FCB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24" y="4293108"/>
            <a:ext cx="3383280" cy="253746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270E054-1ABA-4D7D-AEB0-0CFF87CB5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04" y="1755648"/>
            <a:ext cx="3383280" cy="2537460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E13A77B8-416F-4209-A9D9-B8E351E57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04" y="4293108"/>
            <a:ext cx="3383280" cy="253746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05923"/>
              </p:ext>
            </p:extLst>
          </p:nvPr>
        </p:nvGraphicFramePr>
        <p:xfrm>
          <a:off x="7993380" y="582910"/>
          <a:ext cx="3096258" cy="775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altLang="zh-CN" baseline="-25000" dirty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rot="5400000">
            <a:off x="5730609" y="357459"/>
            <a:ext cx="553998" cy="2375809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Ice thickness</a:t>
            </a:r>
          </a:p>
        </p:txBody>
      </p:sp>
    </p:spTree>
    <p:extLst>
      <p:ext uri="{BB962C8B-B14F-4D97-AF65-F5344CB8AC3E}">
        <p14:creationId xmlns:p14="http://schemas.microsoft.com/office/powerpoint/2010/main" val="1820556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_q_100yr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1755648"/>
            <a:ext cx="3383280" cy="2537460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AE0728B-54E3-4C72-8C12-2C3F29BFC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4293108"/>
            <a:ext cx="3383280" cy="253746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B6B2509-5B21-4CEB-973B-5D5A2C0DB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24" y="1755648"/>
            <a:ext cx="3383280" cy="253746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A2945EF-7CD0-4D48-9089-0A2F6FEE1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24" y="4293108"/>
            <a:ext cx="3383280" cy="253746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AB84B2C-36F5-4C0F-9050-2115E9F3E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04" y="1755648"/>
            <a:ext cx="3383280" cy="2537460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7EE30C4-17CD-45D3-BA60-94162691C5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18" y="4293108"/>
            <a:ext cx="3383280" cy="253746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569655"/>
              </p:ext>
            </p:extLst>
          </p:nvPr>
        </p:nvGraphicFramePr>
        <p:xfrm>
          <a:off x="7993380" y="582910"/>
          <a:ext cx="3096258" cy="775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altLang="zh-CN" baseline="-25000" dirty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5400000">
            <a:off x="5819001" y="358901"/>
            <a:ext cx="553998" cy="2375809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Surface velocity</a:t>
            </a:r>
          </a:p>
        </p:txBody>
      </p:sp>
    </p:spTree>
    <p:extLst>
      <p:ext uri="{BB962C8B-B14F-4D97-AF65-F5344CB8AC3E}">
        <p14:creationId xmlns:p14="http://schemas.microsoft.com/office/powerpoint/2010/main" val="74829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A_B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_q_200yr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3017520" cy="226314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1396"/>
            <a:ext cx="3017520" cy="226314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2057084"/>
            <a:ext cx="3017520" cy="226314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4311396"/>
            <a:ext cx="3017520" cy="226314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2057084"/>
            <a:ext cx="3017520" cy="226314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4311396"/>
            <a:ext cx="3017520" cy="226314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0" y="2057084"/>
            <a:ext cx="3017520" cy="226314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0" y="4311396"/>
            <a:ext cx="3017520" cy="22631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5400000">
            <a:off x="5819000" y="592181"/>
            <a:ext cx="553998" cy="2375809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Ice thickness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75936"/>
              </p:ext>
            </p:extLst>
          </p:nvPr>
        </p:nvGraphicFramePr>
        <p:xfrm>
          <a:off x="7842759" y="492818"/>
          <a:ext cx="3096258" cy="775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altLang="zh-CN" baseline="-25000" dirty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242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A_B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_q_200yr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3017520" cy="226314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540"/>
            <a:ext cx="3017520" cy="226314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2057084"/>
            <a:ext cx="3017520" cy="226314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4320224"/>
            <a:ext cx="3017520" cy="226314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2057084"/>
            <a:ext cx="3017520" cy="226314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4320224"/>
            <a:ext cx="3017520" cy="226314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0" y="2057084"/>
            <a:ext cx="3017520" cy="226314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0" y="4320224"/>
            <a:ext cx="3017520" cy="22631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5400000">
            <a:off x="5819000" y="685982"/>
            <a:ext cx="553998" cy="2375809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Surface velocity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672363"/>
              </p:ext>
            </p:extLst>
          </p:nvPr>
        </p:nvGraphicFramePr>
        <p:xfrm>
          <a:off x="7842759" y="492818"/>
          <a:ext cx="3096258" cy="775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altLang="zh-CN" baseline="-25000" dirty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935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A_B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_q_200yr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737360"/>
            <a:ext cx="5943600" cy="44577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37360"/>
            <a:ext cx="5943600" cy="44577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023313"/>
              </p:ext>
            </p:extLst>
          </p:nvPr>
        </p:nvGraphicFramePr>
        <p:xfrm>
          <a:off x="7842759" y="492818"/>
          <a:ext cx="3096258" cy="775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altLang="zh-CN" baseline="-25000" dirty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270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 &amp; Future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701528" cy="4351338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Correlation with many uncertainties varies from single parameter case.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Results from some reverse model may overconfident without taking the uncertainty of initial flux into consideration.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Try different set up for initial flux perturbation</a:t>
            </a:r>
          </a:p>
          <a:p>
            <a:r>
              <a:rPr lang="en-US" dirty="0">
                <a:solidFill>
                  <a:schemeClr val="bg1"/>
                </a:solidFill>
              </a:rPr>
              <a:t>Adding more uncertainties (ice thickness profile, ice hardness parameter,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Find the distribution of uncertainty importance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7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355682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http://</a:t>
            </a:r>
            <a:r>
              <a:rPr lang="en-US" sz="1100" dirty="0" err="1">
                <a:solidFill>
                  <a:schemeClr val="bg1">
                    <a:lumMod val="95000"/>
                  </a:schemeClr>
                </a:solidFill>
              </a:rPr>
              <a:t>instaar.colorado.edu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/galleries/meltwater-lakes-on-the-</a:t>
            </a:r>
            <a:r>
              <a:rPr lang="en-US" sz="1100" dirty="0" err="1">
                <a:solidFill>
                  <a:schemeClr val="bg1">
                    <a:lumMod val="95000"/>
                  </a:schemeClr>
                </a:solidFill>
              </a:rPr>
              <a:t>greenland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-ice-sheet/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3787" y="5371582"/>
            <a:ext cx="4764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Greenland meltwater lakes, by Tyler Jones, 2012.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59498"/>
            <a:ext cx="5155406" cy="2851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631" y="2454817"/>
            <a:ext cx="5160169" cy="28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7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9140" y="1455420"/>
                <a:ext cx="10187940" cy="50398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2D flowline model with same width everywhere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charset="0"/>
                      </a:rPr>
                      <m:t>𝛽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charset="0"/>
                      </a:rPr>
                      <m:t>=100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charset="0"/>
                      </a:rPr>
                      <m:t>𝑘𝑚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ice is treated as fluid with large viscosity</a:t>
                </a:r>
                <a:r>
                  <a:rPr lang="is-IS" altLang="zh-CN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~2</m:t>
                        </m:r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13</m:t>
                            </m:r>
                          </m:sup>
                        </m:sSup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𝑃𝑎</m:t>
                        </m:r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Horizontal length scale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bg1"/>
                        </a:solidFill>
                        <a:latin typeface="Cambria Math" charset="0"/>
                      </a:rPr>
                      <m:t>L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=50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𝑘𝑚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with resolution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𝛿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𝑥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=0.5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</a:rPr>
                      <m:t>𝑘𝑚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Use initial thickness profile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charset="0"/>
                      </a:rPr>
                      <m:t>h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charset="0"/>
                      </a:rPr>
                      <m:t>~1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charset="0"/>
                      </a:rPr>
                      <m:t>𝑘𝑚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altLang="zh-CN" dirty="0">
                    <a:solidFill>
                      <a:schemeClr val="bg1"/>
                    </a:solidFill>
                  </a:rPr>
                  <a:t>Basal elevation decreases li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bg1"/>
                        </a:solidFill>
                        <a:latin typeface="Cambria Math" charset="0"/>
                      </a:rPr>
                      <m:t>nearly</m:t>
                    </m:r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with a Gaussian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 bump in the middle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𝜎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=2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𝑘𝑚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=0.003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h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h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𝛽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𝜕𝛽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+</m:t>
                    </m:r>
                    <m:acc>
                      <m:accPr>
                        <m:chr m:val="̇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−</m:t>
                    </m:r>
                    <m:acc>
                      <m:accPr>
                        <m:chr m:val="̇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𝐵</m:t>
                        </m:r>
                      </m:e>
                    </m:acc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𝜈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𝛽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𝜕𝛽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𝑧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𝜈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𝜌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𝑔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𝛽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9140" y="1455420"/>
                <a:ext cx="10187940" cy="5039838"/>
              </a:xfrm>
              <a:blipFill rotWithShape="0">
                <a:blip r:embed="rId2"/>
                <a:stretch>
                  <a:fillRect l="-1077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Model Introduction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91" y="3131721"/>
            <a:ext cx="4246709" cy="372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9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Experiment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638" y="1690688"/>
            <a:ext cx="9770724" cy="39760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Study correlation between surface u velocity/ice thickness and </a:t>
            </a:r>
            <a:r>
              <a:rPr lang="en-US" altLang="zh-CN" dirty="0">
                <a:solidFill>
                  <a:schemeClr val="bg1"/>
                </a:solidFill>
              </a:rPr>
              <a:t>variable.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A and Bb_o are changed from 0.5 to 1.5 with interval of 0.02 [times control value].</a:t>
            </a:r>
          </a:p>
          <a:p>
            <a:r>
              <a:rPr lang="en-US" dirty="0">
                <a:solidFill>
                  <a:schemeClr val="bg1"/>
                </a:solidFill>
              </a:rPr>
              <a:t>Control value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Bb_o=1.3e6</a:t>
            </a:r>
            <a:r>
              <a:rPr lang="hr-HR" dirty="0">
                <a:solidFill>
                  <a:schemeClr val="bg1"/>
                </a:solidFill>
              </a:rPr>
              <a:t> Pa s^1/3 m^-1/3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A=50m </a:t>
            </a:r>
            <a:r>
              <a:rPr lang="en-US" dirty="0">
                <a:solidFill>
                  <a:schemeClr val="bg1"/>
                </a:solidFill>
              </a:rPr>
              <a:t>(located at 25 km with sigma=2000m)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q_o=800m*300m/</a:t>
            </a:r>
            <a:r>
              <a:rPr lang="en-US" dirty="0" err="1">
                <a:solidFill>
                  <a:schemeClr val="bg1"/>
                </a:solidFill>
              </a:rPr>
              <a:t>yr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91" y="3131721"/>
            <a:ext cx="4246709" cy="372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6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A_B_20yr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7" y="1744286"/>
            <a:ext cx="3383280" cy="25374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7" y="4281745"/>
            <a:ext cx="3383280" cy="2537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9200" y="731520"/>
            <a:ext cx="6096000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Single parameter: change Bb_o continuously (51 runs)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Single parameter: change A continuously (51 runs)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Random pick Bb_o and A (</a:t>
            </a:r>
            <a:r>
              <a:rPr lang="en-US" altLang="zh-CN" dirty="0">
                <a:solidFill>
                  <a:schemeClr val="bg1"/>
                </a:solidFill>
              </a:rPr>
              <a:t>30</a:t>
            </a:r>
            <a:r>
              <a:rPr lang="en-US" dirty="0">
                <a:solidFill>
                  <a:schemeClr val="bg1"/>
                </a:solidFill>
              </a:rPr>
              <a:t> runs).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77" y="1744286"/>
            <a:ext cx="3383280" cy="2537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77" y="4281744"/>
            <a:ext cx="3383280" cy="253746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58" y="1744285"/>
            <a:ext cx="3383278" cy="2537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58" y="4281744"/>
            <a:ext cx="3383278" cy="25374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0442" y="1825109"/>
            <a:ext cx="553998" cy="2375809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Ice thickness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442" y="4200918"/>
            <a:ext cx="553998" cy="2375809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Surface velocity</a:t>
            </a:r>
          </a:p>
        </p:txBody>
      </p:sp>
    </p:spTree>
    <p:extLst>
      <p:ext uri="{BB962C8B-B14F-4D97-AF65-F5344CB8AC3E}">
        <p14:creationId xmlns:p14="http://schemas.microsoft.com/office/powerpoint/2010/main" val="172951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B1,B3,B5_20yr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9" y="1820091"/>
            <a:ext cx="3474720" cy="26060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61" y="1820772"/>
            <a:ext cx="3474720" cy="2606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29200" y="731520"/>
                <a:ext cx="68884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Random pick single parameter B1 (for 0-10km), B3 (for 20-30km) or B5 (for 40-50km) with continuous transition(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±2.5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𝑘𝑚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</a:t>
                </a:r>
                <a:r>
                  <a:rPr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(51 runs).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731520"/>
                <a:ext cx="6888480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4717" r="-8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9" y="4249992"/>
            <a:ext cx="3474720" cy="2606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69" y="4250804"/>
            <a:ext cx="3474720" cy="2606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48469" y="1874183"/>
            <a:ext cx="553998" cy="2375809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Ice thickness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8469" y="4249992"/>
            <a:ext cx="553998" cy="2375809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Surface velocity</a:t>
            </a:r>
          </a:p>
        </p:txBody>
      </p:sp>
    </p:spTree>
    <p:extLst>
      <p:ext uri="{BB962C8B-B14F-4D97-AF65-F5344CB8AC3E}">
        <p14:creationId xmlns:p14="http://schemas.microsoft.com/office/powerpoint/2010/main" val="111869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A_B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_20yr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4283964"/>
            <a:ext cx="3383280" cy="253746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1746504"/>
            <a:ext cx="3383280" cy="25374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68" y="1746504"/>
            <a:ext cx="3383280" cy="253746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68" y="4283964"/>
            <a:ext cx="3383280" cy="253746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48" y="4283964"/>
            <a:ext cx="3383280" cy="2537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48" y="1746504"/>
            <a:ext cx="3383280" cy="25374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0442" y="1825109"/>
            <a:ext cx="553998" cy="2375809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Ice thickness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442" y="4200918"/>
            <a:ext cx="553998" cy="2375809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Surface velocity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579205"/>
              </p:ext>
            </p:extLst>
          </p:nvPr>
        </p:nvGraphicFramePr>
        <p:xfrm>
          <a:off x="7842759" y="492818"/>
          <a:ext cx="3096260" cy="1163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773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altLang="zh-CN" baseline="-25000" dirty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left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right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20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A_B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_20yr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48" y="4283964"/>
            <a:ext cx="3383280" cy="2537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48" y="1746504"/>
            <a:ext cx="3383280" cy="25374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0442" y="1825109"/>
            <a:ext cx="553998" cy="2375809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Ice thickness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442" y="4200918"/>
            <a:ext cx="553998" cy="2375809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Surface velocity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18506"/>
              </p:ext>
            </p:extLst>
          </p:nvPr>
        </p:nvGraphicFramePr>
        <p:xfrm>
          <a:off x="7842759" y="492818"/>
          <a:ext cx="3096260" cy="1163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773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altLang="zh-CN" baseline="-25000" dirty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left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right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1746504"/>
            <a:ext cx="3383280" cy="2537460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4283964"/>
            <a:ext cx="3383280" cy="253746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68" y="1746504"/>
            <a:ext cx="3383280" cy="2537460"/>
          </a:xfr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68" y="4283964"/>
            <a:ext cx="3383280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5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A_B_100yr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1746504"/>
            <a:ext cx="3383280" cy="2537460"/>
          </a:xfrm>
        </p:spPr>
      </p:pic>
      <p:sp>
        <p:nvSpPr>
          <p:cNvPr id="3" name="Rectangle 2"/>
          <p:cNvSpPr/>
          <p:nvPr/>
        </p:nvSpPr>
        <p:spPr>
          <a:xfrm>
            <a:off x="5029200" y="7315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Single parameter: change A continuously (51 runs)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Random pick </a:t>
            </a:r>
            <a:r>
              <a:rPr lang="en-US" dirty="0" err="1">
                <a:solidFill>
                  <a:schemeClr val="bg1"/>
                </a:solidFill>
              </a:rPr>
              <a:t>Bb_o</a:t>
            </a:r>
            <a:r>
              <a:rPr lang="en-US" dirty="0">
                <a:solidFill>
                  <a:schemeClr val="bg1"/>
                </a:solidFill>
              </a:rPr>
              <a:t> and A (51 runs).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4283964"/>
            <a:ext cx="3383280" cy="253746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1747653"/>
            <a:ext cx="3383280" cy="2537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4285113"/>
            <a:ext cx="3383280" cy="253746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0" y="1747653"/>
            <a:ext cx="3383280" cy="2537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0" y="4286262"/>
            <a:ext cx="3383280" cy="2537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21151" y="1377172"/>
            <a:ext cx="200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Single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07146" y="1434816"/>
            <a:ext cx="251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Random pick A and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442" y="1825109"/>
            <a:ext cx="553998" cy="2375809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Ice thickness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442" y="4200918"/>
            <a:ext cx="553998" cy="2375809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Surface velocity</a:t>
            </a:r>
          </a:p>
        </p:txBody>
      </p:sp>
    </p:spTree>
    <p:extLst>
      <p:ext uri="{BB962C8B-B14F-4D97-AF65-F5344CB8AC3E}">
        <p14:creationId xmlns:p14="http://schemas.microsoft.com/office/powerpoint/2010/main" val="2100391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6671</TotalTime>
  <Words>524</Words>
  <Application>Microsoft Office PowerPoint</Application>
  <PresentationFormat>Widescreen</PresentationFormat>
  <Paragraphs>134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DengXian</vt:lpstr>
      <vt:lpstr>DengXian Light</vt:lpstr>
      <vt:lpstr>Arial</vt:lpstr>
      <vt:lpstr>Calibri</vt:lpstr>
      <vt:lpstr>Calibri Light</vt:lpstr>
      <vt:lpstr>Cambria Math</vt:lpstr>
      <vt:lpstr>Times</vt:lpstr>
      <vt:lpstr>Office Theme</vt:lpstr>
      <vt:lpstr>Parameter Sensitivity  of a simple ice model </vt:lpstr>
      <vt:lpstr>Motivation</vt:lpstr>
      <vt:lpstr>Model Introduction</vt:lpstr>
      <vt:lpstr>Experiment Design</vt:lpstr>
      <vt:lpstr>A_B_20yr</vt:lpstr>
      <vt:lpstr>B1,B3,B5_20yr</vt:lpstr>
      <vt:lpstr>A_Bi_20yr</vt:lpstr>
      <vt:lpstr>A_Bi_20yr</vt:lpstr>
      <vt:lpstr>A_B_100yr </vt:lpstr>
      <vt:lpstr>A_Bi_q_100yr</vt:lpstr>
      <vt:lpstr>A_Bi_q_100yr</vt:lpstr>
      <vt:lpstr>Bi_q_100yr</vt:lpstr>
      <vt:lpstr>Bi_q_100yr</vt:lpstr>
      <vt:lpstr>A_Bi_q_200yr</vt:lpstr>
      <vt:lpstr>A_Bi_q_200yr</vt:lpstr>
      <vt:lpstr>A_Bi_q_200yr</vt:lpstr>
      <vt:lpstr>Conclusion &amp; Future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WENJIE LI</cp:lastModifiedBy>
  <cp:revision>105</cp:revision>
  <dcterms:created xsi:type="dcterms:W3CDTF">2017-07-14T14:07:20Z</dcterms:created>
  <dcterms:modified xsi:type="dcterms:W3CDTF">2017-08-17T01:46:07Z</dcterms:modified>
</cp:coreProperties>
</file>