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60" r:id="rId3"/>
    <p:sldId id="261" r:id="rId4"/>
    <p:sldId id="259" r:id="rId5"/>
    <p:sldId id="262" r:id="rId6"/>
    <p:sldId id="265" r:id="rId7"/>
    <p:sldId id="266" r:id="rId8"/>
    <p:sldId id="268" r:id="rId9"/>
    <p:sldId id="269" r:id="rId10"/>
    <p:sldId id="282" r:id="rId11"/>
    <p:sldId id="275" r:id="rId12"/>
    <p:sldId id="276" r:id="rId13"/>
    <p:sldId id="274" r:id="rId14"/>
    <p:sldId id="272" r:id="rId15"/>
    <p:sldId id="277" r:id="rId16"/>
    <p:sldId id="278" r:id="rId17"/>
    <p:sldId id="279" r:id="rId18"/>
    <p:sldId id="280" r:id="rId19"/>
    <p:sldId id="281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941" autoAdjust="0"/>
  </p:normalViewPr>
  <p:slideViewPr>
    <p:cSldViewPr snapToGrid="0">
      <p:cViewPr varScale="1">
        <p:scale>
          <a:sx n="74" d="100"/>
          <a:sy n="74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B1795-96AC-4D44-9384-DAEF80A4C670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615E8-7DAE-43E5-B23D-84ACDB17B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 volume of a spherical particle is unambiguous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), unlike the volume of a non-spherical particle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The volume of a spherical particle is unambiguous (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〖□(64&amp;</a:t>
                </a:r>
                <a:r>
                  <a:rPr lang="en-US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𝜋/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6)𝐷〗^3</a:t>
                </a:r>
                <a:r>
                  <a:rPr lang="en-US" dirty="0" smtClean="0"/>
                  <a:t>), unlike the volume of a non-spherical particle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615E8-7DAE-43E5-B23D-84ACDB17BD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6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7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0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2FF15-5561-4A81-951D-024713BEE1B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DF7A-39B6-4A54-9B6F-E2B5670D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1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7.png"/><Relationship Id="rId10" Type="http://schemas.openxmlformats.org/officeDocument/2006/relationships/image" Target="../media/image22.png"/><Relationship Id="rId4" Type="http://schemas.openxmlformats.org/officeDocument/2006/relationships/image" Target="../media/image46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png"/><Relationship Id="rId7" Type="http://schemas.openxmlformats.org/officeDocument/2006/relationships/image" Target="../media/image2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1.png"/><Relationship Id="rId10" Type="http://schemas.openxmlformats.org/officeDocument/2006/relationships/image" Target="../media/image22.png"/><Relationship Id="rId4" Type="http://schemas.openxmlformats.org/officeDocument/2006/relationships/image" Target="../media/image5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3.png"/><Relationship Id="rId7" Type="http://schemas.openxmlformats.org/officeDocument/2006/relationships/image" Target="../media/image3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5.png"/><Relationship Id="rId10" Type="http://schemas.openxmlformats.org/officeDocument/2006/relationships/image" Target="../media/image22.png"/><Relationship Id="rId4" Type="http://schemas.openxmlformats.org/officeDocument/2006/relationships/image" Target="../media/image54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15" y="160152"/>
            <a:ext cx="10260170" cy="2387600"/>
          </a:xfrm>
        </p:spPr>
        <p:txBody>
          <a:bodyPr>
            <a:noAutofit/>
          </a:bodyPr>
          <a:lstStyle/>
          <a:p>
            <a:r>
              <a:rPr lang="en-US" sz="4000" dirty="0"/>
              <a:t>Influences of Particle Bulk Density of Snow and Graupel in Microphysics-Consistent Microwave Brightness Temperature Simulations</a:t>
            </a:r>
            <a:endParaRPr lang="en-US" sz="4000" dirty="0"/>
          </a:p>
        </p:txBody>
      </p:sp>
      <p:pic>
        <p:nvPicPr>
          <p:cNvPr id="1028" name="Picture 4" descr="penn-state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" y="5166804"/>
            <a:ext cx="2882686" cy="15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yclotron.tamu.edu/reu/poster_pics/NSF_logo_larg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790" y="4860081"/>
            <a:ext cx="1828800" cy="18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499" t="31876" r="17112" b="28024"/>
          <a:stretch/>
        </p:blipFill>
        <p:spPr>
          <a:xfrm>
            <a:off x="219686" y="5314665"/>
            <a:ext cx="3719436" cy="12090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61130"/>
            <a:ext cx="9144000" cy="2845912"/>
          </a:xfrm>
        </p:spPr>
        <p:txBody>
          <a:bodyPr>
            <a:normAutofit/>
          </a:bodyPr>
          <a:lstStyle/>
          <a:p>
            <a:r>
              <a:rPr lang="en-US" dirty="0" smtClean="0"/>
              <a:t>Research Group Meeting</a:t>
            </a:r>
            <a:endParaRPr lang="en-US" dirty="0"/>
          </a:p>
          <a:p>
            <a:r>
              <a:rPr lang="en-US" dirty="0" smtClean="0"/>
              <a:t>17</a:t>
            </a:r>
            <a:r>
              <a:rPr lang="en-US" dirty="0" smtClean="0"/>
              <a:t> August 2017</a:t>
            </a:r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Scott Sieron</a:t>
            </a:r>
          </a:p>
          <a:p>
            <a:r>
              <a:rPr lang="en-US" dirty="0" smtClean="0"/>
              <a:t>Advisors: </a:t>
            </a:r>
            <a:r>
              <a:rPr lang="en-US" dirty="0" err="1" smtClean="0"/>
              <a:t>Fuqing</a:t>
            </a:r>
            <a:r>
              <a:rPr lang="en-US" dirty="0" smtClean="0"/>
              <a:t> Zhang, Eugene </a:t>
            </a:r>
            <a:r>
              <a:rPr lang="en-US" dirty="0" err="1" smtClean="0"/>
              <a:t>Clothiaux</a:t>
            </a:r>
            <a:endParaRPr lang="en-US" dirty="0" smtClean="0"/>
          </a:p>
          <a:p>
            <a:r>
              <a:rPr lang="en-US" dirty="0" smtClean="0"/>
              <a:t>Major Collaborator: Lu </a:t>
            </a:r>
            <a:r>
              <a:rPr lang="en-US" dirty="0" err="1" smtClean="0"/>
              <a:t>Yinghui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1321" y="1326775"/>
            <a:ext cx="10209358" cy="3910559"/>
            <a:chOff x="1007920" y="2177880"/>
            <a:chExt cx="10209358" cy="3910559"/>
          </a:xfrm>
        </p:grpSpPr>
        <p:grpSp>
          <p:nvGrpSpPr>
            <p:cNvPr id="4" name="Group 3"/>
            <p:cNvGrpSpPr/>
            <p:nvPr/>
          </p:nvGrpSpPr>
          <p:grpSpPr>
            <a:xfrm>
              <a:off x="1007920" y="2177880"/>
              <a:ext cx="5201920" cy="3910558"/>
              <a:chOff x="0" y="224388"/>
              <a:chExt cx="7314595" cy="549876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24388"/>
                <a:ext cx="7314595" cy="548594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383828" y="5415378"/>
                <a:ext cx="5469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Time</a:t>
                </a:r>
                <a:endParaRPr lang="en-US" sz="14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-1273951" y="2813472"/>
                <a:ext cx="3332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Hurricane Minimum Surface Pressure (</a:t>
                </a:r>
                <a:r>
                  <a:rPr lang="en-US" sz="1400" dirty="0" err="1" smtClean="0"/>
                  <a:t>hPA</a:t>
                </a:r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015356" y="2177880"/>
              <a:ext cx="5201922" cy="3910559"/>
              <a:chOff x="2438702" y="224388"/>
              <a:chExt cx="7314595" cy="549876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702" y="224388"/>
                <a:ext cx="7314595" cy="548594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5822530" y="5415378"/>
                <a:ext cx="5469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Time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269711" y="2813472"/>
                <a:ext cx="3122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Hurricane Maximum Surface Wind (m/s)</a:t>
                </a:r>
                <a:endParaRPr lang="en-US" sz="1400" dirty="0"/>
              </a:p>
            </p:txBody>
          </p:sp>
        </p:grpSp>
      </p:grp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/>
          <a:lstStyle/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5302861"/>
            <a:ext cx="10515600" cy="874101"/>
          </a:xfrm>
        </p:spPr>
        <p:txBody>
          <a:bodyPr/>
          <a:lstStyle/>
          <a:p>
            <a:r>
              <a:rPr lang="en-US" dirty="0" smtClean="0"/>
              <a:t>No discernable, systematic sensitivity to the dynamical evolution of the hurricane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3" y="1690688"/>
            <a:ext cx="6086167" cy="4562886"/>
          </a:xfrm>
          <a:prstGeom prst="rect">
            <a:avLst/>
          </a:prstGeom>
        </p:spPr>
      </p:pic>
      <p:sp>
        <p:nvSpPr>
          <p:cNvPr id="5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and 3. Particle optical properties, particle size/mass distribution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2285" y="1825624"/>
                <a:ext cx="5771534" cy="47521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Solid lines: exponential particle mass distribution for WSM6 graupel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en-US" sz="1700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sSup>
                      <m:sSup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1700" dirty="0" smtClean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700" i="1"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box>
                          <m:box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1700" dirty="0" smtClean="0"/>
              </a:p>
              <a:p>
                <a:r>
                  <a:rPr lang="en-US" dirty="0" smtClean="0"/>
                  <a:t>Dash lines: scattering coefficient</a:t>
                </a:r>
              </a:p>
              <a:p>
                <a:r>
                  <a:rPr lang="en-US" dirty="0" smtClean="0"/>
                  <a:t>Dotted lines: absorption coefficient</a:t>
                </a:r>
              </a:p>
              <a:p>
                <a:r>
                  <a:rPr lang="en-US" dirty="0" smtClean="0"/>
                  <a:t>Different color line for each bulk density</a:t>
                </a:r>
              </a:p>
              <a:p>
                <a:pPr lvl="1"/>
                <a:r>
                  <a:rPr lang="en-US" dirty="0" smtClean="0"/>
                  <a:t>PMD lines are with the same intercept parameter,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and with water content 1 g m</a:t>
                </a:r>
                <a:r>
                  <a:rPr lang="en-US" baseline="30000" dirty="0" smtClean="0"/>
                  <a:t>-3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285" y="1825624"/>
                <a:ext cx="5771534" cy="4752157"/>
              </a:xfrm>
              <a:blipFill rotWithShape="0">
                <a:blip r:embed="rId3"/>
                <a:stretch>
                  <a:fillRect l="-1901" t="-2051" r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7177548" y="2182935"/>
            <a:ext cx="2286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77548" y="2424717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77548" y="2668056"/>
            <a:ext cx="2286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06148" y="2058268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6148" y="2301607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6148" y="254494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6062693" y="2393638"/>
            <a:ext cx="5684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µm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148356" y="6253574"/>
            <a:ext cx="35932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927675" y="173331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91.7 GHz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7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3" y="1690688"/>
            <a:ext cx="6086167" cy="4562886"/>
          </a:xfrm>
          <a:prstGeom prst="rect">
            <a:avLst/>
          </a:prstGeom>
        </p:spPr>
      </p:pic>
      <p:sp>
        <p:nvSpPr>
          <p:cNvPr id="5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and 3. Particle optical properties, particle size/mass distribution</a:t>
            </a:r>
            <a:endParaRPr lang="en-US" baseline="-250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2285" y="1825625"/>
            <a:ext cx="577153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Cloud scattering/absorption coefficient is calculating by integrating the product of the PSD and the particle optical properties</a:t>
            </a:r>
          </a:p>
          <a:p>
            <a:endParaRPr lang="en-US" dirty="0"/>
          </a:p>
          <a:p>
            <a:r>
              <a:rPr lang="en-US" dirty="0" smtClean="0"/>
              <a:t>Mass-weighted optical properties of particles with a given size vary with bulk density</a:t>
            </a:r>
          </a:p>
          <a:p>
            <a:r>
              <a:rPr lang="en-US" dirty="0" smtClean="0"/>
              <a:t>Lower bulk density shifts more mass to larger particles</a:t>
            </a:r>
          </a:p>
          <a:p>
            <a:pPr lvl="1"/>
            <a:r>
              <a:rPr lang="en-US" dirty="0" smtClean="0"/>
              <a:t>Those larger particles are themselves less massive</a:t>
            </a:r>
          </a:p>
          <a:p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77548" y="2182935"/>
            <a:ext cx="2286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77548" y="2424717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77548" y="2668056"/>
            <a:ext cx="2286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06148" y="2058268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6148" y="2301607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6148" y="254494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6062693" y="2393638"/>
            <a:ext cx="5684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µm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148356" y="6253574"/>
            <a:ext cx="35932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27675" y="173331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91.7 GHz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4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2" y="1690688"/>
            <a:ext cx="6086168" cy="4562886"/>
          </a:xfrm>
          <a:prstGeom prst="rect">
            <a:avLst/>
          </a:prstGeom>
        </p:spPr>
      </p:pic>
      <p:sp>
        <p:nvSpPr>
          <p:cNvPr id="5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and 3. Particle optical properties, particle size/mass distribution</a:t>
            </a:r>
            <a:endParaRPr lang="en-US" baseline="-250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77548" y="2182935"/>
            <a:ext cx="2286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177548" y="2424717"/>
            <a:ext cx="22860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177548" y="2668056"/>
            <a:ext cx="228600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406148" y="2058268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6148" y="2301607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06148" y="254494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800 kg m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2285" y="1825624"/>
                <a:ext cx="5771534" cy="47521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Solid lines: exponential particle mass distribution for WSM6 graupel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f>
                          <m:f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𝝆</m:t>
                                </m:r>
                              </m:e>
                              <m:sub>
                                <m:r>
                                  <a:rPr lang="en-US" sz="17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sub>
                            </m:sSub>
                          </m:den>
                        </m:f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sz="1700" dirty="0"/>
                  <a:t>, with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b>
                                    <m:r>
                                      <a:rPr lang="en-US" sz="1700" b="1" i="1"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box>
                          <m:box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17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Lower bulk density </a:t>
                </a:r>
                <a:r>
                  <a:rPr lang="en-US" i="1" dirty="0" smtClean="0"/>
                  <a:t>slightly</a:t>
                </a:r>
                <a:r>
                  <a:rPr lang="en-US" dirty="0" smtClean="0"/>
                  <a:t> shifts PMD to less massive particles </a:t>
                </a:r>
              </a:p>
              <a:p>
                <a:r>
                  <a:rPr lang="en-US" dirty="0" smtClean="0"/>
                  <a:t>“Small” particles of different bulk density but same mass have the same values of scattering/absorption coefficient, but “large” particles have different values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85" y="1825624"/>
                <a:ext cx="5771534" cy="4752157"/>
              </a:xfrm>
              <a:prstGeom prst="rect">
                <a:avLst/>
              </a:prstGeom>
              <a:blipFill rotWithShape="0">
                <a:blip r:embed="rId3"/>
                <a:stretch>
                  <a:fillRect l="-1901" t="-2821" r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9221093" y="6253574"/>
            <a:ext cx="359325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927675" y="1733316"/>
            <a:ext cx="1197078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91.7 GHz</a:t>
            </a:r>
            <a:endParaRPr lang="en-US" sz="1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 and 3. Particle optical properties, particle size/mass distribution</a:t>
            </a:r>
            <a:endParaRPr lang="en-US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2" y="1690688"/>
            <a:ext cx="6086167" cy="456288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2285" y="1825624"/>
            <a:ext cx="5771534" cy="47521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Using optical properties of spheres of specified bulk density, and…</a:t>
            </a:r>
          </a:p>
          <a:p>
            <a:pPr lvl="1"/>
            <a:r>
              <a:rPr lang="en-US" dirty="0" smtClean="0"/>
              <a:t>always using particle mass distribution consistent with 500 kg m</a:t>
            </a:r>
            <a:r>
              <a:rPr lang="en-US" baseline="30000" dirty="0" smtClean="0"/>
              <a:t>-3</a:t>
            </a:r>
            <a:r>
              <a:rPr lang="en-US" dirty="0" smtClean="0"/>
              <a:t> bulk density (dashed line), vs. </a:t>
            </a:r>
          </a:p>
          <a:p>
            <a:pPr lvl="1"/>
            <a:r>
              <a:rPr lang="en-US" dirty="0" smtClean="0"/>
              <a:t>using particle mass distribution consistent with specified bulk density (solid line)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Little difference between solid and dashed lines</a:t>
            </a:r>
          </a:p>
          <a:p>
            <a:pPr lvl="1"/>
            <a:r>
              <a:rPr lang="en-US" dirty="0" smtClean="0"/>
              <a:t>Changes in particle properties is much more significant than changes in particle mass distribution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5981" y="1206460"/>
            <a:ext cx="471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Scattering coefficients and asymmetry parameters (91.7 GHz) of a 1 g m</a:t>
            </a:r>
            <a:r>
              <a:rPr lang="en-US" baseline="30000" dirty="0" smtClean="0"/>
              <a:t>-3</a:t>
            </a:r>
            <a:r>
              <a:rPr lang="en-US" dirty="0" smtClean="0"/>
              <a:t> cloud of WSM6 graupel as a function of bulk density</a:t>
            </a:r>
          </a:p>
        </p:txBody>
      </p:sp>
    </p:spTree>
    <p:extLst>
      <p:ext uri="{BB962C8B-B14F-4D97-AF65-F5344CB8AC3E}">
        <p14:creationId xmlns:p14="http://schemas.microsoft.com/office/powerpoint/2010/main" val="57014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4031730"/>
            <a:ext cx="10668512" cy="2561433"/>
            <a:chOff x="1" y="3364992"/>
            <a:chExt cx="7024716" cy="1686584"/>
          </a:xfrm>
        </p:grpSpPr>
        <p:pic>
          <p:nvPicPr>
            <p:cNvPr id="51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3364992"/>
              <a:ext cx="1758309" cy="1686584"/>
            </a:xfrm>
            <a:prstGeom prst="rect">
              <a:avLst/>
            </a:prstGeom>
          </p:spPr>
        </p:pic>
        <p:pic>
          <p:nvPicPr>
            <p:cNvPr id="80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3364992"/>
              <a:ext cx="1758309" cy="1686584"/>
            </a:xfrm>
            <a:prstGeom prst="rect">
              <a:avLst/>
            </a:prstGeom>
          </p:spPr>
        </p:pic>
        <p:pic>
          <p:nvPicPr>
            <p:cNvPr id="84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3364992"/>
              <a:ext cx="1758309" cy="1686584"/>
            </a:xfrm>
            <a:prstGeom prst="rect">
              <a:avLst/>
            </a:prstGeom>
          </p:spPr>
        </p:pic>
        <p:pic>
          <p:nvPicPr>
            <p:cNvPr id="85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364992"/>
              <a:ext cx="1754047" cy="1682496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and 3. Particle optical properties, particle size/mass distribution</a:t>
            </a:r>
            <a:endParaRPr lang="en-US" sz="4000" baseline="-25000" dirty="0"/>
          </a:p>
        </p:txBody>
      </p:sp>
      <p:pic>
        <p:nvPicPr>
          <p:cNvPr id="34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94" y="1474255"/>
            <a:ext cx="2670364" cy="2561432"/>
          </a:xfrm>
          <a:prstGeom prst="rect">
            <a:avLst/>
          </a:prstGeom>
        </p:spPr>
      </p:pic>
      <p:pic>
        <p:nvPicPr>
          <p:cNvPr id="35" name="Content Placeholder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86" y="1474255"/>
            <a:ext cx="2670364" cy="2561432"/>
          </a:xfrm>
          <a:prstGeom prst="rect">
            <a:avLst/>
          </a:prstGeom>
        </p:spPr>
      </p:pic>
      <p:pic>
        <p:nvPicPr>
          <p:cNvPr id="36" name="Content Placeholder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51" y="1474255"/>
            <a:ext cx="2670364" cy="2561432"/>
          </a:xfrm>
          <a:prstGeom prst="rect">
            <a:avLst/>
          </a:prstGeom>
        </p:spPr>
      </p:pic>
      <p:pic>
        <p:nvPicPr>
          <p:cNvPr id="37" name="Content Placeholder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255"/>
            <a:ext cx="2663893" cy="255522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bulk density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of WSM6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3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4033855"/>
            <a:ext cx="10655567" cy="2558324"/>
            <a:chOff x="1" y="3364992"/>
            <a:chExt cx="7024716" cy="1686583"/>
          </a:xfrm>
        </p:grpSpPr>
        <p:pic>
          <p:nvPicPr>
            <p:cNvPr id="100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3364992"/>
              <a:ext cx="1758309" cy="1686583"/>
            </a:xfrm>
            <a:prstGeom prst="rect">
              <a:avLst/>
            </a:prstGeom>
          </p:spPr>
        </p:pic>
        <p:pic>
          <p:nvPicPr>
            <p:cNvPr id="101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3364992"/>
              <a:ext cx="1758309" cy="1686583"/>
            </a:xfrm>
            <a:prstGeom prst="rect">
              <a:avLst/>
            </a:prstGeom>
          </p:spPr>
        </p:pic>
        <p:pic>
          <p:nvPicPr>
            <p:cNvPr id="102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3364992"/>
              <a:ext cx="1758309" cy="1686583"/>
            </a:xfrm>
            <a:prstGeom prst="rect">
              <a:avLst/>
            </a:prstGeom>
          </p:spPr>
        </p:pic>
        <p:pic>
          <p:nvPicPr>
            <p:cNvPr id="103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364992"/>
              <a:ext cx="1754047" cy="1682495"/>
            </a:xfrm>
            <a:prstGeom prst="rect">
              <a:avLst/>
            </a:prstGeom>
          </p:spPr>
        </p:pic>
      </p:grpSp>
      <p:pic>
        <p:nvPicPr>
          <p:cNvPr id="51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255"/>
            <a:ext cx="2667126" cy="2558327"/>
          </a:xfrm>
          <a:prstGeom prst="rect">
            <a:avLst/>
          </a:prstGeom>
        </p:spPr>
      </p:pic>
      <p:pic>
        <p:nvPicPr>
          <p:cNvPr id="83" name="Content Placeholder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1" y="1474255"/>
            <a:ext cx="2667123" cy="2558325"/>
          </a:xfrm>
          <a:prstGeom prst="rect">
            <a:avLst/>
          </a:prstGeom>
        </p:spPr>
      </p:pic>
      <p:pic>
        <p:nvPicPr>
          <p:cNvPr id="84" name="Content Placeholder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21" y="1474255"/>
            <a:ext cx="2667123" cy="2558325"/>
          </a:xfrm>
          <a:prstGeom prst="rect">
            <a:avLst/>
          </a:prstGeom>
        </p:spPr>
      </p:pic>
      <p:pic>
        <p:nvPicPr>
          <p:cNvPr id="85" name="Content Placeholder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445" y="1474255"/>
            <a:ext cx="2667123" cy="2558325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91.7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bulk density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of WSM6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itle 3"/>
          <p:cNvSpPr txBox="1">
            <a:spLocks/>
          </p:cNvSpPr>
          <p:nvPr/>
        </p:nvSpPr>
        <p:spPr>
          <a:xfrm>
            <a:off x="838200" y="12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2 and 3. Particle optical properties, particle size/mass distribution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76514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4031804"/>
            <a:ext cx="10655568" cy="2558324"/>
            <a:chOff x="1" y="3364992"/>
            <a:chExt cx="7024716" cy="1686583"/>
          </a:xfrm>
        </p:grpSpPr>
        <p:pic>
          <p:nvPicPr>
            <p:cNvPr id="84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3364992"/>
              <a:ext cx="1758309" cy="1686583"/>
            </a:xfrm>
            <a:prstGeom prst="rect">
              <a:avLst/>
            </a:prstGeom>
          </p:spPr>
        </p:pic>
        <p:pic>
          <p:nvPicPr>
            <p:cNvPr id="85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3364992"/>
              <a:ext cx="1758309" cy="1686583"/>
            </a:xfrm>
            <a:prstGeom prst="rect">
              <a:avLst/>
            </a:prstGeom>
          </p:spPr>
        </p:pic>
        <p:pic>
          <p:nvPicPr>
            <p:cNvPr id="86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3364992"/>
              <a:ext cx="1758309" cy="1686583"/>
            </a:xfrm>
            <a:prstGeom prst="rect">
              <a:avLst/>
            </a:prstGeom>
          </p:spPr>
        </p:pic>
        <p:pic>
          <p:nvPicPr>
            <p:cNvPr id="87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364992"/>
              <a:ext cx="1754047" cy="1682495"/>
            </a:xfrm>
            <a:prstGeom prst="rect">
              <a:avLst/>
            </a:prstGeom>
          </p:spPr>
        </p:pic>
      </p:grpSp>
      <p:pic>
        <p:nvPicPr>
          <p:cNvPr id="80" name="Content Placeholder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" y="1474255"/>
            <a:ext cx="2659790" cy="2551292"/>
          </a:xfrm>
          <a:prstGeom prst="rect">
            <a:avLst/>
          </a:prstGeom>
        </p:spPr>
      </p:pic>
      <p:pic>
        <p:nvPicPr>
          <p:cNvPr id="82" name="Content Placeholder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68" y="1474255"/>
            <a:ext cx="2666253" cy="2557491"/>
          </a:xfrm>
          <a:prstGeom prst="rect">
            <a:avLst/>
          </a:prstGeom>
        </p:spPr>
      </p:pic>
      <p:pic>
        <p:nvPicPr>
          <p:cNvPr id="98" name="Content Placeholder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61" y="1474255"/>
            <a:ext cx="2666253" cy="2557491"/>
          </a:xfrm>
          <a:prstGeom prst="rect">
            <a:avLst/>
          </a:prstGeom>
        </p:spPr>
      </p:pic>
      <p:pic>
        <p:nvPicPr>
          <p:cNvPr id="99" name="Content Placeholder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15" y="1474255"/>
            <a:ext cx="2666253" cy="2557491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bulk density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variant of WSM6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itle 3"/>
          <p:cNvSpPr txBox="1">
            <a:spLocks/>
          </p:cNvSpPr>
          <p:nvPr/>
        </p:nvSpPr>
        <p:spPr>
          <a:xfrm>
            <a:off x="838200" y="12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2 and 3. Particle optical properties, particle size/mass distribution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240214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Potential Sources for Changes in T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Changing bulk density in microphysics scheme produces some change in snow and graupel water contents</a:t>
            </a:r>
          </a:p>
          <a:p>
            <a:pPr lvl="1"/>
            <a:r>
              <a:rPr lang="en-US" dirty="0" smtClean="0"/>
              <a:t>but changes are not significant with respect to resolving biases of simulated brightness temperatures to observations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the bulk density in the particle size/mass distribution is insignificant…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Relative to how particle optical properties of spheres differ with bulk density.</a:t>
            </a:r>
          </a:p>
          <a:p>
            <a:pPr lvl="1"/>
            <a:r>
              <a:rPr lang="en-US" dirty="0" smtClean="0"/>
              <a:t>The combined effect of cloud optical properties consistent with the different bulk densities produces substantially different simulated brightness temperatures</a:t>
            </a:r>
          </a:p>
        </p:txBody>
      </p:sp>
    </p:spTree>
    <p:extLst>
      <p:ext uri="{BB962C8B-B14F-4D97-AF65-F5344CB8AC3E}">
        <p14:creationId xmlns:p14="http://schemas.microsoft.com/office/powerpoint/2010/main" val="848475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Thoughts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Previously-identified issues with using scattering properties of spheres still exist in all experiments</a:t>
            </a:r>
          </a:p>
          <a:p>
            <a:pPr lvl="1"/>
            <a:r>
              <a:rPr lang="en-US" dirty="0" smtClean="0"/>
              <a:t>Cold bias at 37 GHz, excessive scattering by precipitation ice</a:t>
            </a:r>
          </a:p>
          <a:p>
            <a:pPr lvl="1"/>
            <a:r>
              <a:rPr lang="en-US" dirty="0" smtClean="0"/>
              <a:t>183 GHz is simulated warmer than 91 GHz</a:t>
            </a:r>
          </a:p>
        </p:txBody>
      </p:sp>
    </p:spTree>
    <p:extLst>
      <p:ext uri="{BB962C8B-B14F-4D97-AF65-F5344CB8AC3E}">
        <p14:creationId xmlns:p14="http://schemas.microsoft.com/office/powerpoint/2010/main" val="318821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Particle (bulk) density,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, is the ratio of particle mass and volume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𝑎𝑉</m:t>
                    </m:r>
                  </m:oMath>
                </a14:m>
                <a:r>
                  <a:rPr lang="en-US" dirty="0" smtClean="0"/>
                  <a:t>, bulk density exactly describes how the particle size relates to particle mass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 sphere of solid ice has a density ~916 kg m</a:t>
                </a:r>
                <a:r>
                  <a:rPr lang="en-US" baseline="30000" dirty="0" smtClean="0"/>
                  <a:t>-3</a:t>
                </a:r>
              </a:p>
              <a:p>
                <a:r>
                  <a:rPr lang="en-US" dirty="0" smtClean="0"/>
                  <a:t>Used by microphysics schemes for representing the different shapes of different types of frozen hydrometeors. Common values:</a:t>
                </a:r>
              </a:p>
              <a:p>
                <a:pPr lvl="1"/>
                <a:r>
                  <a:rPr lang="en-US" dirty="0" smtClean="0"/>
                  <a:t>Hail: 900 kg m</a:t>
                </a:r>
                <a:r>
                  <a:rPr lang="en-US" baseline="30000" dirty="0" smtClean="0"/>
                  <a:t>-3</a:t>
                </a:r>
              </a:p>
              <a:p>
                <a:pPr lvl="1"/>
                <a:r>
                  <a:rPr lang="en-US" dirty="0" smtClean="0"/>
                  <a:t>Graupel: 400-500 kg</a:t>
                </a:r>
                <a:r>
                  <a:rPr lang="en-US" baseline="30000" dirty="0" smtClean="0"/>
                  <a:t>-3</a:t>
                </a:r>
              </a:p>
              <a:p>
                <a:pPr lvl="1"/>
                <a:r>
                  <a:rPr lang="en-US" dirty="0" smtClean="0"/>
                  <a:t>Snow: 100 kg m</a:t>
                </a:r>
                <a:r>
                  <a:rPr lang="en-US" baseline="30000" dirty="0" smtClean="0"/>
                  <a:t>-3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baseline="30000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837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5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Many bulk microphysics schemes use simple particle size distributions (PSDs) which assume that all particles of snow (or graupel, hail), regardless of size/mass, are spheres with some value of bulk density</a:t>
                </a:r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∝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Some newer microphysics schemes (not investigated here) use PSDs for snow which do not assume spherical mass-size relationship</a:t>
                </a:r>
              </a:p>
              <a:p>
                <a:r>
                  <a:rPr lang="en-US" dirty="0" smtClean="0"/>
                  <a:t>When lacking further specification of particle shape, bulk density is represented by constructing a homogeneous mixture of ice and air</a:t>
                </a:r>
              </a:p>
              <a:p>
                <a:pPr lvl="1"/>
                <a:r>
                  <a:rPr lang="en-US" dirty="0" smtClean="0"/>
                  <a:t>Low bulk densities result in particles describable as “soft” or “fluffy”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25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Changing Bulk Density Influence T</a:t>
            </a:r>
            <a:r>
              <a:rPr lang="en-US" baseline="-25000" dirty="0" smtClean="0"/>
              <a:t>B</a:t>
            </a:r>
            <a:r>
              <a:rPr lang="en-US" dirty="0" smtClean="0"/>
              <a:t>?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Changing the microphysics scheme, ultimately leading to different evolution of snow and graupel water contents</a:t>
            </a:r>
          </a:p>
          <a:p>
            <a:pPr lvl="1"/>
            <a:r>
              <a:rPr lang="en-US" dirty="0" smtClean="0"/>
              <a:t>E.g., particle fall speeds*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the particle size/mass distributions that are integrated to calculate cloud optical 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Changing the optical properties of the spherical particles that are used to calculate cloud optical properties</a:t>
            </a:r>
          </a:p>
        </p:txBody>
      </p:sp>
    </p:spTree>
    <p:extLst>
      <p:ext uri="{BB962C8B-B14F-4D97-AF65-F5344CB8AC3E}">
        <p14:creationId xmlns:p14="http://schemas.microsoft.com/office/powerpoint/2010/main" val="160007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Experiment:</a:t>
            </a:r>
          </a:p>
          <a:p>
            <a:r>
              <a:rPr lang="en-US" dirty="0" smtClean="0"/>
              <a:t>Modify the value of the bulk density of snow or graupel in the microphysics scheme (WSM6)</a:t>
            </a:r>
          </a:p>
          <a:p>
            <a:pPr lvl="1"/>
            <a:r>
              <a:rPr lang="en-US" dirty="0" smtClean="0"/>
              <a:t>Snow: 50 kg m</a:t>
            </a:r>
            <a:r>
              <a:rPr lang="en-US" baseline="30000" dirty="0" smtClean="0"/>
              <a:t>-3</a:t>
            </a:r>
            <a:r>
              <a:rPr lang="en-US" dirty="0" smtClean="0"/>
              <a:t> or 200 kg m</a:t>
            </a:r>
            <a:r>
              <a:rPr lang="en-US" baseline="30000" dirty="0" smtClean="0"/>
              <a:t>-3</a:t>
            </a:r>
            <a:r>
              <a:rPr lang="en-US" dirty="0" smtClean="0"/>
              <a:t> (default: 100 kg 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Graupel: 200 kg m</a:t>
            </a:r>
            <a:r>
              <a:rPr lang="en-US" baseline="30000" dirty="0" smtClean="0"/>
              <a:t>-3</a:t>
            </a:r>
            <a:r>
              <a:rPr lang="en-US" dirty="0" smtClean="0"/>
              <a:t> or 800 kg m</a:t>
            </a:r>
            <a:r>
              <a:rPr lang="en-US" baseline="30000" dirty="0" smtClean="0"/>
              <a:t>-3</a:t>
            </a:r>
            <a:r>
              <a:rPr lang="en-US" dirty="0" smtClean="0"/>
              <a:t> (default: 500 kg m</a:t>
            </a:r>
            <a:r>
              <a:rPr lang="en-US" baseline="30000" dirty="0" smtClean="0"/>
              <a:t>-3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WRF with unmodified and each modified scheme, all else kept the same</a:t>
            </a:r>
          </a:p>
          <a:p>
            <a:r>
              <a:rPr lang="en-US" dirty="0" smtClean="0"/>
              <a:t>Use each WRF output as input to CRTM</a:t>
            </a:r>
          </a:p>
          <a:p>
            <a:pPr lvl="1"/>
            <a:r>
              <a:rPr lang="en-US" dirty="0" smtClean="0"/>
              <a:t>Apply the SAME lookup table (consistent with the unmodified microphysics) to each simulation output</a:t>
            </a:r>
            <a:endParaRPr lang="en-US" dirty="0"/>
          </a:p>
        </p:txBody>
      </p:sp>
      <p:sp>
        <p:nvSpPr>
          <p:cNvPr id="56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3253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/>
          <a:lstStyle/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0" y="1060725"/>
            <a:ext cx="11918377" cy="5726090"/>
            <a:chOff x="0" y="1060725"/>
            <a:chExt cx="11918377" cy="5726090"/>
          </a:xfrm>
        </p:grpSpPr>
        <p:pic>
          <p:nvPicPr>
            <p:cNvPr id="6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41693"/>
              <a:ext cx="2666375" cy="2557608"/>
            </a:xfrm>
            <a:prstGeom prst="rect">
              <a:avLst/>
            </a:prstGeom>
          </p:spPr>
        </p:pic>
        <p:pic>
          <p:nvPicPr>
            <p:cNvPr id="7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375" y="4041693"/>
              <a:ext cx="2666375" cy="2557608"/>
            </a:xfrm>
            <a:prstGeom prst="rect">
              <a:avLst/>
            </a:prstGeom>
          </p:spPr>
        </p:pic>
        <p:pic>
          <p:nvPicPr>
            <p:cNvPr id="8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332" y="4041411"/>
              <a:ext cx="2666375" cy="2557608"/>
            </a:xfrm>
            <a:prstGeom prst="rect">
              <a:avLst/>
            </a:prstGeom>
          </p:spPr>
        </p:pic>
        <p:pic>
          <p:nvPicPr>
            <p:cNvPr id="9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286" y="4040809"/>
              <a:ext cx="2666375" cy="255760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16513" y="5711574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571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79468" y="5711574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518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749264" y="5711574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463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5379" y="5709560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560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Content Placeholder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9332" y="1484653"/>
              <a:ext cx="2666375" cy="2557606"/>
            </a:xfrm>
            <a:prstGeom prst="rect">
              <a:avLst/>
            </a:prstGeom>
          </p:spPr>
        </p:pic>
        <p:pic>
          <p:nvPicPr>
            <p:cNvPr id="15" name="Content Placeholder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5707" y="1484087"/>
              <a:ext cx="2666375" cy="255760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749264" y="3154005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902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08798" y="3153403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705 Gg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Content Placeholder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375" y="1484088"/>
              <a:ext cx="2666375" cy="255760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082889" y="3153403"/>
              <a:ext cx="1249863" cy="280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535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64900"/>
              <a:ext cx="2666375" cy="220112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45338" y="3742534"/>
              <a:ext cx="375699" cy="196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1064625" y="2557375"/>
              <a:ext cx="23620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 Snow and Graupel Mass in Domain (Gg)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1952" y="4119427"/>
              <a:ext cx="834847" cy="28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050sn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04907" y="4119427"/>
              <a:ext cx="834847" cy="28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200sn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74703" y="4119427"/>
              <a:ext cx="834847" cy="28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200gp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330818" y="4117413"/>
              <a:ext cx="834847" cy="28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800gp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74703" y="1561858"/>
              <a:ext cx="1018705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Goddard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334237" y="1561257"/>
              <a:ext cx="1018705" cy="307777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Morrison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08328" y="1561257"/>
              <a:ext cx="834847" cy="2804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WSM6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668514" y="5832708"/>
              <a:ext cx="124986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Snow + Graupel Water Path (g m</a:t>
              </a:r>
              <a:r>
                <a:rPr lang="en-US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-2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91338" y="1060725"/>
              <a:ext cx="43531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Snow + Graupel Water Path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5" t="4971" r="10757" b="7966"/>
          <a:stretch/>
        </p:blipFill>
        <p:spPr>
          <a:xfrm>
            <a:off x="10911706" y="1087471"/>
            <a:ext cx="763480" cy="477618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 flipV="1">
            <a:off x="1316736" y="1621536"/>
            <a:ext cx="0" cy="199673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1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/>
          <a:lstStyle/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1" y="1474255"/>
            <a:ext cx="10668513" cy="5116657"/>
            <a:chOff x="0" y="0"/>
            <a:chExt cx="7024718" cy="3369080"/>
          </a:xfrm>
        </p:grpSpPr>
        <p:pic>
          <p:nvPicPr>
            <p:cNvPr id="34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0"/>
              <a:ext cx="1758310" cy="1686584"/>
            </a:xfrm>
            <a:prstGeom prst="rect">
              <a:avLst/>
            </a:prstGeom>
          </p:spPr>
        </p:pic>
        <p:pic>
          <p:nvPicPr>
            <p:cNvPr id="35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0"/>
              <a:ext cx="1758310" cy="1686584"/>
            </a:xfrm>
            <a:prstGeom prst="rect">
              <a:avLst/>
            </a:prstGeom>
          </p:spPr>
        </p:pic>
        <p:pic>
          <p:nvPicPr>
            <p:cNvPr id="36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0"/>
              <a:ext cx="1758310" cy="1686584"/>
            </a:xfrm>
            <a:prstGeom prst="rect">
              <a:avLst/>
            </a:prstGeom>
          </p:spPr>
        </p:pic>
        <p:pic>
          <p:nvPicPr>
            <p:cNvPr id="37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54049" cy="1682496"/>
            </a:xfrm>
            <a:prstGeom prst="rect">
              <a:avLst/>
            </a:prstGeom>
          </p:spPr>
        </p:pic>
        <p:pic>
          <p:nvPicPr>
            <p:cNvPr id="38" name="Content Placeholder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1682496"/>
              <a:ext cx="1758309" cy="1686584"/>
            </a:xfrm>
            <a:prstGeom prst="rect">
              <a:avLst/>
            </a:prstGeom>
          </p:spPr>
        </p:pic>
        <p:pic>
          <p:nvPicPr>
            <p:cNvPr id="39" name="Content Placeholder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1682496"/>
              <a:ext cx="1758309" cy="1686584"/>
            </a:xfrm>
            <a:prstGeom prst="rect">
              <a:avLst/>
            </a:prstGeom>
          </p:spPr>
        </p:pic>
        <p:pic>
          <p:nvPicPr>
            <p:cNvPr id="40" name="Content Placeholder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1682496"/>
              <a:ext cx="1758309" cy="1686584"/>
            </a:xfrm>
            <a:prstGeom prst="rect">
              <a:avLst/>
            </a:prstGeom>
          </p:spPr>
        </p:pic>
        <p:pic>
          <p:nvPicPr>
            <p:cNvPr id="41" name="Content Placeholder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682496"/>
              <a:ext cx="1754047" cy="1682496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37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unmodified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WSM6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6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74255"/>
            <a:ext cx="10655568" cy="5110448"/>
            <a:chOff x="0" y="0"/>
            <a:chExt cx="7024717" cy="3369079"/>
          </a:xfrm>
        </p:grpSpPr>
        <p:pic>
          <p:nvPicPr>
            <p:cNvPr id="51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58311" cy="1686585"/>
            </a:xfrm>
            <a:prstGeom prst="rect">
              <a:avLst/>
            </a:prstGeom>
          </p:spPr>
        </p:pic>
        <p:pic>
          <p:nvPicPr>
            <p:cNvPr id="83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0"/>
              <a:ext cx="1758309" cy="1686584"/>
            </a:xfrm>
            <a:prstGeom prst="rect">
              <a:avLst/>
            </a:prstGeom>
          </p:spPr>
        </p:pic>
        <p:pic>
          <p:nvPicPr>
            <p:cNvPr id="84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0"/>
              <a:ext cx="1758309" cy="1686584"/>
            </a:xfrm>
            <a:prstGeom prst="rect">
              <a:avLst/>
            </a:prstGeom>
          </p:spPr>
        </p:pic>
        <p:pic>
          <p:nvPicPr>
            <p:cNvPr id="85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0"/>
              <a:ext cx="1758309" cy="1686584"/>
            </a:xfrm>
            <a:prstGeom prst="rect">
              <a:avLst/>
            </a:prstGeom>
          </p:spPr>
        </p:pic>
        <p:pic>
          <p:nvPicPr>
            <p:cNvPr id="86" name="Content Placeholder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1682496"/>
              <a:ext cx="1758309" cy="1686583"/>
            </a:xfrm>
            <a:prstGeom prst="rect">
              <a:avLst/>
            </a:prstGeom>
          </p:spPr>
        </p:pic>
        <p:pic>
          <p:nvPicPr>
            <p:cNvPr id="87" name="Content Placeholder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1682496"/>
              <a:ext cx="1758309" cy="1686583"/>
            </a:xfrm>
            <a:prstGeom prst="rect">
              <a:avLst/>
            </a:prstGeom>
          </p:spPr>
        </p:pic>
        <p:pic>
          <p:nvPicPr>
            <p:cNvPr id="88" name="Content Placeholder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1682496"/>
              <a:ext cx="1758309" cy="1686583"/>
            </a:xfrm>
            <a:prstGeom prst="rect">
              <a:avLst/>
            </a:prstGeom>
          </p:spPr>
        </p:pic>
        <p:pic>
          <p:nvPicPr>
            <p:cNvPr id="89" name="Content Placeholder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682496"/>
              <a:ext cx="1754047" cy="1682495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/>
          <a:lstStyle/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91.7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unmodified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WSM6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1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75" y="1474255"/>
            <a:ext cx="10652093" cy="5108781"/>
            <a:chOff x="0" y="0"/>
            <a:chExt cx="7024717" cy="3369079"/>
          </a:xfrm>
        </p:grpSpPr>
        <p:pic>
          <p:nvPicPr>
            <p:cNvPr id="80" name="Content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54047" cy="1682496"/>
            </a:xfrm>
            <a:prstGeom prst="rect">
              <a:avLst/>
            </a:prstGeom>
          </p:spPr>
        </p:pic>
        <p:pic>
          <p:nvPicPr>
            <p:cNvPr id="82" name="Content Placeholder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0"/>
              <a:ext cx="1758309" cy="1686584"/>
            </a:xfrm>
            <a:prstGeom prst="rect">
              <a:avLst/>
            </a:prstGeom>
          </p:spPr>
        </p:pic>
        <p:pic>
          <p:nvPicPr>
            <p:cNvPr id="98" name="Content Placeholder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0"/>
              <a:ext cx="1758309" cy="1686584"/>
            </a:xfrm>
            <a:prstGeom prst="rect">
              <a:avLst/>
            </a:prstGeom>
          </p:spPr>
        </p:pic>
        <p:pic>
          <p:nvPicPr>
            <p:cNvPr id="99" name="Content Placeholder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0"/>
              <a:ext cx="1758309" cy="1686584"/>
            </a:xfrm>
            <a:prstGeom prst="rect">
              <a:avLst/>
            </a:prstGeom>
          </p:spPr>
        </p:pic>
        <p:pic>
          <p:nvPicPr>
            <p:cNvPr id="100" name="Content Placeholder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049" y="1682496"/>
              <a:ext cx="1758309" cy="1686583"/>
            </a:xfrm>
            <a:prstGeom prst="rect">
              <a:avLst/>
            </a:prstGeom>
          </p:spPr>
        </p:pic>
        <p:pic>
          <p:nvPicPr>
            <p:cNvPr id="101" name="Content Placeholder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8098" y="1682496"/>
              <a:ext cx="1758309" cy="1686583"/>
            </a:xfrm>
            <a:prstGeom prst="rect">
              <a:avLst/>
            </a:prstGeom>
          </p:spPr>
        </p:pic>
        <p:pic>
          <p:nvPicPr>
            <p:cNvPr id="102" name="Content Placeholder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408" y="1682496"/>
              <a:ext cx="1758309" cy="1686583"/>
            </a:xfrm>
            <a:prstGeom prst="rect">
              <a:avLst/>
            </a:prstGeom>
          </p:spPr>
        </p:pic>
        <p:pic>
          <p:nvPicPr>
            <p:cNvPr id="103" name="Content Placeholder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682496"/>
              <a:ext cx="1754047" cy="1682495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/>
          <a:lstStyle/>
          <a:p>
            <a:r>
              <a:rPr lang="en-US" dirty="0" smtClean="0"/>
              <a:t>1. Changing snow and graupel water contents</a:t>
            </a:r>
            <a:endParaRPr lang="en-US" baseline="-250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10846950" y="1081546"/>
            <a:ext cx="798481" cy="5081627"/>
            <a:chOff x="11168228" y="1759992"/>
            <a:chExt cx="545106" cy="3469117"/>
          </a:xfrm>
        </p:grpSpPr>
        <p:grpSp>
          <p:nvGrpSpPr>
            <p:cNvPr id="50" name="Group 49"/>
            <p:cNvGrpSpPr/>
            <p:nvPr/>
          </p:nvGrpSpPr>
          <p:grpSpPr>
            <a:xfrm rot="16200000">
              <a:off x="9655500" y="3272720"/>
              <a:ext cx="3469117" cy="443661"/>
              <a:chOff x="1" y="7163500"/>
              <a:chExt cx="4211205" cy="53856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641"/>
              <a:stretch/>
            </p:blipFill>
            <p:spPr>
              <a:xfrm rot="5400000">
                <a:off x="1836321" y="5327180"/>
                <a:ext cx="538565" cy="4211205"/>
              </a:xfrm>
              <a:prstGeom prst="rect">
                <a:avLst/>
              </a:prstGeom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396849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102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27355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92608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7860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23113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8366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1536192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88720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41248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93776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46304" y="7443216"/>
                <a:ext cx="109728" cy="219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11383721" y="1786743"/>
              <a:ext cx="329613" cy="3360818"/>
              <a:chOff x="11383721" y="1786743"/>
              <a:chExt cx="329613" cy="336081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1417648" y="4937448"/>
                <a:ext cx="261765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1383721" y="465101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1383721" y="4364591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1383721" y="4078164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383721" y="379173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1383721" y="3505309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1383721" y="321888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1383721" y="2932455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220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1383721" y="2646027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1383721" y="2359600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260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1383721" y="2073172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280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1383721" y="1786743"/>
                <a:ext cx="329613" cy="210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300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10668514" y="5934836"/>
            <a:ext cx="12498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(K)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616359" y="1060725"/>
            <a:ext cx="5903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183 GHz Brightness 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41952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050sn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04907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200sn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674703" y="410959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330818" y="4107581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800gp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674703" y="1552026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Goddard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34237" y="1551425"/>
            <a:ext cx="101870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Morrison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008328" y="1551425"/>
            <a:ext cx="834847" cy="28046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WSM6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37964" y="1567615"/>
            <a:ext cx="1687481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(5 hours prior)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54808" y="6519446"/>
            <a:ext cx="100746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bottom row using lookup table consistent with </a:t>
            </a: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unmodified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WSM6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8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</TotalTime>
  <Words>1087</Words>
  <Application>Microsoft Office PowerPoint</Application>
  <PresentationFormat>Widescreen</PresentationFormat>
  <Paragraphs>256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Influences of Particle Bulk Density of Snow and Graupel in Microphysics-Consistent Microwave Brightness Temperature Simulations</vt:lpstr>
      <vt:lpstr>Background</vt:lpstr>
      <vt:lpstr>Background</vt:lpstr>
      <vt:lpstr>How Can Changing Bulk Density Influence TB?</vt:lpstr>
      <vt:lpstr>PowerPoint Presentation</vt:lpstr>
      <vt:lpstr>1. Changing snow and graupel water contents</vt:lpstr>
      <vt:lpstr>1. Changing snow and graupel water contents</vt:lpstr>
      <vt:lpstr>1. Changing snow and graupel water contents</vt:lpstr>
      <vt:lpstr>1. Changing snow and graupel water contents</vt:lpstr>
      <vt:lpstr>1. Changing snow and graupel water contents</vt:lpstr>
      <vt:lpstr>PowerPoint Presentation</vt:lpstr>
      <vt:lpstr>PowerPoint Presentation</vt:lpstr>
      <vt:lpstr>PowerPoint Presentation</vt:lpstr>
      <vt:lpstr>PowerPoint Presentation</vt:lpstr>
      <vt:lpstr>2 and 3. Particle optical properties, particle size/mass distribution</vt:lpstr>
      <vt:lpstr>PowerPoint Presentation</vt:lpstr>
      <vt:lpstr>PowerPoint Presentation</vt:lpstr>
      <vt:lpstr>Three Potential Sources for Changes in TB</vt:lpstr>
      <vt:lpstr>Additional Thoughts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Sieron</dc:creator>
  <cp:lastModifiedBy>Scott Sieron</cp:lastModifiedBy>
  <cp:revision>22</cp:revision>
  <dcterms:created xsi:type="dcterms:W3CDTF">2017-08-15T14:45:18Z</dcterms:created>
  <dcterms:modified xsi:type="dcterms:W3CDTF">2017-08-17T17:15:23Z</dcterms:modified>
</cp:coreProperties>
</file>